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423" r:id="rId4"/>
    <p:sldId id="424" r:id="rId5"/>
    <p:sldId id="425" r:id="rId6"/>
    <p:sldId id="415" r:id="rId7"/>
    <p:sldId id="417" r:id="rId8"/>
    <p:sldId id="416" r:id="rId9"/>
    <p:sldId id="413" r:id="rId10"/>
    <p:sldId id="414" r:id="rId11"/>
    <p:sldId id="428" r:id="rId12"/>
    <p:sldId id="430" r:id="rId13"/>
    <p:sldId id="418" r:id="rId14"/>
    <p:sldId id="419" r:id="rId15"/>
    <p:sldId id="420" r:id="rId16"/>
    <p:sldId id="421" r:id="rId17"/>
    <p:sldId id="426" r:id="rId18"/>
    <p:sldId id="427" r:id="rId1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86E"/>
    <a:srgbClr val="A1B4DF"/>
    <a:srgbClr val="CC0000"/>
    <a:srgbClr val="780024"/>
    <a:srgbClr val="990000"/>
    <a:srgbClr val="FF0000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5571" autoAdjust="0"/>
  </p:normalViewPr>
  <p:slideViewPr>
    <p:cSldViewPr>
      <p:cViewPr varScale="1">
        <p:scale>
          <a:sx n="107" d="100"/>
          <a:sy n="107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67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69F7401-F453-4EA3-ACE6-2910B6E43C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tabLst>
                <a:tab pos="392387" algn="l"/>
                <a:tab pos="1961936" algn="l"/>
              </a:tabLst>
              <a:defRPr sz="1000"/>
            </a:lvl1pPr>
          </a:lstStyle>
          <a:p>
            <a:pPr>
              <a:defRPr/>
            </a:pPr>
            <a:r>
              <a:rPr lang="en-GB" smtClean="0"/>
              <a:t>© Wavenet 2013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2013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tabLst>
                <a:tab pos="392387" algn="l"/>
                <a:tab pos="1961936" algn="l"/>
              </a:tabLst>
              <a:defRPr sz="1000"/>
            </a:lvl1pPr>
          </a:lstStyle>
          <a:p>
            <a:pPr>
              <a:defRPr/>
            </a:pPr>
            <a:r>
              <a:rPr lang="en-GB" smtClean="0"/>
              <a:t>© Wavenet 2013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JUnit 4</a:t>
            </a:r>
            <a:br>
              <a:rPr lang="fr-BE" smtClean="0"/>
            </a:br>
            <a:r>
              <a:rPr lang="fr-BE" sz="2000" smtClean="0"/>
              <a:t>Exercices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 4 – TDD (2/2)</a:t>
            </a:r>
            <a:endParaRPr lang="fr-FR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28736"/>
            <a:ext cx="7929618" cy="4071966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fr-BE" smtClean="0">
                <a:cs typeface="Courier New" pitchFamily="49" charset="0"/>
              </a:rPr>
              <a:t>	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fr-BE" smtClean="0">
                <a:cs typeface="Courier New" pitchFamily="49" charset="0"/>
              </a:rPr>
              <a:t> lance une exception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FullStackException</a:t>
            </a:r>
            <a:r>
              <a:rPr lang="fr-BE" smtClean="0">
                <a:cs typeface="Courier New" pitchFamily="49" charset="0"/>
              </a:rPr>
              <a:t> si la pile est pleine.</a:t>
            </a:r>
            <a:br>
              <a:rPr lang="fr-BE" smtClean="0">
                <a:cs typeface="Courier New" pitchFamily="49" charset="0"/>
              </a:rPr>
            </a:br>
            <a:r>
              <a:rPr lang="fr-BE" sz="1000" smtClean="0">
                <a:cs typeface="Courier New" pitchFamily="49" charset="0"/>
              </a:rPr>
              <a:t/>
            </a:r>
            <a:br>
              <a:rPr lang="fr-BE" sz="1000" smtClean="0">
                <a:cs typeface="Courier New" pitchFamily="49" charset="0"/>
              </a:rPr>
            </a:br>
            <a:r>
              <a:rPr lang="fr-BE" smtClean="0">
                <a:cs typeface="Courier New" pitchFamily="49" charset="0"/>
              </a:rPr>
              <a:t>Les méthodes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fr-BE" smtClean="0">
                <a:cs typeface="Courier New" pitchFamily="49" charset="0"/>
              </a:rPr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fr-BE" smtClean="0">
                <a:cs typeface="Courier New" pitchFamily="49" charset="0"/>
              </a:rPr>
              <a:t> lancent une exception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fr-BE" smtClean="0">
                <a:cs typeface="Courier New" pitchFamily="49" charset="0"/>
              </a:rPr>
              <a:t> si la pile est vide.</a:t>
            </a:r>
          </a:p>
          <a:p>
            <a:pPr marL="457200" indent="-457200" eaLnBrk="1" hangingPunct="1">
              <a:buFont typeface="+mj-lt"/>
              <a:buAutoNum type="arabicPeriod" startAt="2"/>
            </a:pPr>
            <a:endParaRPr lang="fr-BE" smtClean="0"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fr-BE" smtClean="0">
                <a:cs typeface="Courier New" pitchFamily="49" charset="0"/>
              </a:rPr>
              <a:t>Développez une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ArrayStack </a:t>
            </a:r>
            <a:r>
              <a:rPr lang="fr-BE" smtClean="0">
                <a:cs typeface="Courier New" pitchFamily="49" charset="0"/>
              </a:rPr>
              <a:t>qui implémente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>
                <a:cs typeface="Courier New" pitchFamily="49" charset="0"/>
              </a:rPr>
              <a:t> en utilisant une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fr-BE" smtClean="0">
                <a:cs typeface="Courier New" pitchFamily="49" charset="0"/>
              </a:rPr>
              <a:t>.</a:t>
            </a:r>
            <a:br>
              <a:rPr lang="fr-BE" smtClean="0">
                <a:cs typeface="Courier New" pitchFamily="49" charset="0"/>
              </a:rPr>
            </a:br>
            <a:r>
              <a:rPr lang="fr-BE" smtClean="0">
                <a:cs typeface="Courier New" pitchFamily="49" charset="0"/>
              </a:rPr>
              <a:t/>
            </a:r>
            <a:br>
              <a:rPr lang="fr-BE" smtClean="0">
                <a:cs typeface="Courier New" pitchFamily="49" charset="0"/>
              </a:rPr>
            </a:br>
            <a:r>
              <a:rPr lang="fr-BE" smtClean="0">
                <a:cs typeface="Courier New" pitchFamily="49" charset="0"/>
              </a:rPr>
              <a:t>Utilisez pour cela la démarche Test Driven Development …</a:t>
            </a:r>
          </a:p>
          <a:p>
            <a:pPr marL="457200" indent="-457200" eaLnBrk="1" hangingPunct="1">
              <a:buFont typeface="+mj-lt"/>
              <a:buAutoNum type="arabicPeriod" startAt="2"/>
            </a:pPr>
            <a:endParaRPr lang="fr-BE" sz="1800" smtClean="0"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>
              <a:buFontTx/>
              <a:buNone/>
            </a:pPr>
            <a:endParaRPr lang="fr-FR" b="1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Page </a:t>
            </a:r>
            <a:fld id="{51CE6296-2EAD-47B9-A2D4-53AEF3DEF780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5 (1/2)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5"/>
            <a:ext cx="8229600" cy="4176240"/>
          </a:xfrm>
        </p:spPr>
        <p:txBody>
          <a:bodyPr/>
          <a:lstStyle/>
          <a:p>
            <a:r>
              <a:rPr lang="fr-BE" smtClean="0"/>
              <a:t>Utilisez la méthodologie TDD pour créer une classe utilitaire StringUtils contenant les méthodes suivantes : </a:t>
            </a:r>
          </a:p>
          <a:p>
            <a:endParaRPr lang="fr-BE" smtClean="0"/>
          </a:p>
          <a:p>
            <a:pPr lvl="1"/>
            <a:r>
              <a:rPr lang="fr-BE" smtClean="0"/>
              <a:t>static String swapCase(String value) : </a:t>
            </a:r>
          </a:p>
          <a:p>
            <a:pPr lvl="1">
              <a:buNone/>
            </a:pPr>
            <a:r>
              <a:rPr lang="fr-BE" smtClean="0"/>
              <a:t>	Echange la casse de tous les caractères : majuscules </a:t>
            </a:r>
            <a:r>
              <a:rPr lang="fr-BE" smtClean="0">
                <a:sym typeface="Wingdings" pitchFamily="2" charset="2"/>
              </a:rPr>
              <a:t> minuscules</a:t>
            </a:r>
            <a:endParaRPr lang="fr-BE" smtClean="0"/>
          </a:p>
          <a:p>
            <a:pPr lvl="1">
              <a:buNone/>
            </a:pPr>
            <a:r>
              <a:rPr lang="fr-BE" smtClean="0"/>
              <a:t>	 </a:t>
            </a:r>
          </a:p>
          <a:p>
            <a:pPr lvl="1"/>
            <a:r>
              <a:rPr lang="fr-BE" smtClean="0"/>
              <a:t>static String capitalize(String value) :</a:t>
            </a:r>
          </a:p>
          <a:p>
            <a:pPr lvl="1">
              <a:buNone/>
            </a:pPr>
            <a:r>
              <a:rPr lang="fr-BE" smtClean="0"/>
              <a:t>	Met en majuscule la première lettre de chaque mot  inclus dans la chaîne de caractères</a:t>
            </a:r>
          </a:p>
          <a:p>
            <a:pPr lvl="1"/>
            <a:endParaRPr lang="fr-BE" smtClean="0"/>
          </a:p>
          <a:p>
            <a:pPr lvl="1"/>
            <a:r>
              <a:rPr lang="fr-BE" smtClean="0"/>
              <a:t>static String uncapitalize(String value) :</a:t>
            </a:r>
          </a:p>
          <a:p>
            <a:pPr lvl="1">
              <a:buNone/>
            </a:pPr>
            <a:r>
              <a:rPr lang="fr-BE" smtClean="0"/>
              <a:t>	Met en minuscule la première lettre de chaque mot  inclus dans la chaîne de caractères</a:t>
            </a:r>
          </a:p>
          <a:p>
            <a:pPr lvl="1">
              <a:buNone/>
            </a:pPr>
            <a:endParaRPr lang="fr-B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Page </a:t>
            </a:r>
            <a:fld id="{369F7401-F453-4EA3-ACE6-2910B6E43C3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5 (2/2)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464273"/>
          </a:xfrm>
        </p:spPr>
        <p:txBody>
          <a:bodyPr/>
          <a:lstStyle/>
          <a:p>
            <a:pPr lvl="1"/>
            <a:r>
              <a:rPr lang="fr-BE" smtClean="0"/>
              <a:t>static String leftPad(String value, int length, char padChar) :</a:t>
            </a:r>
          </a:p>
          <a:p>
            <a:pPr lvl="1">
              <a:buNone/>
            </a:pPr>
            <a:r>
              <a:rPr lang="fr-BE" smtClean="0"/>
              <a:t>	Augmente la taille de "value" jusqu'à "length", en ajoutant des caractères "padChar" à gauche</a:t>
            </a:r>
          </a:p>
          <a:p>
            <a:pPr lvl="1">
              <a:buNone/>
            </a:pPr>
            <a:endParaRPr lang="fr-BE" smtClean="0"/>
          </a:p>
          <a:p>
            <a:pPr lvl="1"/>
            <a:r>
              <a:rPr lang="fr-BE" smtClean="0"/>
              <a:t>static String rightPad(String value, int length, char padChar) : </a:t>
            </a:r>
          </a:p>
          <a:p>
            <a:pPr lvl="1">
              <a:buNone/>
            </a:pPr>
            <a:r>
              <a:rPr lang="fr-BE" smtClean="0"/>
              <a:t>	Augmente la taille de "value" jusqu'à "length", en ajoutant des caractères "padChar" à droite</a:t>
            </a:r>
          </a:p>
          <a:p>
            <a:pPr lvl="1"/>
            <a:endParaRPr lang="fr-BE" smtClean="0"/>
          </a:p>
          <a:p>
            <a:pPr lvl="1"/>
            <a:r>
              <a:rPr lang="fr-BE" smtClean="0"/>
              <a:t>static int wordCount(String value) :</a:t>
            </a:r>
          </a:p>
          <a:p>
            <a:pPr lvl="1">
              <a:buNone/>
            </a:pPr>
            <a:r>
              <a:rPr lang="fr-BE" smtClean="0"/>
              <a:t>	Compte le nombre de mots inclus dans "value"</a:t>
            </a:r>
          </a:p>
          <a:p>
            <a:r>
              <a:rPr lang="fr-BE" smtClean="0"/>
              <a:t>Pour implémenter les différentes méthodes, aidez-vous de la classe StringBuilder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6 – Mock (1/4)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7"/>
            <a:ext cx="8229600" cy="4248248"/>
          </a:xfrm>
        </p:spPr>
        <p:txBody>
          <a:bodyPr/>
          <a:lstStyle/>
          <a:p>
            <a:r>
              <a:rPr lang="fr-BE" smtClean="0"/>
              <a:t>Soit une application structurée en couches logicielles :</a:t>
            </a:r>
            <a:endParaRPr lang="fr-BE"/>
          </a:p>
        </p:txBody>
      </p:sp>
      <p:sp>
        <p:nvSpPr>
          <p:cNvPr id="7" name="Arrondir un rectangle avec un coin diagonal 6"/>
          <p:cNvSpPr/>
          <p:nvPr/>
        </p:nvSpPr>
        <p:spPr bwMode="auto">
          <a:xfrm>
            <a:off x="4067944" y="4077072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8" name="Arrondir un rectangle avec un coin diagonal 6"/>
          <p:cNvSpPr/>
          <p:nvPr/>
        </p:nvSpPr>
        <p:spPr bwMode="auto">
          <a:xfrm>
            <a:off x="4067944" y="3429000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4067944" y="2780928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Application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0" name="Arrondir un rectangle avec un coin diagonal 5"/>
          <p:cNvSpPr/>
          <p:nvPr/>
        </p:nvSpPr>
        <p:spPr bwMode="auto">
          <a:xfrm>
            <a:off x="2915816" y="2132856"/>
            <a:ext cx="3168352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>
                <a:solidFill>
                  <a:srgbClr val="3C486E"/>
                </a:solidFill>
                <a:latin typeface="+mn-lt"/>
                <a:cs typeface="+mn-cs"/>
              </a:rPr>
              <a:t>Présentation</a:t>
            </a: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4612944" y="4869160"/>
            <a:ext cx="936104" cy="864096"/>
          </a:xfrm>
          <a:prstGeom prst="flowChartMagneticDisk">
            <a:avLst/>
          </a:prstGeom>
          <a:solidFill>
            <a:srgbClr val="A1B4DF"/>
          </a:solidFill>
          <a:ln w="9525" cap="flat" cmpd="sng" algn="ctr">
            <a:solidFill>
              <a:srgbClr val="3C486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Arrondir un rectangle avec un coin diagonal 5"/>
          <p:cNvSpPr/>
          <p:nvPr/>
        </p:nvSpPr>
        <p:spPr bwMode="auto">
          <a:xfrm>
            <a:off x="2915816" y="2780928"/>
            <a:ext cx="997852" cy="1800200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932040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932040" y="3212976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932040" y="386104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4932040" y="458112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275856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6 – Mock (2/4)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9"/>
            <a:ext cx="8229600" cy="4680296"/>
          </a:xfrm>
        </p:spPr>
        <p:txBody>
          <a:bodyPr/>
          <a:lstStyle/>
          <a:p>
            <a:r>
              <a:rPr lang="fr-BE" smtClean="0"/>
              <a:t>Les utilisateurs de l'application sont gérés à l'aide des classes suivantes :</a:t>
            </a:r>
            <a:endParaRPr lang="fr-BE"/>
          </a:p>
        </p:txBody>
      </p:sp>
      <p:sp>
        <p:nvSpPr>
          <p:cNvPr id="30" name="Arrondir un rectangle avec un coin diagonal 6"/>
          <p:cNvSpPr/>
          <p:nvPr/>
        </p:nvSpPr>
        <p:spPr bwMode="auto">
          <a:xfrm>
            <a:off x="2627784" y="1916832"/>
            <a:ext cx="597666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9" name="Arrondir un rectangle avec un coin diagonal 6"/>
          <p:cNvSpPr/>
          <p:nvPr/>
        </p:nvSpPr>
        <p:spPr bwMode="auto">
          <a:xfrm>
            <a:off x="2627784" y="3212976"/>
            <a:ext cx="5976664" cy="27363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6" name="Arrondir un rectangle avec un coin diagonal 5"/>
          <p:cNvSpPr/>
          <p:nvPr/>
        </p:nvSpPr>
        <p:spPr bwMode="auto">
          <a:xfrm>
            <a:off x="4048184" y="3501008"/>
            <a:ext cx="216024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&lt;&lt;Interface&gt;&gt;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UserRepository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7" name="Arrondir un rectangle avec un coin diagonal 5"/>
          <p:cNvSpPr/>
          <p:nvPr/>
        </p:nvSpPr>
        <p:spPr bwMode="auto">
          <a:xfrm>
            <a:off x="2915816" y="5040472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MockUserRepository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5220072" y="5040472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UserRepositoryJdbc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2" name="Arrondir un rectangle avec un coin diagonal 5"/>
          <p:cNvSpPr/>
          <p:nvPr/>
        </p:nvSpPr>
        <p:spPr bwMode="auto">
          <a:xfrm>
            <a:off x="4048184" y="2173800"/>
            <a:ext cx="214659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UserManager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 bwMode="auto">
          <a:xfrm rot="5400000" flipH="1" flipV="1">
            <a:off x="4098422" y="4010590"/>
            <a:ext cx="891392" cy="11683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9" idx="0"/>
            <a:endCxn id="6" idx="2"/>
          </p:cNvCxnSpPr>
          <p:nvPr/>
        </p:nvCxnSpPr>
        <p:spPr bwMode="auto">
          <a:xfrm rot="16200000" flipV="1">
            <a:off x="5250550" y="4026834"/>
            <a:ext cx="891392" cy="11358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12" idx="2"/>
            <a:endCxn id="6" idx="0"/>
          </p:cNvCxnSpPr>
          <p:nvPr/>
        </p:nvCxnSpPr>
        <p:spPr bwMode="auto">
          <a:xfrm rot="16200000" flipH="1">
            <a:off x="4785324" y="3158028"/>
            <a:ext cx="679136" cy="68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sp>
        <p:nvSpPr>
          <p:cNvPr id="54" name="Arrondir un rectangle avec un coin diagonal 6"/>
          <p:cNvSpPr/>
          <p:nvPr/>
        </p:nvSpPr>
        <p:spPr bwMode="auto">
          <a:xfrm>
            <a:off x="539552" y="1916832"/>
            <a:ext cx="1944216" cy="40324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5" name="Arrondir un rectangle avec un coin diagonal 5"/>
          <p:cNvSpPr/>
          <p:nvPr/>
        </p:nvSpPr>
        <p:spPr bwMode="auto">
          <a:xfrm>
            <a:off x="755576" y="3212976"/>
            <a:ext cx="144016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8064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smtClean="0">
                <a:solidFill>
                  <a:srgbClr val="3C486E"/>
                </a:solidFill>
              </a:rPr>
              <a:t>&lt;&lt;uses&gt;&gt;</a:t>
            </a:r>
            <a:endParaRPr lang="fr-BE" b="1">
              <a:solidFill>
                <a:srgbClr val="3C486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6 – Mock (3/4)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5"/>
            <a:ext cx="8229600" cy="4248249"/>
          </a:xfrm>
        </p:spPr>
        <p:txBody>
          <a:bodyPr/>
          <a:lstStyle/>
          <a:p>
            <a:r>
              <a:rPr lang="fr-BE" smtClean="0"/>
              <a:t>A partir de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fr-BE" smtClean="0"/>
              <a:t> et de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UserRepository</a:t>
            </a:r>
            <a:r>
              <a:rPr lang="fr-BE" smtClean="0"/>
              <a:t>, développez une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BE" smtClean="0"/>
              <a:t> implémentant la méthode suivante : </a:t>
            </a:r>
          </a:p>
          <a:p>
            <a:pPr>
              <a:buNone/>
            </a:pPr>
            <a:r>
              <a:rPr lang="en-US" smtClean="0"/>
              <a:t>		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User login(String login, String password) 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	throws UserManagerException</a:t>
            </a:r>
          </a:p>
          <a:p>
            <a:pPr>
              <a:buNone/>
            </a:pP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cs typeface="Courier New" pitchFamily="49" charset="0"/>
              </a:rPr>
              <a:t>	Le contrat de cette méthode est le suivant :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retourne la valeur null si l'utilisateur n'existe pas ou le mot de passe ne correspond pas ;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retourne une instance de User si l'utilisateur est authentifié ;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lance une exception UserManagerException si les paramètres de la méthode ne sont pas valides.</a:t>
            </a:r>
            <a:endParaRPr lang="fr-BE" sz="160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6 – Mock (4/4)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r>
              <a:rPr lang="fr-BE" smtClean="0"/>
              <a:t>Pour développez cette classe, implémentez une classe de test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UserManagerTest</a:t>
            </a:r>
            <a:r>
              <a:rPr lang="fr-BE" smtClean="0"/>
              <a:t>. Suivez pour cela une démarche TDD.</a:t>
            </a:r>
          </a:p>
          <a:p>
            <a:r>
              <a:rPr lang="fr-BE" smtClean="0"/>
              <a:t>Le service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BE" smtClean="0"/>
              <a:t> nécessite une instance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UserRepository</a:t>
            </a:r>
            <a:r>
              <a:rPr lang="fr-BE" smtClean="0"/>
              <a:t> pour fonctionner … Implémentez une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MockUserRepository</a:t>
            </a:r>
            <a:r>
              <a:rPr lang="fr-BE" smtClean="0"/>
              <a:t> pour vos tests.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7 – EasyMock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r>
              <a:rPr lang="fr-BE" smtClean="0"/>
              <a:t>Repartez des classes de l'exercice 5, et créez le mock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UserRepository</a:t>
            </a:r>
            <a:r>
              <a:rPr lang="fr-BE" smtClean="0"/>
              <a:t> à l'aide du framework EasyMock.</a:t>
            </a:r>
            <a:endParaRPr lang="fr-B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8 – EasyMock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176240"/>
          </a:xfrm>
        </p:spPr>
        <p:txBody>
          <a:bodyPr/>
          <a:lstStyle/>
          <a:p>
            <a:r>
              <a:rPr lang="fr-BE" smtClean="0"/>
              <a:t>Examinez le code des classes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Subscriber</a:t>
            </a:r>
            <a:r>
              <a:rPr lang="fr-BE" smtClean="0"/>
              <a:t>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SubscriberRepository</a:t>
            </a:r>
            <a:r>
              <a:rPr lang="fr-BE" smtClean="0"/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LdapSubscriberRepository</a:t>
            </a:r>
            <a:r>
              <a:rPr lang="fr-BE" smtClean="0"/>
              <a:t> …</a:t>
            </a:r>
          </a:p>
          <a:p>
            <a:r>
              <a:rPr lang="fr-BE" smtClean="0"/>
              <a:t>Créez une classe de test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LdapSubscriberRepositoryTest</a:t>
            </a:r>
            <a:r>
              <a:rPr lang="fr-BE" smtClean="0"/>
              <a:t> vérifiant que le contrat de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SubscriberRepository</a:t>
            </a:r>
            <a:r>
              <a:rPr lang="fr-BE" smtClean="0"/>
              <a:t> est respecté par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LdapSubscriberRepository</a:t>
            </a:r>
            <a:r>
              <a:rPr lang="fr-BE" smtClean="0"/>
              <a:t>.</a:t>
            </a:r>
          </a:p>
          <a:p>
            <a:pPr>
              <a:buNone/>
            </a:pPr>
            <a:r>
              <a:rPr lang="fr-BE" smtClean="0"/>
              <a:t>	Comme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LdapSubscriberRepository</a:t>
            </a:r>
            <a:r>
              <a:rPr lang="fr-BE" smtClean="0"/>
              <a:t> dépend de JNDI et LDAP, utilisez le framework EasyMock pour créer des mocks …</a:t>
            </a:r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Tests unitaires avec Netbeans (1/4)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4680297"/>
          </a:xfrm>
        </p:spPr>
        <p:txBody>
          <a:bodyPr/>
          <a:lstStyle/>
          <a:p>
            <a:r>
              <a:rPr lang="fr-BE" smtClean="0"/>
              <a:t>Créer un projet (1/2) :</a:t>
            </a:r>
            <a:endParaRPr lang="fr-BE"/>
          </a:p>
        </p:txBody>
      </p:sp>
      <p:pic>
        <p:nvPicPr>
          <p:cNvPr id="6" name="Picture 5" descr="sc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484784"/>
            <a:ext cx="4445715" cy="42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Tests unitaires avec Netbeans (2/4)</a:t>
            </a:r>
            <a:endParaRPr lang="fr-B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313" y="908719"/>
            <a:ext cx="8229600" cy="4752305"/>
          </a:xfrm>
        </p:spPr>
        <p:txBody>
          <a:bodyPr/>
          <a:lstStyle/>
          <a:p>
            <a:r>
              <a:rPr lang="fr-BE" smtClean="0"/>
              <a:t>Créer un projet (2/2) :</a:t>
            </a:r>
            <a:endParaRPr lang="fr-BE"/>
          </a:p>
        </p:txBody>
      </p:sp>
      <p:pic>
        <p:nvPicPr>
          <p:cNvPr id="7" name="Content Placeholder 4" descr="sc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484784"/>
            <a:ext cx="6317933" cy="417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Tests unitaires avec Netbeans (3/4)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36280"/>
          </a:xfrm>
        </p:spPr>
        <p:txBody>
          <a:bodyPr/>
          <a:lstStyle/>
          <a:p>
            <a:r>
              <a:rPr lang="fr-BE" smtClean="0"/>
              <a:t>Créer une classe de test :</a:t>
            </a:r>
            <a:endParaRPr lang="fr-BE"/>
          </a:p>
        </p:txBody>
      </p:sp>
      <p:pic>
        <p:nvPicPr>
          <p:cNvPr id="5" name="Picture 4" descr="sc03.png"/>
          <p:cNvPicPr>
            <a:picLocks noChangeAspect="1"/>
          </p:cNvPicPr>
          <p:nvPr/>
        </p:nvPicPr>
        <p:blipFill>
          <a:blip r:embed="rId2" cstate="print"/>
          <a:srcRect b="35878"/>
          <a:stretch>
            <a:fillRect/>
          </a:stretch>
        </p:blipFill>
        <p:spPr>
          <a:xfrm>
            <a:off x="1979712" y="1844824"/>
            <a:ext cx="5314286" cy="33123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763688" y="3356992"/>
            <a:ext cx="3168352" cy="3600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Tests unitaires avec Netbeans (4/4)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7"/>
            <a:ext cx="8229600" cy="4680297"/>
          </a:xfrm>
        </p:spPr>
        <p:txBody>
          <a:bodyPr/>
          <a:lstStyle/>
          <a:p>
            <a:r>
              <a:rPr lang="fr-BE" smtClean="0"/>
              <a:t>Exécuter les tests :</a:t>
            </a:r>
            <a:endParaRPr lang="fr-BE"/>
          </a:p>
        </p:txBody>
      </p:sp>
      <p:pic>
        <p:nvPicPr>
          <p:cNvPr id="5" name="Picture 4" descr="sc04.png"/>
          <p:cNvPicPr>
            <a:picLocks noChangeAspect="1"/>
          </p:cNvPicPr>
          <p:nvPr/>
        </p:nvPicPr>
        <p:blipFill>
          <a:blip r:embed="rId2" cstate="print"/>
          <a:srcRect b="11648"/>
          <a:stretch>
            <a:fillRect/>
          </a:stretch>
        </p:blipFill>
        <p:spPr>
          <a:xfrm>
            <a:off x="1907704" y="1484784"/>
            <a:ext cx="5257143" cy="4644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 1 – JUnit</a:t>
            </a:r>
            <a:endParaRPr lang="fr-FR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136904" cy="4447966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fr-BE" smtClean="0"/>
              <a:t>	</a:t>
            </a:r>
            <a:r>
              <a:rPr lang="fr-BE" sz="2400" smtClean="0"/>
              <a:t>Sur base des classes </a:t>
            </a:r>
            <a:r>
              <a:rPr lang="fr-BE" sz="2400" smtClean="0">
                <a:latin typeface="Courier New" pitchFamily="49" charset="0"/>
                <a:cs typeface="Courier New" pitchFamily="49" charset="0"/>
              </a:rPr>
              <a:t>ShoppingCart</a:t>
            </a:r>
            <a:r>
              <a:rPr lang="fr-BE" sz="2400" smtClean="0"/>
              <a:t> et  </a:t>
            </a:r>
            <a:r>
              <a:rPr lang="fr-BE" sz="2400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fr-BE" sz="2400" smtClean="0"/>
              <a:t>, créez une classe de tests </a:t>
            </a:r>
            <a:r>
              <a:rPr lang="fr-BE" sz="2400" smtClean="0">
                <a:latin typeface="Courier New" pitchFamily="49" charset="0"/>
                <a:cs typeface="Courier New" pitchFamily="49" charset="0"/>
              </a:rPr>
              <a:t>ShoppingCartTest</a:t>
            </a:r>
            <a:r>
              <a:rPr lang="fr-BE" sz="2400" smtClean="0"/>
              <a:t>.</a:t>
            </a:r>
            <a:endParaRPr lang="fr-BE" sz="240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2400" smtClean="0">
                <a:cs typeface="Courier New" pitchFamily="49" charset="0"/>
              </a:rPr>
              <a:t>La classe de tests contiendra les méthodes suivantes : </a:t>
            </a:r>
          </a:p>
          <a:p>
            <a:pPr marL="1257300" lvl="2" indent="-457200" eaLnBrk="1" hangingPunct="1"/>
            <a:r>
              <a:rPr lang="fr-BE" sz="1800" smtClean="0">
                <a:latin typeface="Courier New" pitchFamily="49" charset="0"/>
                <a:cs typeface="Courier New" pitchFamily="49" charset="0"/>
              </a:rPr>
              <a:t>testEmpty()</a:t>
            </a:r>
            <a:r>
              <a:rPr lang="fr-BE" sz="1800" smtClean="0">
                <a:cs typeface="Courier New" pitchFamily="49" charset="0"/>
              </a:rPr>
              <a:t> : vérifie qu'après appel à la méthode empty(), le caddie est vide</a:t>
            </a:r>
          </a:p>
          <a:p>
            <a:pPr marL="1257300" lvl="2" indent="-457200" eaLnBrk="1" hangingPunct="1"/>
            <a:r>
              <a:rPr lang="fr-BE" sz="1800" smtClean="0">
                <a:latin typeface="Courier New" pitchFamily="49" charset="0"/>
                <a:cs typeface="Courier New" pitchFamily="49" charset="0"/>
              </a:rPr>
              <a:t>testAddItem()</a:t>
            </a:r>
            <a:r>
              <a:rPr lang="fr-BE" sz="1800" smtClean="0">
                <a:cs typeface="Courier New" pitchFamily="49" charset="0"/>
              </a:rPr>
              <a:t> : vérifie la taille du caddie après ajout d'un produit</a:t>
            </a:r>
          </a:p>
          <a:p>
            <a:pPr marL="1257300" lvl="2" indent="-457200" eaLnBrk="1" hangingPunct="1"/>
            <a:r>
              <a:rPr lang="fr-BE" sz="1800" smtClean="0">
                <a:latin typeface="Courier New" pitchFamily="49" charset="0"/>
                <a:cs typeface="Courier New" pitchFamily="49" charset="0"/>
              </a:rPr>
              <a:t>testRemoveItem()</a:t>
            </a:r>
            <a:r>
              <a:rPr lang="fr-BE" sz="1800" smtClean="0">
                <a:cs typeface="Courier New" pitchFamily="49" charset="0"/>
              </a:rPr>
              <a:t> : vérifie la taille du caddie après suppression d'un produit</a:t>
            </a:r>
          </a:p>
          <a:p>
            <a:pPr marL="1257300" lvl="2" indent="-457200" eaLnBrk="1" hangingPunct="1"/>
            <a:r>
              <a:rPr lang="fr-BE" sz="1800" smtClean="0">
                <a:latin typeface="Courier New" pitchFamily="49" charset="0"/>
                <a:cs typeface="Courier New" pitchFamily="49" charset="0"/>
              </a:rPr>
              <a:t>testRemoveItemNotInCart()</a:t>
            </a:r>
            <a:r>
              <a:rPr lang="fr-BE" sz="1800" smtClean="0">
                <a:cs typeface="Courier New" pitchFamily="49" charset="0"/>
              </a:rPr>
              <a:t> : vérifie qu'une exception est levée après demande de suppression d'un produit non présent dans le caddie  	</a:t>
            </a:r>
          </a:p>
          <a:p>
            <a:pPr marL="457200" indent="-457200" eaLnBrk="1" hangingPunct="1">
              <a:buNone/>
            </a:pPr>
            <a:r>
              <a:rPr lang="fr-BE" sz="2400" smtClean="0">
                <a:cs typeface="Courier New" pitchFamily="49" charset="0"/>
              </a:rPr>
              <a:t>	Créez un contexte de test (</a:t>
            </a:r>
            <a:r>
              <a:rPr lang="fr-BE" sz="2400" smtClean="0">
                <a:latin typeface="Courier New" pitchFamily="49" charset="0"/>
                <a:cs typeface="Courier New" pitchFamily="49" charset="0"/>
              </a:rPr>
              <a:t>@Before</a:t>
            </a:r>
            <a:r>
              <a:rPr lang="fr-BE" sz="2400" smtClean="0">
                <a:cs typeface="Courier New" pitchFamily="49" charset="0"/>
              </a:rPr>
              <a:t>) dans lequel vous créez le caddie utilisé par toutes les méthodes de tests. Ce caddie contiendra initialement un produit.</a:t>
            </a:r>
          </a:p>
          <a:p>
            <a:pPr eaLnBrk="1" hangingPunct="1">
              <a:buNone/>
            </a:pPr>
            <a:endParaRPr lang="fr-BE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  <a:endParaRPr lang="fr-BE" smtClean="0">
              <a:cs typeface="Courier New" pitchFamily="49" charset="0"/>
            </a:endParaRPr>
          </a:p>
          <a:p>
            <a:pPr lvl="1" eaLnBrk="1" hangingPunct="1">
              <a:buNone/>
            </a:pPr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fr-BE" sz="1800" smtClean="0"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>
              <a:buFontTx/>
              <a:buNone/>
            </a:pPr>
            <a:endParaRPr lang="fr-F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Détection de bugs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3960216"/>
          </a:xfrm>
        </p:spPr>
        <p:txBody>
          <a:bodyPr/>
          <a:lstStyle/>
          <a:p>
            <a:pPr>
              <a:buNone/>
            </a:pPr>
            <a:r>
              <a:rPr lang="fr-BE" smtClean="0"/>
              <a:t>	Sur base de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fr-BE" smtClean="0"/>
              <a:t>, créez une classe de test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BinarySearchTest</a:t>
            </a:r>
            <a:r>
              <a:rPr lang="fr-BE" smtClean="0"/>
              <a:t>.</a:t>
            </a:r>
          </a:p>
          <a:p>
            <a:pPr>
              <a:buNone/>
            </a:pPr>
            <a:r>
              <a:rPr lang="fr-BE" smtClean="0"/>
              <a:t>	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fr-BE" smtClean="0"/>
              <a:t> contient une erreur, les tests doivent la mettre en évidence.</a:t>
            </a:r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Refactoring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176240"/>
          </a:xfrm>
        </p:spPr>
        <p:txBody>
          <a:bodyPr/>
          <a:lstStyle/>
          <a:p>
            <a:pPr>
              <a:buNone/>
            </a:pPr>
            <a:r>
              <a:rPr lang="fr-BE" smtClean="0"/>
              <a:t>	Reprenez l'implémentation du caddie virtuel (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ShoppingCart</a:t>
            </a:r>
            <a:r>
              <a:rPr lang="fr-BE" smtClean="0"/>
              <a:t>) et modifiez celle-ci en introduisant une variable d'instance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balance</a:t>
            </a:r>
            <a:r>
              <a:rPr lang="fr-BE" smtClean="0"/>
              <a:t>.</a:t>
            </a:r>
          </a:p>
          <a:p>
            <a:pPr>
              <a:buNone/>
            </a:pPr>
            <a:r>
              <a:rPr lang="fr-BE" smtClean="0"/>
              <a:t>	Cette variable contient à tout moment la valeur totale des produits dans le caddie.</a:t>
            </a:r>
          </a:p>
          <a:p>
            <a:pPr>
              <a:buNone/>
            </a:pPr>
            <a:r>
              <a:rPr lang="fr-BE" smtClean="0"/>
              <a:t>	Vérifiez à l'aide des tests unitaires que vos changements ne générent pas de régressions.</a:t>
            </a:r>
            <a:endParaRPr lang="fr-B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 4 – TDD (1/2)</a:t>
            </a:r>
            <a:endParaRPr lang="fr-FR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340768"/>
            <a:ext cx="8104984" cy="4159934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BE" smtClean="0"/>
              <a:t>Définissez une 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/>
              <a:t> déclarant les quatre méthodes d'une pile : 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fr-BE" sz="1000" smtClean="0"/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push(Object t)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Object pop()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Object peek()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isEmpty()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isFull()</a:t>
            </a:r>
          </a:p>
          <a:p>
            <a:pPr lvl="1" eaLnBrk="1" hangingPunct="1"/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fr-BE" smtClean="0">
                <a:cs typeface="Courier New" pitchFamily="49" charset="0"/>
              </a:rPr>
              <a:t>	Les méthodes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fr-BE" smtClean="0">
                <a:cs typeface="Courier New" pitchFamily="49" charset="0"/>
              </a:rPr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fr-BE" smtClean="0">
                <a:cs typeface="Courier New" pitchFamily="49" charset="0"/>
              </a:rPr>
              <a:t> permettent respectivement d'ajouter un élément au sommet de la pile et de retirer l'élément au sommet de la pile.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fr-BE" smtClean="0">
                <a:cs typeface="Courier New" pitchFamily="49" charset="0"/>
              </a:rPr>
              <a:t> renvoie l'élément du sommet sans modifier la pile.</a:t>
            </a:r>
          </a:p>
          <a:p>
            <a:pPr eaLnBrk="1" hangingPunct="1">
              <a:buNone/>
            </a:pPr>
            <a:endParaRPr lang="fr-BE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  <a:endParaRPr lang="fr-BE" smtClean="0">
              <a:cs typeface="Courier New" pitchFamily="49" charset="0"/>
            </a:endParaRPr>
          </a:p>
          <a:p>
            <a:pPr lvl="1" eaLnBrk="1" hangingPunct="1">
              <a:buNone/>
            </a:pPr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fr-BE" sz="1800" smtClean="0"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>
              <a:buFontTx/>
              <a:buNone/>
            </a:pPr>
            <a:endParaRPr lang="fr-F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WVN_Neutre_201308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Template_WVN_Neutre_201308</Template>
  <TotalTime>17102</TotalTime>
  <Words>342</Words>
  <Application>Microsoft Office PowerPoint</Application>
  <PresentationFormat>Affichage à l'écran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Template_WVN_Neutre_201308</vt:lpstr>
      <vt:lpstr>JUnit 4 Exercices</vt:lpstr>
      <vt:lpstr>Tests unitaires avec Netbeans (1/4)</vt:lpstr>
      <vt:lpstr>Tests unitaires avec Netbeans (2/4)</vt:lpstr>
      <vt:lpstr>Tests unitaires avec Netbeans (3/4)</vt:lpstr>
      <vt:lpstr>Tests unitaires avec Netbeans (4/4)</vt:lpstr>
      <vt:lpstr>Exercice 1 – JUnit</vt:lpstr>
      <vt:lpstr>Exercice 2 – Détection de bugs </vt:lpstr>
      <vt:lpstr>Exercice 3 – Refactoring</vt:lpstr>
      <vt:lpstr>Exercice 4 – TDD (1/2)</vt:lpstr>
      <vt:lpstr>Exercice 4 – TDD (2/2)</vt:lpstr>
      <vt:lpstr>Exercice 5 (1/2) </vt:lpstr>
      <vt:lpstr>Exercice 5 (2/2) </vt:lpstr>
      <vt:lpstr>Exercice 6 – Mock (1/4)</vt:lpstr>
      <vt:lpstr>Exercice 6 – Mock (2/4)</vt:lpstr>
      <vt:lpstr>Exercice 6 – Mock (3/4)</vt:lpstr>
      <vt:lpstr>Exercice 6 – Mock (4/4)</vt:lpstr>
      <vt:lpstr>Exercice 7 – EasyMock </vt:lpstr>
      <vt:lpstr>Exercice 8 – EasyMock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forma1300</cp:lastModifiedBy>
  <cp:revision>2588</cp:revision>
  <dcterms:created xsi:type="dcterms:W3CDTF">2010-01-03T16:37:19Z</dcterms:created>
  <dcterms:modified xsi:type="dcterms:W3CDTF">2014-10-24T07:56:57Z</dcterms:modified>
</cp:coreProperties>
</file>