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121"/>
  </p:notesMasterIdLst>
  <p:handoutMasterIdLst>
    <p:handoutMasterId r:id="rId12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81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82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1" r:id="rId86"/>
    <p:sldId id="340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rtrand Brasseur" initials="B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A1B"/>
    <a:srgbClr val="088E15"/>
    <a:srgbClr val="690F0F"/>
    <a:srgbClr val="A72727"/>
    <a:srgbClr val="D46C6C"/>
    <a:srgbClr val="E8B4B4"/>
    <a:srgbClr val="FF8080"/>
    <a:srgbClr val="FF3939"/>
    <a:srgbClr val="35496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34.xml"/><Relationship Id="rId21" Type="http://schemas.openxmlformats.org/officeDocument/2006/relationships/slide" Target="slides/slide29.xml"/><Relationship Id="rId34" Type="http://schemas.openxmlformats.org/officeDocument/2006/relationships/slide" Target="slides/slide42.xml"/><Relationship Id="rId42" Type="http://schemas.openxmlformats.org/officeDocument/2006/relationships/slide" Target="slides/slide50.xml"/><Relationship Id="rId47" Type="http://schemas.openxmlformats.org/officeDocument/2006/relationships/slide" Target="slides/slide56.xml"/><Relationship Id="rId50" Type="http://schemas.openxmlformats.org/officeDocument/2006/relationships/slide" Target="slides/slide59.xml"/><Relationship Id="rId55" Type="http://schemas.openxmlformats.org/officeDocument/2006/relationships/slide" Target="slides/slide64.xml"/><Relationship Id="rId63" Type="http://schemas.openxmlformats.org/officeDocument/2006/relationships/slide" Target="slides/slide72.xml"/><Relationship Id="rId68" Type="http://schemas.openxmlformats.org/officeDocument/2006/relationships/slide" Target="slides/slide77.xml"/><Relationship Id="rId76" Type="http://schemas.openxmlformats.org/officeDocument/2006/relationships/slide" Target="slides/slide86.xml"/><Relationship Id="rId84" Type="http://schemas.openxmlformats.org/officeDocument/2006/relationships/slide" Target="slides/slide94.xml"/><Relationship Id="rId89" Type="http://schemas.openxmlformats.org/officeDocument/2006/relationships/slide" Target="slides/slide99.xml"/><Relationship Id="rId97" Type="http://schemas.openxmlformats.org/officeDocument/2006/relationships/slide" Target="slides/slide110.xml"/><Relationship Id="rId7" Type="http://schemas.openxmlformats.org/officeDocument/2006/relationships/slide" Target="slides/slide12.xml"/><Relationship Id="rId71" Type="http://schemas.openxmlformats.org/officeDocument/2006/relationships/slide" Target="slides/slide81.xml"/><Relationship Id="rId92" Type="http://schemas.openxmlformats.org/officeDocument/2006/relationships/slide" Target="slides/slide102.xml"/><Relationship Id="rId2" Type="http://schemas.openxmlformats.org/officeDocument/2006/relationships/slide" Target="slides/slide7.xml"/><Relationship Id="rId16" Type="http://schemas.openxmlformats.org/officeDocument/2006/relationships/slide" Target="slides/slide24.xml"/><Relationship Id="rId29" Type="http://schemas.openxmlformats.org/officeDocument/2006/relationships/slide" Target="slides/slide37.xml"/><Relationship Id="rId11" Type="http://schemas.openxmlformats.org/officeDocument/2006/relationships/slide" Target="slides/slide17.xml"/><Relationship Id="rId24" Type="http://schemas.openxmlformats.org/officeDocument/2006/relationships/slide" Target="slides/slide32.xml"/><Relationship Id="rId32" Type="http://schemas.openxmlformats.org/officeDocument/2006/relationships/slide" Target="slides/slide40.xml"/><Relationship Id="rId37" Type="http://schemas.openxmlformats.org/officeDocument/2006/relationships/slide" Target="slides/slide45.xml"/><Relationship Id="rId40" Type="http://schemas.openxmlformats.org/officeDocument/2006/relationships/slide" Target="slides/slide48.xml"/><Relationship Id="rId45" Type="http://schemas.openxmlformats.org/officeDocument/2006/relationships/slide" Target="slides/slide53.xml"/><Relationship Id="rId53" Type="http://schemas.openxmlformats.org/officeDocument/2006/relationships/slide" Target="slides/slide62.xml"/><Relationship Id="rId58" Type="http://schemas.openxmlformats.org/officeDocument/2006/relationships/slide" Target="slides/slide67.xml"/><Relationship Id="rId66" Type="http://schemas.openxmlformats.org/officeDocument/2006/relationships/slide" Target="slides/slide75.xml"/><Relationship Id="rId74" Type="http://schemas.openxmlformats.org/officeDocument/2006/relationships/slide" Target="slides/slide84.xml"/><Relationship Id="rId79" Type="http://schemas.openxmlformats.org/officeDocument/2006/relationships/slide" Target="slides/slide89.xml"/><Relationship Id="rId87" Type="http://schemas.openxmlformats.org/officeDocument/2006/relationships/slide" Target="slides/slide97.xml"/><Relationship Id="rId5" Type="http://schemas.openxmlformats.org/officeDocument/2006/relationships/slide" Target="slides/slide10.xml"/><Relationship Id="rId61" Type="http://schemas.openxmlformats.org/officeDocument/2006/relationships/slide" Target="slides/slide70.xml"/><Relationship Id="rId82" Type="http://schemas.openxmlformats.org/officeDocument/2006/relationships/slide" Target="slides/slide92.xml"/><Relationship Id="rId90" Type="http://schemas.openxmlformats.org/officeDocument/2006/relationships/slide" Target="slides/slide100.xml"/><Relationship Id="rId95" Type="http://schemas.openxmlformats.org/officeDocument/2006/relationships/slide" Target="slides/slide108.xml"/><Relationship Id="rId19" Type="http://schemas.openxmlformats.org/officeDocument/2006/relationships/slide" Target="slides/slide27.xml"/><Relationship Id="rId14" Type="http://schemas.openxmlformats.org/officeDocument/2006/relationships/slide" Target="slides/slide22.xml"/><Relationship Id="rId22" Type="http://schemas.openxmlformats.org/officeDocument/2006/relationships/slide" Target="slides/slide30.xml"/><Relationship Id="rId27" Type="http://schemas.openxmlformats.org/officeDocument/2006/relationships/slide" Target="slides/slide35.xml"/><Relationship Id="rId30" Type="http://schemas.openxmlformats.org/officeDocument/2006/relationships/slide" Target="slides/slide38.xml"/><Relationship Id="rId35" Type="http://schemas.openxmlformats.org/officeDocument/2006/relationships/slide" Target="slides/slide43.xml"/><Relationship Id="rId43" Type="http://schemas.openxmlformats.org/officeDocument/2006/relationships/slide" Target="slides/slide51.xml"/><Relationship Id="rId48" Type="http://schemas.openxmlformats.org/officeDocument/2006/relationships/slide" Target="slides/slide57.xml"/><Relationship Id="rId56" Type="http://schemas.openxmlformats.org/officeDocument/2006/relationships/slide" Target="slides/slide65.xml"/><Relationship Id="rId64" Type="http://schemas.openxmlformats.org/officeDocument/2006/relationships/slide" Target="slides/slide73.xml"/><Relationship Id="rId69" Type="http://schemas.openxmlformats.org/officeDocument/2006/relationships/slide" Target="slides/slide79.xml"/><Relationship Id="rId77" Type="http://schemas.openxmlformats.org/officeDocument/2006/relationships/slide" Target="slides/slide87.xml"/><Relationship Id="rId100" Type="http://schemas.openxmlformats.org/officeDocument/2006/relationships/slide" Target="slides/slide114.xml"/><Relationship Id="rId8" Type="http://schemas.openxmlformats.org/officeDocument/2006/relationships/slide" Target="slides/slide13.xml"/><Relationship Id="rId51" Type="http://schemas.openxmlformats.org/officeDocument/2006/relationships/slide" Target="slides/slide60.xml"/><Relationship Id="rId72" Type="http://schemas.openxmlformats.org/officeDocument/2006/relationships/slide" Target="slides/slide82.xml"/><Relationship Id="rId80" Type="http://schemas.openxmlformats.org/officeDocument/2006/relationships/slide" Target="slides/slide90.xml"/><Relationship Id="rId85" Type="http://schemas.openxmlformats.org/officeDocument/2006/relationships/slide" Target="slides/slide95.xml"/><Relationship Id="rId93" Type="http://schemas.openxmlformats.org/officeDocument/2006/relationships/slide" Target="slides/slide103.xml"/><Relationship Id="rId98" Type="http://schemas.openxmlformats.org/officeDocument/2006/relationships/slide" Target="slides/slide111.xml"/><Relationship Id="rId3" Type="http://schemas.openxmlformats.org/officeDocument/2006/relationships/slide" Target="slides/slide8.xml"/><Relationship Id="rId12" Type="http://schemas.openxmlformats.org/officeDocument/2006/relationships/slide" Target="slides/slide20.xml"/><Relationship Id="rId17" Type="http://schemas.openxmlformats.org/officeDocument/2006/relationships/slide" Target="slides/slide25.xml"/><Relationship Id="rId25" Type="http://schemas.openxmlformats.org/officeDocument/2006/relationships/slide" Target="slides/slide33.xml"/><Relationship Id="rId33" Type="http://schemas.openxmlformats.org/officeDocument/2006/relationships/slide" Target="slides/slide41.xml"/><Relationship Id="rId38" Type="http://schemas.openxmlformats.org/officeDocument/2006/relationships/slide" Target="slides/slide46.xml"/><Relationship Id="rId46" Type="http://schemas.openxmlformats.org/officeDocument/2006/relationships/slide" Target="slides/slide54.xml"/><Relationship Id="rId59" Type="http://schemas.openxmlformats.org/officeDocument/2006/relationships/slide" Target="slides/slide68.xml"/><Relationship Id="rId67" Type="http://schemas.openxmlformats.org/officeDocument/2006/relationships/slide" Target="slides/slide76.xml"/><Relationship Id="rId20" Type="http://schemas.openxmlformats.org/officeDocument/2006/relationships/slide" Target="slides/slide28.xml"/><Relationship Id="rId41" Type="http://schemas.openxmlformats.org/officeDocument/2006/relationships/slide" Target="slides/slide49.xml"/><Relationship Id="rId54" Type="http://schemas.openxmlformats.org/officeDocument/2006/relationships/slide" Target="slides/slide63.xml"/><Relationship Id="rId62" Type="http://schemas.openxmlformats.org/officeDocument/2006/relationships/slide" Target="slides/slide71.xml"/><Relationship Id="rId70" Type="http://schemas.openxmlformats.org/officeDocument/2006/relationships/slide" Target="slides/slide80.xml"/><Relationship Id="rId75" Type="http://schemas.openxmlformats.org/officeDocument/2006/relationships/slide" Target="slides/slide85.xml"/><Relationship Id="rId83" Type="http://schemas.openxmlformats.org/officeDocument/2006/relationships/slide" Target="slides/slide93.xml"/><Relationship Id="rId88" Type="http://schemas.openxmlformats.org/officeDocument/2006/relationships/slide" Target="slides/slide98.xml"/><Relationship Id="rId91" Type="http://schemas.openxmlformats.org/officeDocument/2006/relationships/slide" Target="slides/slide101.xml"/><Relationship Id="rId96" Type="http://schemas.openxmlformats.org/officeDocument/2006/relationships/slide" Target="slides/slide109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15" Type="http://schemas.openxmlformats.org/officeDocument/2006/relationships/slide" Target="slides/slide23.xml"/><Relationship Id="rId23" Type="http://schemas.openxmlformats.org/officeDocument/2006/relationships/slide" Target="slides/slide31.xml"/><Relationship Id="rId28" Type="http://schemas.openxmlformats.org/officeDocument/2006/relationships/slide" Target="slides/slide36.xml"/><Relationship Id="rId36" Type="http://schemas.openxmlformats.org/officeDocument/2006/relationships/slide" Target="slides/slide44.xml"/><Relationship Id="rId49" Type="http://schemas.openxmlformats.org/officeDocument/2006/relationships/slide" Target="slides/slide58.xml"/><Relationship Id="rId57" Type="http://schemas.openxmlformats.org/officeDocument/2006/relationships/slide" Target="slides/slide66.xml"/><Relationship Id="rId10" Type="http://schemas.openxmlformats.org/officeDocument/2006/relationships/slide" Target="slides/slide16.xml"/><Relationship Id="rId31" Type="http://schemas.openxmlformats.org/officeDocument/2006/relationships/slide" Target="slides/slide39.xml"/><Relationship Id="rId44" Type="http://schemas.openxmlformats.org/officeDocument/2006/relationships/slide" Target="slides/slide52.xml"/><Relationship Id="rId52" Type="http://schemas.openxmlformats.org/officeDocument/2006/relationships/slide" Target="slides/slide61.xml"/><Relationship Id="rId60" Type="http://schemas.openxmlformats.org/officeDocument/2006/relationships/slide" Target="slides/slide69.xml"/><Relationship Id="rId65" Type="http://schemas.openxmlformats.org/officeDocument/2006/relationships/slide" Target="slides/slide74.xml"/><Relationship Id="rId73" Type="http://schemas.openxmlformats.org/officeDocument/2006/relationships/slide" Target="slides/slide83.xml"/><Relationship Id="rId78" Type="http://schemas.openxmlformats.org/officeDocument/2006/relationships/slide" Target="slides/slide88.xml"/><Relationship Id="rId81" Type="http://schemas.openxmlformats.org/officeDocument/2006/relationships/slide" Target="slides/slide91.xml"/><Relationship Id="rId86" Type="http://schemas.openxmlformats.org/officeDocument/2006/relationships/slide" Target="slides/slide96.xml"/><Relationship Id="rId94" Type="http://schemas.openxmlformats.org/officeDocument/2006/relationships/slide" Target="slides/slide104.xml"/><Relationship Id="rId99" Type="http://schemas.openxmlformats.org/officeDocument/2006/relationships/slide" Target="slides/slide113.xml"/><Relationship Id="rId101" Type="http://schemas.openxmlformats.org/officeDocument/2006/relationships/slide" Target="slides/slide117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26.xml"/><Relationship Id="rId3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A2202-36BA-4257-8334-1977E28474FA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4849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D08BFF-41F6-4CF3-8C40-CB59CDCE39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63F12-58D9-4BCC-8721-27F84AB3CAEC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5633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27EC7-92F1-4C47-8404-63ABEDE91CA0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914950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847CE-B01C-43B9-AA4C-DFF9709D0F4E}" type="slidenum">
              <a:rPr lang="en-US" smtClean="0"/>
              <a:pPr/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60731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6D1B6-6CCE-436E-8343-046DFF5F8D72}" type="slidenum">
              <a:rPr lang="en-US" smtClean="0"/>
              <a:pPr/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02385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42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74925-668A-4250-9841-BDC56AFC1B55}" type="slidenum">
              <a:rPr lang="en-US" smtClean="0"/>
              <a:pPr/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02386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04906-DB9D-4FF6-834C-C2FFD062C6D2}" type="slidenum">
              <a:rPr lang="en-US" smtClean="0"/>
              <a:pPr/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837518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24B1C-C5F5-4B08-8836-075DF6226065}" type="slidenum">
              <a:rPr lang="en-US" smtClean="0"/>
              <a:pPr/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635247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1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783A7-CF9C-4DC8-8150-F948D8036816}" type="slidenum">
              <a:rPr lang="en-US" smtClean="0"/>
              <a:pPr/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21426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2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8852C-A057-4848-B848-93E2F7A4512A}" type="slidenum">
              <a:rPr lang="en-US" smtClean="0"/>
              <a:pPr/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00065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120BA-EBAA-4E34-9D84-9AD8C40220CB}" type="slidenum">
              <a:rPr lang="en-US" smtClean="0"/>
              <a:pPr/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65540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4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42DB3-F2A9-4EF6-8C6B-2B53C1EA5F5B}" type="slidenum">
              <a:rPr lang="en-US" smtClean="0"/>
              <a:pPr/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69166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DAA36-D366-42A3-BA9B-F0B1CEF80E67}" type="slidenum">
              <a:rPr lang="en-US" smtClean="0"/>
              <a:pPr/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128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ABA49-EEF0-49E7-A853-9D084845E4F0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16033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D9635-FE13-4E10-8674-1B3E30399E53}" type="slidenum">
              <a:rPr lang="en-US" smtClean="0"/>
              <a:pPr/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9929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A937-B2A0-4F93-AD74-EE4F6C05F700}" type="slidenum">
              <a:rPr lang="en-US" smtClean="0"/>
              <a:pPr/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611319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9BA67-5C0B-4731-97D4-504B96F490A5}" type="slidenum">
              <a:rPr lang="en-US" smtClean="0"/>
              <a:pPr/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29301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0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A172F-D877-4191-95A3-22AB7B6BA52E}" type="slidenum">
              <a:rPr lang="en-US" smtClean="0"/>
              <a:pPr/>
              <a:t>113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84595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1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1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631BF-2D50-4DC7-B801-76F929294503}" type="slidenum">
              <a:rPr lang="en-US" smtClean="0"/>
              <a:pPr/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77945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2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F8B9D-FC26-4837-A5B9-2959315FA068}" type="slidenum">
              <a:rPr lang="en-US" smtClean="0"/>
              <a:pPr/>
              <a:t>115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52710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8B651-312A-406D-A813-6FE16F2C6F04}" type="slidenum">
              <a:rPr lang="en-US" smtClean="0"/>
              <a:pPr/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3615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E91AB-20B2-483D-9C99-06E8D2042FE1}" type="slidenum">
              <a:rPr lang="en-US" smtClean="0"/>
              <a:pPr/>
              <a:t>117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695830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5DFB-40D2-4A44-8948-96094DC52E3B}" type="slidenum">
              <a:rPr lang="en-US" smtClean="0"/>
              <a:pPr/>
              <a:t>118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35683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602FD-40DF-4B72-ADB9-DD141C558F2F}" type="slidenum">
              <a:rPr lang="en-US" smtClean="0"/>
              <a:pPr/>
              <a:t>119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7185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1ED0B-0F3F-40A1-908A-D59830188F98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81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2735A-03CB-4D68-96AB-71C8AC5D6A02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1531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C5BEF-D59B-4EAA-BB63-C74305F2C177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746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37BFB-EFB9-4BDC-B639-DE24AE5EE2FF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51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70D27-2A81-499C-9E0B-4402CDC74F9C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028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29120-1A22-4B17-B756-CD34AFE40012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0271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28120-5A3A-496A-BAEA-76EF2F19D9E5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5763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67538-2083-4CE5-A324-921CDF1C8439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41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B3809-A619-4A72-9037-9BBFF7AA5FE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7252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69820-CAF1-445F-BE7A-F8DB9A148C22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3853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C967B-638E-42D0-B54E-DAAA12D17CB9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5168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7492C-233F-42CC-9645-C6B5491A3B9B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090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51DA1-52B2-48CD-9F54-5D11E731C3A6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8705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D3F37-42C2-4371-A8D1-76BF6142E425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271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8EF28-1554-4DBA-A19B-9F56C05189FB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758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D6202-50B7-4473-B3C3-5928328D5F86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114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C4EA9-0D2E-48FD-8E76-6356A41D1571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583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AB2CC-4196-4526-83B0-CD3B2E7AFAFC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580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1E21D-0828-4B4D-9BDA-A0A229E565AB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20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EE3E9-2A0A-4ECE-B03C-4FE967D149AF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6483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01ED3-64DA-49D8-A2E7-5FF1D7370401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681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DC7F0-6A34-40BA-8B32-6ADC208CB36A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7808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6175A-39A4-480F-8953-C4878B245AE6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9078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B3B0E-0510-4264-9236-BA328ED31114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369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B5A37-ECFB-4E8A-9949-05EF2430A0A4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1568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F1CCF-18CB-4CC4-BEAF-44689F277735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9798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3C461-0D7B-44CF-8B8E-A83E72B5DBAA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1496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A93D7-C4A1-469F-BF44-F64300CE4B86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197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01ED3-64DA-49D8-A2E7-5FF1D7370401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259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56D54-4EFC-4D08-A3E6-26704CFD53D0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674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DF36C-DA7F-488D-BC3B-CD08B311FEE8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577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B917A-8009-4C9E-A4ED-F3F570EBCB8F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9018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75B0B-AEE5-4BB8-BEF3-668EE6802C99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826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2E02D-D8DA-4019-A649-EF9C21A33CF9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4154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0C5F7-1C75-4527-B2AD-B438D573322D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7065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6412E-6CDD-4ECE-8B36-4CA732F46561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7537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38252-0B90-4A52-AEA7-AAB39BCF4200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4116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32081-C776-4980-A0CB-B33774543F75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65533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5D994-B534-4522-B7F0-D70886CCE62D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032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B5605-DBB9-4014-889C-787C5955F712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32592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5D994-B534-4522-B7F0-D70886CCE62D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492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6D181-D9F8-464A-B23F-844A7A4AB8A6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251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C46A8-D2FD-420C-A657-D1482432A32A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0098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E38B4-F759-49F5-AD42-A57C9AAC02E7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47218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D373A-DD99-48F8-A27B-14052FF79C91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5364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5B677-F1F4-410A-AD73-E85212DA5492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9267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A395F-8881-4E20-9CDF-10D294AEFA3D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39473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5F566-B5B3-4DE1-BD0D-081364B10F50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653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059C0-B8F7-4A40-8BE6-93D6ACAF8F58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25095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E0948-2D6B-4C6C-A6FE-9D4F27B8B67B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4224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6B112-4C1B-4579-9F64-6F07A4FD60AF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10495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A810D-7AF6-4F10-987F-0302E343A470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384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DB5EC-714E-4E3E-8123-8EA43001CA4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5237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2231D-97E7-44AC-8990-552A53831328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50211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672A0-4EF8-4290-B86F-431E34C5C825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3779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F4951-0934-4DC2-ABCB-67C877D0A22B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68644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3EC06-437F-488E-8B8F-EC45084490B2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93079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BAF3A-FBD9-4FF6-A1A3-C92B613C3806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9000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EA741-B9A7-4868-A1DA-DF95A2837173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1758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72C27-3725-48E9-91D8-D86FA373DDAE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02792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09903-4D62-4D4E-BE60-6B2487C47B47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9755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EB715-6497-4237-8A22-ED479171B59F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0341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121FF-6E98-4E89-9F11-46B695DECF61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58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2FBD7-9086-4E6E-9019-0F97CB47A1C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04452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2B012-B518-4305-9481-3E75801A181A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72678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8519B-5EEC-4F20-8C4C-347EC335186D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92767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C907A-6FBE-497F-B02A-BEE6FA1F6E3D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34325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1E963-29CC-4F16-A215-FB229893E345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50203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42E84-89DF-440E-A4B5-C2070D29EC1B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65397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D939B-24A0-412B-BFEE-37DD3605F4A4}" type="slidenum">
              <a:rPr lang="en-US" smtClean="0"/>
              <a:pPr/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18983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683F5E-227E-4443-8049-B578702787C2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57478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20EB0-4EC5-41C7-BC77-3D518A7F1BBF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04800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D4767-E4FA-4E5A-8CA4-5521A862F68E}" type="slidenum">
              <a:rPr lang="en-US" smtClean="0"/>
              <a:pPr/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29829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5610D-E757-458B-8718-E22418DCC716}" type="slidenum">
              <a:rPr lang="en-US" smtClean="0"/>
              <a:pPr/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297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624C9-28FF-48E8-BE8D-8937BF2274F1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40669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F5E45-3E17-42DD-87BB-936216960872}" type="slidenum">
              <a:rPr lang="en-US" smtClean="0"/>
              <a:pPr/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26502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F15FD-AC17-48A6-B724-CA6494A4386C}" type="slidenum">
              <a:rPr lang="en-US" smtClean="0"/>
              <a:pPr/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06419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32455-93F9-4C90-9DB7-3279D5196E82}" type="slidenum">
              <a:rPr lang="en-US" smtClean="0"/>
              <a:pPr/>
              <a:t>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00863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EA78E-087F-442F-85A3-024F93423D69}" type="slidenum">
              <a:rPr lang="en-US" smtClean="0"/>
              <a:pPr/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89589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6F6E3-61BF-4608-AA97-F0A20D04470D}" type="slidenum">
              <a:rPr lang="en-US" smtClean="0"/>
              <a:pPr/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65732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99000-6E80-48A3-85B2-883852B1C8C0}" type="slidenum">
              <a:rPr lang="en-US" smtClean="0"/>
              <a:pPr/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20678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69FD6A-90AB-4F02-9108-6153445864C7}" type="slidenum">
              <a:rPr lang="en-US" smtClean="0"/>
              <a:pPr/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13496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27091-8155-41FD-AD8B-43ADA6F5D107}" type="slidenum">
              <a:rPr lang="en-US" smtClean="0"/>
              <a:pPr/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25634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840F98-FE23-42A9-80A4-8A7A96C799E1}" type="slidenum">
              <a:rPr lang="en-US" smtClean="0"/>
              <a:pPr/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0591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B2FEC-D5DD-4635-B23B-BAA6D5DCEB56}" type="slidenum">
              <a:rPr lang="en-US" smtClean="0"/>
              <a:pPr/>
              <a:t>89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639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D24D6-AE1F-44AD-B5CB-B267530AF30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02580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B8A3E-8340-46C0-8F9F-E7188EBE0908}" type="slidenum">
              <a:rPr lang="en-US" smtClean="0"/>
              <a:pPr/>
              <a:t>90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9886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C28A-4FE5-4C8D-A52F-2ACF7E244059}" type="slidenum">
              <a:rPr lang="en-US" smtClean="0"/>
              <a:pPr/>
              <a:t>91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3223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E1CFC-954C-4128-8CC5-611783BA8E37}" type="slidenum">
              <a:rPr lang="en-US" smtClean="0"/>
              <a:pPr/>
              <a:t>92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988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501D5-33CC-4D4F-9FCD-38A5CD56D29F}" type="slidenum">
              <a:rPr lang="en-US" smtClean="0"/>
              <a:pPr/>
              <a:t>93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53681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F3C2-D347-43FB-B863-081E0FADE971}" type="slidenum">
              <a:rPr lang="en-US" smtClean="0"/>
              <a:pPr/>
              <a:t>94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44710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5F0F7-F9A6-4D3D-BB1B-CE28F7CEEB5C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0401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83FB4-D575-483A-9371-95FF70E3B9A0}" type="slidenum">
              <a:rPr lang="en-US" smtClean="0"/>
              <a:pPr/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81188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7328D-580F-4A35-B2A8-8D0F78E26D60}" type="slidenum">
              <a:rPr lang="en-US" smtClean="0"/>
              <a:pPr/>
              <a:t>97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33094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E9665-1C37-4069-81B4-34E870E9BAB6}" type="slidenum">
              <a:rPr lang="en-US" smtClean="0"/>
              <a:pPr/>
              <a:t>98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3302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47D66-D470-4EEE-A82C-8C76B99CCB9F}" type="slidenum">
              <a:rPr lang="en-US" smtClean="0"/>
              <a:pPr/>
              <a:t>99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94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BE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04248" y="6634082"/>
            <a:ext cx="2133962" cy="188664"/>
          </a:xfrm>
          <a:prstGeom prst="rect">
            <a:avLst/>
          </a:prstGeom>
          <a:ln/>
        </p:spPr>
        <p:txBody>
          <a:bodyPr anchor="ctr"/>
          <a:lstStyle>
            <a:lvl1pPr>
              <a:defRPr sz="11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sz="10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6507" y="6106735"/>
            <a:ext cx="2524556" cy="391864"/>
          </a:xfrm>
          <a:prstGeom prst="rect">
            <a:avLst/>
          </a:prstGeom>
          <a:ln/>
        </p:spPr>
        <p:txBody>
          <a:bodyPr/>
          <a:lstStyle>
            <a:lvl1pPr algn="l">
              <a:defRPr sz="11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065856"/>
            <a:ext cx="1035883" cy="626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js.org/download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cript.aculo.us/downloads" TargetMode="Externa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JavaScript</a:t>
            </a:r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- Concepts de base -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dirty="0" smtClean="0"/>
              <a:t>Différent de </a:t>
            </a:r>
            <a:r>
              <a:rPr lang="fr-FR" dirty="0" err="1" smtClean="0"/>
              <a:t>JScript</a:t>
            </a:r>
            <a:endParaRPr lang="fr-FR" dirty="0" smtClean="0"/>
          </a:p>
          <a:p>
            <a:pPr eaLnBrk="1" hangingPunct="1">
              <a:lnSpc>
                <a:spcPct val="90000"/>
              </a:lnSpc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dirty="0" smtClean="0"/>
              <a:t>Langage différent de Java</a:t>
            </a: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Méthodes associées</a:t>
            </a:r>
            <a:endParaRPr lang="en-GB" smtClean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119808" y="2281064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blur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872408" y="2271539"/>
            <a:ext cx="5548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Enlève la sélection courante à l’élément (Sauf objet « hidden »)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119808" y="2671589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focus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2872408" y="2662064"/>
            <a:ext cx="541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Donne la sélection courante à l’élément (Sauf objet « hidden »)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19808" y="3303414"/>
            <a:ext cx="1628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  <a:p>
            <a:pPr>
              <a:defRPr/>
            </a:pP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872408" y="3293889"/>
            <a:ext cx="54102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Sélectionne le texte situé dans l’élément</a:t>
            </a:r>
            <a:b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</a:b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(Uniquement « text », « textarea », « password », « fileupload »)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1043608" y="2204864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043608" y="2585864"/>
            <a:ext cx="7315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1043608" y="3195464"/>
            <a:ext cx="7315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39750" y="1268413"/>
            <a:ext cx="80772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Ex26.htm</a:t>
            </a:r>
            <a:endParaRPr kumimoji="1" lang="en-US" sz="1200" b="1" dirty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39750" y="1552575"/>
            <a:ext cx="8077200" cy="37861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26&lt;/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setString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var i = </a:t>
            </a:r>
            <a:r>
              <a:rPr kumimoji="1" lang="fr-FR" sz="1200" b="1" dirty="0" err="1">
                <a:latin typeface="Courier New" pitchFamily="49" charset="0"/>
              </a:rPr>
              <a:t>str.indexOf</a:t>
            </a:r>
            <a:r>
              <a:rPr kumimoji="1" lang="fr-FR" sz="1200" b="1" dirty="0">
                <a:latin typeface="Courier New" pitchFamily="49" charset="0"/>
              </a:rPr>
              <a:t>("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while</a:t>
            </a:r>
            <a:r>
              <a:rPr kumimoji="1" lang="fr-FR" sz="1200" b="1" dirty="0">
                <a:latin typeface="Courier New" pitchFamily="49" charset="0"/>
              </a:rPr>
              <a:t> (i&gt;=0)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 = </a:t>
            </a:r>
            <a:r>
              <a:rPr kumimoji="1" lang="fr-FR" sz="1200" b="1" dirty="0" err="1">
                <a:latin typeface="Courier New" pitchFamily="49" charset="0"/>
              </a:rPr>
              <a:t>str.substr</a:t>
            </a:r>
            <a:r>
              <a:rPr kumimoji="1" lang="fr-FR" sz="1200" b="1" dirty="0">
                <a:latin typeface="Courier New" pitchFamily="49" charset="0"/>
              </a:rPr>
              <a:t>(0, i) + </a:t>
            </a:r>
            <a:r>
              <a:rPr kumimoji="1" lang="fr-FR" sz="1200" b="1" dirty="0" err="1">
                <a:latin typeface="Courier New" pitchFamily="49" charset="0"/>
              </a:rPr>
              <a:t>str.substr</a:t>
            </a:r>
            <a:r>
              <a:rPr kumimoji="1" lang="fr-FR" sz="1200" b="1" dirty="0">
                <a:latin typeface="Courier New" pitchFamily="49" charset="0"/>
              </a:rPr>
              <a:t>(i + 1);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i = </a:t>
            </a:r>
            <a:r>
              <a:rPr kumimoji="1" lang="fr-FR" sz="1200" b="1" dirty="0" err="1">
                <a:latin typeface="Courier New" pitchFamily="49" charset="0"/>
              </a:rPr>
              <a:t>str.indexOf</a:t>
            </a:r>
            <a:r>
              <a:rPr kumimoji="1" lang="fr-FR" sz="1200" b="1" dirty="0">
                <a:latin typeface="Courier New" pitchFamily="49" charset="0"/>
              </a:rPr>
              <a:t>("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str.toUpperCase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verifyUsername</a:t>
            </a:r>
            <a:r>
              <a:rPr kumimoji="1" lang="fr-FR" sz="1200" b="1" dirty="0">
                <a:latin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txtUsername.value</a:t>
            </a:r>
            <a:r>
              <a:rPr kumimoji="1" lang="fr-FR" sz="1200" b="1" dirty="0">
                <a:latin typeface="Courier New" pitchFamily="49" charset="0"/>
              </a:rPr>
              <a:t>=</a:t>
            </a:r>
            <a:r>
              <a:rPr kumimoji="1" lang="fr-FR" sz="1200" b="1" dirty="0" err="1">
                <a:latin typeface="Courier New" pitchFamily="49" charset="0"/>
              </a:rPr>
              <a:t>setString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txtUsername.value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if (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txtUsername.value</a:t>
            </a:r>
            <a:r>
              <a:rPr kumimoji="1" lang="fr-FR" sz="1200" b="1" dirty="0">
                <a:latin typeface="Courier New" pitchFamily="49" charset="0"/>
              </a:rPr>
              <a:t> == "")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("Vous devez donner un nom d\'utilisateur");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txtUsername.focus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return false;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39750" y="1196975"/>
            <a:ext cx="81534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Ex26.htm</a:t>
            </a:r>
            <a:endParaRPr kumimoji="1" lang="en-US" sz="1200" b="1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9750" y="1481138"/>
            <a:ext cx="8153400" cy="37861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verifyPassword</a:t>
            </a:r>
            <a:r>
              <a:rPr kumimoji="1" lang="fr-FR" sz="1200" b="1" dirty="0">
                <a:latin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txtPassword.value</a:t>
            </a:r>
            <a:r>
              <a:rPr kumimoji="1" lang="fr-FR" sz="1200" b="1" dirty="0">
                <a:latin typeface="Courier New" pitchFamily="49" charset="0"/>
              </a:rPr>
              <a:t>=</a:t>
            </a:r>
            <a:r>
              <a:rPr kumimoji="1" lang="fr-FR" sz="1200" b="1" dirty="0" err="1">
                <a:latin typeface="Courier New" pitchFamily="49" charset="0"/>
              </a:rPr>
              <a:t>setString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txtPassword.value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if (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txtPassword.value</a:t>
            </a:r>
            <a:r>
              <a:rPr kumimoji="1" lang="fr-FR" sz="1200" b="1" dirty="0">
                <a:latin typeface="Courier New" pitchFamily="49" charset="0"/>
              </a:rPr>
              <a:t> == "")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("Vous devez donner un mot de passe");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document.form1</a:t>
            </a:r>
            <a:r>
              <a:rPr kumimoji="1" lang="fr-FR" sz="1200" b="1" dirty="0">
                <a:latin typeface="Courier New" pitchFamily="49" charset="0"/>
              </a:rPr>
              <a:t>.</a:t>
            </a:r>
            <a:r>
              <a:rPr kumimoji="1" lang="fr-FR" sz="1200" b="1" dirty="0" err="1">
                <a:latin typeface="Courier New" pitchFamily="49" charset="0"/>
              </a:rPr>
              <a:t>txtPassword.focus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return false;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verifyAll</a:t>
            </a:r>
            <a:r>
              <a:rPr kumimoji="1" lang="fr-FR" sz="1200" b="1" dirty="0">
                <a:latin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var ok = </a:t>
            </a:r>
            <a:r>
              <a:rPr kumimoji="1" lang="fr-FR" sz="1200" b="1" dirty="0" err="1">
                <a:latin typeface="Courier New" pitchFamily="49" charset="0"/>
              </a:rPr>
              <a:t>verifyUsername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if (ok)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ok = </a:t>
            </a:r>
            <a:r>
              <a:rPr kumimoji="1" lang="fr-FR" sz="1200" b="1" dirty="0" err="1">
                <a:latin typeface="Courier New" pitchFamily="49" charset="0"/>
              </a:rPr>
              <a:t>verifyPassword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23056" y="1341438"/>
            <a:ext cx="81534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Ex26.htm</a:t>
            </a:r>
            <a:endParaRPr kumimoji="1" lang="en-US" sz="1200" b="1" dirty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23056" y="1625600"/>
            <a:ext cx="8153400" cy="36004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26&lt;/h1&gt;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form</a:t>
            </a:r>
            <a:r>
              <a:rPr kumimoji="1" lang="fr-FR" sz="1200" b="1" dirty="0">
                <a:latin typeface="Courier New" pitchFamily="49" charset="0"/>
              </a:rPr>
              <a:t> action="Ex25_bis.htm" </a:t>
            </a:r>
            <a:r>
              <a:rPr kumimoji="1" lang="fr-FR" sz="1200" b="1" dirty="0" err="1">
                <a:latin typeface="Courier New" pitchFamily="49" charset="0"/>
              </a:rPr>
              <a:t>method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get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="form1"&gt;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Nom d'utilisateur: &lt;input type=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</a:t>
            </a:r>
            <a:r>
              <a:rPr kumimoji="1" lang="fr-FR" sz="1200" b="1" dirty="0" err="1">
                <a:latin typeface="Courier New" pitchFamily="49" charset="0"/>
              </a:rPr>
              <a:t>txtUsername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onchange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verifyUsername</a:t>
            </a:r>
            <a:r>
              <a:rPr kumimoji="1" lang="fr-FR" sz="1200" b="1" dirty="0">
                <a:latin typeface="Courier New" pitchFamily="49" charset="0"/>
              </a:rPr>
              <a:t>();"&gt;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Mot de passe: &lt;input type=</a:t>
            </a:r>
            <a:r>
              <a:rPr kumimoji="1" lang="fr-FR" sz="1200" b="1" dirty="0" err="1">
                <a:latin typeface="Courier New" pitchFamily="49" charset="0"/>
              </a:rPr>
              <a:t>password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</a:t>
            </a:r>
            <a:r>
              <a:rPr kumimoji="1" lang="fr-FR" sz="1200" b="1" dirty="0" err="1">
                <a:latin typeface="Courier New" pitchFamily="49" charset="0"/>
              </a:rPr>
              <a:t>txtPassword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onchange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verifyPassword</a:t>
            </a:r>
            <a:r>
              <a:rPr kumimoji="1" lang="fr-FR" sz="1200" b="1" dirty="0">
                <a:latin typeface="Courier New" pitchFamily="49" charset="0"/>
              </a:rPr>
              <a:t>();"&gt;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&lt;input type="</a:t>
            </a:r>
            <a:r>
              <a:rPr kumimoji="1" lang="fr-FR" sz="1200" b="1" dirty="0" err="1">
                <a:latin typeface="Courier New" pitchFamily="49" charset="0"/>
              </a:rPr>
              <a:t>submit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btnLogin</a:t>
            </a:r>
            <a:r>
              <a:rPr kumimoji="1" lang="fr-FR" sz="1200" b="1" dirty="0">
                <a:latin typeface="Courier New" pitchFamily="49" charset="0"/>
              </a:rPr>
              <a:t>" value="Login"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="return </a:t>
            </a:r>
            <a:r>
              <a:rPr kumimoji="1" lang="fr-FR" sz="1200" b="1" dirty="0" err="1">
                <a:latin typeface="Courier New" pitchFamily="49" charset="0"/>
              </a:rPr>
              <a:t>verifyAll</a:t>
            </a:r>
            <a:r>
              <a:rPr kumimoji="1" lang="fr-FR" sz="1200" b="1" dirty="0">
                <a:latin typeface="Courier New" pitchFamily="49" charset="0"/>
              </a:rPr>
              <a:t>();"&gt;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form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1143127"/>
            <a:ext cx="8229057" cy="4158081"/>
          </a:xfrm>
        </p:spPr>
        <p:txBody>
          <a:bodyPr/>
          <a:lstStyle/>
          <a:p>
            <a:r>
              <a:rPr lang="en-GB" sz="2000" dirty="0" err="1" smtClean="0"/>
              <a:t>Créez</a:t>
            </a:r>
            <a:r>
              <a:rPr lang="en-GB" sz="2000" dirty="0" smtClean="0"/>
              <a:t> </a:t>
            </a:r>
            <a:r>
              <a:rPr lang="en-GB" sz="2000" dirty="0" err="1" smtClean="0"/>
              <a:t>deux</a:t>
            </a:r>
            <a:r>
              <a:rPr lang="en-GB" sz="2000" dirty="0" smtClean="0"/>
              <a:t> pages html : </a:t>
            </a:r>
            <a:br>
              <a:rPr lang="en-GB" sz="2000" dirty="0" smtClean="0"/>
            </a:br>
            <a:r>
              <a:rPr lang="en-GB" sz="2000" dirty="0" smtClean="0"/>
              <a:t>La premières </a:t>
            </a:r>
            <a:r>
              <a:rPr lang="en-GB" sz="2000" dirty="0" err="1" smtClean="0"/>
              <a:t>contient</a:t>
            </a:r>
            <a:r>
              <a:rPr lang="en-GB" sz="2000" dirty="0" smtClean="0"/>
              <a:t> un champ Login et mot de </a:t>
            </a:r>
            <a:r>
              <a:rPr lang="en-GB" sz="2000" dirty="0" err="1" smtClean="0"/>
              <a:t>passe</a:t>
            </a:r>
            <a:r>
              <a:rPr lang="en-GB" sz="2000" dirty="0" smtClean="0"/>
              <a:t> et un </a:t>
            </a:r>
            <a:r>
              <a:rPr lang="en-GB" sz="2000" dirty="0" err="1" smtClean="0"/>
              <a:t>bouton</a:t>
            </a:r>
            <a:r>
              <a:rPr lang="en-GB" sz="2000" dirty="0" smtClean="0"/>
              <a:t> “connecter”.  </a:t>
            </a:r>
            <a:r>
              <a:rPr lang="en-GB" sz="2000" dirty="0" err="1" smtClean="0"/>
              <a:t>Ces</a:t>
            </a:r>
            <a:r>
              <a:rPr lang="en-GB" sz="2000" dirty="0" smtClean="0"/>
              <a:t> </a:t>
            </a:r>
            <a:r>
              <a:rPr lang="en-GB" sz="2000" dirty="0" err="1" smtClean="0"/>
              <a:t>paramètres</a:t>
            </a:r>
            <a:r>
              <a:rPr lang="en-GB" sz="2000" dirty="0" smtClean="0"/>
              <a:t> </a:t>
            </a:r>
            <a:r>
              <a:rPr lang="en-GB" sz="2000" dirty="0" err="1" smtClean="0"/>
              <a:t>sont</a:t>
            </a:r>
            <a:r>
              <a:rPr lang="en-GB" sz="2000" dirty="0" smtClean="0"/>
              <a:t> </a:t>
            </a:r>
            <a:r>
              <a:rPr lang="en-GB" sz="2000" dirty="0" err="1" smtClean="0"/>
              <a:t>postés</a:t>
            </a:r>
            <a:r>
              <a:rPr lang="en-GB" sz="2000" dirty="0" smtClean="0"/>
              <a:t> à la </a:t>
            </a:r>
            <a:r>
              <a:rPr lang="en-GB" sz="2000" dirty="0" err="1" smtClean="0"/>
              <a:t>seconde</a:t>
            </a:r>
            <a:r>
              <a:rPr lang="en-GB" sz="2000" dirty="0" smtClean="0"/>
              <a:t> page par la </a:t>
            </a:r>
            <a:r>
              <a:rPr lang="en-GB" sz="2000" dirty="0" err="1" smtClean="0"/>
              <a:t>méthode</a:t>
            </a:r>
            <a:r>
              <a:rPr lang="en-GB" sz="2000" dirty="0" smtClean="0"/>
              <a:t> “get”.</a:t>
            </a:r>
          </a:p>
          <a:p>
            <a:r>
              <a:rPr lang="en-GB" sz="2000" dirty="0" err="1" smtClean="0"/>
              <a:t>Lors</a:t>
            </a:r>
            <a:r>
              <a:rPr lang="en-GB" sz="2000" dirty="0" smtClean="0"/>
              <a:t> du </a:t>
            </a:r>
            <a:r>
              <a:rPr lang="en-GB" sz="2000" dirty="0" err="1" smtClean="0"/>
              <a:t>chargement</a:t>
            </a:r>
            <a:r>
              <a:rPr lang="en-GB" sz="2000" dirty="0" smtClean="0"/>
              <a:t> de </a:t>
            </a:r>
            <a:r>
              <a:rPr lang="en-GB" sz="2000" dirty="0" err="1" smtClean="0"/>
              <a:t>cette</a:t>
            </a:r>
            <a:r>
              <a:rPr lang="en-GB" sz="2000" dirty="0" smtClean="0"/>
              <a:t> </a:t>
            </a:r>
            <a:r>
              <a:rPr lang="en-GB" sz="2000" dirty="0" err="1" smtClean="0"/>
              <a:t>dernière</a:t>
            </a:r>
            <a:r>
              <a:rPr lang="en-GB" sz="2000" dirty="0" smtClean="0"/>
              <a:t>, le login sera </a:t>
            </a:r>
            <a:r>
              <a:rPr lang="en-GB" sz="2000" dirty="0" err="1" smtClean="0"/>
              <a:t>récupéré</a:t>
            </a:r>
            <a:r>
              <a:rPr lang="en-GB" sz="2000" dirty="0" smtClean="0"/>
              <a:t> </a:t>
            </a:r>
            <a:r>
              <a:rPr lang="en-GB" sz="2000" dirty="0" err="1" smtClean="0"/>
              <a:t>dans</a:t>
            </a:r>
            <a:r>
              <a:rPr lang="en-GB" sz="2000" dirty="0" smtClean="0"/>
              <a:t> </a:t>
            </a:r>
            <a:r>
              <a:rPr lang="en-GB" sz="2000" dirty="0" err="1" smtClean="0"/>
              <a:t>l’url</a:t>
            </a:r>
            <a:r>
              <a:rPr lang="en-GB" sz="2000" dirty="0" smtClean="0"/>
              <a:t> pour </a:t>
            </a:r>
            <a:r>
              <a:rPr lang="en-GB" sz="2000" dirty="0" err="1" smtClean="0"/>
              <a:t>afficher</a:t>
            </a:r>
            <a:r>
              <a:rPr lang="en-GB" sz="2000" dirty="0" smtClean="0"/>
              <a:t> un message de </a:t>
            </a:r>
            <a:r>
              <a:rPr lang="en-GB" sz="2000" dirty="0" err="1" smtClean="0"/>
              <a:t>bienvenue</a:t>
            </a:r>
            <a:r>
              <a:rPr lang="en-GB" sz="2000" dirty="0" smtClean="0"/>
              <a:t> à </a:t>
            </a:r>
            <a:r>
              <a:rPr lang="en-GB" sz="2000" dirty="0" err="1" smtClean="0"/>
              <a:t>l’utilisateur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Attention: </a:t>
            </a:r>
            <a:r>
              <a:rPr lang="en-GB" sz="2000" dirty="0" err="1" smtClean="0"/>
              <a:t>que</a:t>
            </a:r>
            <a:r>
              <a:rPr lang="en-GB" sz="2000" dirty="0" smtClean="0"/>
              <a:t> faire </a:t>
            </a:r>
            <a:r>
              <a:rPr lang="en-GB" sz="2000" dirty="0" err="1" smtClean="0"/>
              <a:t>si</a:t>
            </a:r>
            <a:r>
              <a:rPr lang="en-GB" sz="2000" dirty="0" smtClean="0"/>
              <a:t> le login </a:t>
            </a:r>
            <a:r>
              <a:rPr lang="en-GB" sz="2000" dirty="0" err="1" smtClean="0"/>
              <a:t>comprend</a:t>
            </a:r>
            <a:r>
              <a:rPr lang="en-GB" sz="2000" dirty="0" smtClean="0"/>
              <a:t> des </a:t>
            </a:r>
            <a:r>
              <a:rPr lang="en-GB" sz="2000" dirty="0" err="1" smtClean="0"/>
              <a:t>caractères</a:t>
            </a:r>
            <a:r>
              <a:rPr lang="en-GB" sz="2000" dirty="0" smtClean="0"/>
              <a:t> </a:t>
            </a:r>
            <a:r>
              <a:rPr lang="en-GB" sz="2000" dirty="0" err="1" smtClean="0"/>
              <a:t>spéciaux</a:t>
            </a:r>
            <a:r>
              <a:rPr lang="en-GB" sz="2000" dirty="0" smtClean="0"/>
              <a:t> (</a:t>
            </a:r>
            <a:r>
              <a:rPr lang="en-GB" sz="2000" dirty="0" err="1" smtClean="0"/>
              <a:t>espaces</a:t>
            </a:r>
            <a:r>
              <a:rPr lang="en-GB" sz="2000" dirty="0" smtClean="0"/>
              <a:t>, ?, &amp;, +, =, ...).</a:t>
            </a:r>
          </a:p>
          <a:p>
            <a:r>
              <a:rPr lang="en-GB" sz="2000" dirty="0" smtClean="0"/>
              <a:t>(AVANCÉ) En </a:t>
            </a:r>
            <a:r>
              <a:rPr lang="en-GB" sz="2000" dirty="0" err="1" smtClean="0"/>
              <a:t>utilisant</a:t>
            </a:r>
            <a:r>
              <a:rPr lang="en-GB" sz="2000" dirty="0" smtClean="0"/>
              <a:t> la </a:t>
            </a:r>
            <a:r>
              <a:rPr lang="en-GB" sz="2000" dirty="0" err="1" smtClean="0"/>
              <a:t>proriété</a:t>
            </a:r>
            <a:r>
              <a:rPr lang="en-GB" sz="2000" dirty="0" smtClean="0"/>
              <a:t> </a:t>
            </a:r>
            <a:r>
              <a:rPr lang="en-GB" sz="2000" dirty="0" err="1" smtClean="0"/>
              <a:t>css</a:t>
            </a:r>
            <a:r>
              <a:rPr lang="en-GB" sz="2000" dirty="0" smtClean="0"/>
              <a:t> display (pour </a:t>
            </a:r>
            <a:r>
              <a:rPr lang="en-GB" sz="2000" dirty="0" err="1" smtClean="0"/>
              <a:t>afficher</a:t>
            </a:r>
            <a:r>
              <a:rPr lang="en-GB" sz="2000" dirty="0" smtClean="0"/>
              <a:t> le </a:t>
            </a:r>
            <a:r>
              <a:rPr lang="en-GB" sz="2000" dirty="0" err="1" smtClean="0"/>
              <a:t>formulaire</a:t>
            </a:r>
            <a:r>
              <a:rPr lang="en-GB" sz="2000" dirty="0" smtClean="0"/>
              <a:t> </a:t>
            </a:r>
            <a:r>
              <a:rPr lang="en-GB" sz="2000" dirty="0" err="1" smtClean="0"/>
              <a:t>ou</a:t>
            </a:r>
            <a:r>
              <a:rPr lang="en-GB" sz="2000" dirty="0" smtClean="0"/>
              <a:t> </a:t>
            </a:r>
            <a:r>
              <a:rPr lang="en-GB" sz="2000" dirty="0" err="1" smtClean="0"/>
              <a:t>l’accueil</a:t>
            </a:r>
            <a:r>
              <a:rPr lang="en-GB" sz="2000" dirty="0" smtClean="0"/>
              <a:t>), </a:t>
            </a:r>
            <a:r>
              <a:rPr lang="en-GB" sz="2000" dirty="0" err="1" smtClean="0"/>
              <a:t>refaites</a:t>
            </a:r>
            <a:r>
              <a:rPr lang="en-GB" sz="2000" dirty="0" smtClean="0"/>
              <a:t> </a:t>
            </a:r>
            <a:r>
              <a:rPr lang="en-GB" sz="2000" dirty="0" err="1" smtClean="0"/>
              <a:t>l’exercice</a:t>
            </a:r>
            <a:r>
              <a:rPr lang="en-GB" sz="2000" dirty="0" smtClean="0"/>
              <a:t> en </a:t>
            </a:r>
            <a:r>
              <a:rPr lang="en-GB" sz="2000" dirty="0" err="1" smtClean="0"/>
              <a:t>une</a:t>
            </a:r>
            <a:r>
              <a:rPr lang="en-GB" sz="2000" dirty="0" smtClean="0"/>
              <a:t> </a:t>
            </a:r>
            <a:r>
              <a:rPr lang="en-GB" sz="2000" dirty="0" err="1" smtClean="0"/>
              <a:t>seule</a:t>
            </a:r>
            <a:r>
              <a:rPr lang="en-GB" sz="2000" dirty="0" smtClean="0"/>
              <a:t> page.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en-GB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1143127"/>
            <a:ext cx="8229057" cy="3726033"/>
          </a:xfrm>
        </p:spPr>
        <p:txBody>
          <a:bodyPr/>
          <a:lstStyle/>
          <a:p>
            <a:pPr eaLnBrk="1" hangingPunct="1"/>
            <a:r>
              <a:rPr lang="fr-FR" dirty="0" smtClean="0"/>
              <a:t>Gestionnaire d’évènements</a:t>
            </a:r>
          </a:p>
          <a:p>
            <a:pPr lvl="1" eaLnBrk="1" hangingPunct="1"/>
            <a:endParaRPr lang="fr-FR" dirty="0" smtClean="0"/>
          </a:p>
          <a:p>
            <a:pPr lvl="1" eaLnBrk="1" hangingPunct="1"/>
            <a:r>
              <a:rPr lang="fr-FR" dirty="0" smtClean="0"/>
              <a:t>Évènement lié à :</a:t>
            </a:r>
          </a:p>
          <a:p>
            <a:pPr marL="914179" lvl="2" indent="0" eaLnBrk="1" hangingPunct="1">
              <a:buNone/>
            </a:pPr>
            <a:endParaRPr lang="fr-FR" dirty="0" smtClean="0"/>
          </a:p>
          <a:p>
            <a:pPr lvl="2" eaLnBrk="1" hangingPunct="1"/>
            <a:r>
              <a:rPr lang="fr-FR" dirty="0" smtClean="0"/>
              <a:t>Affichage d’un élément ;</a:t>
            </a:r>
          </a:p>
          <a:p>
            <a:pPr lvl="2" eaLnBrk="1" hangingPunct="1"/>
            <a:endParaRPr lang="fr-FR" dirty="0" smtClean="0"/>
          </a:p>
          <a:p>
            <a:pPr lvl="2" eaLnBrk="1" hangingPunct="1"/>
            <a:r>
              <a:rPr lang="fr-FR" dirty="0" smtClean="0"/>
              <a:t>Action de l’utilisateur ;</a:t>
            </a:r>
          </a:p>
          <a:p>
            <a:pPr lvl="2" eaLnBrk="1" hangingPunct="1"/>
            <a:endParaRPr lang="fr-FR" dirty="0" smtClean="0"/>
          </a:p>
          <a:p>
            <a:pPr lvl="2" eaLnBrk="1" hangingPunct="1"/>
            <a:r>
              <a:rPr lang="fr-FR" dirty="0" smtClean="0"/>
              <a:t>Changement de contenu des éléments des formulaires.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Evènements</a:t>
            </a:r>
            <a:endParaRPr lang="en-GB" dirty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fr-FR" dirty="0" smtClean="0"/>
              <a:t>En JavaScript, l’évènement à la forme</a:t>
            </a:r>
          </a:p>
          <a:p>
            <a:pPr lvl="2" eaLnBrk="1" hangingPunct="1"/>
            <a:endParaRPr lang="fr-FR" dirty="0" smtClean="0"/>
          </a:p>
          <a:p>
            <a:pPr lvl="2" eaLnBrk="1" hangingPunct="1"/>
            <a:endParaRPr lang="fr-FR" dirty="0" smtClean="0"/>
          </a:p>
          <a:p>
            <a:pPr lvl="2" eaLnBrk="1" hangingPunct="1"/>
            <a:endParaRPr lang="fr-FR" dirty="0"/>
          </a:p>
          <a:p>
            <a:pPr marL="914179" lvl="2" indent="0" eaLnBrk="1" hangingPunct="1">
              <a:buNone/>
            </a:pPr>
            <a:endParaRPr lang="fr-FR" dirty="0" smtClean="0"/>
          </a:p>
          <a:p>
            <a:pPr lvl="2" eaLnBrk="1" hangingPunct="1"/>
            <a:r>
              <a:rPr lang="fr-FR" dirty="0" err="1" smtClean="0"/>
              <a:t>EventName</a:t>
            </a:r>
            <a:r>
              <a:rPr lang="fr-FR" dirty="0" smtClean="0"/>
              <a:t> est le nom de l’évènement </a:t>
            </a:r>
          </a:p>
          <a:p>
            <a:pPr lvl="2" eaLnBrk="1" hangingPunct="1"/>
            <a:endParaRPr lang="fr-FR" dirty="0" smtClean="0"/>
          </a:p>
          <a:p>
            <a:pPr lvl="2" eaLnBrk="1" hangingPunct="1"/>
            <a:r>
              <a:rPr lang="fr-FR" dirty="0" smtClean="0"/>
              <a:t>Exemple</a:t>
            </a:r>
          </a:p>
          <a:p>
            <a:pPr lvl="3" eaLnBrk="1" hangingPunct="1"/>
            <a:r>
              <a:rPr lang="fr-FR" dirty="0" smtClean="0"/>
              <a:t>Focus</a:t>
            </a:r>
          </a:p>
          <a:p>
            <a:pPr lvl="3" eaLnBrk="1" hangingPunct="1"/>
            <a:r>
              <a:rPr lang="fr-FR" dirty="0" smtClean="0"/>
              <a:t>Click</a:t>
            </a:r>
          </a:p>
          <a:p>
            <a:pPr lvl="3" eaLnBrk="1" hangingPunct="1"/>
            <a:r>
              <a:rPr lang="fr-FR" dirty="0" err="1" smtClean="0"/>
              <a:t>MouseOver</a:t>
            </a:r>
            <a:endParaRPr lang="en-GB" dirty="0" smtClean="0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59632" y="4572000"/>
            <a:ext cx="6934200" cy="8334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&lt;a href="action1.htm" onClick="return verify();"&gt;...&lt;/a&gt;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&lt;a href="doc1.htm" onMouseOver="over();" onMouseOut="out();"&gt;...&lt;/a&gt;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&lt;input type=text name=userName onChange="checkName()"&gt;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411760" y="1902867"/>
            <a:ext cx="1600200" cy="3460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600" b="1" dirty="0" err="1">
                <a:solidFill>
                  <a:schemeClr val="bg1"/>
                </a:solidFill>
                <a:latin typeface="Courier New" pitchFamily="49" charset="0"/>
              </a:rPr>
              <a:t>on</a:t>
            </a:r>
            <a:r>
              <a:rPr kumimoji="1" lang="fr-FR" sz="1600" b="1" i="1" dirty="0" err="1">
                <a:solidFill>
                  <a:schemeClr val="bg1"/>
                </a:solidFill>
                <a:latin typeface="Courier New" pitchFamily="49" charset="0"/>
              </a:rPr>
              <a:t>EventName</a:t>
            </a:r>
            <a:endParaRPr kumimoji="1" lang="fr-FR" sz="1600" b="1" i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Evènements</a:t>
            </a:r>
            <a:endParaRPr lang="en-GB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Liste des évènements</a:t>
            </a:r>
            <a:endParaRPr lang="en-GB" smtClean="0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1619672" y="17728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abort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1619672" y="220144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blur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1619672" y="266816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change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1619672" y="312536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click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1619672" y="35635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dblclick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1619672" y="403024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dragdrop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1619672" y="448744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error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1619672" y="492559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focus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705647" y="17728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keydown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3705647" y="21919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keypress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3705647" y="26491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keyup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3705647" y="311584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load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3705647" y="358256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mousedown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705647" y="403976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mousemove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705647" y="44779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mouseout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705647" y="4939879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 err="1">
                <a:solidFill>
                  <a:schemeClr val="bg1"/>
                </a:solidFill>
              </a:rPr>
              <a:t>mouseover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88107" name="Text Box 43"/>
          <p:cNvSpPr txBox="1">
            <a:spLocks noChangeArrowheads="1"/>
          </p:cNvSpPr>
          <p:nvPr/>
        </p:nvSpPr>
        <p:spPr bwMode="auto">
          <a:xfrm>
            <a:off x="5763047" y="17728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mouseup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5763047" y="217286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move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5763047" y="263959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reset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5763047" y="309679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resize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5763047" y="356351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select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5763047" y="4030241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submit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5763047" y="4496966"/>
            <a:ext cx="1628775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unload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Evènements</a:t>
            </a:r>
            <a:endParaRPr lang="en-GB" smtClean="0"/>
          </a:p>
        </p:txBody>
      </p:sp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1187450" y="1268413"/>
            <a:ext cx="67818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Ex28.htm</a:t>
            </a:r>
            <a:endParaRPr kumimoji="1" lang="en-US" sz="1200" b="1" dirty="0"/>
          </a:p>
        </p:txBody>
      </p:sp>
      <p:sp>
        <p:nvSpPr>
          <p:cNvPr id="89125" name="Text Box 37"/>
          <p:cNvSpPr txBox="1">
            <a:spLocks noChangeArrowheads="1"/>
          </p:cNvSpPr>
          <p:nvPr/>
        </p:nvSpPr>
        <p:spPr bwMode="auto">
          <a:xfrm>
            <a:off x="1187450" y="1552575"/>
            <a:ext cx="6781800" cy="39703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28&lt;/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28&lt;/h1&gt;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Over()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document.imageDemo.src</a:t>
            </a:r>
            <a:r>
              <a:rPr kumimoji="1" lang="fr-FR" sz="1200" b="1" dirty="0">
                <a:latin typeface="Courier New" pitchFamily="49" charset="0"/>
              </a:rPr>
              <a:t> = "red.gif";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Out()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document.imageDemo.src</a:t>
            </a:r>
            <a:r>
              <a:rPr kumimoji="1" lang="fr-FR" sz="1200" b="1" dirty="0">
                <a:latin typeface="Courier New" pitchFamily="49" charset="0"/>
              </a:rPr>
              <a:t> = "blue.gif";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window.status</a:t>
            </a:r>
            <a:r>
              <a:rPr kumimoji="1" lang="fr-FR" sz="1200" b="1" dirty="0">
                <a:latin typeface="Courier New" pitchFamily="49" charset="0"/>
              </a:rPr>
              <a:t> = "";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Click()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("Vous avez cliquez sur l'image !");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Evènements</a:t>
            </a:r>
            <a:endParaRPr lang="en-GB" smtClean="0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403350" y="1268413"/>
            <a:ext cx="67818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Ex28.htm</a:t>
            </a:r>
            <a:endParaRPr kumimoji="1" lang="en-US" sz="1200" b="1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403350" y="1552575"/>
            <a:ext cx="6781800" cy="3232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Move() {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window.status</a:t>
            </a:r>
            <a:r>
              <a:rPr kumimoji="1" lang="fr-FR" sz="1200" b="1" dirty="0">
                <a:latin typeface="Courier New" pitchFamily="49" charset="0"/>
              </a:rPr>
              <a:t> = "Vous passez au dessus de l'image";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return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img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imageDemo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="blue.gif" border="2" </a:t>
            </a:r>
            <a:r>
              <a:rPr kumimoji="1" lang="fr-FR" sz="1200" b="1" dirty="0" err="1">
                <a:latin typeface="Courier New" pitchFamily="49" charset="0"/>
              </a:rPr>
              <a:t>onMouseOver</a:t>
            </a:r>
            <a:r>
              <a:rPr kumimoji="1" lang="fr-FR" sz="1200" b="1" dirty="0">
                <a:latin typeface="Courier New" pitchFamily="49" charset="0"/>
              </a:rPr>
              <a:t>="Over();" </a:t>
            </a:r>
            <a:r>
              <a:rPr kumimoji="1" lang="fr-FR" sz="1200" b="1" dirty="0" err="1">
                <a:latin typeface="Courier New" pitchFamily="49" charset="0"/>
              </a:rPr>
              <a:t>onMouseOut</a:t>
            </a:r>
            <a:r>
              <a:rPr kumimoji="1" lang="fr-FR" sz="1200" b="1" dirty="0">
                <a:latin typeface="Courier New" pitchFamily="49" charset="0"/>
              </a:rPr>
              <a:t>="Out();"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="Click();" </a:t>
            </a:r>
            <a:r>
              <a:rPr kumimoji="1" lang="fr-FR" sz="1200" b="1" dirty="0" err="1">
                <a:latin typeface="Courier New" pitchFamily="49" charset="0"/>
              </a:rPr>
              <a:t>onMouseMove</a:t>
            </a:r>
            <a:r>
              <a:rPr kumimoji="1" lang="fr-FR" sz="1200" b="1" dirty="0">
                <a:latin typeface="Courier New" pitchFamily="49" charset="0"/>
              </a:rPr>
              <a:t>="Move();"&gt;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dirty="0" smtClean="0"/>
              <a:t>Introduction</a:t>
            </a:r>
            <a:endParaRPr lang="en-GB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/>
              <a:t>Avantages et inconvénients de JavaScript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dirty="0" smtClean="0"/>
          </a:p>
          <a:p>
            <a:pPr lvl="1">
              <a:lnSpc>
                <a:spcPct val="90000"/>
              </a:lnSpc>
            </a:pPr>
            <a:r>
              <a:rPr lang="fr-FR" sz="2000" dirty="0"/>
              <a:t>Offre une meilleure interaction avec l’utilisateur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Rend les interfaces plus dynamiques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Ne nécessite pas de compilateur ni d’éditeur particulier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Offre la possibilité de communiquer avec le serveur de façon asynchrone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N’offre pas la possibilité d’interagir directement avec une base de données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Ne permet pas de lire ou d’écrire sur le disque dur (sauf cookies)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 smtClean="0"/>
              <a:t>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En utilisant les évènements </a:t>
            </a:r>
            <a:r>
              <a:rPr lang="fr-FR" sz="2000" b="1" dirty="0" err="1" smtClean="0"/>
              <a:t>onClick</a:t>
            </a:r>
            <a:r>
              <a:rPr lang="fr-FR" sz="2000" dirty="0" smtClean="0"/>
              <a:t>, </a:t>
            </a:r>
            <a:r>
              <a:rPr lang="fr-FR" sz="2000" b="1" dirty="0" err="1" smtClean="0"/>
              <a:t>onMouseOver</a:t>
            </a:r>
            <a:r>
              <a:rPr lang="fr-FR" sz="2000" dirty="0" smtClean="0"/>
              <a:t>, </a:t>
            </a:r>
            <a:r>
              <a:rPr lang="fr-FR" sz="2000" b="1" dirty="0" err="1" smtClean="0"/>
              <a:t>OnMouseOut</a:t>
            </a:r>
            <a:r>
              <a:rPr lang="fr-FR" sz="2000" b="1" dirty="0" smtClean="0"/>
              <a:t>()</a:t>
            </a:r>
            <a:r>
              <a:rPr lang="fr-FR" sz="2000" dirty="0" smtClean="0"/>
              <a:t>, affichez des « </a:t>
            </a:r>
            <a:r>
              <a:rPr lang="fr-FR" sz="2000" b="1" dirty="0" err="1" smtClean="0"/>
              <a:t>alert</a:t>
            </a:r>
            <a:r>
              <a:rPr lang="fr-FR" sz="2000" b="1" dirty="0" smtClean="0"/>
              <a:t>()</a:t>
            </a:r>
            <a:r>
              <a:rPr lang="fr-FR" sz="2000" dirty="0" smtClean="0"/>
              <a:t> » renseignant l’évènement déclenché.</a:t>
            </a: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Gestion des exceptions</a:t>
            </a:r>
            <a:endParaRPr lang="en-GB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 La structure try…catch…finally</a:t>
            </a:r>
            <a:endParaRPr lang="en-GB" smtClean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643063" y="1785938"/>
            <a:ext cx="5857875" cy="37861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29&lt;/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29&lt;/h1&gt;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try</a:t>
            </a: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xyz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catch(exception){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("La variable </a:t>
            </a:r>
            <a:r>
              <a:rPr kumimoji="1" lang="fr-FR" sz="1200" b="1" dirty="0" err="1">
                <a:latin typeface="Courier New" pitchFamily="49" charset="0"/>
              </a:rPr>
              <a:t>xyz</a:t>
            </a:r>
            <a:r>
              <a:rPr kumimoji="1" lang="fr-FR" sz="1200" b="1" dirty="0">
                <a:latin typeface="Courier New" pitchFamily="49" charset="0"/>
              </a:rPr>
              <a:t> n’existe pas!");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finally</a:t>
            </a: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("Le traitement est terminé.");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JavaScript et CSS</a:t>
            </a:r>
            <a:endParaRPr lang="en-GB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Modification de la classe d’un élément:</a:t>
            </a:r>
          </a:p>
          <a:p>
            <a:pPr marL="0" indent="0" eaLnBrk="1" hangingPunct="1">
              <a:buNone/>
            </a:pPr>
            <a:endParaRPr lang="fr-FR" sz="2000" dirty="0" smtClean="0"/>
          </a:p>
          <a:p>
            <a:pPr eaLnBrk="1" hangingPunct="1">
              <a:buFontTx/>
              <a:buNone/>
            </a:pPr>
            <a:r>
              <a:rPr lang="fr-FR" sz="2000" dirty="0" smtClean="0"/>
              <a:t>		 </a:t>
            </a:r>
            <a:r>
              <a:rPr lang="fr-FR" sz="1800" dirty="0" err="1" smtClean="0"/>
              <a:t>document.getElementById</a:t>
            </a:r>
            <a:r>
              <a:rPr lang="fr-FR" sz="1800" dirty="0" smtClean="0"/>
              <a:t>(‘</a:t>
            </a:r>
            <a:r>
              <a:rPr lang="fr-FR" sz="1800" dirty="0" err="1" smtClean="0"/>
              <a:t>IdElement</a:t>
            </a:r>
            <a:r>
              <a:rPr lang="fr-FR" sz="1800" dirty="0" smtClean="0"/>
              <a:t>’).</a:t>
            </a:r>
            <a:r>
              <a:rPr lang="fr-FR" sz="1800" dirty="0" err="1" smtClean="0"/>
              <a:t>className</a:t>
            </a:r>
            <a:r>
              <a:rPr lang="fr-FR" sz="1800" dirty="0" smtClean="0"/>
              <a:t>=‘</a:t>
            </a:r>
            <a:r>
              <a:rPr lang="fr-FR" sz="1800" dirty="0" err="1" smtClean="0"/>
              <a:t>NewClass</a:t>
            </a:r>
            <a:r>
              <a:rPr lang="fr-FR" sz="1800" dirty="0" smtClean="0"/>
              <a:t>’;</a:t>
            </a:r>
          </a:p>
          <a:p>
            <a:pPr eaLnBrk="1" hangingPunct="1">
              <a:buFontTx/>
              <a:buNone/>
            </a:pPr>
            <a:endParaRPr lang="fr-FR" sz="1800" dirty="0" smtClean="0"/>
          </a:p>
          <a:p>
            <a:pPr eaLnBrk="1" hangingPunct="1">
              <a:buFontTx/>
              <a:buNone/>
            </a:pPr>
            <a:endParaRPr lang="fr-FR" sz="1800" dirty="0" smtClean="0"/>
          </a:p>
          <a:p>
            <a:pPr eaLnBrk="1" hangingPunct="1"/>
            <a:r>
              <a:rPr lang="fr-FR" dirty="0" smtClean="0"/>
              <a:t>Modification d’un attribut de style particulier: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	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	</a:t>
            </a:r>
            <a:r>
              <a:rPr lang="fr-FR" sz="1800" dirty="0" err="1" smtClean="0"/>
              <a:t>document.getElementById</a:t>
            </a:r>
            <a:r>
              <a:rPr lang="fr-FR" sz="1800" dirty="0" smtClean="0"/>
              <a:t>(‘</a:t>
            </a:r>
            <a:r>
              <a:rPr lang="fr-FR" sz="1800" dirty="0" err="1" smtClean="0"/>
              <a:t>IdElement</a:t>
            </a:r>
            <a:r>
              <a:rPr lang="fr-FR" sz="1800" dirty="0" smtClean="0"/>
              <a:t>’).</a:t>
            </a:r>
            <a:r>
              <a:rPr lang="fr-FR" sz="1800" dirty="0" err="1" smtClean="0"/>
              <a:t>style.nomAttribut</a:t>
            </a:r>
            <a:r>
              <a:rPr lang="fr-FR" sz="1800" dirty="0" smtClean="0"/>
              <a:t>=valeur;</a:t>
            </a:r>
          </a:p>
          <a:p>
            <a:pPr lvl="1" eaLnBrk="1" hangingPunct="1">
              <a:buFontTx/>
              <a:buNone/>
            </a:pP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JavaScript et CSS</a:t>
            </a:r>
            <a:endParaRPr lang="en-GB" smtClean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115616" y="1052736"/>
            <a:ext cx="6781800" cy="47085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30&lt;/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&lt;style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css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.Cacher{	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display:none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.Montrer{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display:block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&lt;/style&gt;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AfficheImg</a:t>
            </a:r>
            <a:r>
              <a:rPr kumimoji="1" lang="fr-FR" sz="1200" b="1" dirty="0">
                <a:latin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document.getElementById</a:t>
            </a:r>
            <a:r>
              <a:rPr kumimoji="1" lang="fr-FR" sz="1200" b="1" dirty="0">
                <a:latin typeface="Courier New" pitchFamily="49" charset="0"/>
              </a:rPr>
              <a:t>('</a:t>
            </a:r>
            <a:r>
              <a:rPr kumimoji="1" lang="fr-FR" sz="1200" b="1" dirty="0" err="1">
                <a:latin typeface="Courier New" pitchFamily="49" charset="0"/>
              </a:rPr>
              <a:t>imageDemo</a:t>
            </a:r>
            <a:r>
              <a:rPr kumimoji="1" lang="fr-FR" sz="1200" b="1" dirty="0">
                <a:latin typeface="Courier New" pitchFamily="49" charset="0"/>
              </a:rPr>
              <a:t>').</a:t>
            </a:r>
            <a:r>
              <a:rPr kumimoji="1" lang="fr-FR" sz="1200" b="1" dirty="0" err="1">
                <a:latin typeface="Courier New" pitchFamily="49" charset="0"/>
              </a:rPr>
              <a:t>className</a:t>
            </a:r>
            <a:r>
              <a:rPr kumimoji="1" lang="fr-FR" sz="1200" b="1" dirty="0">
                <a:latin typeface="Courier New" pitchFamily="49" charset="0"/>
              </a:rPr>
              <a:t>='Montrer';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img</a:t>
            </a:r>
            <a:r>
              <a:rPr kumimoji="1" lang="fr-FR" sz="1200" b="1" dirty="0">
                <a:latin typeface="Courier New" pitchFamily="49" charset="0"/>
              </a:rPr>
              <a:t> id="</a:t>
            </a:r>
            <a:r>
              <a:rPr kumimoji="1" lang="fr-FR" sz="1200" b="1" dirty="0" err="1">
                <a:latin typeface="Courier New" pitchFamily="49" charset="0"/>
              </a:rPr>
              <a:t>imageDemo</a:t>
            </a:r>
            <a:r>
              <a:rPr kumimoji="1" lang="fr-FR" sz="1200" b="1" dirty="0">
                <a:latin typeface="Courier New" pitchFamily="49" charset="0"/>
              </a:rPr>
              <a:t>" class="Cacher"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="blue.gif"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&lt;input type='</a:t>
            </a:r>
            <a:r>
              <a:rPr kumimoji="1" lang="fr-FR" sz="1200" b="1" dirty="0" err="1">
                <a:latin typeface="Courier New" pitchFamily="49" charset="0"/>
              </a:rPr>
              <a:t>button</a:t>
            </a:r>
            <a:r>
              <a:rPr kumimoji="1" lang="fr-FR" sz="1200" b="1" dirty="0">
                <a:latin typeface="Courier New" pitchFamily="49" charset="0"/>
              </a:rPr>
              <a:t>'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='</a:t>
            </a:r>
            <a:r>
              <a:rPr kumimoji="1" lang="fr-FR" sz="1200" b="1" dirty="0" err="1">
                <a:latin typeface="Courier New" pitchFamily="49" charset="0"/>
              </a:rPr>
              <a:t>AfficheImg</a:t>
            </a:r>
            <a:r>
              <a:rPr kumimoji="1" lang="fr-FR" sz="1200" b="1" dirty="0">
                <a:latin typeface="Courier New" pitchFamily="49" charset="0"/>
              </a:rPr>
              <a:t>();' value='Afficher'&gt;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JavaScript et CSS</a:t>
            </a:r>
            <a:endParaRPr lang="en-GB" smtClean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14438" y="1000125"/>
            <a:ext cx="6781800" cy="4940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31&lt;/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31&lt;/h1&gt;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AfficheImg</a:t>
            </a:r>
            <a:r>
              <a:rPr kumimoji="1" lang="fr-FR" sz="1200" b="1" dirty="0">
                <a:latin typeface="Courier New" pitchFamily="49" charset="0"/>
              </a:rPr>
              <a:t>()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document.getElementById</a:t>
            </a:r>
            <a:r>
              <a:rPr kumimoji="1" lang="fr-FR" sz="1200" b="1" dirty="0">
                <a:latin typeface="Courier New" pitchFamily="49" charset="0"/>
              </a:rPr>
              <a:t>("</a:t>
            </a:r>
            <a:r>
              <a:rPr kumimoji="1" lang="fr-FR" sz="1200" b="1" dirty="0" err="1">
                <a:latin typeface="Courier New" pitchFamily="49" charset="0"/>
              </a:rPr>
              <a:t>imageDemo</a:t>
            </a:r>
            <a:r>
              <a:rPr kumimoji="1" lang="fr-FR" sz="1200" b="1" dirty="0">
                <a:latin typeface="Courier New" pitchFamily="49" charset="0"/>
              </a:rPr>
              <a:t>").</a:t>
            </a:r>
            <a:r>
              <a:rPr kumimoji="1" lang="fr-FR" sz="1200" b="1" dirty="0" err="1">
                <a:latin typeface="Courier New" pitchFamily="49" charset="0"/>
              </a:rPr>
              <a:t>style.display</a:t>
            </a:r>
            <a:r>
              <a:rPr kumimoji="1" lang="fr-FR" sz="1200" b="1" dirty="0">
                <a:latin typeface="Courier New" pitchFamily="49" charset="0"/>
              </a:rPr>
              <a:t>="block";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img</a:t>
            </a:r>
            <a:r>
              <a:rPr kumimoji="1" lang="fr-FR" sz="1200" b="1" dirty="0">
                <a:latin typeface="Courier New" pitchFamily="49" charset="0"/>
              </a:rPr>
              <a:t> Id="</a:t>
            </a:r>
            <a:r>
              <a:rPr kumimoji="1" lang="fr-FR" sz="1200" b="1" dirty="0" err="1">
                <a:latin typeface="Courier New" pitchFamily="49" charset="0"/>
              </a:rPr>
              <a:t>imageDemo</a:t>
            </a:r>
            <a:r>
              <a:rPr kumimoji="1" lang="fr-FR" sz="1200" b="1" dirty="0">
                <a:latin typeface="Courier New" pitchFamily="49" charset="0"/>
              </a:rPr>
              <a:t>"  style="</a:t>
            </a:r>
            <a:r>
              <a:rPr kumimoji="1" lang="fr-FR" sz="1200" b="1" dirty="0" err="1">
                <a:latin typeface="Courier New" pitchFamily="49" charset="0"/>
              </a:rPr>
              <a:t>display:none</a:t>
            </a:r>
            <a:r>
              <a:rPr kumimoji="1" lang="fr-FR" sz="1200" b="1" dirty="0">
                <a:latin typeface="Courier New" pitchFamily="49" charset="0"/>
              </a:rPr>
              <a:t>;"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="blue.gif"&gt;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&lt;input type="</a:t>
            </a:r>
            <a:r>
              <a:rPr kumimoji="1" lang="fr-FR" sz="1200" b="1" dirty="0" err="1">
                <a:latin typeface="Courier New" pitchFamily="49" charset="0"/>
              </a:rPr>
              <a:t>button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AfficheImg</a:t>
            </a:r>
            <a:r>
              <a:rPr kumimoji="1" lang="fr-FR" sz="1200" b="1" dirty="0">
                <a:latin typeface="Courier New" pitchFamily="49" charset="0"/>
              </a:rPr>
              <a:t>();" value="Afficher"&gt;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z="2000" dirty="0" smtClean="0"/>
              <a:t>Créez une page HTML possédant 5 onglets : </a:t>
            </a:r>
          </a:p>
          <a:p>
            <a:pPr marL="182563" indent="0" eaLnBrk="1" hangingPunct="1">
              <a:buNone/>
            </a:pPr>
            <a:r>
              <a:rPr lang="fr-BE" sz="2000" dirty="0" smtClean="0"/>
              <a:t/>
            </a:r>
            <a:br>
              <a:rPr lang="fr-BE" sz="2000" dirty="0" smtClean="0"/>
            </a:br>
            <a:r>
              <a:rPr lang="fr-BE" sz="2000" dirty="0" smtClean="0"/>
              <a:t>Chaque fois que l’on passe la souris au-dessus d’un onglet, une flèche (arrow.gif) vient apparaître à sa gauche.</a:t>
            </a:r>
          </a:p>
          <a:p>
            <a:pPr marL="182563" indent="0" eaLnBrk="1" hangingPunct="1">
              <a:buNone/>
            </a:pPr>
            <a:endParaRPr lang="fr-BE" sz="2000" dirty="0" smtClean="0"/>
          </a:p>
          <a:p>
            <a:pPr lvl="1"/>
            <a:r>
              <a:rPr lang="fr-BE" sz="2000" dirty="0" smtClean="0"/>
              <a:t>Astuce : lorsque la flèche disparait, remplacez l’image par une image transparente (empty.gif)</a:t>
            </a:r>
            <a:endParaRPr lang="en-GB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Créez ensuite 5 </a:t>
            </a:r>
            <a:r>
              <a:rPr lang="fr-FR" sz="2000" dirty="0" err="1" smtClean="0"/>
              <a:t>div</a:t>
            </a:r>
            <a:r>
              <a:rPr lang="fr-FR" sz="2000" dirty="0" smtClean="0"/>
              <a:t> qui s’affichent en fonction de l’onglet dans lequel on se trouve.</a:t>
            </a:r>
          </a:p>
          <a:p>
            <a:pPr lvl="1" eaLnBrk="1" hangingPunct="1">
              <a:buFontTx/>
              <a:buNone/>
            </a:pP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Bibliothèques JavaScript</a:t>
            </a:r>
            <a:endParaRPr lang="en-GB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Mootools</a:t>
            </a:r>
            <a:endParaRPr lang="fr-FR" sz="2000" dirty="0" smtClean="0"/>
          </a:p>
          <a:p>
            <a:pPr eaLnBrk="1" hangingPunct="1">
              <a:buFontTx/>
              <a:buNone/>
            </a:pPr>
            <a:r>
              <a:rPr lang="fr-FR" sz="2000" dirty="0" smtClean="0"/>
              <a:t>	</a:t>
            </a:r>
          </a:p>
          <a:p>
            <a:pPr eaLnBrk="1" hangingPunct="1"/>
            <a:r>
              <a:rPr lang="fr-FR" dirty="0" smtClean="0"/>
              <a:t>Prototype et </a:t>
            </a:r>
            <a:r>
              <a:rPr lang="fr-FR" dirty="0" err="1" smtClean="0"/>
              <a:t>Scriptaculous</a:t>
            </a:r>
            <a:endParaRPr lang="fr-FR" sz="2000" dirty="0" smtClean="0"/>
          </a:p>
          <a:p>
            <a:pPr eaLnBrk="1" hangingPunct="1">
              <a:buFontTx/>
              <a:buNone/>
            </a:pPr>
            <a:endParaRPr lang="fr-FR" sz="1800" dirty="0" smtClean="0"/>
          </a:p>
          <a:p>
            <a:pPr eaLnBrk="1" hangingPunct="1"/>
            <a:r>
              <a:rPr lang="fr-FR" dirty="0" err="1" smtClean="0"/>
              <a:t>Jquery</a:t>
            </a:r>
            <a:endParaRPr lang="fr-FR" dirty="0" smtClean="0"/>
          </a:p>
          <a:p>
            <a:pPr eaLnBrk="1" hangingPunct="1">
              <a:buFontTx/>
              <a:buNone/>
            </a:pPr>
            <a:endParaRPr lang="fr-FR" sz="1800" dirty="0" smtClean="0"/>
          </a:p>
          <a:p>
            <a:pPr lvl="1" eaLnBrk="1" hangingPunct="1">
              <a:buFontTx/>
              <a:buNone/>
            </a:pP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Bibliothèques Javascript</a:t>
            </a:r>
            <a:endParaRPr lang="en-GB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Exemples d’utilisation de Prototype et </a:t>
            </a:r>
            <a:r>
              <a:rPr lang="fr-FR" dirty="0" err="1" smtClean="0"/>
              <a:t>Scriptaculous</a:t>
            </a:r>
            <a:endParaRPr lang="fr-FR" dirty="0" smtClean="0"/>
          </a:p>
          <a:p>
            <a:pPr marL="0" indent="0" eaLnBrk="1" hangingPunct="1">
              <a:buNone/>
            </a:pPr>
            <a:endParaRPr lang="fr-FR" sz="1600" dirty="0" smtClean="0"/>
          </a:p>
          <a:p>
            <a:pPr eaLnBrk="1" hangingPunct="1">
              <a:buFontTx/>
              <a:buNone/>
            </a:pPr>
            <a:r>
              <a:rPr lang="fr-FR" dirty="0" smtClean="0"/>
              <a:t>	</a:t>
            </a:r>
            <a:r>
              <a:rPr lang="fr-FR" sz="1600" dirty="0" smtClean="0">
                <a:hlinkClick r:id="rId3"/>
              </a:rPr>
              <a:t>http://prototypejs.org/download</a:t>
            </a:r>
            <a:endParaRPr lang="fr-FR" sz="1600" dirty="0" smtClean="0"/>
          </a:p>
          <a:p>
            <a:pPr eaLnBrk="1" hangingPunct="1">
              <a:buFontTx/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hlinkClick r:id="rId4"/>
              </a:rPr>
              <a:t>http://script.aculo.us/downloads</a:t>
            </a:r>
            <a:endParaRPr lang="fr-FR" sz="1600" dirty="0" smtClean="0"/>
          </a:p>
          <a:p>
            <a:pPr eaLnBrk="1" hangingPunct="1">
              <a:buFontTx/>
              <a:buNone/>
            </a:pPr>
            <a:endParaRPr lang="fr-FR" sz="1600" dirty="0" smtClean="0"/>
          </a:p>
          <a:p>
            <a:pPr lvl="1"/>
            <a:r>
              <a:rPr lang="fr-FR" dirty="0"/>
              <a:t> L’effet « </a:t>
            </a:r>
            <a:r>
              <a:rPr lang="fr-FR" dirty="0" err="1"/>
              <a:t>Morph</a:t>
            </a:r>
            <a:r>
              <a:rPr lang="fr-FR" dirty="0"/>
              <a:t> »</a:t>
            </a:r>
          </a:p>
          <a:p>
            <a:pPr lvl="1" eaLnBrk="1" hangingPunct="1">
              <a:buFontTx/>
              <a:buNone/>
            </a:pPr>
            <a:r>
              <a:rPr lang="fr-FR" sz="2000" dirty="0" smtClean="0"/>
              <a:t> 	Modification des propriétés </a:t>
            </a:r>
            <a:r>
              <a:rPr lang="fr-FR" sz="2000" dirty="0" err="1" smtClean="0"/>
              <a:t>css</a:t>
            </a:r>
            <a:r>
              <a:rPr lang="fr-FR" sz="2000" dirty="0" smtClean="0"/>
              <a:t> d’un élément  de façon progressive.</a:t>
            </a:r>
          </a:p>
          <a:p>
            <a:pPr lvl="1" eaLnBrk="1" hangingPunct="1">
              <a:buFontTx/>
              <a:buNone/>
            </a:pPr>
            <a:endParaRPr lang="fr-FR" sz="2000" dirty="0" smtClean="0"/>
          </a:p>
          <a:p>
            <a:pPr lvl="1" eaLnBrk="1" hangingPunct="1"/>
            <a:r>
              <a:rPr lang="fr-FR" dirty="0" smtClean="0"/>
              <a:t>Le </a:t>
            </a:r>
            <a:r>
              <a:rPr lang="fr-FR" dirty="0" err="1" smtClean="0"/>
              <a:t>Drag’n’drop</a:t>
            </a:r>
            <a:endParaRPr lang="fr-FR" dirty="0" smtClean="0"/>
          </a:p>
          <a:p>
            <a:pPr lvl="2" eaLnBrk="1" hangingPunct="1">
              <a:buFont typeface="Eras Bold ITC" pitchFamily="34" charset="0"/>
              <a:buChar char="–"/>
            </a:pPr>
            <a:endParaRPr lang="fr-FR" sz="800" dirty="0" smtClean="0"/>
          </a:p>
          <a:p>
            <a:pPr eaLnBrk="1" hangingPunct="1">
              <a:buFontTx/>
              <a:buNone/>
            </a:pPr>
            <a:endParaRPr lang="fr-FR" sz="1800" dirty="0" smtClean="0"/>
          </a:p>
          <a:p>
            <a:pPr lvl="1" eaLnBrk="1" hangingPunct="1">
              <a:buFontTx/>
              <a:buNone/>
            </a:pP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Bibliothèques JavaScript</a:t>
            </a:r>
            <a:endParaRPr lang="en-GB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fr-FR" sz="1800" smtClean="0"/>
          </a:p>
          <a:p>
            <a:pPr lvl="1" eaLnBrk="1" hangingPunct="1">
              <a:buFontTx/>
              <a:buNone/>
            </a:pPr>
            <a:endParaRPr lang="fr-FR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0" y="1000125"/>
            <a:ext cx="6781800" cy="48942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32&lt;/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="prototype-1.6.0.3.</a:t>
            </a:r>
            <a:r>
              <a:rPr kumimoji="1" lang="fr-FR" sz="1200" b="1" dirty="0" err="1">
                <a:latin typeface="Courier New" pitchFamily="49" charset="0"/>
              </a:rPr>
              <a:t>js</a:t>
            </a:r>
            <a:r>
              <a:rPr kumimoji="1" lang="fr-FR" sz="1200" b="1" dirty="0">
                <a:latin typeface="Courier New" pitchFamily="49" charset="0"/>
              </a:rPr>
              <a:t>"&gt;&lt;/script&gt;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</a:t>
            </a:r>
            <a:r>
              <a:rPr kumimoji="1" lang="fr-FR" sz="1200" b="1" dirty="0" err="1">
                <a:latin typeface="Courier New" pitchFamily="49" charset="0"/>
              </a:rPr>
              <a:t>language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="scriptaculous.js"&gt;&lt;/script&gt;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img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='Forest.jpg' id='Image' style="</a:t>
            </a:r>
            <a:r>
              <a:rPr kumimoji="1" lang="fr-FR" sz="1200" b="1" dirty="0" err="1">
                <a:latin typeface="Courier New" pitchFamily="49" charset="0"/>
              </a:rPr>
              <a:t>width</a:t>
            </a:r>
            <a:r>
              <a:rPr kumimoji="1" lang="fr-FR" sz="1200" b="1" dirty="0">
                <a:latin typeface="Courier New" pitchFamily="49" charset="0"/>
              </a:rPr>
              <a:t>:150px;height:150px;"&gt;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&lt;input type='</a:t>
            </a:r>
            <a:r>
              <a:rPr kumimoji="1" lang="fr-FR" sz="1200" b="1" dirty="0" err="1">
                <a:latin typeface="Courier New" pitchFamily="49" charset="0"/>
              </a:rPr>
              <a:t>button</a:t>
            </a:r>
            <a:r>
              <a:rPr kumimoji="1" lang="fr-FR" sz="1200" b="1" dirty="0">
                <a:latin typeface="Courier New" pitchFamily="49" charset="0"/>
              </a:rPr>
              <a:t>' Id='Bouton'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='Agrandir();' value='Agrandir'&gt;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Agrandir()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	$('Image').</a:t>
            </a:r>
            <a:r>
              <a:rPr kumimoji="1" lang="fr-FR" sz="1200" b="1" dirty="0" err="1">
                <a:latin typeface="Courier New" pitchFamily="49" charset="0"/>
              </a:rPr>
              <a:t>morph</a:t>
            </a:r>
            <a:r>
              <a:rPr kumimoji="1" lang="fr-FR" sz="1200" b="1" dirty="0">
                <a:latin typeface="Courier New" pitchFamily="49" charset="0"/>
              </a:rPr>
              <a:t>('</a:t>
            </a:r>
            <a:r>
              <a:rPr kumimoji="1" lang="fr-FR" sz="1200" b="1" dirty="0" err="1">
                <a:latin typeface="Courier New" pitchFamily="49" charset="0"/>
              </a:rPr>
              <a:t>height</a:t>
            </a:r>
            <a:r>
              <a:rPr kumimoji="1" lang="fr-FR" sz="1200" b="1" dirty="0">
                <a:latin typeface="Courier New" pitchFamily="49" charset="0"/>
              </a:rPr>
              <a:t>:800px;width:600px;');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	$('Bouton').value='Rétrécir';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	$('Bouton').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</a:t>
            </a:r>
            <a:r>
              <a:rPr kumimoji="1" lang="fr-FR" sz="1200" b="1" dirty="0" err="1">
                <a:latin typeface="Courier New" pitchFamily="49" charset="0"/>
              </a:rPr>
              <a:t>Retrecir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Retrecir</a:t>
            </a:r>
            <a:r>
              <a:rPr kumimoji="1" lang="fr-FR" sz="1200" b="1" dirty="0">
                <a:latin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	$('Image').</a:t>
            </a:r>
            <a:r>
              <a:rPr kumimoji="1" lang="fr-FR" sz="1200" b="1" dirty="0" err="1">
                <a:latin typeface="Courier New" pitchFamily="49" charset="0"/>
              </a:rPr>
              <a:t>morph</a:t>
            </a:r>
            <a:r>
              <a:rPr kumimoji="1" lang="fr-FR" sz="1200" b="1" dirty="0">
                <a:latin typeface="Courier New" pitchFamily="49" charset="0"/>
              </a:rPr>
              <a:t>('</a:t>
            </a:r>
            <a:r>
              <a:rPr kumimoji="1" lang="fr-FR" sz="1200" b="1" dirty="0" err="1">
                <a:latin typeface="Courier New" pitchFamily="49" charset="0"/>
              </a:rPr>
              <a:t>height</a:t>
            </a:r>
            <a:r>
              <a:rPr kumimoji="1" lang="fr-FR" sz="1200" b="1" dirty="0">
                <a:latin typeface="Courier New" pitchFamily="49" charset="0"/>
              </a:rPr>
              <a:t>:150px;width:150px;');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	$('Bouton').value='Agrandir';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	$('Bouton').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=Agrandir;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Bibliothèques JavaScript</a:t>
            </a:r>
            <a:endParaRPr lang="en-GB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fr-FR" sz="1800" smtClean="0"/>
          </a:p>
          <a:p>
            <a:pPr lvl="1" eaLnBrk="1" hangingPunct="1">
              <a:buFontTx/>
              <a:buNone/>
            </a:pPr>
            <a:endParaRPr lang="fr-FR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4438" y="1000125"/>
            <a:ext cx="6781800" cy="48942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 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33&lt;/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="prototype-1.6.0.3.</a:t>
            </a:r>
            <a:r>
              <a:rPr kumimoji="1" lang="fr-FR" sz="1200" b="1" dirty="0" err="1">
                <a:latin typeface="Courier New" pitchFamily="49" charset="0"/>
              </a:rPr>
              <a:t>js</a:t>
            </a:r>
            <a:r>
              <a:rPr kumimoji="1" lang="fr-FR" sz="1200" b="1" dirty="0">
                <a:latin typeface="Courier New" pitchFamily="49" charset="0"/>
              </a:rPr>
              <a:t>"&gt;&lt;/script&gt;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="scriptaculous.js"&gt;&lt;/script&gt;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&lt;style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css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.objet1{background-</a:t>
            </a:r>
            <a:r>
              <a:rPr kumimoji="1" lang="fr-FR" sz="1200" b="1" dirty="0" err="1">
                <a:latin typeface="Courier New" pitchFamily="49" charset="0"/>
              </a:rPr>
              <a:t>color</a:t>
            </a:r>
            <a:r>
              <a:rPr kumimoji="1" lang="fr-FR" sz="1200" b="1" dirty="0">
                <a:latin typeface="Courier New" pitchFamily="49" charset="0"/>
              </a:rPr>
              <a:t>:#993399;</a:t>
            </a:r>
            <a:r>
              <a:rPr kumimoji="1" lang="fr-FR" sz="1200" b="1" dirty="0" err="1">
                <a:latin typeface="Courier New" pitchFamily="49" charset="0"/>
              </a:rPr>
              <a:t>height</a:t>
            </a:r>
            <a:r>
              <a:rPr kumimoji="1" lang="fr-FR" sz="1200" b="1" dirty="0">
                <a:latin typeface="Courier New" pitchFamily="49" charset="0"/>
              </a:rPr>
              <a:t>:100px;width:100px;z-index:1}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.objet2{background-</a:t>
            </a:r>
            <a:r>
              <a:rPr kumimoji="1" lang="fr-FR" sz="1200" b="1" dirty="0" err="1">
                <a:latin typeface="Courier New" pitchFamily="49" charset="0"/>
              </a:rPr>
              <a:t>color</a:t>
            </a:r>
            <a:r>
              <a:rPr kumimoji="1" lang="fr-FR" sz="1200" b="1" dirty="0">
                <a:latin typeface="Courier New" pitchFamily="49" charset="0"/>
              </a:rPr>
              <a:t>:#336666;</a:t>
            </a:r>
            <a:r>
              <a:rPr kumimoji="1" lang="fr-FR" sz="1200" b="1" dirty="0" err="1">
                <a:latin typeface="Courier New" pitchFamily="49" charset="0"/>
              </a:rPr>
              <a:t>height</a:t>
            </a:r>
            <a:r>
              <a:rPr kumimoji="1" lang="fr-FR" sz="1200" b="1" dirty="0">
                <a:latin typeface="Courier New" pitchFamily="49" charset="0"/>
              </a:rPr>
              <a:t>:100px;width:100px;z-index:1}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.cible{border:#000000 2px </a:t>
            </a:r>
            <a:r>
              <a:rPr kumimoji="1" lang="fr-FR" sz="1200" b="1" dirty="0" err="1">
                <a:latin typeface="Courier New" pitchFamily="49" charset="0"/>
              </a:rPr>
              <a:t>solid;height</a:t>
            </a:r>
            <a:r>
              <a:rPr kumimoji="1" lang="fr-FR" sz="1200" b="1" dirty="0">
                <a:latin typeface="Courier New" pitchFamily="49" charset="0"/>
              </a:rPr>
              <a:t>:200px;width:200px;left:200px; top:200px;}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&lt;/style&gt;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div</a:t>
            </a:r>
            <a:r>
              <a:rPr kumimoji="1" lang="fr-FR" sz="1200" b="1" dirty="0">
                <a:latin typeface="Courier New" pitchFamily="49" charset="0"/>
              </a:rPr>
              <a:t> class='objet1'  id='objet1'&gt;objet1&lt;/</a:t>
            </a:r>
            <a:r>
              <a:rPr kumimoji="1" lang="fr-FR" sz="1200" b="1" dirty="0" err="1">
                <a:latin typeface="Courier New" pitchFamily="49" charset="0"/>
              </a:rPr>
              <a:t>div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div</a:t>
            </a:r>
            <a:r>
              <a:rPr kumimoji="1" lang="fr-FR" sz="1200" b="1" dirty="0">
                <a:latin typeface="Courier New" pitchFamily="49" charset="0"/>
              </a:rPr>
              <a:t> class='objet2'  id='objet2'&gt;objet2&lt;/</a:t>
            </a:r>
            <a:r>
              <a:rPr kumimoji="1" lang="fr-FR" sz="1200" b="1" dirty="0" err="1">
                <a:latin typeface="Courier New" pitchFamily="49" charset="0"/>
              </a:rPr>
              <a:t>div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div</a:t>
            </a:r>
            <a:r>
              <a:rPr kumimoji="1" lang="fr-FR" sz="1200" b="1" dirty="0">
                <a:latin typeface="Courier New" pitchFamily="49" charset="0"/>
              </a:rPr>
              <a:t> class='cible' id='cible'&gt;cible&lt;/</a:t>
            </a:r>
            <a:r>
              <a:rPr kumimoji="1" lang="fr-FR" sz="1200" b="1" dirty="0" err="1">
                <a:latin typeface="Courier New" pitchFamily="49" charset="0"/>
              </a:rPr>
              <a:t>div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new </a:t>
            </a:r>
            <a:r>
              <a:rPr kumimoji="1" lang="fr-FR" sz="1200" b="1" dirty="0" err="1">
                <a:latin typeface="Courier New" pitchFamily="49" charset="0"/>
              </a:rPr>
              <a:t>Draggable</a:t>
            </a:r>
            <a:r>
              <a:rPr kumimoji="1" lang="fr-FR" sz="1200" b="1" dirty="0">
                <a:latin typeface="Courier New" pitchFamily="49" charset="0"/>
              </a:rPr>
              <a:t>("objet1");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new </a:t>
            </a:r>
            <a:r>
              <a:rPr kumimoji="1" lang="fr-FR" sz="1200" b="1" dirty="0" err="1">
                <a:latin typeface="Courier New" pitchFamily="49" charset="0"/>
              </a:rPr>
              <a:t>Draggable</a:t>
            </a:r>
            <a:r>
              <a:rPr kumimoji="1" lang="fr-FR" sz="1200" b="1" dirty="0">
                <a:latin typeface="Courier New" pitchFamily="49" charset="0"/>
              </a:rPr>
              <a:t>("objet2",{</a:t>
            </a:r>
            <a:r>
              <a:rPr kumimoji="1" lang="fr-FR" sz="1200" b="1" dirty="0" err="1">
                <a:latin typeface="Courier New" pitchFamily="49" charset="0"/>
              </a:rPr>
              <a:t>revert:true</a:t>
            </a:r>
            <a:r>
              <a:rPr kumimoji="1" lang="fr-FR" sz="1200" b="1" dirty="0">
                <a:latin typeface="Courier New" pitchFamily="49" charset="0"/>
              </a:rPr>
              <a:t>});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Droppables.add("cible",{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accept</a:t>
            </a:r>
            <a:r>
              <a:rPr kumimoji="1" lang="fr-FR" sz="1200" b="1" dirty="0">
                <a:latin typeface="Courier New" pitchFamily="49" charset="0"/>
              </a:rPr>
              <a:t>:"objet1",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onDrop:function</a:t>
            </a:r>
            <a:r>
              <a:rPr kumimoji="1" lang="fr-FR" sz="1200" b="1" dirty="0">
                <a:latin typeface="Courier New" pitchFamily="49" charset="0"/>
              </a:rPr>
              <a:t>(){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new </a:t>
            </a:r>
            <a:r>
              <a:rPr kumimoji="1" lang="fr-FR" sz="1200" b="1" dirty="0" err="1">
                <a:latin typeface="Courier New" pitchFamily="49" charset="0"/>
              </a:rPr>
              <a:t>Effect.Highlight</a:t>
            </a:r>
            <a:r>
              <a:rPr kumimoji="1" lang="fr-FR" sz="1200" b="1" dirty="0">
                <a:latin typeface="Courier New" pitchFamily="49" charset="0"/>
              </a:rPr>
              <a:t>("cible");}}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Introduction</a:t>
            </a:r>
            <a:endParaRPr lang="en-GB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Lecture de la page HTML </a:t>
            </a:r>
          </a:p>
          <a:p>
            <a:pPr eaLnBrk="1" hangingPunct="1"/>
            <a:endParaRPr lang="fr-FR" sz="2000" dirty="0" smtClean="0"/>
          </a:p>
          <a:p>
            <a:pPr eaLnBrk="1" hangingPunct="1"/>
            <a:r>
              <a:rPr lang="fr-FR" dirty="0" smtClean="0"/>
              <a:t>Recherche de la balise (tag) </a:t>
            </a:r>
            <a:br>
              <a:rPr lang="fr-FR" dirty="0" smtClean="0"/>
            </a:br>
            <a:r>
              <a:rPr lang="fr-FR" dirty="0" smtClean="0"/>
              <a:t>&lt;SCRIPT&gt;</a:t>
            </a:r>
          </a:p>
          <a:p>
            <a:pPr eaLnBrk="1" hangingPunct="1"/>
            <a:endParaRPr lang="fr-FR" sz="2000" dirty="0" smtClean="0"/>
          </a:p>
          <a:p>
            <a:pPr eaLnBrk="1" hangingPunct="1"/>
            <a:r>
              <a:rPr lang="fr-FR" dirty="0" smtClean="0"/>
              <a:t>Exécution du script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299719" y="2329085"/>
            <a:ext cx="4376737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ex1.htm</a:t>
            </a:r>
            <a:endParaRPr kumimoji="1" lang="en-US" sz="1200" b="1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299719" y="2614835"/>
            <a:ext cx="4376737" cy="30464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&lt;head&gt;&lt;title&gt;</a:t>
            </a:r>
            <a:r>
              <a:rPr kumimoji="1" lang="en-GB" sz="1200" b="1" dirty="0" err="1">
                <a:latin typeface="Courier New" pitchFamily="49" charset="0"/>
              </a:rPr>
              <a:t>Exemple</a:t>
            </a:r>
            <a:r>
              <a:rPr kumimoji="1" lang="en-GB" sz="1200" b="1" dirty="0">
                <a:latin typeface="Courier New" pitchFamily="49" charset="0"/>
              </a:rPr>
              <a:t> 1&lt;/title&gt;&lt;/head&gt;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Date </a:t>
            </a:r>
            <a:r>
              <a:rPr kumimoji="1" lang="en-GB" sz="1200" b="1" dirty="0" err="1">
                <a:latin typeface="Courier New" pitchFamily="49" charset="0"/>
              </a:rPr>
              <a:t>d'aujourd'hui</a:t>
            </a:r>
            <a:r>
              <a:rPr kumimoji="1" lang="en-GB" sz="1200" b="1" dirty="0">
                <a:latin typeface="Courier New" pitchFamily="49" charset="0"/>
              </a:rPr>
              <a:t> : 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&lt;script type=</a:t>
            </a:r>
            <a:r>
              <a:rPr kumimoji="1" lang="fr-FR" sz="1200" b="1" dirty="0">
                <a:latin typeface="Courier New" pitchFamily="49" charset="0"/>
              </a:rPr>
              <a:t>"</a:t>
            </a:r>
            <a:r>
              <a:rPr kumimoji="1" lang="en-GB" sz="1200" b="1" dirty="0">
                <a:latin typeface="Courier New" pitchFamily="49" charset="0"/>
              </a:rPr>
              <a:t>text/</a:t>
            </a:r>
            <a:r>
              <a:rPr kumimoji="1" lang="en-GB" sz="1200" b="1" dirty="0" err="1">
                <a:latin typeface="Courier New" pitchFamily="49" charset="0"/>
              </a:rPr>
              <a:t>javascript</a:t>
            </a:r>
            <a:r>
              <a:rPr kumimoji="1" lang="en-GB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 </a:t>
            </a:r>
            <a:r>
              <a:rPr kumimoji="1" lang="en-GB" sz="1200" b="1" dirty="0" err="1">
                <a:latin typeface="Courier New" pitchFamily="49" charset="0"/>
              </a:rPr>
              <a:t>document.write</a:t>
            </a:r>
            <a:r>
              <a:rPr kumimoji="1" lang="en-GB" sz="1200" b="1" dirty="0">
                <a:latin typeface="Courier New" pitchFamily="49" charset="0"/>
              </a:rPr>
              <a:t>(Date());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fr-FR" smtClean="0"/>
              <a:t>Ecrire le code JavaScript</a:t>
            </a:r>
          </a:p>
          <a:p>
            <a:pPr marL="914400" lvl="1" indent="-457200" eaLnBrk="1" hangingPunct="1"/>
            <a:r>
              <a:rPr lang="fr-FR" smtClean="0"/>
              <a:t>&lt;SCRIPT&gt; … &lt;/SCRIPT&gt;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500313" y="2428875"/>
            <a:ext cx="4195762" cy="2857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ex2.htm</a:t>
            </a:r>
            <a:endParaRPr kumimoji="1" lang="en-US" sz="1200" b="1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0313" y="2714625"/>
            <a:ext cx="4195762" cy="30464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&lt;html&gt;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&lt;head&gt; &lt;title&gt;</a:t>
            </a:r>
            <a:r>
              <a:rPr kumimoji="1" lang="en-GB" sz="1200" b="1" dirty="0" err="1">
                <a:latin typeface="Courier New" pitchFamily="49" charset="0"/>
              </a:rPr>
              <a:t>Exemple</a:t>
            </a:r>
            <a:r>
              <a:rPr kumimoji="1" lang="en-GB" sz="1200" b="1" dirty="0">
                <a:latin typeface="Courier New" pitchFamily="49" charset="0"/>
              </a:rPr>
              <a:t> 2&lt;/title&gt; &lt;/head&gt;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&lt;h1&gt;</a:t>
            </a:r>
            <a:r>
              <a:rPr kumimoji="1" lang="en-GB" sz="1200" b="1" dirty="0" err="1">
                <a:latin typeface="Courier New" pitchFamily="49" charset="0"/>
              </a:rPr>
              <a:t>Exemple</a:t>
            </a:r>
            <a:r>
              <a:rPr kumimoji="1" lang="en-GB" sz="1200" b="1" dirty="0">
                <a:latin typeface="Courier New" pitchFamily="49" charset="0"/>
              </a:rPr>
              <a:t> 2&lt;/h1&gt;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&lt;script type=</a:t>
            </a:r>
            <a:r>
              <a:rPr kumimoji="1" lang="fr-FR" sz="1200" b="1" dirty="0">
                <a:latin typeface="Courier New" pitchFamily="49" charset="0"/>
              </a:rPr>
              <a:t>"</a:t>
            </a:r>
            <a:r>
              <a:rPr kumimoji="1" lang="en-GB" sz="1200" b="1" dirty="0">
                <a:latin typeface="Courier New" pitchFamily="49" charset="0"/>
              </a:rPr>
              <a:t>text/</a:t>
            </a:r>
            <a:r>
              <a:rPr kumimoji="1" lang="en-GB" sz="1200" b="1" dirty="0" err="1">
                <a:latin typeface="Courier New" pitchFamily="49" charset="0"/>
              </a:rPr>
              <a:t>javascript</a:t>
            </a:r>
            <a:r>
              <a:rPr kumimoji="1" lang="en-GB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 alert(</a:t>
            </a:r>
            <a:r>
              <a:rPr kumimoji="1" lang="fr-FR" sz="1200" b="1" dirty="0">
                <a:latin typeface="Courier New" pitchFamily="49" charset="0"/>
              </a:rPr>
              <a:t>"</a:t>
            </a:r>
            <a:r>
              <a:rPr kumimoji="1" lang="en-GB" sz="1200" b="1" dirty="0">
                <a:latin typeface="Courier New" pitchFamily="49" charset="0"/>
              </a:rPr>
              <a:t>Hello World</a:t>
            </a:r>
            <a:r>
              <a:rPr kumimoji="1" lang="fr-FR" sz="1200" b="1" dirty="0">
                <a:latin typeface="Courier New" pitchFamily="49" charset="0"/>
              </a:rPr>
              <a:t>"</a:t>
            </a:r>
            <a:r>
              <a:rPr kumimoji="1" lang="en-GB" sz="12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&lt;/body&gt;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62000" y="25146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1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Ecrire le code JavaScript</a:t>
            </a:r>
          </a:p>
          <a:p>
            <a:pPr lvl="1" eaLnBrk="1" hangingPunct="1"/>
            <a:r>
              <a:rPr lang="fr-FR" smtClean="0"/>
              <a:t>Fichier externe : &lt;SCRIPT SRC="…"&gt;</a:t>
            </a:r>
            <a:endParaRPr lang="en-GB" smtClean="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071688" y="2786063"/>
            <a:ext cx="546735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ex3.htm</a:t>
            </a:r>
            <a:endParaRPr kumimoji="1" lang="en-US" sz="1200" b="1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71688" y="3071813"/>
            <a:ext cx="5467350" cy="19319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&lt;html&gt;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&lt;head&gt;&lt;title&gt;Exemple 3&lt;/title&gt;&lt;/head&gt;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&lt;h1&gt;Exemple 3&lt;/h1&gt;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&lt;script type=</a:t>
            </a:r>
            <a:r>
              <a:rPr kumimoji="1" lang="fr-FR" sz="1200" b="1" dirty="0">
                <a:latin typeface="Courier New" pitchFamily="49" charset="0"/>
              </a:rPr>
              <a:t>"</a:t>
            </a:r>
            <a:r>
              <a:rPr kumimoji="1" lang="en-GB" sz="1200" b="1" dirty="0">
                <a:latin typeface="Courier New" pitchFamily="49" charset="0"/>
              </a:rPr>
              <a:t>text/</a:t>
            </a:r>
            <a:r>
              <a:rPr kumimoji="1" lang="en-GB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</a:t>
            </a:r>
            <a:r>
              <a:rPr kumimoji="1" lang="en-GB" sz="1200" b="1" dirty="0">
                <a:latin typeface="Courier New" pitchFamily="49" charset="0"/>
              </a:rPr>
              <a:t> src="extfile.js"&gt;&lt;/script&gt;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429250" y="4572000"/>
            <a:ext cx="32004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extfile.js</a:t>
            </a:r>
            <a:endParaRPr kumimoji="1" lang="en-US" sz="1200" b="1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29250" y="4857750"/>
            <a:ext cx="3200400" cy="8334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document.write("Hello world");</a:t>
            </a:r>
          </a:p>
          <a:p>
            <a:pPr>
              <a:spcBef>
                <a:spcPct val="50000"/>
              </a:spcBef>
              <a:defRPr/>
            </a:pPr>
            <a:endParaRPr kumimoji="1" lang="en-GB" sz="1200" b="1" dirty="0">
              <a:latin typeface="Courier New" pitchFamily="49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762000" y="25146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2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GB" smtClean="0"/>
              <a:t>Remarque</a:t>
            </a:r>
          </a:p>
          <a:p>
            <a:pPr marL="914400" lvl="1" indent="-457200" eaLnBrk="1" hangingPunct="1"/>
            <a:endParaRPr lang="en-GB" smtClean="0"/>
          </a:p>
          <a:p>
            <a:pPr marL="914400" lvl="1" indent="-457200" eaLnBrk="1" hangingPunct="1"/>
            <a:r>
              <a:rPr lang="en-GB" smtClean="0"/>
              <a:t>&lt;NOSCRIPT&gt;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7438" y="3143250"/>
            <a:ext cx="3505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200" b="1" dirty="0"/>
              <a:t>&lt;noscript&gt; ... &lt;/noscript&gt;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Ecrire le code JavaScript</a:t>
            </a:r>
          </a:p>
          <a:p>
            <a:pPr lvl="1" eaLnBrk="1" hangingPunct="1"/>
            <a:r>
              <a:rPr lang="fr-FR" smtClean="0"/>
              <a:t>Gestionnaire d’évènements</a:t>
            </a:r>
            <a:endParaRPr lang="en-GB" smtClean="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762000" y="25146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3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514600" y="2643188"/>
            <a:ext cx="54864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ex4.htm</a:t>
            </a:r>
            <a:endParaRPr kumimoji="1" lang="en-US" sz="1200" b="1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14600" y="2928938"/>
            <a:ext cx="5486400" cy="27559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4&lt;/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4&lt;/h1&gt;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form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&lt;input type="</a:t>
            </a:r>
            <a:r>
              <a:rPr kumimoji="1" lang="fr-FR" sz="1200" b="1" dirty="0" err="1">
                <a:latin typeface="Courier New" pitchFamily="49" charset="0"/>
              </a:rPr>
              <a:t>button</a:t>
            </a:r>
            <a:r>
              <a:rPr kumimoji="1" lang="fr-FR" sz="1200" b="1" dirty="0">
                <a:latin typeface="Courier New" pitchFamily="49" charset="0"/>
              </a:rPr>
              <a:t>" id="</a:t>
            </a:r>
            <a:r>
              <a:rPr kumimoji="1" lang="fr-FR" sz="1200" b="1" dirty="0" err="1">
                <a:latin typeface="Courier New" pitchFamily="49" charset="0"/>
              </a:rPr>
              <a:t>btnHello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btnHello</a:t>
            </a:r>
            <a:r>
              <a:rPr kumimoji="1" lang="fr-FR" sz="1200" b="1" dirty="0">
                <a:latin typeface="Courier New" pitchFamily="49" charset="0"/>
              </a:rPr>
              <a:t>"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value="Hello"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('Hello world');"&gt;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form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Ecrire le code JavaScript</a:t>
            </a:r>
          </a:p>
          <a:p>
            <a:pPr lvl="1" eaLnBrk="1" hangingPunct="1"/>
            <a:r>
              <a:rPr lang="fr-FR" smtClean="0"/>
              <a:t>Lien hypertexte</a:t>
            </a:r>
            <a:endParaRPr lang="en-GB" smtClean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286000" y="2786063"/>
            <a:ext cx="58674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ex5.htm</a:t>
            </a:r>
            <a:endParaRPr kumimoji="1" lang="en-US" sz="1200" b="1" dirty="0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62000" y="25146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4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0" y="3071813"/>
            <a:ext cx="5867400" cy="19319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5&lt;/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5&lt;/h1&gt;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&lt;a </a:t>
            </a:r>
            <a:r>
              <a:rPr kumimoji="1" lang="fr-FR" sz="1200" b="1" dirty="0" err="1">
                <a:latin typeface="Courier New" pitchFamily="49" charset="0"/>
              </a:rPr>
              <a:t>href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javascript:alert</a:t>
            </a:r>
            <a:r>
              <a:rPr kumimoji="1" lang="fr-FR" sz="1200" b="1" dirty="0">
                <a:latin typeface="Courier New" pitchFamily="49" charset="0"/>
              </a:rPr>
              <a:t>('Hello World');"&gt;Hello </a:t>
            </a:r>
            <a:r>
              <a:rPr kumimoji="1" lang="fr-FR" sz="1200" b="1" dirty="0" err="1">
                <a:latin typeface="Courier New" pitchFamily="49" charset="0"/>
              </a:rPr>
              <a:t>word</a:t>
            </a:r>
            <a:r>
              <a:rPr kumimoji="1" lang="fr-FR" sz="1200" b="1" dirty="0">
                <a:latin typeface="Courier New" pitchFamily="49" charset="0"/>
              </a:rPr>
              <a:t>&lt;/a&gt;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Exercices</a:t>
            </a:r>
            <a:endParaRPr lang="fr-FR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Utilisez la méthode </a:t>
            </a:r>
            <a:r>
              <a:rPr kumimoji="1" lang="fr-FR" b="1" dirty="0" smtClean="0">
                <a:latin typeface="Courier New" pitchFamily="49" charset="0"/>
              </a:rPr>
              <a:t>"</a:t>
            </a:r>
            <a:r>
              <a:rPr lang="fr-FR" dirty="0" err="1" smtClean="0"/>
              <a:t>alert</a:t>
            </a:r>
            <a:r>
              <a:rPr lang="fr-FR" dirty="0" smtClean="0"/>
              <a:t>()</a:t>
            </a:r>
            <a:r>
              <a:rPr kumimoji="1" lang="fr-FR" b="1" dirty="0" smtClean="0">
                <a:latin typeface="Courier New" pitchFamily="49" charset="0"/>
              </a:rPr>
              <a:t>"</a:t>
            </a:r>
            <a:r>
              <a:rPr lang="fr-FR" dirty="0" smtClean="0"/>
              <a:t> en écrivant le code de 4 manières différentes.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JavaScript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- Langage de base -</a:t>
            </a:r>
            <a:endParaRPr lang="en-US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Objectifs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</a:p>
          <a:p>
            <a:pPr lvl="1" eaLnBrk="1" hangingPunct="1"/>
            <a:r>
              <a:rPr lang="fr-FR" sz="2000" smtClean="0"/>
              <a:t>Qu’est ce que JavaScript?</a:t>
            </a:r>
          </a:p>
          <a:p>
            <a:pPr lvl="1" eaLnBrk="1" hangingPunct="1"/>
            <a:r>
              <a:rPr lang="fr-FR" sz="2000" smtClean="0"/>
              <a:t>Avantages et inconvénients</a:t>
            </a:r>
          </a:p>
          <a:p>
            <a:pPr lvl="1" eaLnBrk="1" hangingPunct="1"/>
            <a:r>
              <a:rPr lang="fr-FR" sz="2000" smtClean="0"/>
              <a:t>Insertion du script dans la page HTML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Langage de base</a:t>
            </a:r>
            <a:endParaRPr lang="en-GB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Syntaxe</a:t>
            </a:r>
          </a:p>
          <a:p>
            <a:pPr lvl="1" eaLnBrk="1" hangingPunct="1"/>
            <a:r>
              <a:rPr lang="fr-FR" dirty="0" smtClean="0"/>
              <a:t>Similaire au C/C++ et au java</a:t>
            </a:r>
          </a:p>
          <a:p>
            <a:pPr lvl="1" eaLnBrk="1" hangingPunct="1"/>
            <a:r>
              <a:rPr lang="fr-FR" dirty="0" smtClean="0"/>
              <a:t>Différence entre Majuscule et Minuscule</a:t>
            </a:r>
          </a:p>
          <a:p>
            <a:pPr lvl="2" eaLnBrk="1" hangingPunct="1"/>
            <a:r>
              <a:rPr lang="fr-FR" dirty="0" smtClean="0"/>
              <a:t>Exemple : « </a:t>
            </a:r>
            <a:r>
              <a:rPr lang="fr-FR" dirty="0" err="1" smtClean="0"/>
              <a:t>InScreen</a:t>
            </a:r>
            <a:r>
              <a:rPr lang="fr-FR" dirty="0" smtClean="0"/>
              <a:t> » est différent de « </a:t>
            </a:r>
            <a:r>
              <a:rPr lang="fr-FR" dirty="0" err="1" smtClean="0"/>
              <a:t>inscreen</a:t>
            </a:r>
            <a:r>
              <a:rPr lang="fr-FR" dirty="0" smtClean="0"/>
              <a:t> »</a:t>
            </a:r>
          </a:p>
          <a:p>
            <a:pPr lvl="1" eaLnBrk="1" hangingPunct="1"/>
            <a:r>
              <a:rPr lang="fr-FR" dirty="0" smtClean="0"/>
              <a:t>Instruction terminée par « ; »</a:t>
            </a:r>
          </a:p>
          <a:p>
            <a:pPr lvl="1" eaLnBrk="1" hangingPunct="1"/>
            <a:endParaRPr lang="fr-FR" dirty="0" smtClean="0"/>
          </a:p>
          <a:p>
            <a:pPr eaLnBrk="1" hangingPunct="1"/>
            <a:r>
              <a:rPr lang="fr-FR" dirty="0" smtClean="0"/>
              <a:t>Commentaires</a:t>
            </a:r>
          </a:p>
          <a:p>
            <a:pPr lvl="1" eaLnBrk="1" hangingPunct="1"/>
            <a:r>
              <a:rPr lang="fr-FR" dirty="0" smtClean="0"/>
              <a:t>// </a:t>
            </a:r>
          </a:p>
          <a:p>
            <a:pPr lvl="1" eaLnBrk="1" hangingPunct="1"/>
            <a:r>
              <a:rPr lang="fr-FR" dirty="0" smtClean="0"/>
              <a:t>/* … */	</a:t>
            </a:r>
            <a:endParaRPr lang="en-GB" dirty="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0" y="3717032"/>
            <a:ext cx="2743200" cy="1657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// Commentaire une ligne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 Commentaire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Sur plusieurs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lignes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*/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 et JavaScript</a:t>
            </a:r>
            <a:endParaRPr lang="en-GB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Langage orienté objet</a:t>
            </a:r>
          </a:p>
          <a:p>
            <a:pPr lvl="1"/>
            <a:r>
              <a:rPr lang="fr-FR" dirty="0"/>
              <a:t>Objets</a:t>
            </a:r>
          </a:p>
          <a:p>
            <a:pPr lvl="1"/>
            <a:r>
              <a:rPr lang="fr-FR" dirty="0"/>
              <a:t>Propriétés </a:t>
            </a:r>
          </a:p>
          <a:p>
            <a:pPr lvl="1"/>
            <a:r>
              <a:rPr lang="fr-FR" dirty="0"/>
              <a:t>Méthodes</a:t>
            </a:r>
          </a:p>
          <a:p>
            <a:pPr lvl="1" eaLnBrk="1" hangingPunct="1">
              <a:buFontTx/>
              <a:buNone/>
            </a:pPr>
            <a:endParaRPr lang="fr-FR" dirty="0" smtClean="0"/>
          </a:p>
          <a:p>
            <a:pPr lvl="1" eaLnBrk="1" hangingPunct="1">
              <a:buFont typeface="Eras Bold ITC" pitchFamily="34" charset="0"/>
              <a:buChar char="–"/>
            </a:pPr>
            <a:endParaRPr lang="fr-FR" dirty="0" smtClean="0"/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lvl="1" eaLnBrk="1" hangingPunct="1">
              <a:buFontTx/>
              <a:buNone/>
            </a:pPr>
            <a:endParaRPr lang="fr-FR" dirty="0" smtClean="0"/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Hiérarchie des objets de base</a:t>
            </a:r>
            <a:endParaRPr lang="en-GB" dirty="0" smtClean="0"/>
          </a:p>
        </p:txBody>
      </p:sp>
      <p:pic>
        <p:nvPicPr>
          <p:cNvPr id="35845" name="Picture 5" descr="hierarchieObjet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089695"/>
            <a:ext cx="8358187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4638"/>
            <a:ext cx="5365948" cy="725487"/>
          </a:xfrm>
        </p:spPr>
        <p:txBody>
          <a:bodyPr/>
          <a:lstStyle/>
          <a:p>
            <a:r>
              <a:rPr lang="fr-FR" dirty="0"/>
              <a:t>Quelques méthodes de l’objet </a:t>
            </a:r>
            <a:r>
              <a:rPr lang="fr-FR" dirty="0" err="1"/>
              <a:t>window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5"/>
            <a:ext cx="8229600" cy="4858544"/>
          </a:xfrm>
        </p:spPr>
        <p:txBody>
          <a:bodyPr/>
          <a:lstStyle/>
          <a:p>
            <a:pPr eaLnBrk="1" hangingPunct="1"/>
            <a:r>
              <a:rPr lang="fr-FR" dirty="0" err="1" smtClean="0"/>
              <a:t>alert</a:t>
            </a:r>
            <a:r>
              <a:rPr lang="fr-FR" dirty="0" smtClean="0"/>
              <a:t>(‘Hello World’);</a:t>
            </a:r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/>
          </a:p>
          <a:p>
            <a:pPr eaLnBrk="1" hangingPunct="1"/>
            <a:r>
              <a:rPr lang="fr-FR" dirty="0" err="1" smtClean="0"/>
              <a:t>confirm</a:t>
            </a:r>
            <a:r>
              <a:rPr lang="fr-FR" dirty="0" smtClean="0"/>
              <a:t>(‘Etes-vous sûr?’);</a:t>
            </a:r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pic>
        <p:nvPicPr>
          <p:cNvPr id="36869" name="Picture 5" descr="aler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1772816"/>
            <a:ext cx="3467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 descr="confir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5230" y="4005064"/>
            <a:ext cx="3476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08720"/>
            <a:ext cx="8401050" cy="5217443"/>
          </a:xfrm>
        </p:spPr>
        <p:txBody>
          <a:bodyPr/>
          <a:lstStyle/>
          <a:p>
            <a:pPr eaLnBrk="1" hangingPunct="1"/>
            <a:r>
              <a:rPr lang="fr-FR" dirty="0" smtClean="0"/>
              <a:t>prompt(‘Entrez un </a:t>
            </a:r>
            <a:r>
              <a:rPr lang="fr-FR" dirty="0" err="1" smtClean="0"/>
              <a:t>texte’,’texte</a:t>
            </a:r>
            <a:r>
              <a:rPr lang="fr-FR" dirty="0" smtClean="0"/>
              <a:t> par défaut’);</a:t>
            </a:r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>
              <a:buFontTx/>
              <a:buNone/>
            </a:pPr>
            <a:endParaRPr lang="fr-FR" dirty="0"/>
          </a:p>
          <a:p>
            <a:pPr eaLnBrk="1" hangingPunct="1">
              <a:buFontTx/>
              <a:buNone/>
            </a:pPr>
            <a:endParaRPr lang="fr-FR" dirty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/>
            <a:r>
              <a:rPr lang="fr-FR" dirty="0" err="1" smtClean="0"/>
              <a:t>print</a:t>
            </a:r>
            <a:r>
              <a:rPr lang="fr-FR" dirty="0" smtClean="0"/>
              <a:t>();</a:t>
            </a:r>
          </a:p>
          <a:p>
            <a:pPr eaLnBrk="1" hangingPunct="1"/>
            <a:endParaRPr lang="fr-FR" dirty="0" smtClean="0"/>
          </a:p>
        </p:txBody>
      </p:sp>
      <p:pic>
        <p:nvPicPr>
          <p:cNvPr id="37893" name="Picture 5" descr="promp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3720" y="1412776"/>
            <a:ext cx="3476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print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2584" y="3068960"/>
            <a:ext cx="37877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274638"/>
            <a:ext cx="5365948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lang="en-US" sz="2500" b="1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Calibri" pitchFamily="34" charset="0"/>
              </a:defRPr>
            </a:lvl2pPr>
            <a:lvl3pPr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Calibri" pitchFamily="34" charset="0"/>
              </a:defRPr>
            </a:lvl3pPr>
            <a:lvl4pPr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Calibri" pitchFamily="34" charset="0"/>
              </a:defRPr>
            </a:lvl4pPr>
            <a:lvl5pPr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Calibri" pitchFamily="34" charset="0"/>
              </a:defRPr>
            </a:lvl5pPr>
            <a:lvl6pPr marL="400736"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Arial" charset="0"/>
              </a:defRPr>
            </a:lvl6pPr>
            <a:lvl7pPr marL="801472"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Arial" charset="0"/>
              </a:defRPr>
            </a:lvl7pPr>
            <a:lvl8pPr marL="1202207"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Arial" charset="0"/>
              </a:defRPr>
            </a:lvl8pPr>
            <a:lvl9pPr marL="1602943" algn="l" defTabSz="914179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rgbClr val="AFA28B"/>
                </a:solidFill>
                <a:latin typeface="Arial" charset="0"/>
              </a:defRPr>
            </a:lvl9pPr>
          </a:lstStyle>
          <a:p>
            <a:r>
              <a:rPr lang="fr-FR" kern="0" smtClean="0"/>
              <a:t>Quelques méthodes de l’objet window</a:t>
            </a:r>
            <a:endParaRPr lang="en-GB" ker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Constantes</a:t>
            </a:r>
            <a:endParaRPr lang="en-GB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Constantes numériques</a:t>
            </a:r>
            <a:endParaRPr lang="en-GB" dirty="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39752" y="1916832"/>
            <a:ext cx="4700587" cy="3416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123		// Constante décimale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-73454		// Constante décimale 		// négative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O777</a:t>
            </a:r>
            <a:r>
              <a:rPr kumimoji="1" lang="fr-FR" sz="1200" b="1" dirty="0">
                <a:latin typeface="Courier New" pitchFamily="49" charset="0"/>
              </a:rPr>
              <a:t>		// octal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0xFF0000		// Hexadécimal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12.23		// Constante décimale à 		// virgule flottante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-0.002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Constantes</a:t>
            </a:r>
            <a:endParaRPr lang="en-GB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Chaînes de caractères</a:t>
            </a:r>
          </a:p>
          <a:p>
            <a:pPr lvl="1" eaLnBrk="1" hangingPunct="1"/>
            <a:r>
              <a:rPr lang="fr-FR" smtClean="0"/>
              <a:t>Délimitées par les « </a:t>
            </a:r>
            <a:r>
              <a:rPr lang="fr-FR" smtClean="0">
                <a:cs typeface="Arial" charset="0"/>
              </a:rPr>
              <a:t>‘ » ou « " »</a:t>
            </a:r>
            <a:endParaRPr lang="en-GB" smtClean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928813" y="2311400"/>
            <a:ext cx="5715000" cy="2762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ex7.htm</a:t>
            </a:r>
            <a:endParaRPr kumimoji="1" lang="en-US" sz="1200" b="1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28813" y="2571750"/>
            <a:ext cx="5715000" cy="30464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7&lt;/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7&lt;/h1&gt;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("Première chaîne de caractères&lt;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('Deuxième chaîne de caractères&lt;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&gt;');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("Exemple d'aujourd'hui :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('test sur "les chaînes de caractères"');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Constantes</a:t>
            </a:r>
            <a:endParaRPr lang="en-GB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/>
              <a:t>Chaînes de caractères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Caractères spéciaux</a:t>
            </a:r>
          </a:p>
          <a:p>
            <a:pPr lvl="1" eaLnBrk="1" hangingPunct="1">
              <a:lnSpc>
                <a:spcPct val="90000"/>
              </a:lnSpc>
            </a:pPr>
            <a:endParaRPr lang="fr-F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\n	</a:t>
            </a:r>
            <a:r>
              <a:rPr lang="en-GB" sz="1800" dirty="0" err="1" smtClean="0"/>
              <a:t>Saut</a:t>
            </a:r>
            <a:r>
              <a:rPr lang="en-GB" sz="1800" dirty="0" smtClean="0"/>
              <a:t> de </a:t>
            </a:r>
            <a:r>
              <a:rPr lang="en-GB" sz="1800" dirty="0" err="1" smtClean="0"/>
              <a:t>ligne</a:t>
            </a:r>
            <a:endParaRPr lang="en-GB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\t	Tabulation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\\	Backslash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\'	Apostrophe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 smtClean="0"/>
              <a:t>\"	</a:t>
            </a:r>
            <a:r>
              <a:rPr lang="en-GB" sz="1800" dirty="0" err="1" smtClean="0"/>
              <a:t>Guillemet</a:t>
            </a:r>
            <a:endParaRPr lang="en-GB" sz="1800" dirty="0" smtClean="0"/>
          </a:p>
          <a:p>
            <a:pPr lvl="2">
              <a:lnSpc>
                <a:spcPct val="90000"/>
              </a:lnSpc>
            </a:pPr>
            <a:r>
              <a:rPr lang="en-GB" sz="1800" dirty="0" smtClean="0"/>
              <a:t>\	</a:t>
            </a:r>
            <a:r>
              <a:rPr lang="en-GB" sz="1800" dirty="0" err="1" smtClean="0"/>
              <a:t>Concaténation</a:t>
            </a:r>
            <a:r>
              <a:rPr lang="en-GB" sz="1800" dirty="0" smtClean="0"/>
              <a:t> à </a:t>
            </a:r>
            <a:br>
              <a:rPr lang="en-GB" sz="1800" dirty="0" smtClean="0"/>
            </a:br>
            <a:r>
              <a:rPr lang="en-GB" sz="1800" dirty="0" smtClean="0"/>
              <a:t>	la </a:t>
            </a:r>
            <a:r>
              <a:rPr lang="en-GB" sz="1800" dirty="0" err="1" smtClean="0"/>
              <a:t>chaîne</a:t>
            </a:r>
            <a:r>
              <a:rPr lang="en-GB" sz="1800" dirty="0" smtClean="0"/>
              <a:t> </a:t>
            </a:r>
            <a:r>
              <a:rPr lang="en-GB" sz="1800" dirty="0" err="1" smtClean="0"/>
              <a:t>suivante</a:t>
            </a:r>
            <a:endParaRPr lang="en-GB" sz="1800" dirty="0" smtClean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000625" y="1857375"/>
            <a:ext cx="36576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Ex7_bis.htm</a:t>
            </a:r>
            <a:endParaRPr kumimoji="1" lang="en-US" sz="1200" b="1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000625" y="2141538"/>
            <a:ext cx="3657600" cy="28622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7_bis&lt;/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7_bis&lt;/h1&gt;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("Hello\</a:t>
            </a:r>
            <a:r>
              <a:rPr kumimoji="1" lang="fr-FR" sz="1200" b="1" dirty="0" err="1">
                <a:latin typeface="Courier New" pitchFamily="49" charset="0"/>
              </a:rPr>
              <a:t>tworld</a:t>
            </a:r>
            <a:r>
              <a:rPr kumimoji="1" lang="fr-FR" sz="1200" b="1" dirty="0">
                <a:latin typeface="Courier New" pitchFamily="49" charset="0"/>
              </a:rPr>
              <a:t>\</a:t>
            </a:r>
            <a:r>
              <a:rPr kumimoji="1" lang="fr-FR" sz="1200" b="1" dirty="0" err="1">
                <a:latin typeface="Courier New" pitchFamily="49" charset="0"/>
              </a:rPr>
              <a:t>nPetit</a:t>
            </a:r>
            <a:r>
              <a:rPr kumimoji="1" lang="fr-FR" sz="1200" b="1" dirty="0">
                <a:latin typeface="Courier New" pitchFamily="49" charset="0"/>
              </a:rPr>
              <a:t> \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test sur les \"codes \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spéciaux\"");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Constantes</a:t>
            </a:r>
            <a:endParaRPr lang="en-GB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/>
              <a:t>Booléennes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/>
              <a:t>Vrai  : </a:t>
            </a:r>
            <a:r>
              <a:rPr lang="fr-FR" dirty="0" err="1" smtClean="0"/>
              <a:t>true</a:t>
            </a:r>
            <a:endParaRPr 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fr-FR" dirty="0" smtClean="0"/>
              <a:t>Faux : false</a:t>
            </a:r>
          </a:p>
          <a:p>
            <a:pPr marL="523183" lvl="1" indent="0" eaLnBrk="1" hangingPunct="1">
              <a:lnSpc>
                <a:spcPct val="90000"/>
              </a:lnSpc>
              <a:buNone/>
            </a:pPr>
            <a:endParaRPr lang="fr-FR" dirty="0" smtClean="0"/>
          </a:p>
          <a:p>
            <a:pPr eaLnBrk="1" hangingPunct="1">
              <a:lnSpc>
                <a:spcPct val="90000"/>
              </a:lnSpc>
            </a:pPr>
            <a:r>
              <a:rPr lang="fr-FR" dirty="0" err="1" smtClean="0"/>
              <a:t>Null</a:t>
            </a:r>
            <a:endParaRPr 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fr-FR" dirty="0" smtClean="0"/>
              <a:t>Pas de valeur</a:t>
            </a:r>
          </a:p>
          <a:p>
            <a:pPr marL="523183" lvl="1" indent="0" eaLnBrk="1" hangingPunct="1">
              <a:lnSpc>
                <a:spcPct val="90000"/>
              </a:lnSpc>
              <a:buNone/>
            </a:pPr>
            <a:endParaRPr lang="fr-FR" dirty="0" smtClean="0"/>
          </a:p>
          <a:p>
            <a:pPr eaLnBrk="1" hangingPunct="1">
              <a:lnSpc>
                <a:spcPct val="90000"/>
              </a:lnSpc>
            </a:pPr>
            <a:r>
              <a:rPr lang="fr-FR" dirty="0" err="1" smtClean="0"/>
              <a:t>NaN</a:t>
            </a:r>
            <a:r>
              <a:rPr lang="fr-F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fr-FR" dirty="0" smtClean="0"/>
              <a:t>Pas un nombre</a:t>
            </a:r>
          </a:p>
          <a:p>
            <a:pPr marL="523183" lvl="1" indent="0" eaLnBrk="1" hangingPunct="1">
              <a:lnSpc>
                <a:spcPct val="90000"/>
              </a:lnSpc>
              <a:buNone/>
            </a:pPr>
            <a:endParaRPr lang="fr-FR" dirty="0" smtClean="0"/>
          </a:p>
          <a:p>
            <a:pPr eaLnBrk="1" hangingPunct="1">
              <a:lnSpc>
                <a:spcPct val="90000"/>
              </a:lnSpc>
            </a:pPr>
            <a:r>
              <a:rPr lang="fr-FR" dirty="0" err="1" smtClean="0"/>
              <a:t>Undefined</a:t>
            </a:r>
            <a:endParaRPr 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fr-FR" dirty="0" smtClean="0"/>
              <a:t>Variables non initialisées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Variables</a:t>
            </a:r>
            <a:endParaRPr lang="en-GB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/>
              <a:t>Mémoriser des données</a:t>
            </a:r>
          </a:p>
          <a:p>
            <a:pPr eaLnBrk="1" hangingPunct="1">
              <a:lnSpc>
                <a:spcPct val="90000"/>
              </a:lnSpc>
            </a:pPr>
            <a:endParaRPr lang="fr-FR" dirty="0" smtClean="0"/>
          </a:p>
          <a:p>
            <a:pPr eaLnBrk="1" hangingPunct="1">
              <a:lnSpc>
                <a:spcPct val="90000"/>
              </a:lnSpc>
            </a:pPr>
            <a:endParaRPr lang="fr-FR" dirty="0"/>
          </a:p>
          <a:p>
            <a:pPr eaLnBrk="1" hangingPunct="1">
              <a:lnSpc>
                <a:spcPct val="90000"/>
              </a:lnSpc>
            </a:pPr>
            <a:r>
              <a:rPr lang="fr-FR" dirty="0" smtClean="0"/>
              <a:t>Nom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Le nom doit commencer par une lettre (majuscule, minuscule)</a:t>
            </a:r>
            <a:br>
              <a:rPr lang="fr-FR" sz="2000" dirty="0" smtClean="0"/>
            </a:br>
            <a:r>
              <a:rPr lang="fr-FR" sz="2000" dirty="0" smtClean="0"/>
              <a:t>ou par « _ »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Le nom est composé de lettres (majuscules, minuscules), de chiffres, </a:t>
            </a:r>
            <a:br>
              <a:rPr lang="fr-FR" sz="2000" dirty="0" smtClean="0"/>
            </a:br>
            <a:r>
              <a:rPr lang="fr-FR" sz="2000" dirty="0" smtClean="0"/>
              <a:t>ou de « _ »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Par convention, on utilise le </a:t>
            </a:r>
            <a:r>
              <a:rPr lang="fr-FR" sz="2000" dirty="0" err="1" smtClean="0"/>
              <a:t>camel</a:t>
            </a:r>
            <a:r>
              <a:rPr lang="fr-FR" sz="2000" dirty="0" smtClean="0"/>
              <a:t> case en JavaScript</a:t>
            </a:r>
          </a:p>
          <a:p>
            <a:pPr lvl="1" eaLnBrk="1" hangingPunct="1">
              <a:lnSpc>
                <a:spcPct val="90000"/>
              </a:lnSpc>
            </a:pPr>
            <a:endParaRPr lang="fr-FR" sz="2000" dirty="0"/>
          </a:p>
          <a:p>
            <a:pPr marL="523183" lvl="1" indent="0" eaLnBrk="1" hangingPunct="1">
              <a:lnSpc>
                <a:spcPct val="90000"/>
              </a:lnSpc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dirty="0" smtClean="0"/>
              <a:t>Pas de type prédéfini</a:t>
            </a:r>
            <a:endParaRPr lang="en-GB" dirty="0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051720" y="4657005"/>
            <a:ext cx="5029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var a, b1, B1, </a:t>
            </a:r>
            <a:r>
              <a:rPr kumimoji="1" lang="fr-FR" sz="1200" b="1" dirty="0" err="1">
                <a:latin typeface="Courier New" pitchFamily="49" charset="0"/>
              </a:rPr>
              <a:t>_test</a:t>
            </a:r>
            <a:r>
              <a:rPr kumimoji="1" lang="fr-FR" sz="1200" b="1" dirty="0">
                <a:latin typeface="Courier New" pitchFamily="49" charset="0"/>
              </a:rPr>
              <a:t>, </a:t>
            </a:r>
            <a:r>
              <a:rPr kumimoji="1" lang="fr-FR" sz="1200" b="1" dirty="0" err="1">
                <a:latin typeface="Courier New" pitchFamily="49" charset="0"/>
              </a:rPr>
              <a:t>VariableFinale</a:t>
            </a:r>
            <a:r>
              <a:rPr kumimoji="1" lang="fr-FR" sz="1200" b="1" dirty="0">
                <a:latin typeface="Courier New" pitchFamily="49" charset="0"/>
              </a:rPr>
              <a:t>, </a:t>
            </a:r>
            <a:r>
              <a:rPr kumimoji="1" lang="fr-FR" sz="1200" b="1" dirty="0" err="1">
                <a:latin typeface="Courier New" pitchFamily="49" charset="0"/>
              </a:rPr>
              <a:t>Valeur_finale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4353694" y="1333922"/>
            <a:ext cx="1143000" cy="1143000"/>
          </a:xfrm>
          <a:prstGeom prst="cube">
            <a:avLst>
              <a:gd name="adj" fmla="val 25000"/>
            </a:avLst>
          </a:prstGeom>
          <a:solidFill>
            <a:srgbClr val="FEFCDE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BE" sz="2400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ge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067944" y="476672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</p:txBody>
      </p:sp>
      <p:sp>
        <p:nvSpPr>
          <p:cNvPr id="43016" name="AutoShape 9"/>
          <p:cNvSpPr>
            <a:spLocks noChangeArrowheads="1"/>
          </p:cNvSpPr>
          <p:nvPr/>
        </p:nvSpPr>
        <p:spPr bwMode="auto">
          <a:xfrm rot="2312853">
            <a:off x="4206057" y="1086272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839594" y="1529184"/>
            <a:ext cx="990600" cy="8334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var age;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age=25;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Objectifs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langage de base</a:t>
            </a:r>
          </a:p>
          <a:p>
            <a:pPr lvl="1" eaLnBrk="1" hangingPunct="1"/>
            <a:r>
              <a:rPr lang="fr-FR" sz="2000" dirty="0" smtClean="0"/>
              <a:t>Syntaxe</a:t>
            </a:r>
          </a:p>
          <a:p>
            <a:pPr lvl="1" eaLnBrk="1" hangingPunct="1"/>
            <a:r>
              <a:rPr lang="fr-FR" sz="2000" dirty="0" smtClean="0"/>
              <a:t>Objet et JavaScript</a:t>
            </a:r>
          </a:p>
          <a:p>
            <a:pPr lvl="1" eaLnBrk="1" hangingPunct="1"/>
            <a:r>
              <a:rPr lang="fr-FR" sz="2000" dirty="0" smtClean="0"/>
              <a:t>Hiérarchie des objets de base</a:t>
            </a:r>
          </a:p>
          <a:p>
            <a:pPr lvl="1" eaLnBrk="1" hangingPunct="1"/>
            <a:r>
              <a:rPr lang="fr-FR" sz="2000" dirty="0" smtClean="0"/>
              <a:t>Quelques méthodes de l’objet </a:t>
            </a:r>
            <a:r>
              <a:rPr lang="fr-FR" sz="2000" dirty="0" err="1" smtClean="0"/>
              <a:t>window</a:t>
            </a:r>
            <a:endParaRPr lang="fr-FR" sz="2000" dirty="0" smtClean="0"/>
          </a:p>
          <a:p>
            <a:pPr lvl="1" eaLnBrk="1" hangingPunct="1"/>
            <a:r>
              <a:rPr lang="fr-FR" sz="2000" dirty="0" smtClean="0"/>
              <a:t>Constantes et Variables</a:t>
            </a:r>
          </a:p>
          <a:p>
            <a:pPr lvl="1" eaLnBrk="1" hangingPunct="1"/>
            <a:r>
              <a:rPr lang="fr-FR" sz="2000" dirty="0" smtClean="0"/>
              <a:t>Fonctions</a:t>
            </a:r>
          </a:p>
          <a:p>
            <a:pPr lvl="1" eaLnBrk="1" hangingPunct="1"/>
            <a:r>
              <a:rPr lang="fr-FR" sz="2000" dirty="0" smtClean="0"/>
              <a:t>Opérateurs</a:t>
            </a:r>
          </a:p>
          <a:p>
            <a:pPr lvl="1" eaLnBrk="1" hangingPunct="1"/>
            <a:r>
              <a:rPr lang="fr-FR" sz="2000" dirty="0" smtClean="0"/>
              <a:t>Instructions de flux de contrôle</a:t>
            </a:r>
          </a:p>
          <a:p>
            <a:pPr lvl="1" eaLnBrk="1" hangingPunct="1"/>
            <a:r>
              <a:rPr lang="fr-FR" sz="2000" dirty="0" smtClean="0"/>
              <a:t>Création d’objets</a:t>
            </a:r>
          </a:p>
          <a:p>
            <a:pPr lvl="1" eaLnBrk="1" hangingPunct="1"/>
            <a:r>
              <a:rPr lang="fr-FR" sz="2000" dirty="0" smtClean="0"/>
              <a:t>Les objets prédéfinis</a:t>
            </a:r>
          </a:p>
          <a:p>
            <a:pPr lvl="1" eaLnBrk="1" hangingPunct="1"/>
            <a:r>
              <a:rPr lang="fr-FR" sz="2000" dirty="0" smtClean="0"/>
              <a:t>Les fonctions prédéfinies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Variables</a:t>
            </a:r>
            <a:endParaRPr lang="en-GB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285875"/>
            <a:ext cx="8229600" cy="4525963"/>
          </a:xfrm>
        </p:spPr>
        <p:txBody>
          <a:bodyPr/>
          <a:lstStyle/>
          <a:p>
            <a:pPr eaLnBrk="1" hangingPunct="1"/>
            <a:r>
              <a:rPr lang="fr-FR" dirty="0" smtClean="0"/>
              <a:t>Assignation </a:t>
            </a:r>
          </a:p>
          <a:p>
            <a:pPr lvl="1" eaLnBrk="1" hangingPunct="1"/>
            <a:r>
              <a:rPr lang="fr-FR" sz="2000" dirty="0" smtClean="0"/>
              <a:t>« = »</a:t>
            </a:r>
          </a:p>
          <a:p>
            <a:pPr marL="523183" lvl="1" indent="0" eaLnBrk="1" hangingPunct="1">
              <a:buNone/>
            </a:pPr>
            <a:endParaRPr lang="fr-FR" sz="2000" dirty="0" smtClean="0"/>
          </a:p>
          <a:p>
            <a:pPr eaLnBrk="1" hangingPunct="1"/>
            <a:r>
              <a:rPr lang="fr-FR" dirty="0" smtClean="0"/>
              <a:t>Déclaration</a:t>
            </a:r>
          </a:p>
          <a:p>
            <a:pPr lvl="1" eaLnBrk="1" hangingPunct="1"/>
            <a:r>
              <a:rPr lang="fr-FR" sz="2000" dirty="0" smtClean="0"/>
              <a:t>« var »</a:t>
            </a:r>
          </a:p>
          <a:p>
            <a:pPr lvl="1" eaLnBrk="1" hangingPunct="1"/>
            <a:r>
              <a:rPr lang="fr-FR" sz="2000" dirty="0" smtClean="0"/>
              <a:t>Implicitement</a:t>
            </a:r>
            <a:endParaRPr lang="en-GB" sz="2000" dirty="0" smtClean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707904" y="1124744"/>
            <a:ext cx="4876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ex8.htm</a:t>
            </a:r>
            <a:endParaRPr kumimoji="1" lang="en-US" sz="1200" b="1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07904" y="1410494"/>
            <a:ext cx="4876800" cy="38544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8&lt;/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8&lt;/h1&gt;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var msg_part1, msg_part2 = "tout le 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msg_part1 = "Bonjour 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msg_part3 = "monde";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(msg_part1+msg_part2+msg_part3);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</a:t>
            </a:r>
            <a:endParaRPr lang="en-GB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Définition</a:t>
            </a:r>
          </a:p>
          <a:p>
            <a:pPr lvl="1" eaLnBrk="1" hangingPunct="1"/>
            <a:endParaRPr lang="en-GB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500188" y="1714500"/>
            <a:ext cx="6172200" cy="11080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function nom-de-fonction( paramètre1, paramètre2, ...) {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//instructions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return expression;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500188" y="3162300"/>
            <a:ext cx="6172200" cy="11080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function Moyenne(a1, a2) 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var i = (a1+a2)/2;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return i;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500188" y="4586288"/>
            <a:ext cx="6172200" cy="8302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MessageErreur</a:t>
            </a:r>
            <a:r>
              <a:rPr kumimoji="1" lang="fr-FR" sz="1200" b="1" dirty="0">
                <a:latin typeface="Courier New" pitchFamily="49" charset="0"/>
              </a:rPr>
              <a:t>() 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("Une erreur est survenue");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</a:t>
            </a:r>
            <a:endParaRPr lang="en-GB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Appels de fonctions</a:t>
            </a:r>
            <a:endParaRPr lang="en-GB" smtClean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223963" y="1857375"/>
            <a:ext cx="67056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ex6.htm</a:t>
            </a:r>
            <a:endParaRPr kumimoji="1" lang="en-US" sz="1200" b="1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223963" y="2141538"/>
            <a:ext cx="3352800" cy="3416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6&lt;/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auCarre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number</a:t>
            </a:r>
            <a:r>
              <a:rPr kumimoji="1" lang="fr-FR" sz="1200" b="1" dirty="0">
                <a:latin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return </a:t>
            </a:r>
            <a:r>
              <a:rPr kumimoji="1" lang="fr-FR" sz="1200" b="1" dirty="0" err="1">
                <a:latin typeface="Courier New" pitchFamily="49" charset="0"/>
              </a:rPr>
              <a:t>number</a:t>
            </a:r>
            <a:r>
              <a:rPr kumimoji="1" lang="fr-FR" sz="1200" b="1" dirty="0">
                <a:latin typeface="Courier New" pitchFamily="49" charset="0"/>
              </a:rPr>
              <a:t> * </a:t>
            </a:r>
            <a:r>
              <a:rPr kumimoji="1" lang="fr-FR" sz="1200" b="1" dirty="0" err="1">
                <a:latin typeface="Courier New" pitchFamily="49" charset="0"/>
              </a:rPr>
              <a:t>number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18&lt;/h1&gt;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&lt;p&gt;La valeur au carré de 3 est : 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576763" y="2141538"/>
            <a:ext cx="3352800" cy="3416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auCarre</a:t>
            </a:r>
            <a:r>
              <a:rPr kumimoji="1" lang="fr-FR" sz="1200" b="1" dirty="0">
                <a:latin typeface="Courier New" pitchFamily="49" charset="0"/>
              </a:rPr>
              <a:t>(3));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&lt;p&gt;La valeur au carré de 7 est : 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auCarre</a:t>
            </a:r>
            <a:r>
              <a:rPr kumimoji="1" lang="fr-FR" sz="1200" b="1" dirty="0">
                <a:latin typeface="Courier New" pitchFamily="49" charset="0"/>
              </a:rPr>
              <a:t>(7));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&lt;/p&gt;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Exercice</a:t>
            </a:r>
            <a:endParaRPr lang="en-GB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 smtClean="0"/>
              <a:t>Créez</a:t>
            </a:r>
            <a:r>
              <a:rPr lang="en-GB" sz="2000" dirty="0" smtClean="0"/>
              <a:t> </a:t>
            </a:r>
            <a:r>
              <a:rPr lang="en-GB" sz="2000" dirty="0" err="1" smtClean="0"/>
              <a:t>une</a:t>
            </a:r>
            <a:r>
              <a:rPr lang="en-GB" sz="2000" dirty="0" smtClean="0"/>
              <a:t> </a:t>
            </a:r>
            <a:r>
              <a:rPr lang="en-GB" sz="2000" dirty="0" err="1" smtClean="0"/>
              <a:t>fonction</a:t>
            </a:r>
            <a:r>
              <a:rPr lang="en-GB" sz="2000" dirty="0" smtClean="0"/>
              <a:t> qui </a:t>
            </a:r>
            <a:r>
              <a:rPr lang="en-GB" sz="2000" dirty="0" err="1" smtClean="0"/>
              <a:t>écrit</a:t>
            </a:r>
            <a:r>
              <a:rPr lang="en-GB" sz="2000" dirty="0" smtClean="0"/>
              <a:t> “Hello world”  </a:t>
            </a:r>
            <a:r>
              <a:rPr lang="en-GB" sz="2000" dirty="0" err="1" smtClean="0"/>
              <a:t>dans</a:t>
            </a:r>
            <a:r>
              <a:rPr lang="en-GB" sz="2000" dirty="0" smtClean="0"/>
              <a:t> la page </a:t>
            </a:r>
            <a:r>
              <a:rPr lang="en-GB" sz="2000" dirty="0" err="1" smtClean="0"/>
              <a:t>grâce</a:t>
            </a:r>
            <a:r>
              <a:rPr lang="en-GB" sz="2000" dirty="0" smtClean="0"/>
              <a:t> à la </a:t>
            </a:r>
            <a:r>
              <a:rPr lang="en-GB" sz="2000" dirty="0" err="1" smtClean="0"/>
              <a:t>méthode</a:t>
            </a:r>
            <a:r>
              <a:rPr lang="en-GB" sz="2000" dirty="0" smtClean="0"/>
              <a:t> “</a:t>
            </a:r>
            <a:r>
              <a:rPr lang="en-GB" sz="2000" dirty="0" err="1" smtClean="0"/>
              <a:t>document.write</a:t>
            </a:r>
            <a:r>
              <a:rPr lang="en-GB" sz="2000" dirty="0" smtClean="0"/>
              <a:t>()” et qui sera </a:t>
            </a:r>
            <a:r>
              <a:rPr lang="en-GB" sz="2000" dirty="0" err="1" smtClean="0"/>
              <a:t>appelée</a:t>
            </a:r>
            <a:r>
              <a:rPr lang="en-GB" sz="2000" dirty="0" smtClean="0"/>
              <a:t> au </a:t>
            </a:r>
            <a:r>
              <a:rPr lang="en-GB" sz="2000" dirty="0" err="1" smtClean="0"/>
              <a:t>chargement</a:t>
            </a:r>
            <a:r>
              <a:rPr lang="en-GB" sz="2000" dirty="0" smtClean="0"/>
              <a:t> de la page.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Lors</a:t>
            </a:r>
            <a:r>
              <a:rPr lang="en-GB" sz="2000" dirty="0" smtClean="0"/>
              <a:t> du </a:t>
            </a:r>
            <a:r>
              <a:rPr lang="en-GB" sz="2000" dirty="0" err="1" smtClean="0"/>
              <a:t>clic</a:t>
            </a:r>
            <a:r>
              <a:rPr lang="en-GB" sz="2000" dirty="0" smtClean="0"/>
              <a:t> </a:t>
            </a:r>
            <a:r>
              <a:rPr lang="en-GB" sz="2000" dirty="0" err="1" smtClean="0"/>
              <a:t>sur</a:t>
            </a:r>
            <a:r>
              <a:rPr lang="en-GB" sz="2000" dirty="0" smtClean="0"/>
              <a:t> un </a:t>
            </a:r>
            <a:r>
              <a:rPr lang="en-GB" sz="2000" dirty="0" err="1" smtClean="0"/>
              <a:t>bouton</a:t>
            </a:r>
            <a:r>
              <a:rPr lang="en-GB" sz="2000" dirty="0" smtClean="0"/>
              <a:t>, </a:t>
            </a:r>
            <a:r>
              <a:rPr lang="en-GB" sz="2000" dirty="0" err="1" smtClean="0"/>
              <a:t>appelez</a:t>
            </a:r>
            <a:r>
              <a:rPr lang="en-GB" sz="2000" dirty="0" smtClean="0"/>
              <a:t> </a:t>
            </a:r>
            <a:r>
              <a:rPr lang="en-GB" sz="2000" dirty="0" err="1" smtClean="0"/>
              <a:t>une</a:t>
            </a:r>
            <a:r>
              <a:rPr lang="en-GB" sz="2000" dirty="0" smtClean="0"/>
              <a:t> </a:t>
            </a:r>
            <a:r>
              <a:rPr lang="en-GB" sz="2000" dirty="0" err="1" smtClean="0"/>
              <a:t>fonction</a:t>
            </a:r>
            <a:r>
              <a:rPr lang="en-GB" sz="2000" dirty="0" smtClean="0"/>
              <a:t> qui </a:t>
            </a:r>
            <a:r>
              <a:rPr lang="en-GB" sz="2000" dirty="0" err="1" smtClean="0"/>
              <a:t>déclenche</a:t>
            </a:r>
            <a:r>
              <a:rPr lang="en-GB" sz="2000" dirty="0" smtClean="0"/>
              <a:t> </a:t>
            </a:r>
            <a:r>
              <a:rPr lang="en-GB" sz="2000" dirty="0" err="1" smtClean="0"/>
              <a:t>une</a:t>
            </a:r>
            <a:r>
              <a:rPr lang="en-GB" sz="2000" dirty="0" smtClean="0"/>
              <a:t> </a:t>
            </a:r>
            <a:r>
              <a:rPr lang="en-GB" sz="2000" dirty="0" err="1" smtClean="0"/>
              <a:t>boîte</a:t>
            </a:r>
            <a:r>
              <a:rPr lang="en-GB" sz="2000" dirty="0" smtClean="0"/>
              <a:t> de dialogue de confirmation (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confirm()</a:t>
            </a:r>
            <a:r>
              <a:rPr lang="en-GB" sz="2000" dirty="0" smtClean="0"/>
              <a:t>), qui </a:t>
            </a:r>
            <a:r>
              <a:rPr lang="en-GB" sz="2000" dirty="0" err="1" smtClean="0"/>
              <a:t>affiche</a:t>
            </a:r>
            <a:r>
              <a:rPr lang="en-GB" sz="2000" dirty="0" smtClean="0"/>
              <a:t> le </a:t>
            </a:r>
            <a:r>
              <a:rPr lang="en-GB" sz="2000" dirty="0" err="1" smtClean="0"/>
              <a:t>résultat</a:t>
            </a:r>
            <a:r>
              <a:rPr lang="en-GB" sz="2000" dirty="0" smtClean="0"/>
              <a:t> via </a:t>
            </a:r>
            <a:r>
              <a:rPr lang="en-GB" sz="2000" dirty="0" err="1" smtClean="0"/>
              <a:t>une</a:t>
            </a:r>
            <a:r>
              <a:rPr lang="en-GB" sz="2000" dirty="0" smtClean="0"/>
              <a:t> </a:t>
            </a:r>
            <a:r>
              <a:rPr kumimoji="1" lang="fr-FR" sz="2000" b="1" dirty="0" smtClean="0">
                <a:latin typeface="Courier New" pitchFamily="49" charset="0"/>
              </a:rPr>
              <a:t>"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alert()</a:t>
            </a:r>
            <a:r>
              <a:rPr kumimoji="1" lang="fr-FR" sz="2000" b="1" dirty="0" smtClean="0">
                <a:latin typeface="Courier New" pitchFamily="49" charset="0"/>
              </a:rPr>
              <a:t>"</a:t>
            </a:r>
            <a:r>
              <a:rPr lang="en-GB" sz="2000" dirty="0" smtClean="0"/>
              <a:t> et qui </a:t>
            </a:r>
            <a:r>
              <a:rPr lang="en-GB" sz="2000" dirty="0" err="1" smtClean="0"/>
              <a:t>prend</a:t>
            </a:r>
            <a:r>
              <a:rPr lang="en-GB" sz="2000" dirty="0" smtClean="0"/>
              <a:t> </a:t>
            </a:r>
            <a:r>
              <a:rPr lang="en-GB" sz="2000" dirty="0" err="1" smtClean="0"/>
              <a:t>comme</a:t>
            </a:r>
            <a:r>
              <a:rPr lang="en-GB" sz="2000" dirty="0" smtClean="0"/>
              <a:t> </a:t>
            </a:r>
            <a:r>
              <a:rPr lang="en-GB" sz="2000" dirty="0" err="1" smtClean="0"/>
              <a:t>paramètre</a:t>
            </a:r>
            <a:r>
              <a:rPr lang="en-GB" sz="2000" dirty="0" smtClean="0"/>
              <a:t> le message.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</a:t>
            </a:r>
            <a:endParaRPr lang="en-GB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908720"/>
            <a:ext cx="8229057" cy="5198015"/>
          </a:xfrm>
        </p:spPr>
        <p:txBody>
          <a:bodyPr/>
          <a:lstStyle/>
          <a:p>
            <a:pPr eaLnBrk="1" hangingPunct="1"/>
            <a:r>
              <a:rPr lang="fr-FR" dirty="0" smtClean="0"/>
              <a:t>Arithmétiques binaires</a:t>
            </a:r>
          </a:p>
          <a:p>
            <a:pPr marL="523183" lvl="1" indent="0" eaLnBrk="1" hangingPunct="1">
              <a:buNone/>
            </a:pPr>
            <a:endParaRPr lang="fr-FR" sz="2000" dirty="0" smtClean="0"/>
          </a:p>
          <a:p>
            <a:pPr lvl="1" eaLnBrk="1" hangingPunct="1"/>
            <a:endParaRPr lang="fr-FR" sz="2000" dirty="0" smtClean="0"/>
          </a:p>
          <a:p>
            <a:pPr lvl="1" eaLnBrk="1" hangingPunct="1"/>
            <a:endParaRPr lang="fr-FR" sz="2000" dirty="0" smtClean="0"/>
          </a:p>
          <a:p>
            <a:pPr lvl="1" eaLnBrk="1" hangingPunct="1"/>
            <a:endParaRPr lang="fr-FR" sz="2000" dirty="0" smtClean="0"/>
          </a:p>
          <a:p>
            <a:pPr marL="523183" lvl="1" indent="0" eaLnBrk="1" hangingPunct="1">
              <a:buNone/>
            </a:pPr>
            <a:endParaRPr lang="fr-FR" sz="2000" dirty="0" smtClean="0"/>
          </a:p>
          <a:p>
            <a:pPr marL="523183" lvl="1" indent="0" eaLnBrk="1" hangingPunct="1">
              <a:buNone/>
            </a:pPr>
            <a:endParaRPr lang="fr-FR" sz="2000" dirty="0" smtClean="0"/>
          </a:p>
          <a:p>
            <a:pPr eaLnBrk="1" hangingPunct="1"/>
            <a:r>
              <a:rPr lang="fr-FR" dirty="0" smtClean="0"/>
              <a:t>Arithmétiques unaires</a:t>
            </a:r>
            <a:endParaRPr lang="en-GB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033736" y="4028281"/>
            <a:ext cx="5562600" cy="1704975"/>
            <a:chOff x="1979613" y="4143375"/>
            <a:chExt cx="5562600" cy="1704975"/>
          </a:xfrm>
        </p:grpSpPr>
        <p:sp>
          <p:nvSpPr>
            <p:cNvPr id="31764" name="Text Box 19"/>
            <p:cNvSpPr txBox="1">
              <a:spLocks noChangeArrowheads="1"/>
            </p:cNvSpPr>
            <p:nvPr/>
          </p:nvSpPr>
          <p:spPr bwMode="auto">
            <a:xfrm>
              <a:off x="1979613" y="4151313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-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5" name="Text Box 20"/>
            <p:cNvSpPr txBox="1">
              <a:spLocks noChangeArrowheads="1"/>
            </p:cNvSpPr>
            <p:nvPr/>
          </p:nvSpPr>
          <p:spPr bwMode="auto">
            <a:xfrm>
              <a:off x="3275013" y="4151313"/>
              <a:ext cx="289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Négation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6" name="Text Box 21"/>
            <p:cNvSpPr txBox="1">
              <a:spLocks noChangeArrowheads="1"/>
            </p:cNvSpPr>
            <p:nvPr/>
          </p:nvSpPr>
          <p:spPr bwMode="auto">
            <a:xfrm>
              <a:off x="6246813" y="4151313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-Valeur1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1979613" y="4532313"/>
              <a:ext cx="1219200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++</a:t>
              </a:r>
            </a:p>
            <a:p>
              <a:pPr algn="ctr">
                <a:spcBef>
                  <a:spcPct val="50000"/>
                </a:spcBef>
                <a:defRPr/>
              </a:pP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3275013" y="4532313"/>
              <a:ext cx="2895600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Incrémentation</a:t>
              </a:r>
            </a:p>
            <a:p>
              <a:pPr>
                <a:spcBef>
                  <a:spcPct val="50000"/>
                </a:spcBef>
                <a:defRPr/>
              </a:pP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9" name="Text Box 24"/>
            <p:cNvSpPr txBox="1">
              <a:spLocks noChangeArrowheads="1"/>
            </p:cNvSpPr>
            <p:nvPr/>
          </p:nvSpPr>
          <p:spPr bwMode="auto">
            <a:xfrm>
              <a:off x="6246813" y="4532313"/>
              <a:ext cx="1219200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I++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++i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0" name="Text Box 25"/>
            <p:cNvSpPr txBox="1">
              <a:spLocks noChangeArrowheads="1"/>
            </p:cNvSpPr>
            <p:nvPr/>
          </p:nvSpPr>
          <p:spPr bwMode="auto">
            <a:xfrm>
              <a:off x="1979613" y="5218113"/>
              <a:ext cx="1219200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--</a:t>
              </a:r>
            </a:p>
            <a:p>
              <a:pPr algn="ctr">
                <a:spcBef>
                  <a:spcPct val="50000"/>
                </a:spcBef>
                <a:defRPr/>
              </a:pP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1" name="Text Box 26"/>
            <p:cNvSpPr txBox="1">
              <a:spLocks noChangeArrowheads="1"/>
            </p:cNvSpPr>
            <p:nvPr/>
          </p:nvSpPr>
          <p:spPr bwMode="auto">
            <a:xfrm>
              <a:off x="3275013" y="5218113"/>
              <a:ext cx="2895600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Décrémentation</a:t>
              </a:r>
            </a:p>
            <a:p>
              <a:pPr>
                <a:spcBef>
                  <a:spcPct val="50000"/>
                </a:spcBef>
                <a:defRPr/>
              </a:pP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2" name="Text Box 27"/>
            <p:cNvSpPr txBox="1">
              <a:spLocks noChangeArrowheads="1"/>
            </p:cNvSpPr>
            <p:nvPr/>
          </p:nvSpPr>
          <p:spPr bwMode="auto">
            <a:xfrm>
              <a:off x="6246813" y="5218113"/>
              <a:ext cx="1219200" cy="63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I--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--i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9" name="Line 34"/>
            <p:cNvSpPr>
              <a:spLocks noChangeShapeType="1"/>
            </p:cNvSpPr>
            <p:nvPr/>
          </p:nvSpPr>
          <p:spPr bwMode="auto">
            <a:xfrm>
              <a:off x="2284413" y="4470400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2284413" y="5156200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284413" y="5842000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2284413" y="4143375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2284413" y="4143375"/>
              <a:ext cx="0" cy="169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7542213" y="4143375"/>
              <a:ext cx="0" cy="169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68538" y="1484784"/>
            <a:ext cx="5329237" cy="1828800"/>
            <a:chOff x="2268538" y="1484784"/>
            <a:chExt cx="5329237" cy="1828800"/>
          </a:xfrm>
        </p:grpSpPr>
        <p:sp>
          <p:nvSpPr>
            <p:cNvPr id="31749" name="Text Box 4"/>
            <p:cNvSpPr txBox="1">
              <a:spLocks noChangeArrowheads="1"/>
            </p:cNvSpPr>
            <p:nvPr/>
          </p:nvSpPr>
          <p:spPr bwMode="auto">
            <a:xfrm>
              <a:off x="2268538" y="14847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+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3254375" y="1484784"/>
              <a:ext cx="289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Addition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6226175" y="14847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a + b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2268538" y="1845146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-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254375" y="1865784"/>
              <a:ext cx="289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Soustraction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6226175" y="18657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Valeur1 - 10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2268538" y="22594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*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3254375" y="2246784"/>
              <a:ext cx="289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Multiplication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7" name="Text Box 12"/>
            <p:cNvSpPr txBox="1">
              <a:spLocks noChangeArrowheads="1"/>
            </p:cNvSpPr>
            <p:nvPr/>
          </p:nvSpPr>
          <p:spPr bwMode="auto">
            <a:xfrm>
              <a:off x="6226175" y="22467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2 * 3.141593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8" name="Text Box 13"/>
            <p:cNvSpPr txBox="1">
              <a:spLocks noChangeArrowheads="1"/>
            </p:cNvSpPr>
            <p:nvPr/>
          </p:nvSpPr>
          <p:spPr bwMode="auto">
            <a:xfrm>
              <a:off x="2268538" y="2635721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/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59" name="Text Box 14"/>
            <p:cNvSpPr txBox="1">
              <a:spLocks noChangeArrowheads="1"/>
            </p:cNvSpPr>
            <p:nvPr/>
          </p:nvSpPr>
          <p:spPr bwMode="auto">
            <a:xfrm>
              <a:off x="3254375" y="2627784"/>
              <a:ext cx="289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Division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0" name="Text Box 15"/>
            <p:cNvSpPr txBox="1">
              <a:spLocks noChangeArrowheads="1"/>
            </p:cNvSpPr>
            <p:nvPr/>
          </p:nvSpPr>
          <p:spPr bwMode="auto">
            <a:xfrm>
              <a:off x="6226175" y="26277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Nombre / 2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1" name="Text Box 16"/>
            <p:cNvSpPr txBox="1">
              <a:spLocks noChangeArrowheads="1"/>
            </p:cNvSpPr>
            <p:nvPr/>
          </p:nvSpPr>
          <p:spPr bwMode="auto">
            <a:xfrm>
              <a:off x="2268538" y="29960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%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2" name="Text Box 17"/>
            <p:cNvSpPr txBox="1">
              <a:spLocks noChangeArrowheads="1"/>
            </p:cNvSpPr>
            <p:nvPr/>
          </p:nvSpPr>
          <p:spPr bwMode="auto">
            <a:xfrm>
              <a:off x="3254375" y="3008784"/>
              <a:ext cx="2895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Reste de la division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63" name="Text Box 18"/>
            <p:cNvSpPr txBox="1">
              <a:spLocks noChangeArrowheads="1"/>
            </p:cNvSpPr>
            <p:nvPr/>
          </p:nvSpPr>
          <p:spPr bwMode="auto">
            <a:xfrm>
              <a:off x="6226175" y="3008784"/>
              <a:ext cx="1219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fr-FR" sz="1400" b="1">
                  <a:solidFill>
                    <a:schemeClr val="accent2">
                      <a:lumMod val="75000"/>
                    </a:schemeClr>
                  </a:solidFill>
                </a:rPr>
                <a:t>Valeur1 % 8</a:t>
              </a:r>
              <a:endParaRPr kumimoji="1" lang="en-GB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3" name="Line 28"/>
            <p:cNvSpPr>
              <a:spLocks noChangeShapeType="1"/>
            </p:cNvSpPr>
            <p:nvPr/>
          </p:nvSpPr>
          <p:spPr bwMode="auto">
            <a:xfrm>
              <a:off x="2339975" y="1789584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4" name="Line 29"/>
            <p:cNvSpPr>
              <a:spLocks noChangeShapeType="1"/>
            </p:cNvSpPr>
            <p:nvPr/>
          </p:nvSpPr>
          <p:spPr bwMode="auto">
            <a:xfrm>
              <a:off x="2339975" y="2170584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5" name="Line 30"/>
            <p:cNvSpPr>
              <a:spLocks noChangeShapeType="1"/>
            </p:cNvSpPr>
            <p:nvPr/>
          </p:nvSpPr>
          <p:spPr bwMode="auto">
            <a:xfrm>
              <a:off x="2339975" y="2564284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6" name="Line 31"/>
            <p:cNvSpPr>
              <a:spLocks noChangeShapeType="1"/>
            </p:cNvSpPr>
            <p:nvPr/>
          </p:nvSpPr>
          <p:spPr bwMode="auto">
            <a:xfrm>
              <a:off x="2339975" y="2932584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7" name="Line 32"/>
            <p:cNvSpPr>
              <a:spLocks noChangeShapeType="1"/>
            </p:cNvSpPr>
            <p:nvPr/>
          </p:nvSpPr>
          <p:spPr bwMode="auto">
            <a:xfrm>
              <a:off x="2339975" y="3313584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78" name="Line 33"/>
            <p:cNvSpPr>
              <a:spLocks noChangeShapeType="1"/>
            </p:cNvSpPr>
            <p:nvPr/>
          </p:nvSpPr>
          <p:spPr bwMode="auto">
            <a:xfrm>
              <a:off x="2339975" y="1484784"/>
              <a:ext cx="525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7597775" y="1484784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2339975" y="1484784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BE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</a:t>
            </a:r>
            <a:endParaRPr lang="en-GB" smtClean="0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000125" y="1285875"/>
            <a:ext cx="7162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ex9.htm</a:t>
            </a:r>
            <a:endParaRPr kumimoji="1" lang="en-US" sz="1200" b="1" dirty="0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000125" y="1571625"/>
            <a:ext cx="7162800" cy="37861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9&lt;/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&lt;h1&gt;Exemple9&lt;/h1&gt;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var i = 10;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("valeur initiale: ")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(i);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("valeur durant calcul: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(++i);               // incrémentation avant utilisation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("valeur finale: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(i);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</a:t>
            </a:r>
            <a:endParaRPr lang="en-GB" smtClean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071563" y="1357313"/>
            <a:ext cx="71628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ex9.htm</a:t>
            </a:r>
            <a:endParaRPr kumimoji="1" lang="en-US" sz="1200" b="1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071563" y="1587500"/>
            <a:ext cx="7162800" cy="37861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i = 10;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("valeur initiale: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(i);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("valeur durant calcul: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(i++);               // incrémentation après utilisation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("valeur finale: 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(i);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("&lt;BR&gt;");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//--&gt;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Opérateurs</a:t>
            </a:r>
            <a:endParaRPr lang="en-GB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52737"/>
            <a:ext cx="8229600" cy="4759102"/>
          </a:xfrm>
        </p:spPr>
        <p:txBody>
          <a:bodyPr/>
          <a:lstStyle/>
          <a:p>
            <a:pPr eaLnBrk="1" hangingPunct="1"/>
            <a:r>
              <a:rPr lang="fr-FR" dirty="0" smtClean="0"/>
              <a:t>Chaînes de caractères</a:t>
            </a:r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marL="523183" lvl="1" indent="0" eaLnBrk="1" hangingPunct="1">
              <a:buNone/>
            </a:pPr>
            <a:endParaRPr lang="fr-FR" dirty="0"/>
          </a:p>
          <a:p>
            <a:pPr eaLnBrk="1" hangingPunct="1"/>
            <a:r>
              <a:rPr lang="fr-FR" dirty="0" smtClean="0"/>
              <a:t>Booléens binaires</a:t>
            </a:r>
          </a:p>
          <a:p>
            <a:pPr lvl="1" eaLnBrk="1" hangingPunct="1">
              <a:buFontTx/>
              <a:buNone/>
            </a:pPr>
            <a:endParaRPr lang="fr-FR" dirty="0" smtClean="0"/>
          </a:p>
          <a:p>
            <a:pPr lvl="1" eaLnBrk="1" hangingPunct="1">
              <a:buFontTx/>
              <a:buNone/>
            </a:pPr>
            <a:endParaRPr lang="fr-FR" dirty="0" smtClean="0"/>
          </a:p>
          <a:p>
            <a:pPr lvl="1" eaLnBrk="1" hangingPunct="1">
              <a:buFontTx/>
              <a:buNone/>
            </a:pPr>
            <a:endParaRPr lang="fr-FR" dirty="0"/>
          </a:p>
          <a:p>
            <a:pPr eaLnBrk="1" hangingPunct="1"/>
            <a:r>
              <a:rPr lang="fr-FR" dirty="0" smtClean="0"/>
              <a:t>Booléens unaires</a:t>
            </a:r>
            <a:endParaRPr lang="en-GB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357438" y="174709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57563" y="1747093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Concaténation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286500" y="174709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en-GB" sz="1400" b="1" dirty="0" err="1">
                <a:solidFill>
                  <a:schemeClr val="tx2">
                    <a:lumMod val="75000"/>
                  </a:schemeClr>
                </a:solidFill>
              </a:rPr>
              <a:t>Texte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 + val1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143125" y="2996381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&amp;&amp;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357563" y="2996381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ET logique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215063" y="2996381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ok1 &amp;&amp; ok2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43125" y="3496444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||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357563" y="3496444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OU logique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72188" y="3496444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(a== 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) || (a== 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195025" y="4427901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357563" y="440172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Négation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202819" y="442293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!stop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357438" y="1675656"/>
            <a:ext cx="594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357438" y="2924944"/>
            <a:ext cx="594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357438" y="3396431"/>
            <a:ext cx="594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355056" y="4375535"/>
            <a:ext cx="594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Opérateurs</a:t>
            </a:r>
            <a:endParaRPr lang="en-GB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285875"/>
            <a:ext cx="8229600" cy="4525963"/>
          </a:xfrm>
        </p:spPr>
        <p:txBody>
          <a:bodyPr/>
          <a:lstStyle/>
          <a:p>
            <a:pPr eaLnBrk="1" hangingPunct="1"/>
            <a:r>
              <a:rPr lang="fr-FR" dirty="0" smtClean="0"/>
              <a:t>Utilisation chaîne de caractères / nombre</a:t>
            </a:r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  <a:p>
            <a:pPr eaLnBrk="1" hangingPunct="1"/>
            <a:r>
              <a:rPr lang="fr-FR" dirty="0" smtClean="0"/>
              <a:t>Conclusion : S’assurer du type de données !</a:t>
            </a:r>
            <a:endParaRPr lang="en-GB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17768" y="2071676"/>
            <a:ext cx="7598648" cy="212365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   var a = "1";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smtClean="0">
                <a:latin typeface="Courier New" pitchFamily="49" charset="0"/>
              </a:rPr>
              <a:t>var b </a:t>
            </a:r>
            <a:r>
              <a:rPr kumimoji="1" lang="fr-FR" sz="1200" b="1" dirty="0">
                <a:latin typeface="Courier New" pitchFamily="49" charset="0"/>
              </a:rPr>
              <a:t>= </a:t>
            </a:r>
            <a:r>
              <a:rPr kumimoji="1" lang="fr-FR" sz="1200" b="1" dirty="0" smtClean="0">
                <a:latin typeface="Courier New" pitchFamily="49" charset="0"/>
              </a:rPr>
              <a:t>2;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smtClean="0">
                <a:latin typeface="Courier New" pitchFamily="49" charset="0"/>
              </a:rPr>
              <a:t>var x = a + b; </a:t>
            </a:r>
            <a:r>
              <a:rPr kumimoji="1" lang="fr-FR" sz="1200" b="1" dirty="0" smtClean="0">
                <a:solidFill>
                  <a:schemeClr val="bg1"/>
                </a:solidFill>
                <a:latin typeface="Courier New" pitchFamily="49" charset="0"/>
              </a:rPr>
              <a:t>// 12</a:t>
            </a:r>
            <a:endParaRPr kumimoji="1" lang="fr-FR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   var y = a*2+b+x; </a:t>
            </a:r>
            <a:r>
              <a:rPr kumimoji="1" lang="fr-FR" sz="1200" b="1" dirty="0" smtClean="0">
                <a:solidFill>
                  <a:schemeClr val="bg1"/>
                </a:solidFill>
                <a:latin typeface="Courier New" pitchFamily="49" charset="0"/>
              </a:rPr>
              <a:t>// résultat hasardeux… devrait donner 2 + 2 + "12" = "2212"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   var z = </a:t>
            </a:r>
            <a:r>
              <a:rPr kumimoji="1" lang="fr-FR" sz="1200" b="1" dirty="0" err="1" smtClean="0">
                <a:latin typeface="Courier New" pitchFamily="49" charset="0"/>
              </a:rPr>
              <a:t>parseInt</a:t>
            </a:r>
            <a:r>
              <a:rPr kumimoji="1" lang="fr-FR" sz="1200" b="1" dirty="0" smtClean="0">
                <a:latin typeface="Courier New" pitchFamily="49" charset="0"/>
              </a:rPr>
              <a:t>(a)*2+</a:t>
            </a:r>
            <a:r>
              <a:rPr kumimoji="1" lang="fr-FR" sz="1200" b="1" dirty="0" err="1" smtClean="0">
                <a:latin typeface="Courier New" pitchFamily="49" charset="0"/>
              </a:rPr>
              <a:t>parseInt</a:t>
            </a:r>
            <a:r>
              <a:rPr kumimoji="1" lang="fr-FR" sz="1200" b="1" dirty="0" smtClean="0">
                <a:latin typeface="Courier New" pitchFamily="49" charset="0"/>
              </a:rPr>
              <a:t>(b)+</a:t>
            </a:r>
            <a:r>
              <a:rPr kumimoji="1" lang="fr-FR" sz="1200" b="1" dirty="0" err="1" smtClean="0">
                <a:latin typeface="Courier New" pitchFamily="49" charset="0"/>
              </a:rPr>
              <a:t>parseInt</a:t>
            </a:r>
            <a:r>
              <a:rPr kumimoji="1" lang="fr-FR" sz="1200" b="1" dirty="0" smtClean="0">
                <a:latin typeface="Courier New" pitchFamily="49" charset="0"/>
              </a:rPr>
              <a:t>(x); </a:t>
            </a:r>
            <a:r>
              <a:rPr kumimoji="1" lang="fr-FR" sz="1200" b="1" dirty="0" smtClean="0">
                <a:solidFill>
                  <a:schemeClr val="bg1"/>
                </a:solidFill>
                <a:latin typeface="Courier New" pitchFamily="49" charset="0"/>
              </a:rPr>
              <a:t>// 1*2 + 2 + 12 = 16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   var chaine = </a:t>
            </a:r>
            <a:r>
              <a:rPr kumimoji="1" lang="fr-FR" sz="1200" b="1" dirty="0" err="1" smtClean="0">
                <a:latin typeface="Courier New" pitchFamily="49" charset="0"/>
              </a:rPr>
              <a:t>a.toString</a:t>
            </a:r>
            <a:r>
              <a:rPr kumimoji="1" lang="fr-FR" sz="1200" b="1" dirty="0" smtClean="0">
                <a:latin typeface="Courier New" pitchFamily="49" charset="0"/>
              </a:rPr>
              <a:t>() + </a:t>
            </a:r>
            <a:r>
              <a:rPr kumimoji="1" lang="fr-FR" sz="1200" b="1" dirty="0" err="1" smtClean="0">
                <a:latin typeface="Courier New" pitchFamily="49" charset="0"/>
              </a:rPr>
              <a:t>b.toString</a:t>
            </a:r>
            <a:r>
              <a:rPr kumimoji="1" lang="fr-FR" sz="1200" b="1" dirty="0" smtClean="0">
                <a:latin typeface="Courier New" pitchFamily="49" charset="0"/>
              </a:rPr>
              <a:t>() + </a:t>
            </a:r>
            <a:r>
              <a:rPr kumimoji="1" lang="fr-FR" sz="1200" b="1" dirty="0" err="1" smtClean="0">
                <a:latin typeface="Courier New" pitchFamily="49" charset="0"/>
              </a:rPr>
              <a:t>z.toString</a:t>
            </a:r>
            <a:r>
              <a:rPr kumimoji="1" lang="fr-FR" sz="1200" b="1" dirty="0" smtClean="0">
                <a:latin typeface="Courier New" pitchFamily="49" charset="0"/>
              </a:rPr>
              <a:t>(); </a:t>
            </a:r>
            <a:r>
              <a:rPr kumimoji="1" lang="fr-FR" sz="1200" b="1" dirty="0" smtClean="0">
                <a:solidFill>
                  <a:schemeClr val="bg1"/>
                </a:solidFill>
                <a:latin typeface="Courier New" pitchFamily="49" charset="0"/>
              </a:rPr>
              <a:t>// "1" + "2" + "16" = "1216"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</a:t>
            </a:r>
            <a:endParaRPr lang="en-GB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Comparaison</a:t>
            </a:r>
            <a:endParaRPr lang="en-GB" dirty="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28713" y="2147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==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24113" y="2147888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 égal à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310313" y="2147888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kumimoji="1" lang="fr-FR" sz="1400" b="1" dirty="0" smtClean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kumimoji="1" lang="en-GB" sz="1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 smtClean="0">
                <a:solidFill>
                  <a:schemeClr val="tx2">
                    <a:lumMod val="75000"/>
                  </a:schemeClr>
                </a:solidFill>
              </a:rPr>
              <a:t>fin</a:t>
            </a:r>
            <a:r>
              <a:rPr kumimoji="1" lang="en-GB" sz="1400" b="1" dirty="0" smtClean="0">
                <a:solidFill>
                  <a:schemeClr val="tx2">
                    <a:lumMod val="75000"/>
                  </a:schemeClr>
                </a:solidFill>
              </a:rPr>
              <a:t>" 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128713" y="2528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!=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424113" y="2528888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 différent de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310313" y="2528888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Valeur!=0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128713" y="2909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424113" y="2909888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Plus grand que 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310313" y="2909888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A&gt;10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128713" y="3290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&gt;=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424113" y="3290888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Plus grand ou égal à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310313" y="3290888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A&gt;=10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128713" y="3671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&lt;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424113" y="3671888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Plus petit que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310313" y="3671888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A&lt;10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128713" y="4052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&lt;=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424113" y="4052888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Plus petit ou égal à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6310313" y="4052888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A&lt;=10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204913" y="207168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1204913" y="245268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204913" y="283368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1204913" y="321468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204913" y="359568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204913" y="397668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Objectifs</a:t>
            </a:r>
            <a:endParaRPr lang="en-GB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25"/>
            <a:ext cx="8229600" cy="4983163"/>
          </a:xfrm>
        </p:spPr>
        <p:txBody>
          <a:bodyPr/>
          <a:lstStyle/>
          <a:p>
            <a:pPr eaLnBrk="1" hangingPunct="1"/>
            <a:r>
              <a:rPr lang="fr-FR" dirty="0" smtClean="0"/>
              <a:t>Le navigateur</a:t>
            </a:r>
          </a:p>
          <a:p>
            <a:pPr lvl="1" eaLnBrk="1" hangingPunct="1"/>
            <a:r>
              <a:rPr lang="fr-FR" sz="2000" dirty="0" smtClean="0"/>
              <a:t>Objet « </a:t>
            </a:r>
            <a:r>
              <a:rPr lang="fr-FR" sz="2000" dirty="0" err="1" smtClean="0"/>
              <a:t>window</a:t>
            </a:r>
            <a:r>
              <a:rPr lang="fr-FR" sz="2000" dirty="0" smtClean="0"/>
              <a:t> »</a:t>
            </a:r>
          </a:p>
          <a:p>
            <a:pPr lvl="1" eaLnBrk="1" hangingPunct="1"/>
            <a:r>
              <a:rPr lang="fr-FR" sz="2000" dirty="0" smtClean="0"/>
              <a:t>Objet « </a:t>
            </a:r>
            <a:r>
              <a:rPr lang="fr-FR" sz="2000" dirty="0" err="1" smtClean="0"/>
              <a:t>navigator</a:t>
            </a:r>
            <a:r>
              <a:rPr lang="fr-FR" sz="2000" dirty="0" smtClean="0"/>
              <a:t> »</a:t>
            </a:r>
          </a:p>
          <a:p>
            <a:pPr lvl="1" eaLnBrk="1" hangingPunct="1"/>
            <a:r>
              <a:rPr lang="fr-FR" sz="2000" dirty="0" smtClean="0"/>
              <a:t>Objet « document »</a:t>
            </a:r>
          </a:p>
          <a:p>
            <a:pPr lvl="1" eaLnBrk="1" hangingPunct="1"/>
            <a:r>
              <a:rPr lang="fr-FR" sz="2000" dirty="0" smtClean="0"/>
              <a:t>Objet « image »</a:t>
            </a:r>
          </a:p>
          <a:p>
            <a:pPr lvl="1" eaLnBrk="1" hangingPunct="1"/>
            <a:r>
              <a:rPr lang="fr-FR" sz="2000" dirty="0" smtClean="0"/>
              <a:t>Objet « </a:t>
            </a:r>
            <a:r>
              <a:rPr lang="fr-FR" sz="2000" dirty="0" err="1" smtClean="0"/>
              <a:t>form</a:t>
            </a:r>
            <a:r>
              <a:rPr lang="fr-FR" sz="2000" dirty="0" smtClean="0"/>
              <a:t> »</a:t>
            </a:r>
          </a:p>
          <a:p>
            <a:pPr lvl="1" eaLnBrk="1" hangingPunct="1"/>
            <a:r>
              <a:rPr lang="fr-FR" sz="2000" dirty="0" smtClean="0"/>
              <a:t>Objet « frame »</a:t>
            </a:r>
          </a:p>
          <a:p>
            <a:pPr eaLnBrk="1" hangingPunct="1"/>
            <a:r>
              <a:rPr lang="fr-FR" dirty="0" smtClean="0"/>
              <a:t>Les évènements</a:t>
            </a:r>
          </a:p>
          <a:p>
            <a:pPr eaLnBrk="1" hangingPunct="1"/>
            <a:r>
              <a:rPr lang="fr-FR" dirty="0" smtClean="0"/>
              <a:t>Gestion des exceptions</a:t>
            </a:r>
          </a:p>
          <a:p>
            <a:pPr eaLnBrk="1" hangingPunct="1"/>
            <a:r>
              <a:rPr lang="fr-FR" dirty="0" smtClean="0"/>
              <a:t>JavaScript et CSS</a:t>
            </a:r>
          </a:p>
          <a:p>
            <a:pPr eaLnBrk="1" hangingPunct="1"/>
            <a:r>
              <a:rPr lang="fr-FR" dirty="0" smtClean="0"/>
              <a:t>Bibliothèques JavaScript</a:t>
            </a: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</a:t>
            </a:r>
            <a:endParaRPr lang="en-GB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229600" cy="3571875"/>
          </a:xfrm>
        </p:spPr>
        <p:txBody>
          <a:bodyPr/>
          <a:lstStyle/>
          <a:p>
            <a:pPr eaLnBrk="1" hangingPunct="1"/>
            <a:r>
              <a:rPr lang="fr-FR" smtClean="0"/>
              <a:t>Affectation</a:t>
            </a:r>
            <a:endParaRPr lang="en-GB" smtClean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57313" y="20050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52713" y="2005013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Affectation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538913" y="2005013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 =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 + b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357313" y="23860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+=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652713" y="2386013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Additionner ou concaténer à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538913" y="2386013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i += 2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357313" y="27670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-=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652713" y="2767013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Soustraire à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538913" y="2767013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 -= 3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357313" y="31480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*=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652713" y="3148013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Multiplication par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538913" y="3148013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 *= 5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357313" y="35290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/=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52713" y="3529013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Division par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538913" y="3529013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 /= 8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357313" y="39100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%=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652713" y="3910013"/>
            <a:ext cx="381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Reste de la division par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538913" y="3910013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 %= 7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1433513" y="1928813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1433513" y="2309813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1433513" y="2690813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1433513" y="3071813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1433513" y="3452813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1433513" y="3833813"/>
            <a:ext cx="655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</a:t>
            </a:r>
            <a:endParaRPr lang="en-GB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Opérateurs spéciaux</a:t>
            </a:r>
            <a:endParaRPr lang="en-GB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85875" y="2147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? :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81275" y="2147888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Opérateur ternaire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10275" y="2147888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(c==a) ? 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oui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non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"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285875" y="25288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new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581275" y="2528888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Création d’un objet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010275" y="2528888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Couleur = new </a:t>
            </a:r>
            <a:r>
              <a:rPr kumimoji="1" lang="fr-FR" sz="1400" b="1" dirty="0" err="1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kumimoji="1" lang="en-GB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285875" y="2909888"/>
            <a:ext cx="121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typeof</a:t>
            </a:r>
          </a:p>
          <a:p>
            <a:pPr algn="ctr">
              <a:defRPr/>
            </a:pP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581275" y="2909888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Chaîne de caractère définissant le type du contenu d’une variable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10275" y="2909888"/>
            <a:ext cx="205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if (typeof a== 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>
              <a:defRPr/>
            </a:pP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285875" y="434181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void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581275" y="4341813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Évalue une expression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010275" y="4341813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void i=0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1285875" y="2071688"/>
            <a:ext cx="6934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1285875" y="2452688"/>
            <a:ext cx="6934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1285875" y="2833688"/>
            <a:ext cx="6934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010275" y="2909888"/>
            <a:ext cx="205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if (typeof a== 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kumimoji="1" lang="en-GB" sz="1400" b="1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>
              <a:defRPr/>
            </a:pP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1285875" y="4321175"/>
            <a:ext cx="6934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285875" y="351948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instanceof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581275" y="3519488"/>
            <a:ext cx="33528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Évalue si un objet est bien l’instance d’une class (ou un de ces descendants)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6010275" y="3519488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If (a </a:t>
            </a:r>
            <a:r>
              <a:rPr kumimoji="1" lang="fr-FR" sz="1400" b="1" dirty="0" err="1">
                <a:solidFill>
                  <a:schemeClr val="tx2">
                    <a:lumMod val="75000"/>
                  </a:schemeClr>
                </a:solidFill>
              </a:rPr>
              <a:t>instanceof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fr-FR" sz="1400" b="1" dirty="0" err="1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1285875" y="3455988"/>
            <a:ext cx="6934200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Créez une fonction qui retourne le carré d’un nombre entré par l’utilisateur grâce à la méthode prompt().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en-GB" sz="2000" dirty="0" smtClean="0"/>
              <a:t>Pour </a:t>
            </a:r>
            <a:r>
              <a:rPr lang="en-GB" sz="2000" dirty="0" err="1" smtClean="0"/>
              <a:t>convertir</a:t>
            </a:r>
            <a:r>
              <a:rPr lang="en-GB" sz="2000" dirty="0" smtClean="0"/>
              <a:t> la </a:t>
            </a:r>
            <a:r>
              <a:rPr lang="en-GB" sz="2000" dirty="0" err="1" smtClean="0"/>
              <a:t>valeur</a:t>
            </a:r>
            <a:r>
              <a:rPr lang="en-GB" sz="2000" dirty="0" smtClean="0"/>
              <a:t> entrée par </a:t>
            </a:r>
            <a:r>
              <a:rPr lang="en-GB" sz="2000" dirty="0" err="1" smtClean="0"/>
              <a:t>l’utilisateur</a:t>
            </a:r>
            <a:r>
              <a:rPr lang="en-GB" sz="2000" dirty="0" smtClean="0"/>
              <a:t> en </a:t>
            </a:r>
            <a:r>
              <a:rPr lang="en-GB" sz="2000" dirty="0" err="1" smtClean="0"/>
              <a:t>une</a:t>
            </a:r>
            <a:r>
              <a:rPr lang="en-GB" sz="2000" dirty="0" smtClean="0"/>
              <a:t> </a:t>
            </a:r>
            <a:r>
              <a:rPr lang="en-GB" sz="2000" dirty="0" err="1" smtClean="0"/>
              <a:t>valeur</a:t>
            </a:r>
            <a:r>
              <a:rPr lang="en-GB" sz="2000" dirty="0" smtClean="0"/>
              <a:t> </a:t>
            </a:r>
            <a:r>
              <a:rPr lang="en-GB" sz="2000" dirty="0" err="1" smtClean="0"/>
              <a:t>numérique</a:t>
            </a:r>
            <a:r>
              <a:rPr lang="en-GB" sz="2000" dirty="0" smtClean="0"/>
              <a:t>, </a:t>
            </a:r>
            <a:r>
              <a:rPr lang="en-GB" sz="2000" dirty="0" err="1" smtClean="0"/>
              <a:t>utilisez</a:t>
            </a:r>
            <a:r>
              <a:rPr lang="en-GB" sz="2000" dirty="0" smtClean="0"/>
              <a:t> la </a:t>
            </a:r>
            <a:r>
              <a:rPr lang="en-GB" sz="2000" dirty="0" err="1" smtClean="0"/>
              <a:t>méthode</a:t>
            </a:r>
            <a:r>
              <a:rPr lang="en-GB" sz="2000" dirty="0" smtClean="0"/>
              <a:t> “</a:t>
            </a:r>
            <a:r>
              <a:rPr lang="en-GB" sz="2000" dirty="0" err="1" smtClean="0"/>
              <a:t>parseInt</a:t>
            </a:r>
            <a:r>
              <a:rPr lang="en-GB" sz="2000" dirty="0" smtClean="0"/>
              <a:t>()”.</a:t>
            </a:r>
          </a:p>
          <a:p>
            <a:endParaRPr lang="en-GB" sz="2000" dirty="0" smtClean="0"/>
          </a:p>
          <a:p>
            <a:r>
              <a:rPr lang="en-GB" sz="2000" dirty="0" smtClean="0"/>
              <a:t>(AVANCÉ) </a:t>
            </a:r>
            <a:r>
              <a:rPr lang="en-GB" sz="2000" dirty="0" err="1" smtClean="0"/>
              <a:t>Trouvez</a:t>
            </a:r>
            <a:r>
              <a:rPr lang="en-GB" sz="2000" dirty="0" smtClean="0"/>
              <a:t> la </a:t>
            </a:r>
            <a:r>
              <a:rPr lang="en-GB" sz="2000" dirty="0" err="1" smtClean="0"/>
              <a:t>fonction</a:t>
            </a:r>
            <a:r>
              <a:rPr lang="en-GB" sz="2000" dirty="0" smtClean="0"/>
              <a:t> </a:t>
            </a:r>
            <a:r>
              <a:rPr lang="en-GB" sz="2000" dirty="0" err="1" smtClean="0"/>
              <a:t>mathématique</a:t>
            </a:r>
            <a:r>
              <a:rPr lang="en-GB" sz="2000" dirty="0" smtClean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propose JavaScript pour </a:t>
            </a:r>
            <a:r>
              <a:rPr lang="en-GB" sz="2000" dirty="0" err="1" smtClean="0"/>
              <a:t>effectuer</a:t>
            </a:r>
            <a:r>
              <a:rPr lang="en-GB" sz="2000" dirty="0" smtClean="0"/>
              <a:t> un </a:t>
            </a:r>
            <a:r>
              <a:rPr lang="en-GB" sz="2000" dirty="0" err="1" smtClean="0"/>
              <a:t>exposant</a:t>
            </a:r>
            <a:r>
              <a:rPr lang="en-GB" sz="2000" dirty="0" smtClean="0"/>
              <a:t> (</a:t>
            </a:r>
            <a:r>
              <a:rPr lang="en-GB" sz="2000" dirty="0" err="1" smtClean="0"/>
              <a:t>carré</a:t>
            </a:r>
            <a:r>
              <a:rPr lang="en-GB" sz="2000" dirty="0" smtClean="0"/>
              <a:t>, cube, 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Contrôle de flux</a:t>
            </a:r>
            <a:endParaRPr lang="en-GB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286125"/>
          </a:xfrm>
        </p:spPr>
        <p:txBody>
          <a:bodyPr/>
          <a:lstStyle/>
          <a:p>
            <a:pPr eaLnBrk="1" hangingPunct="1"/>
            <a:r>
              <a:rPr lang="fr-FR" smtClean="0"/>
              <a:t>if … else …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14563" y="2571750"/>
            <a:ext cx="5257800" cy="2216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if (condition)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//  instructions si la condition est vraie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else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//  instructions si la condition est fausse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  <a:endParaRPr kumimoji="1" lang="en-GB" sz="1200" b="1" dirty="0">
              <a:latin typeface="Courier New" pitchFamily="49" charset="0"/>
            </a:endParaRPr>
          </a:p>
        </p:txBody>
      </p:sp>
      <p:sp>
        <p:nvSpPr>
          <p:cNvPr id="56326" name="Text Box 9"/>
          <p:cNvSpPr txBox="1">
            <a:spLocks noChangeArrowheads="1"/>
          </p:cNvSpPr>
          <p:nvPr/>
        </p:nvSpPr>
        <p:spPr bwMode="auto">
          <a:xfrm>
            <a:off x="857250" y="1928813"/>
            <a:ext cx="3517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BE" sz="1600" i="1"/>
              <a:t>Utilisation des symboles « { » et « } »</a:t>
            </a:r>
            <a:endParaRPr kumimoji="1" lang="en-US" sz="1600" i="1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if … else …</a:t>
            </a:r>
            <a:endParaRPr lang="en-GB" smtClean="0"/>
          </a:p>
        </p:txBody>
      </p:sp>
      <p:sp>
        <p:nvSpPr>
          <p:cNvPr id="97289" name="Rectangle 1033"/>
          <p:cNvSpPr>
            <a:spLocks noChangeArrowheads="1"/>
          </p:cNvSpPr>
          <p:nvPr/>
        </p:nvSpPr>
        <p:spPr bwMode="auto">
          <a:xfrm>
            <a:off x="2071688" y="1181100"/>
            <a:ext cx="49530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ex10.htm</a:t>
            </a:r>
            <a:endParaRPr kumimoji="1" lang="en-US" sz="1200" b="1" dirty="0"/>
          </a:p>
        </p:txBody>
      </p:sp>
      <p:sp>
        <p:nvSpPr>
          <p:cNvPr id="97285" name="Text Box 1029"/>
          <p:cNvSpPr txBox="1">
            <a:spLocks noChangeArrowheads="1"/>
          </p:cNvSpPr>
          <p:nvPr/>
        </p:nvSpPr>
        <p:spPr bwMode="auto">
          <a:xfrm>
            <a:off x="2071688" y="1465263"/>
            <a:ext cx="4953000" cy="397033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10&lt;/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10&lt;/h1&gt;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curDate</a:t>
            </a:r>
            <a:r>
              <a:rPr kumimoji="1" lang="fr-FR" sz="1200" b="1" dirty="0">
                <a:latin typeface="Courier New" pitchFamily="49" charset="0"/>
              </a:rPr>
              <a:t>=new Date();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hour</a:t>
            </a:r>
            <a:r>
              <a:rPr kumimoji="1" lang="fr-FR" sz="1200" b="1" dirty="0">
                <a:latin typeface="Courier New" pitchFamily="49" charset="0"/>
              </a:rPr>
              <a:t>=</a:t>
            </a:r>
            <a:r>
              <a:rPr kumimoji="1" lang="fr-FR" sz="1200" b="1" dirty="0" err="1">
                <a:latin typeface="Courier New" pitchFamily="49" charset="0"/>
              </a:rPr>
              <a:t>curDate.getHours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min=</a:t>
            </a:r>
            <a:r>
              <a:rPr kumimoji="1" lang="fr-FR" sz="1200" b="1" dirty="0" err="1">
                <a:latin typeface="Courier New" pitchFamily="49" charset="0"/>
              </a:rPr>
              <a:t>curDate.getMinutes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if (</a:t>
            </a:r>
            <a:r>
              <a:rPr kumimoji="1" lang="fr-FR" sz="1200" b="1" dirty="0" err="1">
                <a:latin typeface="Courier New" pitchFamily="49" charset="0"/>
              </a:rPr>
              <a:t>hour</a:t>
            </a:r>
            <a:r>
              <a:rPr kumimoji="1" lang="fr-FR" sz="1200" b="1" dirty="0">
                <a:latin typeface="Courier New" pitchFamily="49" charset="0"/>
              </a:rPr>
              <a:t> &lt; 12)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("Bonjour");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else</a:t>
            </a:r>
            <a:r>
              <a:rPr kumimoji="1" lang="fr-FR" sz="1200" b="1" dirty="0">
                <a:latin typeface="Courier New" pitchFamily="49" charset="0"/>
              </a:rPr>
              <a:t> if (</a:t>
            </a:r>
            <a:r>
              <a:rPr kumimoji="1" lang="fr-FR" sz="1200" b="1" dirty="0" err="1">
                <a:latin typeface="Courier New" pitchFamily="49" charset="0"/>
              </a:rPr>
              <a:t>hour</a:t>
            </a:r>
            <a:r>
              <a:rPr kumimoji="1" lang="fr-FR" sz="1200" b="1" dirty="0">
                <a:latin typeface="Courier New" pitchFamily="49" charset="0"/>
              </a:rPr>
              <a:t> &lt; 18)   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("Bon après-midi");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else</a:t>
            </a:r>
            <a:r>
              <a:rPr kumimoji="1" lang="fr-FR" sz="1200" b="1" dirty="0">
                <a:latin typeface="Courier New" pitchFamily="49" charset="0"/>
              </a:rPr>
              <a:t> if (</a:t>
            </a:r>
            <a:r>
              <a:rPr kumimoji="1" lang="fr-FR" sz="1200" b="1" dirty="0" err="1">
                <a:latin typeface="Courier New" pitchFamily="49" charset="0"/>
              </a:rPr>
              <a:t>hour</a:t>
            </a:r>
            <a:r>
              <a:rPr kumimoji="1" lang="fr-FR" sz="1200" b="1" dirty="0">
                <a:latin typeface="Courier New" pitchFamily="49" charset="0"/>
              </a:rPr>
              <a:t> &lt; 22)   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("Bonne soirée");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else</a:t>
            </a:r>
            <a:r>
              <a:rPr kumimoji="1" lang="fr-FR" sz="1200" b="1" dirty="0"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("Bonne nuit");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Contrôle de flux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switch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71750" y="1857375"/>
            <a:ext cx="3352800" cy="27701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switch(expression) 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case valeur1: ...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            [ break; ]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case valeur2: ...</a:t>
            </a:r>
          </a:p>
          <a:p>
            <a:pPr>
              <a:spcBef>
                <a:spcPct val="50000"/>
              </a:spcBef>
              <a:defRPr/>
            </a:pPr>
            <a:endParaRPr kumimoji="1" lang="en-GB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case </a:t>
            </a:r>
            <a:r>
              <a:rPr kumimoji="1" lang="en-GB" sz="1200" b="1" dirty="0" smtClean="0">
                <a:latin typeface="Courier New" pitchFamily="49" charset="0"/>
              </a:rPr>
              <a:t>valeur3: </a:t>
            </a:r>
            <a:r>
              <a:rPr kumimoji="1" lang="en-GB" sz="1200" b="1" dirty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            [ break; ]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[ default : ]</a:t>
            </a:r>
          </a:p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switch</a:t>
            </a:r>
            <a:endParaRPr lang="en-GB" smtClean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571625" y="1071563"/>
            <a:ext cx="5980113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ex11.htm</a:t>
            </a:r>
            <a:endParaRPr kumimoji="1" lang="en-US" sz="1200" b="1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71625" y="1357313"/>
            <a:ext cx="5980113" cy="44037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Couleur = </a:t>
            </a:r>
            <a:r>
              <a:rPr kumimoji="1" lang="fr-FR" sz="1200" b="1" dirty="0" err="1">
                <a:latin typeface="Courier New" pitchFamily="49" charset="0"/>
              </a:rPr>
              <a:t>parseInt</a:t>
            </a:r>
            <a:r>
              <a:rPr kumimoji="1" lang="fr-FR" sz="1200" b="1" dirty="0">
                <a:latin typeface="Courier New" pitchFamily="49" charset="0"/>
              </a:rPr>
              <a:t>(prompt("Choisissez une couleur","1"), 10);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switch</a:t>
            </a:r>
            <a:r>
              <a:rPr kumimoji="1" lang="fr-FR" sz="1200" b="1" dirty="0">
                <a:latin typeface="Courier New" pitchFamily="49" charset="0"/>
              </a:rPr>
              <a:t>(couleur)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case 1: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("rouge");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</a:t>
            </a:r>
            <a:r>
              <a:rPr kumimoji="1" lang="fr-FR" sz="1200" b="1" dirty="0" err="1">
                <a:latin typeface="Courier New" pitchFamily="49" charset="0"/>
              </a:rPr>
              <a:t>color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red</a:t>
            </a:r>
            <a:r>
              <a:rPr kumimoji="1" lang="fr-FR" sz="1200" b="1" dirty="0">
                <a:latin typeface="Courier New" pitchFamily="49" charset="0"/>
              </a:rPr>
              <a:t>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break;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case 2: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("vert");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</a:t>
            </a:r>
            <a:r>
              <a:rPr kumimoji="1" lang="fr-FR" sz="1200" b="1" dirty="0" err="1">
                <a:latin typeface="Courier New" pitchFamily="49" charset="0"/>
              </a:rPr>
              <a:t>color</a:t>
            </a:r>
            <a:r>
              <a:rPr kumimoji="1" lang="fr-FR" sz="1200" b="1" dirty="0">
                <a:latin typeface="Courier New" pitchFamily="49" charset="0"/>
              </a:rPr>
              <a:t>="green";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break;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case 3: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("bleue");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</a:t>
            </a:r>
            <a:r>
              <a:rPr kumimoji="1" lang="fr-FR" sz="1200" b="1" dirty="0" err="1">
                <a:latin typeface="Courier New" pitchFamily="49" charset="0"/>
              </a:rPr>
              <a:t>color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blue</a:t>
            </a:r>
            <a:r>
              <a:rPr kumimoji="1" lang="fr-FR" sz="1200" b="1" dirty="0">
                <a:latin typeface="Courier New" pitchFamily="49" charset="0"/>
              </a:rPr>
              <a:t>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break;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default: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("couleur inconnue");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</a:t>
            </a:r>
            <a:r>
              <a:rPr kumimoji="1" lang="fr-FR" sz="1200" b="1" dirty="0" err="1">
                <a:latin typeface="Courier New" pitchFamily="49" charset="0"/>
              </a:rPr>
              <a:t>color</a:t>
            </a:r>
            <a:r>
              <a:rPr kumimoji="1" lang="fr-FR" sz="1200" b="1" dirty="0">
                <a:latin typeface="Courier New" pitchFamily="49" charset="0"/>
              </a:rPr>
              <a:t>="black";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      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Contrôle de flux</a:t>
            </a:r>
            <a:endParaRPr lang="en-GB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for 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285875" y="2214563"/>
            <a:ext cx="6477000" cy="55403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for (expression=initiale; condition; expression-iterative)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en-GB" sz="1200" b="1" dirty="0">
                <a:latin typeface="Courier New" pitchFamily="49" charset="0"/>
              </a:rPr>
              <a:t> </a:t>
            </a:r>
            <a:r>
              <a:rPr kumimoji="1" lang="fr-FR" sz="1200" b="1" dirty="0">
                <a:latin typeface="Courier New" pitchFamily="49" charset="0"/>
              </a:rPr>
              <a:t>  </a:t>
            </a:r>
            <a:r>
              <a:rPr kumimoji="1" lang="en-GB" sz="1200" b="1" dirty="0">
                <a:latin typeface="Courier New" pitchFamily="49" charset="0"/>
              </a:rPr>
              <a:t>...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for</a:t>
            </a:r>
            <a:endParaRPr lang="en-GB" dirty="0" smtClean="0"/>
          </a:p>
        </p:txBody>
      </p:sp>
      <p:sp>
        <p:nvSpPr>
          <p:cNvPr id="98312" name="Rectangle 1032"/>
          <p:cNvSpPr>
            <a:spLocks noChangeArrowheads="1"/>
          </p:cNvSpPr>
          <p:nvPr/>
        </p:nvSpPr>
        <p:spPr bwMode="auto">
          <a:xfrm>
            <a:off x="1500188" y="1500188"/>
            <a:ext cx="60960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ex12.htm</a:t>
            </a:r>
            <a:endParaRPr kumimoji="1" lang="en-US" sz="1200" b="1" dirty="0"/>
          </a:p>
        </p:txBody>
      </p:sp>
      <p:sp>
        <p:nvSpPr>
          <p:cNvPr id="98309" name="Text Box 1029"/>
          <p:cNvSpPr txBox="1">
            <a:spLocks noChangeArrowheads="1"/>
          </p:cNvSpPr>
          <p:nvPr/>
        </p:nvSpPr>
        <p:spPr bwMode="auto">
          <a:xfrm>
            <a:off x="1500188" y="1784350"/>
            <a:ext cx="6096000" cy="3232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12&lt;/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12&lt;/h1&gt;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Couleur = ["rouge", "vert", "bleue", "jaune"];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for (var i = 0; i &lt; </a:t>
            </a:r>
            <a:r>
              <a:rPr kumimoji="1" lang="fr-FR" sz="1200" b="1" dirty="0" err="1">
                <a:latin typeface="Courier New" pitchFamily="49" charset="0"/>
              </a:rPr>
              <a:t>Couleur.length</a:t>
            </a:r>
            <a:r>
              <a:rPr kumimoji="1" lang="fr-FR" sz="1200" b="1" dirty="0">
                <a:latin typeface="Courier New" pitchFamily="49" charset="0"/>
              </a:rPr>
              <a:t>; i++)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("Couleur " + i + " : " + Couleur[i]);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Contrôle de flux</a:t>
            </a:r>
            <a:endParaRPr lang="en-GB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for (</a:t>
            </a:r>
            <a:r>
              <a:rPr lang="fr-FR" dirty="0" err="1" smtClean="0"/>
              <a:t>each</a:t>
            </a:r>
            <a:r>
              <a:rPr lang="fr-FR" dirty="0" smtClean="0"/>
              <a:t>)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285875" y="1714488"/>
            <a:ext cx="6477000" cy="55403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for </a:t>
            </a:r>
            <a:r>
              <a:rPr kumimoji="1" lang="en-GB" sz="1200" b="1" dirty="0" smtClean="0">
                <a:latin typeface="Courier New" pitchFamily="49" charset="0"/>
              </a:rPr>
              <a:t>(</a:t>
            </a:r>
            <a:r>
              <a:rPr kumimoji="1" lang="en-GB" sz="1200" b="1" dirty="0" err="1" smtClean="0">
                <a:latin typeface="Courier New" pitchFamily="49" charset="0"/>
              </a:rPr>
              <a:t>var</a:t>
            </a:r>
            <a:r>
              <a:rPr kumimoji="1" lang="en-GB" sz="1200" b="1" dirty="0" smtClean="0">
                <a:latin typeface="Courier New" pitchFamily="49" charset="0"/>
              </a:rPr>
              <a:t> index in collection)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en-GB" sz="1200" b="1" dirty="0">
                <a:latin typeface="Courier New" pitchFamily="49" charset="0"/>
              </a:rPr>
              <a:t> </a:t>
            </a:r>
            <a:r>
              <a:rPr kumimoji="1" lang="fr-FR" sz="1200" b="1" dirty="0">
                <a:latin typeface="Courier New" pitchFamily="49" charset="0"/>
              </a:rPr>
              <a:t>  </a:t>
            </a:r>
            <a:r>
              <a:rPr kumimoji="1" lang="en-GB" sz="1200" b="1" dirty="0">
                <a:latin typeface="Courier New" pitchFamily="49" charset="0"/>
              </a:rPr>
              <a:t>...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1404958" y="3115575"/>
            <a:ext cx="6096000" cy="138499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    Couleur </a:t>
            </a:r>
            <a:r>
              <a:rPr kumimoji="1" lang="fr-FR" sz="1200" b="1" dirty="0">
                <a:latin typeface="Courier New" pitchFamily="49" charset="0"/>
              </a:rPr>
              <a:t>= ["rouge", "vert", "bleue", "jaune"];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for (var </a:t>
            </a:r>
            <a:r>
              <a:rPr kumimoji="1" lang="fr-FR" sz="1200" b="1" dirty="0" smtClean="0">
                <a:latin typeface="Courier New" pitchFamily="49" charset="0"/>
              </a:rPr>
              <a:t>i in Couleur) 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("Couleur " + i + " : " + Couleur[i]);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smtClean="0">
                <a:latin typeface="Courier New" pitchFamily="49" charset="0"/>
              </a:rPr>
              <a:t>}</a:t>
            </a:r>
            <a:endParaRPr kumimoji="1" lang="fr-FR" sz="1200" b="1" dirty="0">
              <a:latin typeface="Courier New" pitchFamily="49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JavaScript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- Introduction -</a:t>
            </a:r>
            <a:endParaRPr lang="en-US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Contrôle de flux</a:t>
            </a:r>
            <a:endParaRPr lang="en-GB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w</a:t>
            </a:r>
            <a:r>
              <a:rPr lang="fr-FR" dirty="0" err="1" smtClean="0"/>
              <a:t>hile</a:t>
            </a:r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/>
          </a:p>
          <a:p>
            <a:pPr eaLnBrk="1" hangingPunct="1"/>
            <a:endParaRPr lang="fr-FR" dirty="0" smtClean="0"/>
          </a:p>
          <a:p>
            <a:pPr marL="0" indent="0" eaLnBrk="1" hangingPunct="1"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do … </a:t>
            </a:r>
            <a:r>
              <a:rPr lang="fr-FR" dirty="0" err="1" smtClean="0"/>
              <a:t>while</a:t>
            </a:r>
            <a:endParaRPr lang="en-GB" dirty="0" smtClean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971800" y="1785938"/>
            <a:ext cx="2971800" cy="2762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while</a:t>
            </a:r>
            <a:r>
              <a:rPr kumimoji="1" lang="en-GB" sz="1200" b="1" dirty="0">
                <a:latin typeface="Courier New" pitchFamily="49" charset="0"/>
              </a:rPr>
              <a:t> (</a:t>
            </a:r>
            <a:r>
              <a:rPr kumimoji="1" lang="fr-FR" sz="1200" b="1" dirty="0">
                <a:latin typeface="Courier New" pitchFamily="49" charset="0"/>
              </a:rPr>
              <a:t>condition</a:t>
            </a:r>
            <a:r>
              <a:rPr kumimoji="1" lang="en-GB" sz="1200" b="1" dirty="0">
                <a:latin typeface="Courier New" pitchFamily="49" charset="0"/>
              </a:rPr>
              <a:t>)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en-GB" sz="1200" b="1" dirty="0">
                <a:latin typeface="Courier New" pitchFamily="49" charset="0"/>
              </a:rPr>
              <a:t>...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971800" y="3429000"/>
            <a:ext cx="2971800" cy="2762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do ... while</a:t>
            </a:r>
            <a:r>
              <a:rPr kumimoji="1" lang="en-GB" sz="1200" b="1" dirty="0">
                <a:latin typeface="Courier New" pitchFamily="49" charset="0"/>
              </a:rPr>
              <a:t> (</a:t>
            </a:r>
            <a:r>
              <a:rPr kumimoji="1" lang="fr-FR" sz="1200" b="1" dirty="0">
                <a:latin typeface="Courier New" pitchFamily="49" charset="0"/>
              </a:rPr>
              <a:t>condition</a:t>
            </a:r>
            <a:r>
              <a:rPr kumimoji="1" lang="en-GB" sz="1200" b="1" dirty="0">
                <a:latin typeface="Courier New" pitchFamily="49" charset="0"/>
              </a:rPr>
              <a:t>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while</a:t>
            </a:r>
            <a:endParaRPr lang="en-GB" smtClean="0"/>
          </a:p>
        </p:txBody>
      </p:sp>
      <p:sp>
        <p:nvSpPr>
          <p:cNvPr id="99337" name="Rectangle 1033"/>
          <p:cNvSpPr>
            <a:spLocks noChangeArrowheads="1"/>
          </p:cNvSpPr>
          <p:nvPr/>
        </p:nvSpPr>
        <p:spPr bwMode="auto">
          <a:xfrm>
            <a:off x="1643063" y="1071563"/>
            <a:ext cx="61722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ex13.htm</a:t>
            </a:r>
            <a:endParaRPr kumimoji="1" lang="en-US" sz="1200" b="1" dirty="0"/>
          </a:p>
        </p:txBody>
      </p:sp>
      <p:sp>
        <p:nvSpPr>
          <p:cNvPr id="99334" name="Text Box 1030"/>
          <p:cNvSpPr txBox="1">
            <a:spLocks noChangeArrowheads="1"/>
          </p:cNvSpPr>
          <p:nvPr/>
        </p:nvSpPr>
        <p:spPr bwMode="auto">
          <a:xfrm>
            <a:off x="1643063" y="1357313"/>
            <a:ext cx="6172200" cy="41290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testWhile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)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var i = 0;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while</a:t>
            </a:r>
            <a:r>
              <a:rPr kumimoji="1" lang="fr-FR" sz="1200" b="1" dirty="0">
                <a:latin typeface="Courier New" pitchFamily="49" charset="0"/>
              </a:rPr>
              <a:t> (i &lt; </a:t>
            </a:r>
            <a:r>
              <a:rPr kumimoji="1" lang="fr-FR" sz="1200" b="1" dirty="0" err="1">
                <a:latin typeface="Courier New" pitchFamily="49" charset="0"/>
              </a:rPr>
              <a:t>str.length</a:t>
            </a:r>
            <a:r>
              <a:rPr kumimoji="1" lang="fr-FR" sz="1200" b="1" dirty="0">
                <a:latin typeface="Courier New" pitchFamily="49" charset="0"/>
              </a:rPr>
              <a:t>)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var c = </a:t>
            </a:r>
            <a:r>
              <a:rPr kumimoji="1" lang="fr-FR" sz="1200" b="1" dirty="0" err="1">
                <a:latin typeface="Courier New" pitchFamily="49" charset="0"/>
              </a:rPr>
              <a:t>str.charAt</a:t>
            </a:r>
            <a:r>
              <a:rPr kumimoji="1" lang="fr-FR" sz="1200" b="1" dirty="0">
                <a:latin typeface="Courier New" pitchFamily="49" charset="0"/>
              </a:rPr>
              <a:t>(i++);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if (c == " ") continue;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if (c == ".") break;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c.toUpperCase</a:t>
            </a:r>
            <a:r>
              <a:rPr kumimoji="1" lang="fr-FR" sz="1200" b="1" dirty="0">
                <a:latin typeface="Courier New" pitchFamily="49" charset="0"/>
              </a:rPr>
              <a:t>());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testWhile</a:t>
            </a:r>
            <a:r>
              <a:rPr kumimoji="1" lang="fr-FR" sz="1200" b="1" dirty="0">
                <a:latin typeface="Courier New" pitchFamily="49" charset="0"/>
              </a:rPr>
              <a:t>("Ceci est un essai");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testWhile</a:t>
            </a:r>
            <a:r>
              <a:rPr kumimoji="1" lang="fr-FR" sz="1200" b="1" dirty="0">
                <a:latin typeface="Courier New" pitchFamily="49" charset="0"/>
              </a:rPr>
              <a:t>("Deuxième test. Ceci n'est pas affiché");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Contrôle de flux</a:t>
            </a:r>
            <a:endParaRPr lang="en-GB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break et continue</a:t>
            </a:r>
            <a:endParaRPr lang="en-GB" smtClean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143000" y="1714500"/>
            <a:ext cx="6781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ex14.htm</a:t>
            </a:r>
            <a:endParaRPr kumimoji="1" lang="en-US" sz="1200" b="1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43000" y="2000250"/>
            <a:ext cx="6781800" cy="30464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var phrases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("test 1", "test 2", "test 3.", "test 4");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boucle1: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for (var j = 0; j &lt; </a:t>
            </a:r>
            <a:r>
              <a:rPr kumimoji="1" lang="fr-FR" sz="1200" b="1" dirty="0" err="1">
                <a:latin typeface="Courier New" pitchFamily="49" charset="0"/>
              </a:rPr>
              <a:t>phrases.length</a:t>
            </a:r>
            <a:r>
              <a:rPr kumimoji="1" lang="fr-FR" sz="1200" b="1" dirty="0">
                <a:latin typeface="Courier New" pitchFamily="49" charset="0"/>
              </a:rPr>
              <a:t>; j++)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var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 = phrases[j];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for (var i = 0; i &lt; </a:t>
            </a:r>
            <a:r>
              <a:rPr kumimoji="1" lang="fr-FR" sz="1200" b="1" dirty="0" err="1">
                <a:latin typeface="Courier New" pitchFamily="49" charset="0"/>
              </a:rPr>
              <a:t>str.length</a:t>
            </a:r>
            <a:r>
              <a:rPr kumimoji="1" lang="fr-FR" sz="1200" b="1" dirty="0">
                <a:latin typeface="Courier New" pitchFamily="49" charset="0"/>
              </a:rPr>
              <a:t>; i++)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var c = </a:t>
            </a:r>
            <a:r>
              <a:rPr kumimoji="1" lang="fr-FR" sz="1200" b="1" dirty="0" err="1">
                <a:latin typeface="Courier New" pitchFamily="49" charset="0"/>
              </a:rPr>
              <a:t>str.charAt</a:t>
            </a:r>
            <a:r>
              <a:rPr kumimoji="1" lang="fr-FR" sz="1200" b="1" dirty="0">
                <a:latin typeface="Courier New" pitchFamily="49" charset="0"/>
              </a:rPr>
              <a:t>(i);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if (c==" ") continue;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if (c==".") break boucle1;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c.toUpperCase</a:t>
            </a:r>
            <a:r>
              <a:rPr kumimoji="1" lang="fr-FR" sz="1200" b="1" dirty="0">
                <a:latin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/&gt;");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Créez une fonction qui permet d’afficher la table de multiplication de 0 à 20 d’un nombre entré par l’utilisateur.</a:t>
            </a:r>
          </a:p>
          <a:p>
            <a:endParaRPr lang="fr-FR" sz="1800" dirty="0" smtClean="0"/>
          </a:p>
          <a:p>
            <a:r>
              <a:rPr lang="fr-FR" sz="1800" dirty="0" smtClean="0"/>
              <a:t>Si la valeur entrée par l’utilisateur n’est pas un nombre, affichez un message d’erreur. Ce test s’effectuera grâce à la fonction prédéfinie «</a:t>
            </a:r>
            <a:r>
              <a:rPr lang="fr-FR" sz="1800" dirty="0" err="1" smtClean="0"/>
              <a:t>isNaN</a:t>
            </a:r>
            <a:r>
              <a:rPr lang="fr-FR" sz="1800" dirty="0" smtClean="0"/>
              <a:t>() ».</a:t>
            </a:r>
          </a:p>
          <a:p>
            <a:endParaRPr lang="fr-FR" sz="1800" dirty="0" smtClean="0"/>
          </a:p>
          <a:p>
            <a:r>
              <a:rPr lang="fr-FR" sz="1800" dirty="0" smtClean="0"/>
              <a:t>Vous insérerez le résultat dans le HTML directement via la fonction </a:t>
            </a:r>
            <a:r>
              <a:rPr lang="fr-FR" sz="1800" dirty="0" err="1" smtClean="0"/>
              <a:t>document.write</a:t>
            </a:r>
            <a:r>
              <a:rPr lang="fr-FR" sz="1800" dirty="0" smtClean="0"/>
              <a:t>().</a:t>
            </a:r>
          </a:p>
          <a:p>
            <a:endParaRPr lang="fr-FR" sz="1800" dirty="0" smtClean="0"/>
          </a:p>
          <a:p>
            <a:r>
              <a:rPr lang="fr-FR" sz="1800" dirty="0" smtClean="0"/>
              <a:t>(AVANCÉ) Afficher la table de multiplication allant de 0 à un 2</a:t>
            </a:r>
            <a:r>
              <a:rPr lang="fr-FR" sz="1800" baseline="30000" dirty="0" smtClean="0"/>
              <a:t>e</a:t>
            </a:r>
            <a:r>
              <a:rPr lang="fr-FR" sz="1800" dirty="0" smtClean="0"/>
              <a:t> nombre défini par l’utilisateur.</a:t>
            </a:r>
          </a:p>
          <a:p>
            <a:pPr eaLnBrk="1" hangingPunct="1">
              <a:buFontTx/>
              <a:buNone/>
            </a:pPr>
            <a:endParaRPr lang="fr-FR" dirty="0" smtClean="0"/>
          </a:p>
          <a:p>
            <a:pPr lvl="1" eaLnBrk="1" hangingPunct="1"/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Structure de données évoluées</a:t>
            </a:r>
          </a:p>
          <a:p>
            <a:pPr lvl="1" eaLnBrk="1" hangingPunct="1"/>
            <a:r>
              <a:rPr lang="fr-BE" smtClean="0"/>
              <a:t>Combinaison, de code et de données, qui est traitée comme une unité indépendante</a:t>
            </a:r>
          </a:p>
        </p:txBody>
      </p:sp>
      <p:sp>
        <p:nvSpPr>
          <p:cNvPr id="66565" name="Rectangle 8"/>
          <p:cNvSpPr>
            <a:spLocks noChangeArrowheads="1"/>
          </p:cNvSpPr>
          <p:nvPr/>
        </p:nvSpPr>
        <p:spPr bwMode="auto">
          <a:xfrm>
            <a:off x="3793158" y="3586335"/>
            <a:ext cx="1371600" cy="137795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t"/>
          </a:scene3d>
          <a:sp3d extrusionH="1801800" prstMaterial="legacyPlastic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66566" name="Rectangle 9"/>
          <p:cNvSpPr>
            <a:spLocks noChangeArrowheads="1"/>
          </p:cNvSpPr>
          <p:nvPr/>
        </p:nvSpPr>
        <p:spPr bwMode="auto">
          <a:xfrm>
            <a:off x="3634408" y="4667423"/>
            <a:ext cx="304800" cy="304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t"/>
          </a:scene3d>
          <a:sp3d extrusionH="12430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fr-BE"/>
          </a:p>
        </p:txBody>
      </p:sp>
      <p:sp>
        <p:nvSpPr>
          <p:cNvPr id="66567" name="Text Box 10"/>
          <p:cNvSpPr txBox="1">
            <a:spLocks noChangeArrowheads="1"/>
          </p:cNvSpPr>
          <p:nvPr/>
        </p:nvSpPr>
        <p:spPr bwMode="auto">
          <a:xfrm>
            <a:off x="1043608" y="4495056"/>
            <a:ext cx="1417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Propriété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67608" y="4819823"/>
            <a:ext cx="1143000" cy="762000"/>
            <a:chOff x="624" y="3216"/>
            <a:chExt cx="1248" cy="816"/>
          </a:xfrm>
        </p:grpSpPr>
        <p:sp>
          <p:nvSpPr>
            <p:cNvPr id="66577" name="Freeform 12"/>
            <p:cNvSpPr>
              <a:spLocks/>
            </p:cNvSpPr>
            <p:nvPr/>
          </p:nvSpPr>
          <p:spPr bwMode="auto">
            <a:xfrm>
              <a:off x="624" y="3216"/>
              <a:ext cx="1152" cy="248"/>
            </a:xfrm>
            <a:custGeom>
              <a:avLst/>
              <a:gdLst>
                <a:gd name="T0" fmla="*/ 0 w 1152"/>
                <a:gd name="T1" fmla="*/ 0 h 248"/>
                <a:gd name="T2" fmla="*/ 672 w 1152"/>
                <a:gd name="T3" fmla="*/ 240 h 248"/>
                <a:gd name="T4" fmla="*/ 1152 w 1152"/>
                <a:gd name="T5" fmla="*/ 48 h 248"/>
                <a:gd name="T6" fmla="*/ 0 60000 65536"/>
                <a:gd name="T7" fmla="*/ 0 60000 65536"/>
                <a:gd name="T8" fmla="*/ 0 60000 65536"/>
                <a:gd name="T9" fmla="*/ 0 w 1152"/>
                <a:gd name="T10" fmla="*/ 0 h 248"/>
                <a:gd name="T11" fmla="*/ 1152 w 1152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48">
                  <a:moveTo>
                    <a:pt x="0" y="0"/>
                  </a:moveTo>
                  <a:cubicBezTo>
                    <a:pt x="240" y="116"/>
                    <a:pt x="480" y="232"/>
                    <a:pt x="672" y="240"/>
                  </a:cubicBezTo>
                  <a:cubicBezTo>
                    <a:pt x="864" y="248"/>
                    <a:pt x="1008" y="148"/>
                    <a:pt x="1152" y="48"/>
                  </a:cubicBezTo>
                </a:path>
              </a:pathLst>
            </a:custGeom>
            <a:noFill/>
            <a:ln w="4762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66578" name="Freeform 13"/>
            <p:cNvSpPr>
              <a:spLocks/>
            </p:cNvSpPr>
            <p:nvPr/>
          </p:nvSpPr>
          <p:spPr bwMode="auto">
            <a:xfrm>
              <a:off x="1776" y="3312"/>
              <a:ext cx="96" cy="720"/>
            </a:xfrm>
            <a:custGeom>
              <a:avLst/>
              <a:gdLst>
                <a:gd name="T0" fmla="*/ 96 w 96"/>
                <a:gd name="T1" fmla="*/ 0 h 720"/>
                <a:gd name="T2" fmla="*/ 0 w 96"/>
                <a:gd name="T3" fmla="*/ 336 h 720"/>
                <a:gd name="T4" fmla="*/ 96 w 96"/>
                <a:gd name="T5" fmla="*/ 720 h 720"/>
                <a:gd name="T6" fmla="*/ 0 60000 65536"/>
                <a:gd name="T7" fmla="*/ 0 60000 65536"/>
                <a:gd name="T8" fmla="*/ 0 60000 65536"/>
                <a:gd name="T9" fmla="*/ 0 w 96"/>
                <a:gd name="T10" fmla="*/ 0 h 720"/>
                <a:gd name="T11" fmla="*/ 96 w 9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20">
                  <a:moveTo>
                    <a:pt x="96" y="0"/>
                  </a:moveTo>
                  <a:cubicBezTo>
                    <a:pt x="48" y="108"/>
                    <a:pt x="0" y="216"/>
                    <a:pt x="0" y="336"/>
                  </a:cubicBezTo>
                  <a:cubicBezTo>
                    <a:pt x="0" y="456"/>
                    <a:pt x="48" y="588"/>
                    <a:pt x="96" y="720"/>
                  </a:cubicBezTo>
                </a:path>
              </a:pathLst>
            </a:custGeom>
            <a:noFill/>
            <a:ln w="4762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6072808" y="405782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300000" lon="16499998" rev="0"/>
            </a:camera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0" name="Oval 15"/>
          <p:cNvSpPr>
            <a:spLocks noChangeArrowheads="1"/>
          </p:cNvSpPr>
          <p:nvPr/>
        </p:nvSpPr>
        <p:spPr bwMode="auto">
          <a:xfrm>
            <a:off x="4548808" y="2533823"/>
            <a:ext cx="381000" cy="304800"/>
          </a:xfrm>
          <a:prstGeom prst="ellipse">
            <a:avLst/>
          </a:prstGeom>
          <a:solidFill>
            <a:srgbClr val="00CC00"/>
          </a:solidFill>
          <a:ln w="9525">
            <a:round/>
            <a:headEnd/>
            <a:tailEnd/>
          </a:ln>
          <a:scene3d>
            <a:camera prst="legacyPerspectiveBottom">
              <a:rot lat="18300000" lon="0" rev="0"/>
            </a:camera>
            <a:lightRig rig="legacyFlat2" dir="t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</a:sp3d>
        </p:spPr>
        <p:txBody>
          <a:bodyPr wrap="none" anchor="ctr">
            <a:flatTx/>
          </a:bodyPr>
          <a:lstStyle/>
          <a:p>
            <a:endParaRPr lang="fr-BE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6682408" y="4743623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Méthode</a:t>
            </a:r>
          </a:p>
        </p:txBody>
      </p:sp>
      <p:sp>
        <p:nvSpPr>
          <p:cNvPr id="66572" name="Text Box 17"/>
          <p:cNvSpPr txBox="1">
            <a:spLocks noChangeArrowheads="1"/>
          </p:cNvSpPr>
          <p:nvPr/>
        </p:nvSpPr>
        <p:spPr bwMode="auto">
          <a:xfrm>
            <a:off x="5615608" y="2132856"/>
            <a:ext cx="163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Evénement</a:t>
            </a:r>
            <a:endParaRPr lang="en-US" sz="2400">
              <a:solidFill>
                <a:srgbClr val="00CC00"/>
              </a:solidFill>
              <a:latin typeface="Times New Roman" pitchFamily="18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9008" y="4210223"/>
            <a:ext cx="914400" cy="762000"/>
            <a:chOff x="5040" y="2112"/>
            <a:chExt cx="576" cy="816"/>
          </a:xfrm>
        </p:grpSpPr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5184" y="2112"/>
              <a:ext cx="432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96"/>
                </a:cxn>
                <a:cxn ang="0">
                  <a:pos x="432" y="480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cubicBezTo>
                    <a:pt x="108" y="8"/>
                    <a:pt x="216" y="16"/>
                    <a:pt x="288" y="96"/>
                  </a:cubicBezTo>
                  <a:cubicBezTo>
                    <a:pt x="360" y="176"/>
                    <a:pt x="396" y="328"/>
                    <a:pt x="432" y="480"/>
                  </a:cubicBezTo>
                </a:path>
              </a:pathLst>
            </a:custGeom>
            <a:noFill/>
            <a:ln w="47625">
              <a:solidFill>
                <a:schemeClr val="hlink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5040" y="2207"/>
              <a:ext cx="304" cy="721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88" y="288"/>
                </a:cxn>
                <a:cxn ang="0">
                  <a:pos x="96" y="0"/>
                </a:cxn>
              </a:cxnLst>
              <a:rect l="0" t="0" r="r" b="b"/>
              <a:pathLst>
                <a:path w="304" h="720">
                  <a:moveTo>
                    <a:pt x="0" y="720"/>
                  </a:moveTo>
                  <a:cubicBezTo>
                    <a:pt x="136" y="564"/>
                    <a:pt x="272" y="408"/>
                    <a:pt x="288" y="288"/>
                  </a:cubicBezTo>
                  <a:cubicBezTo>
                    <a:pt x="304" y="168"/>
                    <a:pt x="200" y="84"/>
                    <a:pt x="96" y="0"/>
                  </a:cubicBezTo>
                </a:path>
              </a:pathLst>
            </a:custGeom>
            <a:noFill/>
            <a:ln w="47625">
              <a:solidFill>
                <a:schemeClr val="hlink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66574" name="Freeform 21"/>
          <p:cNvSpPr>
            <a:spLocks/>
          </p:cNvSpPr>
          <p:nvPr/>
        </p:nvSpPr>
        <p:spPr bwMode="auto">
          <a:xfrm>
            <a:off x="4777408" y="2305223"/>
            <a:ext cx="685800" cy="381000"/>
          </a:xfrm>
          <a:custGeom>
            <a:avLst/>
            <a:gdLst>
              <a:gd name="T0" fmla="*/ 0 w 432"/>
              <a:gd name="T1" fmla="*/ 2147483647 h 384"/>
              <a:gd name="T2" fmla="*/ 2147483647 w 432"/>
              <a:gd name="T3" fmla="*/ 2147483647 h 384"/>
              <a:gd name="T4" fmla="*/ 2147483647 w 432"/>
              <a:gd name="T5" fmla="*/ 0 h 384"/>
              <a:gd name="T6" fmla="*/ 0 60000 65536"/>
              <a:gd name="T7" fmla="*/ 0 60000 65536"/>
              <a:gd name="T8" fmla="*/ 0 60000 65536"/>
              <a:gd name="T9" fmla="*/ 0 w 432"/>
              <a:gd name="T10" fmla="*/ 0 h 384"/>
              <a:gd name="T11" fmla="*/ 432 w 43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84" y="16"/>
                  <a:pt x="432" y="0"/>
                </a:cubicBezTo>
              </a:path>
            </a:pathLst>
          </a:custGeom>
          <a:noFill/>
          <a:ln w="47625">
            <a:solidFill>
              <a:srgbClr val="00CC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500438"/>
          </a:xfrm>
        </p:spPr>
        <p:txBody>
          <a:bodyPr/>
          <a:lstStyle/>
          <a:p>
            <a:pPr eaLnBrk="1" hangingPunct="1"/>
            <a:r>
              <a:rPr lang="fr-BE" dirty="0" smtClean="0"/>
              <a:t>Propriétés</a:t>
            </a:r>
            <a:endParaRPr lang="en-GB" dirty="0" smtClean="0"/>
          </a:p>
        </p:txBody>
      </p:sp>
      <p:sp>
        <p:nvSpPr>
          <p:cNvPr id="103428" name="Text Box 1028"/>
          <p:cNvSpPr txBox="1">
            <a:spLocks noChangeArrowheads="1"/>
          </p:cNvSpPr>
          <p:nvPr/>
        </p:nvSpPr>
        <p:spPr bwMode="auto">
          <a:xfrm>
            <a:off x="3616424" y="1772816"/>
            <a:ext cx="17526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objet.propriété</a:t>
            </a:r>
          </a:p>
        </p:txBody>
      </p:sp>
      <p:sp>
        <p:nvSpPr>
          <p:cNvPr id="103429" name="Rectangle 1029"/>
          <p:cNvSpPr>
            <a:spLocks noChangeArrowheads="1"/>
          </p:cNvSpPr>
          <p:nvPr/>
        </p:nvSpPr>
        <p:spPr bwMode="auto">
          <a:xfrm>
            <a:off x="2702024" y="2272879"/>
            <a:ext cx="38862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ex15.htm</a:t>
            </a:r>
            <a:endParaRPr kumimoji="1" lang="en-US" sz="1200" b="1" dirty="0"/>
          </a:p>
        </p:txBody>
      </p:sp>
      <p:sp>
        <p:nvSpPr>
          <p:cNvPr id="103430" name="Text Box 1030"/>
          <p:cNvSpPr txBox="1">
            <a:spLocks noChangeArrowheads="1"/>
          </p:cNvSpPr>
          <p:nvPr/>
        </p:nvSpPr>
        <p:spPr bwMode="auto">
          <a:xfrm>
            <a:off x="2702024" y="2558629"/>
            <a:ext cx="3886200" cy="27701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15&lt;/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15&lt;/h1&gt;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document.title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143375"/>
          </a:xfrm>
        </p:spPr>
        <p:txBody>
          <a:bodyPr/>
          <a:lstStyle/>
          <a:p>
            <a:pPr eaLnBrk="1" hangingPunct="1"/>
            <a:r>
              <a:rPr lang="fr-BE" smtClean="0"/>
              <a:t>Propriétés – Création dynamique</a:t>
            </a:r>
            <a:endParaRPr lang="en-GB" smtClean="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630016" y="2000250"/>
            <a:ext cx="3886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Ex15_1.htm</a:t>
            </a:r>
            <a:endParaRPr kumimoji="1" lang="en-US" sz="1200" b="1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630016" y="2286000"/>
            <a:ext cx="3886200" cy="303053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15_1&lt;/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15_1&lt;/h1&gt;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document.MaNouvellePropriete</a:t>
            </a:r>
            <a:r>
              <a:rPr kumimoji="1" lang="fr-FR" sz="1200" b="1" dirty="0">
                <a:latin typeface="Courier New" pitchFamily="49" charset="0"/>
              </a:rPr>
              <a:t> = 10;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document.MaNouvellePropriete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Propriétés – Suppression</a:t>
            </a:r>
            <a:endParaRPr lang="en-GB" smtClean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014538" y="2143125"/>
            <a:ext cx="4648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BE" sz="1200" b="1" dirty="0">
                <a:latin typeface="Courier New" pitchFamily="49" charset="0"/>
              </a:rPr>
              <a:t>delete </a:t>
            </a:r>
            <a:r>
              <a:rPr kumimoji="1" lang="en-GB" sz="1200" b="1" dirty="0">
                <a:latin typeface="Courier New" pitchFamily="49" charset="0"/>
              </a:rPr>
              <a:t>objet.propriété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785938" y="2697163"/>
            <a:ext cx="56388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Ex15_2.htm</a:t>
            </a:r>
            <a:endParaRPr kumimoji="1" lang="en-US" sz="1200" b="1" dirty="0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785938" y="2981325"/>
            <a:ext cx="5638800" cy="24923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15_2&lt;/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15_2&lt;/h1&gt;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document.MaNouvellePropriete</a:t>
            </a:r>
            <a:r>
              <a:rPr kumimoji="1" lang="fr-FR" sz="1200" b="1" dirty="0">
                <a:latin typeface="Courier New" pitchFamily="49" charset="0"/>
              </a:rPr>
              <a:t> = 10;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document.MaNouvellePropriete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delete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 smtClean="0">
                <a:latin typeface="Courier New" pitchFamily="49" charset="0"/>
              </a:rPr>
              <a:t>document.MaNouvellePropriete</a:t>
            </a:r>
            <a:r>
              <a:rPr kumimoji="1" lang="fr-FR" sz="1200" b="1" dirty="0" smtClean="0">
                <a:latin typeface="Courier New" pitchFamily="49" charset="0"/>
              </a:rPr>
              <a:t>);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document.MaNouvellePropriete</a:t>
            </a:r>
            <a:r>
              <a:rPr kumimoji="1" lang="fr-FR" sz="1200" b="1" dirty="0">
                <a:latin typeface="Courier New" pitchFamily="49" charset="0"/>
              </a:rPr>
              <a:t>); //Erreur d'exécution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643313"/>
          </a:xfrm>
        </p:spPr>
        <p:txBody>
          <a:bodyPr/>
          <a:lstStyle/>
          <a:p>
            <a:pPr eaLnBrk="1" hangingPunct="1"/>
            <a:r>
              <a:rPr lang="fr-BE" smtClean="0"/>
              <a:t>Méthodes</a:t>
            </a:r>
            <a:endParaRPr lang="en-GB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305050" y="2000250"/>
            <a:ext cx="4648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 err="1">
                <a:latin typeface="Courier New" pitchFamily="49" charset="0"/>
              </a:rPr>
              <a:t>objet.méthode</a:t>
            </a:r>
            <a:r>
              <a:rPr kumimoji="1" lang="en-GB" sz="1200" b="1" dirty="0">
                <a:latin typeface="Courier New" pitchFamily="49" charset="0"/>
              </a:rPr>
              <a:t> = </a:t>
            </a:r>
            <a:r>
              <a:rPr kumimoji="1" lang="en-GB" sz="1200" b="1" dirty="0" err="1">
                <a:latin typeface="Courier New" pitchFamily="49" charset="0"/>
              </a:rPr>
              <a:t>fonction</a:t>
            </a:r>
            <a:endParaRPr kumimoji="1" lang="en-GB" sz="1200" b="1" dirty="0">
              <a:latin typeface="Courier New" pitchFamily="49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00250" y="2571750"/>
            <a:ext cx="5638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Ex15_3.htm</a:t>
            </a:r>
            <a:endParaRPr kumimoji="1" lang="en-US" sz="1200" b="1" dirty="0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000250" y="2857500"/>
            <a:ext cx="5638800" cy="24923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15_3&lt;/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15_3&lt;/h1&gt;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docAfficherTitreMajuscule</a:t>
            </a:r>
            <a:r>
              <a:rPr kumimoji="1" lang="fr-FR" sz="1200" b="1" dirty="0">
                <a:latin typeface="Courier New" pitchFamily="49" charset="0"/>
              </a:rPr>
              <a:t>()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this.write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this.title.toUpperCase</a:t>
            </a:r>
            <a:r>
              <a:rPr kumimoji="1" lang="fr-FR" sz="1200" b="1" dirty="0">
                <a:latin typeface="Courier New" pitchFamily="49" charset="0"/>
              </a:rPr>
              <a:t>());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document.writeTitle</a:t>
            </a:r>
            <a:r>
              <a:rPr kumimoji="1" lang="fr-FR" sz="1200" b="1" dirty="0">
                <a:latin typeface="Courier New" pitchFamily="49" charset="0"/>
              </a:rPr>
              <a:t> = </a:t>
            </a:r>
            <a:r>
              <a:rPr kumimoji="1" lang="fr-FR" sz="1200" b="1" dirty="0" err="1">
                <a:latin typeface="Courier New" pitchFamily="49" charset="0"/>
              </a:rPr>
              <a:t>docAfficherTitreMajuscule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document.writeTitle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</a:t>
            </a:r>
            <a:endParaRPr lang="en-GB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Création</a:t>
            </a:r>
          </a:p>
          <a:p>
            <a:pPr lvl="1" eaLnBrk="1" hangingPunct="1"/>
            <a:r>
              <a:rPr lang="fr-BE" smtClean="0"/>
              <a:t>Par initialisateur d’objet</a:t>
            </a:r>
            <a:endParaRPr lang="en-GB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286000" y="3048000"/>
            <a:ext cx="53340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objet = {propriété:valeur1, propriété:valeur2, ...}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905000" y="3714750"/>
            <a:ext cx="64770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Livre={</a:t>
            </a:r>
            <a:r>
              <a:rPr kumimoji="1" lang="fr-FR" sz="1200" b="1" dirty="0" err="1">
                <a:latin typeface="Courier New" pitchFamily="49" charset="0"/>
              </a:rPr>
              <a:t>auteur:"Dupont</a:t>
            </a:r>
            <a:r>
              <a:rPr kumimoji="1" lang="fr-FR" sz="1200" b="1" dirty="0">
                <a:latin typeface="Courier New" pitchFamily="49" charset="0"/>
              </a:rPr>
              <a:t>",</a:t>
            </a:r>
            <a:r>
              <a:rPr kumimoji="1" lang="fr-FR" sz="1200" b="1" dirty="0" err="1">
                <a:latin typeface="Courier New" pitchFamily="49" charset="0"/>
              </a:rPr>
              <a:t>titre:"Les</a:t>
            </a:r>
            <a:r>
              <a:rPr kumimoji="1" lang="fr-FR" sz="1200" b="1" dirty="0">
                <a:latin typeface="Courier New" pitchFamily="49" charset="0"/>
              </a:rPr>
              <a:t> mémoire de </a:t>
            </a:r>
            <a:r>
              <a:rPr kumimoji="1" lang="fr-FR" sz="1200" b="1" dirty="0" err="1">
                <a:latin typeface="Courier New" pitchFamily="49" charset="0"/>
              </a:rPr>
              <a:t>dupont</a:t>
            </a:r>
            <a:r>
              <a:rPr kumimoji="1" lang="fr-FR" sz="1200" b="1" dirty="0">
                <a:latin typeface="Courier New" pitchFamily="49" charset="0"/>
              </a:rPr>
              <a:t>",date:"1999"};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05000" y="4071938"/>
            <a:ext cx="6477000" cy="13827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Livre={};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Livre.auteur="Dupont";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Livre.titre="Les mémoire de dupont";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Livre.date="1999";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990600" y="25908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1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Qu’est-ce que </a:t>
            </a:r>
            <a:r>
              <a:rPr lang="fr-FR" dirty="0" err="1" smtClean="0"/>
              <a:t>Javascript</a:t>
            </a:r>
            <a:r>
              <a:rPr lang="fr-FR" dirty="0" smtClean="0"/>
              <a:t>?</a:t>
            </a:r>
          </a:p>
          <a:p>
            <a:pPr lvl="1" eaLnBrk="1" hangingPunct="1"/>
            <a:r>
              <a:rPr lang="fr-FR" sz="2000" dirty="0" smtClean="0"/>
              <a:t>Langage de script</a:t>
            </a:r>
          </a:p>
          <a:p>
            <a:pPr lvl="1" eaLnBrk="1" hangingPunct="1"/>
            <a:r>
              <a:rPr lang="fr-FR" sz="2000" dirty="0" smtClean="0"/>
              <a:t>Objectif : Rendre dynamique les pages Web</a:t>
            </a:r>
          </a:p>
          <a:p>
            <a:pPr lvl="1" eaLnBrk="1" hangingPunct="1"/>
            <a:r>
              <a:rPr lang="fr-FR" sz="2000" dirty="0" smtClean="0"/>
              <a:t>Existe depuis</a:t>
            </a:r>
          </a:p>
          <a:p>
            <a:pPr lvl="2" eaLnBrk="1" hangingPunct="1"/>
            <a:r>
              <a:rPr lang="fr-FR" sz="1800" dirty="0" smtClean="0"/>
              <a:t>Netscape 2.0</a:t>
            </a:r>
          </a:p>
          <a:p>
            <a:pPr lvl="2" eaLnBrk="1" hangingPunct="1"/>
            <a:r>
              <a:rPr lang="fr-FR" sz="1800" dirty="0" smtClean="0"/>
              <a:t>Microsoft Internet Explorer 3.0</a:t>
            </a:r>
          </a:p>
          <a:p>
            <a:pPr lvl="1" eaLnBrk="1" hangingPunct="1"/>
            <a:r>
              <a:rPr lang="fr-FR" sz="2000" dirty="0" smtClean="0"/>
              <a:t>Peut manipuler</a:t>
            </a:r>
          </a:p>
          <a:p>
            <a:pPr lvl="2" eaLnBrk="1" hangingPunct="1"/>
            <a:r>
              <a:rPr lang="fr-FR" sz="1800" dirty="0" smtClean="0"/>
              <a:t>Document HTML</a:t>
            </a:r>
          </a:p>
          <a:p>
            <a:pPr lvl="2" eaLnBrk="1" hangingPunct="1"/>
            <a:r>
              <a:rPr lang="fr-FR" sz="1800" dirty="0" smtClean="0"/>
              <a:t>Navigateur</a:t>
            </a:r>
          </a:p>
          <a:p>
            <a:pPr lvl="2" eaLnBrk="1" hangingPunct="1"/>
            <a:r>
              <a:rPr lang="fr-FR" sz="1800" dirty="0" smtClean="0"/>
              <a:t>Fenêtre</a:t>
            </a:r>
          </a:p>
          <a:p>
            <a:pPr lvl="1" eaLnBrk="1" hangingPunct="1"/>
            <a:r>
              <a:rPr lang="fr-FR" sz="2000" dirty="0" smtClean="0"/>
              <a:t>Syntaxe similaire au C et à Java</a:t>
            </a:r>
            <a:endParaRPr lang="en-GB" sz="2000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Création</a:t>
            </a:r>
          </a:p>
          <a:p>
            <a:pPr lvl="1" eaLnBrk="1" hangingPunct="1"/>
            <a:r>
              <a:rPr lang="fr-BE" smtClean="0"/>
              <a:t>Par un constructeur</a:t>
            </a:r>
            <a:endParaRPr lang="en-GB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43200" y="2500313"/>
            <a:ext cx="46482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object = new </a:t>
            </a:r>
            <a:r>
              <a:rPr kumimoji="1" lang="en-GB" sz="1200" b="1" dirty="0" err="1">
                <a:latin typeface="Courier New" pitchFamily="49" charset="0"/>
              </a:rPr>
              <a:t>constructeur</a:t>
            </a:r>
            <a:r>
              <a:rPr kumimoji="1" lang="en-GB" sz="1200" b="1" dirty="0">
                <a:latin typeface="Courier New" pitchFamily="49" charset="0"/>
              </a:rPr>
              <a:t>(</a:t>
            </a:r>
            <a:r>
              <a:rPr kumimoji="1" lang="en-GB" sz="1200" b="1" dirty="0" err="1">
                <a:latin typeface="Courier New" pitchFamily="49" charset="0"/>
              </a:rPr>
              <a:t>paramètres</a:t>
            </a:r>
            <a:r>
              <a:rPr kumimoji="1" lang="en-GB" sz="1200" b="1" dirty="0">
                <a:latin typeface="Courier New" pitchFamily="49" charset="0"/>
              </a:rPr>
              <a:t>)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990600" y="25908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2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362200" y="2857500"/>
            <a:ext cx="5638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ex16.htm</a:t>
            </a:r>
            <a:endParaRPr kumimoji="1" lang="en-US" sz="1200" b="1" dirty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362200" y="3143250"/>
            <a:ext cx="5638800" cy="24923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16&lt;/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16&lt;/h1&gt;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Livres(auteur, titre, date)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this.auteur</a:t>
            </a:r>
            <a:r>
              <a:rPr kumimoji="1" lang="fr-FR" sz="1200" b="1" dirty="0">
                <a:latin typeface="Courier New" pitchFamily="49" charset="0"/>
              </a:rPr>
              <a:t> = auteur;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this.titre</a:t>
            </a:r>
            <a:r>
              <a:rPr kumimoji="1" lang="fr-FR" sz="1200" b="1" dirty="0">
                <a:latin typeface="Courier New" pitchFamily="49" charset="0"/>
              </a:rPr>
              <a:t> = titre;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this.date</a:t>
            </a:r>
            <a:r>
              <a:rPr kumimoji="1" lang="fr-FR" sz="1200" b="1" dirty="0">
                <a:latin typeface="Courier New" pitchFamily="49" charset="0"/>
              </a:rPr>
              <a:t> = date;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this.afficher</a:t>
            </a:r>
            <a:r>
              <a:rPr kumimoji="1" lang="fr-FR" sz="1200" b="1" dirty="0">
                <a:latin typeface="Courier New" pitchFamily="49" charset="0"/>
              </a:rPr>
              <a:t> = </a:t>
            </a:r>
            <a:r>
              <a:rPr kumimoji="1" lang="fr-FR" sz="1200" b="1" dirty="0" err="1">
                <a:latin typeface="Courier New" pitchFamily="49" charset="0"/>
              </a:rPr>
              <a:t>livAfficherLivre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Création</a:t>
            </a:r>
          </a:p>
          <a:p>
            <a:pPr lvl="1" eaLnBrk="1" hangingPunct="1"/>
            <a:r>
              <a:rPr lang="fr-BE" smtClean="0"/>
              <a:t>Par un constructeur</a:t>
            </a:r>
            <a:endParaRPr lang="en-GB" smtClean="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166813" y="2562225"/>
            <a:ext cx="7620000" cy="2762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ex16.htm</a:t>
            </a:r>
            <a:endParaRPr kumimoji="1" lang="en-US" sz="1200" b="1" dirty="0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785813" y="2214563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fr-BE" sz="3200">
                <a:solidFill>
                  <a:schemeClr val="bg1"/>
                </a:solidFill>
              </a:rPr>
              <a:t>2</a:t>
            </a:r>
            <a:endParaRPr kumimoji="1" lang="en-US" sz="3200">
              <a:solidFill>
                <a:schemeClr val="bg1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166813" y="2833688"/>
            <a:ext cx="7620000" cy="28622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livAfficherLivre</a:t>
            </a:r>
            <a:r>
              <a:rPr kumimoji="1" lang="fr-FR" sz="1200" b="1" dirty="0">
                <a:latin typeface="Courier New" pitchFamily="49" charset="0"/>
              </a:rPr>
              <a:t>()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("&lt;b&gt;"+</a:t>
            </a:r>
            <a:r>
              <a:rPr kumimoji="1" lang="fr-FR" sz="1200" b="1" dirty="0" err="1">
                <a:latin typeface="Courier New" pitchFamily="49" charset="0"/>
              </a:rPr>
              <a:t>this.titre</a:t>
            </a:r>
            <a:r>
              <a:rPr kumimoji="1" lang="fr-FR" sz="1200" b="1" dirty="0">
                <a:latin typeface="Courier New" pitchFamily="49" charset="0"/>
              </a:rPr>
              <a:t>+"&lt;/b&gt;, &lt;i&gt;"+</a:t>
            </a:r>
            <a:r>
              <a:rPr kumimoji="1" lang="fr-FR" sz="1200" b="1" dirty="0" err="1">
                <a:latin typeface="Courier New" pitchFamily="49" charset="0"/>
              </a:rPr>
              <a:t>this.auteur</a:t>
            </a:r>
            <a:r>
              <a:rPr kumimoji="1" lang="fr-FR" sz="1200" b="1" dirty="0">
                <a:latin typeface="Courier New" pitchFamily="49" charset="0"/>
              </a:rPr>
              <a:t>+"&lt;/i&gt;, "+</a:t>
            </a:r>
            <a:r>
              <a:rPr kumimoji="1" lang="fr-FR" sz="1200" b="1" dirty="0" err="1">
                <a:latin typeface="Courier New" pitchFamily="49" charset="0"/>
              </a:rPr>
              <a:t>this.date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/&gt;");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Livre1 = new Livres("</a:t>
            </a:r>
            <a:r>
              <a:rPr kumimoji="1" lang="fr-FR" sz="1200" b="1" dirty="0" err="1">
                <a:latin typeface="Courier New" pitchFamily="49" charset="0"/>
              </a:rPr>
              <a:t>Dupont","Les</a:t>
            </a:r>
            <a:r>
              <a:rPr kumimoji="1" lang="fr-FR" sz="1200" b="1" dirty="0">
                <a:latin typeface="Courier New" pitchFamily="49" charset="0"/>
              </a:rPr>
              <a:t> mémoires de </a:t>
            </a:r>
            <a:r>
              <a:rPr kumimoji="1" lang="fr-FR" sz="1200" b="1" dirty="0" err="1">
                <a:latin typeface="Courier New" pitchFamily="49" charset="0"/>
              </a:rPr>
              <a:t>dupont</a:t>
            </a:r>
            <a:r>
              <a:rPr kumimoji="1" lang="fr-FR" sz="1200" b="1" dirty="0">
                <a:latin typeface="Courier New" pitchFamily="49" charset="0"/>
              </a:rPr>
              <a:t>", 1999);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Livre2 = new Livres("Alphonse </a:t>
            </a:r>
            <a:r>
              <a:rPr kumimoji="1" lang="fr-FR" sz="1200" b="1" dirty="0" err="1">
                <a:latin typeface="Courier New" pitchFamily="49" charset="0"/>
              </a:rPr>
              <a:t>Daudet","Les</a:t>
            </a:r>
            <a:r>
              <a:rPr kumimoji="1" lang="fr-FR" sz="1200" b="1" dirty="0">
                <a:latin typeface="Courier New" pitchFamily="49" charset="0"/>
              </a:rPr>
              <a:t> lettres de mon moulin", 1866);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Livre1.afficher();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Livre2.afficher();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Objets</a:t>
            </a:r>
            <a:endParaRPr lang="en-GB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1143127"/>
            <a:ext cx="8229057" cy="4302097"/>
          </a:xfrm>
        </p:spPr>
        <p:txBody>
          <a:bodyPr/>
          <a:lstStyle/>
          <a:p>
            <a:pPr eaLnBrk="1" hangingPunct="1"/>
            <a:r>
              <a:rPr lang="fr-BE" dirty="0" smtClean="0"/>
              <a:t>Exercice</a:t>
            </a:r>
          </a:p>
          <a:p>
            <a:pPr lvl="1"/>
            <a:r>
              <a:rPr lang="fr-BE" sz="2000" dirty="0" smtClean="0"/>
              <a:t>Créez un objet voiture qui a comme propriétés:</a:t>
            </a:r>
          </a:p>
          <a:p>
            <a:pPr lvl="4"/>
            <a:r>
              <a:rPr lang="fr-BE" sz="1800" dirty="0" smtClean="0"/>
              <a:t>Une marque</a:t>
            </a:r>
          </a:p>
          <a:p>
            <a:pPr lvl="4"/>
            <a:r>
              <a:rPr lang="fr-BE" sz="1800" dirty="0" smtClean="0"/>
              <a:t>Un modèle</a:t>
            </a:r>
          </a:p>
          <a:p>
            <a:pPr lvl="4"/>
            <a:r>
              <a:rPr lang="fr-BE" sz="1800" dirty="0" smtClean="0"/>
              <a:t>Une couleur</a:t>
            </a:r>
          </a:p>
          <a:p>
            <a:pPr lvl="4"/>
            <a:r>
              <a:rPr lang="fr-BE" sz="1800" dirty="0" smtClean="0"/>
              <a:t>Un numéro d’immatriculation</a:t>
            </a:r>
          </a:p>
          <a:p>
            <a:pPr marL="1828357" lvl="4" indent="0">
              <a:buNone/>
            </a:pPr>
            <a:endParaRPr lang="fr-BE" sz="1800" dirty="0" smtClean="0"/>
          </a:p>
          <a:p>
            <a:pPr eaLnBrk="1" hangingPunct="1">
              <a:buFontTx/>
              <a:buNone/>
            </a:pPr>
            <a:r>
              <a:rPr lang="fr-BE" sz="3000" dirty="0" smtClean="0"/>
              <a:t>	</a:t>
            </a:r>
            <a:r>
              <a:rPr lang="fr-BE" sz="1800" dirty="0" smtClean="0"/>
              <a:t>Cet objet possèdera une méthode « afficher() » qui listera ses différentes propriétés. </a:t>
            </a:r>
          </a:p>
          <a:p>
            <a:pPr lvl="1"/>
            <a:r>
              <a:rPr lang="fr-BE" sz="2000" dirty="0" smtClean="0"/>
              <a:t>Donnez à l’utilisateur la possibilité de définir les différentes propriétés de sa voiture et de les afficher grâce à un bouton créer et afficher.</a:t>
            </a:r>
          </a:p>
          <a:p>
            <a:pPr eaLnBrk="1" hangingPunct="1">
              <a:buFontTx/>
              <a:buNone/>
            </a:pPr>
            <a:r>
              <a:rPr lang="fr-BE" sz="1800" dirty="0" smtClean="0"/>
              <a:t>	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 prédéfinis</a:t>
            </a:r>
            <a:endParaRPr lang="en-GB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433513" y="1862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 err="1">
                <a:solidFill>
                  <a:schemeClr val="tx2">
                    <a:lumMod val="75000"/>
                  </a:schemeClr>
                </a:solidFill>
              </a:rPr>
              <a:t>Array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109913" y="1862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Manipulation de tableaux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33513" y="2243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Boolean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109913" y="2243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Manipulation des variables booléennes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433513" y="3005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Function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109913" y="3005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Manipulation des fonctions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433513" y="2624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Date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109913" y="2624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Manipulation des dates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33513" y="3386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Number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109913" y="3386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Manipulation des nombres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433513" y="3767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109913" y="3767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Manipulation des objets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1433513" y="41481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109913" y="4148138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Manipulation des chaînes de caractères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1433513" y="4529138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Math</a:t>
            </a:r>
          </a:p>
          <a:p>
            <a:pPr>
              <a:defRPr/>
            </a:pP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3109913" y="4529138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Fournit des constantes et des fonctions mathématiques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1357313" y="1785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1357313" y="2166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1357313" y="2547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1357313" y="2928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1357313" y="3309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1357313" y="3690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1357313" y="4071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1357313" y="4452938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Objets prédéfinis</a:t>
            </a:r>
            <a:endParaRPr lang="en-GB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Array</a:t>
            </a:r>
            <a:endParaRPr lang="fr-FR" dirty="0" smtClean="0"/>
          </a:p>
          <a:p>
            <a:pPr lvl="1" eaLnBrk="1" hangingPunct="1"/>
            <a:r>
              <a:rPr lang="fr-FR" dirty="0" smtClean="0"/>
              <a:t>A partir de </a:t>
            </a:r>
            <a:br>
              <a:rPr lang="fr-FR" dirty="0" smtClean="0"/>
            </a:br>
            <a:r>
              <a:rPr lang="fr-FR" dirty="0" smtClean="0"/>
              <a:t>la version 1.1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643313" y="1071563"/>
            <a:ext cx="44196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ex17.htm</a:t>
            </a:r>
            <a:endParaRPr kumimoji="1" lang="en-US" sz="1200" b="1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643313" y="1300163"/>
            <a:ext cx="4419600" cy="4432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17&lt;/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17&lt;/h1&gt;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(4);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[0] = "rouge";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[1] = "bleu";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[2] = "vert";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[3] = "jaune";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alert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[2]);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 prédéfinis</a:t>
            </a:r>
            <a:endParaRPr lang="en-GB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Autres types de déclaration</a:t>
            </a:r>
          </a:p>
          <a:p>
            <a:pPr marL="523183" lvl="1" indent="0" eaLnBrk="1" hangingPunct="1">
              <a:buNone/>
            </a:pPr>
            <a:r>
              <a:rPr lang="fr-FR" dirty="0" smtClean="0"/>
              <a:t>1. En attribuant directement les valeurs</a:t>
            </a:r>
          </a:p>
          <a:p>
            <a:pPr lvl="1" eaLnBrk="1" hangingPunct="1"/>
            <a:endParaRPr lang="fr-FR" dirty="0" smtClean="0"/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marL="523183" lvl="1" indent="0" eaLnBrk="1" hangingPunct="1">
              <a:buNone/>
            </a:pPr>
            <a:r>
              <a:rPr lang="fr-FR" dirty="0" smtClean="0"/>
              <a:t>2. Sans « dimensionner » le tableau</a:t>
            </a:r>
            <a:br>
              <a:rPr lang="fr-FR" dirty="0" smtClean="0"/>
            </a:br>
            <a:r>
              <a:rPr lang="fr-FR" dirty="0" smtClean="0"/>
              <a:t>    Ajout dynamique des éléments</a:t>
            </a:r>
          </a:p>
          <a:p>
            <a:pPr marL="523183" lvl="1" indent="0" eaLnBrk="1" hangingPunct="1">
              <a:buNone/>
            </a:pPr>
            <a:endParaRPr lang="en-GB" dirty="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00313" y="2132856"/>
            <a:ext cx="53340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couleurs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("rouge", "bleu", "vert", "jaune");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214688" y="3857625"/>
            <a:ext cx="2514600" cy="1657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[0] = "rouge";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[1] = "bleu";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[2] = "vert";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[3] = "jaune";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 prédéfinis</a:t>
            </a:r>
            <a:endParaRPr lang="en-GB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Autres types de déclaration</a:t>
            </a:r>
          </a:p>
          <a:p>
            <a:pPr marL="523183" lvl="1" indent="0" eaLnBrk="1" hangingPunct="1">
              <a:buNone/>
            </a:pPr>
            <a:r>
              <a:rPr lang="fr-FR" dirty="0" smtClean="0"/>
              <a:t>3. Ecriture simplifiée</a:t>
            </a:r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marL="523183" lvl="1" indent="0" eaLnBrk="1" hangingPunct="1">
              <a:buNone/>
            </a:pPr>
            <a:r>
              <a:rPr lang="fr-FR" dirty="0" smtClean="0"/>
              <a:t>4. Ecriture simplifiée avec les données</a:t>
            </a:r>
          </a:p>
          <a:p>
            <a:pPr lvl="2" eaLnBrk="1" hangingPunct="1"/>
            <a:endParaRPr lang="fr-FR" dirty="0" smtClean="0"/>
          </a:p>
          <a:p>
            <a:pPr lvl="2" eaLnBrk="1" hangingPunct="1">
              <a:buFontTx/>
              <a:buNone/>
            </a:pPr>
            <a:endParaRPr lang="fr-FR" dirty="0" smtClean="0"/>
          </a:p>
          <a:p>
            <a:pPr lvl="2" eaLnBrk="1" hangingPunct="1">
              <a:buFontTx/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Longueur (propriété  « </a:t>
            </a:r>
            <a:r>
              <a:rPr lang="fr-FR" dirty="0" err="1" smtClean="0"/>
              <a:t>length</a:t>
            </a:r>
            <a:r>
              <a:rPr lang="fr-FR" dirty="0" smtClean="0"/>
              <a:t> »)</a:t>
            </a:r>
            <a:endParaRPr lang="en-GB" dirty="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14625" y="2060848"/>
            <a:ext cx="5029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couleurs = [];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714625" y="2924944"/>
            <a:ext cx="5029200" cy="2762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couleurs = ["rouge", "bleu", "vert", "jaune"];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714625" y="4437112"/>
            <a:ext cx="50292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alert(couleurs.length);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 prédéfinis</a:t>
            </a:r>
            <a:endParaRPr lang="en-GB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eaLnBrk="1" hangingPunct="1"/>
            <a:r>
              <a:rPr lang="fr-FR" smtClean="0"/>
              <a:t>Hétérogènes</a:t>
            </a:r>
            <a:endParaRPr lang="en-GB" smtClean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7438" y="2000250"/>
            <a:ext cx="58674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ex18.htm</a:t>
            </a:r>
            <a:endParaRPr kumimoji="1" lang="en-US" sz="1200" b="1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57438" y="2286000"/>
            <a:ext cx="5867400" cy="28622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18&lt;/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18&lt;/h1&gt;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 = [];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[0] = "</a:t>
            </a:r>
            <a:r>
              <a:rPr kumimoji="1" lang="fr-FR" sz="1200" b="1" dirty="0" err="1">
                <a:latin typeface="Courier New" pitchFamily="49" charset="0"/>
              </a:rPr>
              <a:t>dupont</a:t>
            </a:r>
            <a:r>
              <a:rPr kumimoji="1" lang="fr-FR" sz="1200" b="1" dirty="0">
                <a:latin typeface="Courier New" pitchFamily="49" charset="0"/>
              </a:rPr>
              <a:t>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[1] = 123;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[2] = "voiture";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[3] = </a:t>
            </a:r>
            <a:r>
              <a:rPr kumimoji="1" lang="fr-FR" sz="1200" b="1" dirty="0" err="1">
                <a:latin typeface="Courier New" pitchFamily="49" charset="0"/>
              </a:rPr>
              <a:t>true</a:t>
            </a:r>
            <a:r>
              <a:rPr kumimoji="1" lang="fr-FR" sz="12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('Le nombre d\'éléments dans le \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        tableau est de : '+</a:t>
            </a:r>
            <a:r>
              <a:rPr kumimoji="1" lang="fr-FR" sz="1200" b="1" dirty="0" err="1">
                <a:latin typeface="Courier New" pitchFamily="49" charset="0"/>
              </a:rPr>
              <a:t>myArray.length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Objets prédéfinis</a:t>
            </a:r>
            <a:endParaRPr lang="en-GB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285875"/>
            <a:ext cx="8229600" cy="4525963"/>
          </a:xfrm>
        </p:spPr>
        <p:txBody>
          <a:bodyPr/>
          <a:lstStyle/>
          <a:p>
            <a:pPr eaLnBrk="1" hangingPunct="1"/>
            <a:r>
              <a:rPr lang="fr-FR" dirty="0" smtClean="0"/>
              <a:t>À « n » dimensions (appelés "associatifs")</a:t>
            </a:r>
            <a:endParaRPr lang="en-GB" dirty="0" smtClean="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55576" y="1857375"/>
            <a:ext cx="7543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ex19.htm</a:t>
            </a:r>
            <a:endParaRPr kumimoji="1" lang="en-US" sz="1200" b="1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55576" y="2143125"/>
            <a:ext cx="7543800" cy="3232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19&lt;/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19&lt;/h1&gt;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(3);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[0] = ["Deux", "trois"];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[1]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(5);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[2] = new </a:t>
            </a:r>
            <a:r>
              <a:rPr kumimoji="1" lang="fr-FR" sz="1200" b="1" dirty="0" err="1">
                <a:latin typeface="Courier New" pitchFamily="49" charset="0"/>
              </a:rPr>
              <a:t>Array</a:t>
            </a:r>
            <a:r>
              <a:rPr kumimoji="1" lang="fr-FR" sz="1200" b="1" dirty="0">
                <a:latin typeface="Courier New" pitchFamily="49" charset="0"/>
              </a:rPr>
              <a:t>(3);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</a:t>
            </a:r>
            <a:r>
              <a:rPr kumimoji="1" lang="fr-FR" sz="1200" b="1" dirty="0" err="1">
                <a:latin typeface="Courier New" pitchFamily="49" charset="0"/>
              </a:rPr>
              <a:t>Premiere</a:t>
            </a:r>
            <a:r>
              <a:rPr kumimoji="1" lang="fr-FR" sz="1200" b="1" dirty="0">
                <a:latin typeface="Courier New" pitchFamily="49" charset="0"/>
              </a:rPr>
              <a:t> dimension : "+</a:t>
            </a:r>
            <a:r>
              <a:rPr kumimoji="1" lang="fr-FR" sz="1200" b="1" dirty="0" err="1">
                <a:latin typeface="Courier New" pitchFamily="49" charset="0"/>
              </a:rPr>
              <a:t>myArray.length</a:t>
            </a:r>
            <a:r>
              <a:rPr kumimoji="1" lang="fr-FR" sz="1200" b="1" dirty="0">
                <a:latin typeface="Courier New" pitchFamily="49" charset="0"/>
              </a:rPr>
              <a:t>+"&lt;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</a:t>
            </a:r>
            <a:r>
              <a:rPr kumimoji="1" lang="fr-FR" sz="1200" b="1" dirty="0" err="1">
                <a:latin typeface="Courier New" pitchFamily="49" charset="0"/>
              </a:rPr>
              <a:t>Deuxieme</a:t>
            </a:r>
            <a:r>
              <a:rPr kumimoji="1" lang="fr-FR" sz="1200" b="1" dirty="0">
                <a:latin typeface="Courier New" pitchFamily="49" charset="0"/>
              </a:rPr>
              <a:t> dimension ligne 0: "+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[0].</a:t>
            </a:r>
            <a:r>
              <a:rPr kumimoji="1" lang="fr-FR" sz="1200" b="1" dirty="0" err="1">
                <a:latin typeface="Courier New" pitchFamily="49" charset="0"/>
              </a:rPr>
              <a:t>length</a:t>
            </a:r>
            <a:r>
              <a:rPr kumimoji="1" lang="fr-FR" sz="1200" b="1" dirty="0">
                <a:latin typeface="Courier New" pitchFamily="49" charset="0"/>
              </a:rPr>
              <a:t>+"&lt;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</a:t>
            </a:r>
            <a:r>
              <a:rPr kumimoji="1" lang="fr-FR" sz="1200" b="1" dirty="0" err="1">
                <a:latin typeface="Courier New" pitchFamily="49" charset="0"/>
              </a:rPr>
              <a:t>Deuxieme</a:t>
            </a:r>
            <a:r>
              <a:rPr kumimoji="1" lang="fr-FR" sz="1200" b="1" dirty="0">
                <a:latin typeface="Courier New" pitchFamily="49" charset="0"/>
              </a:rPr>
              <a:t> dimension ligne 1: "+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[1].</a:t>
            </a:r>
            <a:r>
              <a:rPr kumimoji="1" lang="fr-FR" sz="1200" b="1" dirty="0" err="1">
                <a:latin typeface="Courier New" pitchFamily="49" charset="0"/>
              </a:rPr>
              <a:t>length</a:t>
            </a:r>
            <a:r>
              <a:rPr kumimoji="1" lang="fr-FR" sz="1200" b="1" dirty="0">
                <a:latin typeface="Courier New" pitchFamily="49" charset="0"/>
              </a:rPr>
              <a:t>+"&lt;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</a:t>
            </a:r>
            <a:r>
              <a:rPr kumimoji="1" lang="fr-FR" sz="1200" b="1" dirty="0" err="1">
                <a:latin typeface="Courier New" pitchFamily="49" charset="0"/>
              </a:rPr>
              <a:t>Deuxieme</a:t>
            </a:r>
            <a:r>
              <a:rPr kumimoji="1" lang="fr-FR" sz="1200" b="1" dirty="0">
                <a:latin typeface="Courier New" pitchFamily="49" charset="0"/>
              </a:rPr>
              <a:t> dimension ligne 2: "+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[2].</a:t>
            </a:r>
            <a:r>
              <a:rPr kumimoji="1" lang="fr-FR" sz="1200" b="1" dirty="0" err="1">
                <a:latin typeface="Courier New" pitchFamily="49" charset="0"/>
              </a:rPr>
              <a:t>length</a:t>
            </a:r>
            <a:r>
              <a:rPr kumimoji="1" lang="fr-FR" sz="1200" b="1" dirty="0">
                <a:latin typeface="Courier New" pitchFamily="49" charset="0"/>
              </a:rPr>
              <a:t>+"&lt;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("La valeur du premier élément "+</a:t>
            </a:r>
            <a:r>
              <a:rPr kumimoji="1" lang="fr-FR" sz="1200" b="1" dirty="0" err="1">
                <a:latin typeface="Courier New" pitchFamily="49" charset="0"/>
              </a:rPr>
              <a:t>myArray</a:t>
            </a:r>
            <a:r>
              <a:rPr kumimoji="1" lang="fr-FR" sz="1200" b="1" dirty="0">
                <a:latin typeface="Courier New" pitchFamily="49" charset="0"/>
              </a:rPr>
              <a:t>[0][0]+"&lt;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 prédéfinis</a:t>
            </a:r>
            <a:endParaRPr lang="en-GB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000500"/>
          </a:xfrm>
        </p:spPr>
        <p:txBody>
          <a:bodyPr/>
          <a:lstStyle/>
          <a:p>
            <a:pPr eaLnBrk="1" hangingPunct="1"/>
            <a:r>
              <a:rPr lang="fr-FR" smtClean="0"/>
              <a:t>Array</a:t>
            </a:r>
            <a:endParaRPr lang="en-GB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43608" y="1772816"/>
            <a:ext cx="7086600" cy="3352800"/>
            <a:chOff x="1187450" y="1928813"/>
            <a:chExt cx="7086600" cy="3352800"/>
          </a:xfrm>
        </p:grpSpPr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1263650" y="1928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length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3244850" y="19288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la longueur du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263650" y="22336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concat</a:t>
              </a:r>
              <a:endParaRPr kumimoji="1" lang="en-GB" sz="1400" b="1" i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244850" y="2224088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Concatène deux tableaux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1263650" y="25384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join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3244850" y="25384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Retourne une chaîne de caractères avec les éléments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1263650" y="28432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3244850" y="28432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le dernier élément du tableau et l’enlève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1263650" y="31480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3244850" y="31480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Ajoute un ou plusieurs éléments au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1263650" y="3452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reverse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244850" y="34528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Inverse les éléments du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1263650" y="37576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shift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3244850" y="37576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le premier élément du tableau et l’enlève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1263650" y="40624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slice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244850" y="40624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un sous-tableau du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1263650" y="43672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splice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3244850" y="43672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Insère ou retire des éléments du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2" name="Text Box 22"/>
            <p:cNvSpPr txBox="1">
              <a:spLocks noChangeArrowheads="1"/>
            </p:cNvSpPr>
            <p:nvPr/>
          </p:nvSpPr>
          <p:spPr bwMode="auto">
            <a:xfrm>
              <a:off x="1263650" y="46720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sort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1263650" y="4976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unshift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3244850" y="46720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Trie les éléments du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3244850" y="4976813"/>
              <a:ext cx="487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Ajoute un ou plusieurs éléments au début du tableau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1187450" y="19288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7" name="Rectangle 27"/>
            <p:cNvSpPr>
              <a:spLocks noChangeArrowheads="1"/>
            </p:cNvSpPr>
            <p:nvPr/>
          </p:nvSpPr>
          <p:spPr bwMode="auto">
            <a:xfrm>
              <a:off x="1187450" y="22336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8" name="Rectangle 28"/>
            <p:cNvSpPr>
              <a:spLocks noChangeArrowheads="1"/>
            </p:cNvSpPr>
            <p:nvPr/>
          </p:nvSpPr>
          <p:spPr bwMode="auto">
            <a:xfrm>
              <a:off x="1187450" y="25384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1187450" y="28432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1187450" y="31480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1187450" y="34528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1187450" y="37576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1187450" y="40624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1187450" y="43672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1187450" y="46720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1187450" y="4976813"/>
              <a:ext cx="708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JavaScript peut</a:t>
            </a:r>
          </a:p>
          <a:p>
            <a:pPr lvl="1" eaLnBrk="1" hangingPunct="1"/>
            <a:r>
              <a:rPr lang="fr-FR" smtClean="0"/>
              <a:t>Intervenir dans la création de la page</a:t>
            </a:r>
          </a:p>
          <a:p>
            <a:pPr lvl="1" eaLnBrk="1" hangingPunct="1"/>
            <a:r>
              <a:rPr lang="fr-FR" smtClean="0"/>
              <a:t>Répondre à des évènements utilisateurs</a:t>
            </a:r>
          </a:p>
          <a:p>
            <a:pPr lvl="1" eaLnBrk="1" hangingPunct="1"/>
            <a:r>
              <a:rPr lang="fr-FR" smtClean="0"/>
              <a:t>Manipuler le contenu de la page</a:t>
            </a:r>
          </a:p>
          <a:p>
            <a:pPr lvl="1" eaLnBrk="1" hangingPunct="1"/>
            <a:r>
              <a:rPr lang="fr-FR" smtClean="0"/>
              <a:t>Manipuler le navigateur</a:t>
            </a:r>
          </a:p>
          <a:p>
            <a:pPr lvl="1" eaLnBrk="1" hangingPunct="1"/>
            <a:r>
              <a:rPr lang="fr-FR" smtClean="0"/>
              <a:t>Solliciter l’intervention de l’utilisateur pour contrôler le déroulement de l’application</a:t>
            </a:r>
            <a:endParaRPr lang="en-GB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Objets prédéfinis</a:t>
            </a:r>
            <a:endParaRPr lang="en-GB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286125"/>
          </a:xfrm>
        </p:spPr>
        <p:txBody>
          <a:bodyPr/>
          <a:lstStyle/>
          <a:p>
            <a:pPr eaLnBrk="1" hangingPunct="1"/>
            <a:r>
              <a:rPr lang="fr-FR" dirty="0" smtClean="0"/>
              <a:t>Date</a:t>
            </a:r>
            <a:endParaRPr lang="en-GB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31640" y="1844824"/>
            <a:ext cx="6629400" cy="2752725"/>
            <a:chOff x="1403350" y="1928813"/>
            <a:chExt cx="6629400" cy="2752725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1479550" y="1928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getDate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3460750" y="19288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le jour du mois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1479550" y="22336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getDay</a:t>
              </a:r>
              <a:endParaRPr kumimoji="1" lang="en-GB" sz="1400" b="1" i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>
              <a:off x="3460750" y="222408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le jour de la semaine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1479550" y="25384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getHours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3460750" y="25384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l’heure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1479550" y="28527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getMinutes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3460750" y="28527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les minutes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1479550" y="31575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setDate</a:t>
              </a:r>
              <a:endParaRPr kumimoji="1" lang="en-GB" sz="1400" b="1" i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7" name="Text Box 13"/>
            <p:cNvSpPr txBox="1">
              <a:spLocks noChangeArrowheads="1"/>
            </p:cNvSpPr>
            <p:nvPr/>
          </p:nvSpPr>
          <p:spPr bwMode="auto">
            <a:xfrm>
              <a:off x="3460750" y="31480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Change le jour du mois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1479550" y="34623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setMonth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59" name="Text Box 15"/>
            <p:cNvSpPr txBox="1">
              <a:spLocks noChangeArrowheads="1"/>
            </p:cNvSpPr>
            <p:nvPr/>
          </p:nvSpPr>
          <p:spPr bwMode="auto">
            <a:xfrm>
              <a:off x="3460750" y="34623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Change le mois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1479550" y="37671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setHour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3460750" y="37671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Change l’heure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2" name="Text Box 18"/>
            <p:cNvSpPr txBox="1">
              <a:spLocks noChangeArrowheads="1"/>
            </p:cNvSpPr>
            <p:nvPr/>
          </p:nvSpPr>
          <p:spPr bwMode="auto">
            <a:xfrm>
              <a:off x="1479550" y="40719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parse</a:t>
              </a:r>
              <a:endParaRPr kumimoji="1" lang="en-GB" sz="1400" b="1" i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3460750" y="40624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Convertit une chaîne de caractères en date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4" name="Text Box 20"/>
            <p:cNvSpPr txBox="1">
              <a:spLocks noChangeArrowheads="1"/>
            </p:cNvSpPr>
            <p:nvPr/>
          </p:nvSpPr>
          <p:spPr bwMode="auto">
            <a:xfrm>
              <a:off x="1479550" y="43767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… 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5" name="Text Box 21"/>
            <p:cNvSpPr txBox="1">
              <a:spLocks noChangeArrowheads="1"/>
            </p:cNvSpPr>
            <p:nvPr/>
          </p:nvSpPr>
          <p:spPr bwMode="auto">
            <a:xfrm>
              <a:off x="3460750" y="43767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Etc.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1403350" y="19383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1403350" y="22431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1403350" y="25479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1403350" y="28527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1403350" y="31575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1403350" y="34623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1403350" y="37671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403350" y="40719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1403350" y="4376738"/>
              <a:ext cx="6400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Objets prédéfinis</a:t>
            </a:r>
            <a:endParaRPr lang="en-GB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Math</a:t>
            </a:r>
            <a:endParaRPr lang="en-GB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31913" y="1928813"/>
            <a:ext cx="6553200" cy="3057525"/>
            <a:chOff x="1331913" y="1928813"/>
            <a:chExt cx="6553200" cy="3057525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1331913" y="1928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3313113" y="19288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Constante d’Euler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1331913" y="22431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PI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3313113" y="22431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Valeur de pi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1331913" y="25479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LN10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3313113" y="25479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Logarithme naturel de 10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1331913" y="28527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3313113" y="28527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D’autres constantes sont définies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1331913" y="31575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abs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3313113" y="31575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la valeur absolue d’un nombre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1331913" y="34623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exp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3313113" y="34623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Retourne E exposant un autre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1331913" y="37671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max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313113" y="37671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Retourne la valeur maximum entre deux nombres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1331913" y="40719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random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3313113" y="40719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un nombre aléatoire entre 0 et 1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1331913" y="43767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sqrt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3313113" y="43767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la racine carrée d’un nombre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331913" y="46815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1" name="Text Box 23"/>
            <p:cNvSpPr txBox="1">
              <a:spLocks noChangeArrowheads="1"/>
            </p:cNvSpPr>
            <p:nvPr/>
          </p:nvSpPr>
          <p:spPr bwMode="auto">
            <a:xfrm>
              <a:off x="3313113" y="468153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D’autres fonctions sont définies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2" name="Rectangle 24"/>
            <p:cNvSpPr>
              <a:spLocks noChangeArrowheads="1"/>
            </p:cNvSpPr>
            <p:nvPr/>
          </p:nvSpPr>
          <p:spPr bwMode="auto">
            <a:xfrm>
              <a:off x="1331913" y="19383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3" name="Rectangle 25"/>
            <p:cNvSpPr>
              <a:spLocks noChangeArrowheads="1"/>
            </p:cNvSpPr>
            <p:nvPr/>
          </p:nvSpPr>
          <p:spPr bwMode="auto">
            <a:xfrm>
              <a:off x="1331913" y="22431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4" name="Rectangle 26"/>
            <p:cNvSpPr>
              <a:spLocks noChangeArrowheads="1"/>
            </p:cNvSpPr>
            <p:nvPr/>
          </p:nvSpPr>
          <p:spPr bwMode="auto">
            <a:xfrm>
              <a:off x="1331913" y="25479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5" name="Rectangle 27"/>
            <p:cNvSpPr>
              <a:spLocks noChangeArrowheads="1"/>
            </p:cNvSpPr>
            <p:nvPr/>
          </p:nvSpPr>
          <p:spPr bwMode="auto">
            <a:xfrm>
              <a:off x="1331913" y="28527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6" name="Rectangle 28"/>
            <p:cNvSpPr>
              <a:spLocks noChangeArrowheads="1"/>
            </p:cNvSpPr>
            <p:nvPr/>
          </p:nvSpPr>
          <p:spPr bwMode="auto">
            <a:xfrm>
              <a:off x="1331913" y="31575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1331913" y="34623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1331913" y="37671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399" name="Rectangle 31"/>
            <p:cNvSpPr>
              <a:spLocks noChangeArrowheads="1"/>
            </p:cNvSpPr>
            <p:nvPr/>
          </p:nvSpPr>
          <p:spPr bwMode="auto">
            <a:xfrm>
              <a:off x="1331913" y="40719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400" name="Rectangle 32"/>
            <p:cNvSpPr>
              <a:spLocks noChangeArrowheads="1"/>
            </p:cNvSpPr>
            <p:nvPr/>
          </p:nvSpPr>
          <p:spPr bwMode="auto">
            <a:xfrm>
              <a:off x="1331913" y="43767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401" name="Rectangle 33"/>
            <p:cNvSpPr>
              <a:spLocks noChangeArrowheads="1"/>
            </p:cNvSpPr>
            <p:nvPr/>
          </p:nvSpPr>
          <p:spPr bwMode="auto">
            <a:xfrm>
              <a:off x="1331913" y="4681538"/>
              <a:ext cx="6553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1143127"/>
            <a:ext cx="8229057" cy="4446113"/>
          </a:xfrm>
        </p:spPr>
        <p:txBody>
          <a:bodyPr/>
          <a:lstStyle/>
          <a:p>
            <a:r>
              <a:rPr lang="en-GB" sz="2000" dirty="0" err="1" smtClean="0"/>
              <a:t>Créez</a:t>
            </a:r>
            <a:r>
              <a:rPr lang="en-GB" sz="2000" dirty="0" smtClean="0"/>
              <a:t> un </a:t>
            </a:r>
            <a:r>
              <a:rPr lang="en-GB" sz="2000" dirty="0" err="1" smtClean="0"/>
              <a:t>jeu</a:t>
            </a:r>
            <a:r>
              <a:rPr lang="en-GB" sz="2000" dirty="0" smtClean="0"/>
              <a:t> de </a:t>
            </a:r>
            <a:r>
              <a:rPr lang="en-GB" sz="2000" dirty="0" err="1" smtClean="0"/>
              <a:t>devinettes</a:t>
            </a:r>
            <a:r>
              <a:rPr lang="en-GB" sz="2000" dirty="0" smtClean="0"/>
              <a:t> :</a:t>
            </a:r>
          </a:p>
          <a:p>
            <a:pPr marL="0" indent="0">
              <a:buNone/>
            </a:pPr>
            <a:endParaRPr lang="en-GB" sz="2000" dirty="0" smtClean="0"/>
          </a:p>
          <a:p>
            <a:pPr lvl="1"/>
            <a:r>
              <a:rPr lang="en-GB" sz="1700" dirty="0" smtClean="0"/>
              <a:t>Au </a:t>
            </a:r>
            <a:r>
              <a:rPr lang="en-GB" sz="1700" dirty="0" err="1" smtClean="0"/>
              <a:t>chargement</a:t>
            </a:r>
            <a:r>
              <a:rPr lang="en-GB" sz="1700" dirty="0" smtClean="0"/>
              <a:t> de la page, on </a:t>
            </a:r>
            <a:r>
              <a:rPr lang="en-GB" sz="1700" dirty="0" err="1" smtClean="0"/>
              <a:t>stocke</a:t>
            </a:r>
            <a:r>
              <a:rPr lang="en-GB" sz="1700" dirty="0" smtClean="0"/>
              <a:t> un </a:t>
            </a:r>
            <a:r>
              <a:rPr lang="en-GB" sz="1700" dirty="0" err="1" smtClean="0"/>
              <a:t>nombre</a:t>
            </a:r>
            <a:r>
              <a:rPr lang="en-GB" sz="1700" dirty="0" smtClean="0"/>
              <a:t> </a:t>
            </a:r>
            <a:r>
              <a:rPr lang="en-GB" sz="1700" dirty="0" err="1" smtClean="0"/>
              <a:t>aléatoire</a:t>
            </a:r>
            <a:r>
              <a:rPr lang="en-GB" sz="1700" dirty="0" smtClean="0"/>
              <a:t> entre 0 et 100 </a:t>
            </a:r>
            <a:r>
              <a:rPr lang="en-GB" sz="1700" dirty="0" err="1" smtClean="0"/>
              <a:t>dans</a:t>
            </a:r>
            <a:r>
              <a:rPr lang="en-GB" sz="1700" dirty="0" smtClean="0"/>
              <a:t> </a:t>
            </a:r>
            <a:r>
              <a:rPr lang="en-GB" sz="1700" dirty="0" err="1" smtClean="0"/>
              <a:t>une</a:t>
            </a:r>
            <a:r>
              <a:rPr lang="en-GB" sz="1700" dirty="0" smtClean="0"/>
              <a:t> variable et on propose à </a:t>
            </a:r>
            <a:r>
              <a:rPr lang="en-GB" sz="1700" dirty="0" err="1" smtClean="0"/>
              <a:t>l’utilisateur</a:t>
            </a:r>
            <a:r>
              <a:rPr lang="en-GB" sz="1700" dirty="0" smtClean="0"/>
              <a:t> </a:t>
            </a:r>
            <a:r>
              <a:rPr lang="en-GB" sz="1700" dirty="0" err="1" smtClean="0"/>
              <a:t>d’entrer</a:t>
            </a:r>
            <a:r>
              <a:rPr lang="en-GB" sz="1700" dirty="0" smtClean="0"/>
              <a:t> </a:t>
            </a:r>
            <a:r>
              <a:rPr lang="en-GB" sz="1700" dirty="0" err="1" smtClean="0"/>
              <a:t>une</a:t>
            </a:r>
            <a:r>
              <a:rPr lang="en-GB" sz="1700" dirty="0" smtClean="0"/>
              <a:t> </a:t>
            </a:r>
            <a:r>
              <a:rPr lang="en-GB" sz="1700" dirty="0" err="1" smtClean="0"/>
              <a:t>valeur</a:t>
            </a:r>
            <a:r>
              <a:rPr lang="en-GB" sz="1700" dirty="0" smtClean="0"/>
              <a:t>. </a:t>
            </a:r>
          </a:p>
          <a:p>
            <a:pPr marL="523183" lvl="1" indent="0">
              <a:buNone/>
            </a:pPr>
            <a:endParaRPr lang="en-GB" sz="1700" dirty="0" smtClean="0"/>
          </a:p>
          <a:p>
            <a:pPr lvl="1"/>
            <a:r>
              <a:rPr lang="en-GB" sz="1700" dirty="0" smtClean="0"/>
              <a:t>En </a:t>
            </a:r>
            <a:r>
              <a:rPr lang="en-GB" sz="1700" dirty="0" err="1" smtClean="0"/>
              <a:t>fonction</a:t>
            </a:r>
            <a:r>
              <a:rPr lang="en-GB" sz="1700" dirty="0" smtClean="0"/>
              <a:t> de </a:t>
            </a:r>
            <a:r>
              <a:rPr lang="en-GB" sz="1700" dirty="0" err="1" smtClean="0"/>
              <a:t>celle</a:t>
            </a:r>
            <a:r>
              <a:rPr lang="en-GB" sz="1700" dirty="0" smtClean="0"/>
              <a:t>-ci, on </a:t>
            </a:r>
            <a:r>
              <a:rPr lang="en-GB" sz="1700" dirty="0" err="1" smtClean="0"/>
              <a:t>indique</a:t>
            </a:r>
            <a:r>
              <a:rPr lang="en-GB" sz="1700" dirty="0" smtClean="0"/>
              <a:t> à </a:t>
            </a:r>
            <a:r>
              <a:rPr lang="en-GB" sz="1700" dirty="0" err="1" smtClean="0"/>
              <a:t>l’utilisateur</a:t>
            </a:r>
            <a:r>
              <a:rPr lang="en-GB" sz="1700" dirty="0" smtClean="0"/>
              <a:t> </a:t>
            </a:r>
            <a:r>
              <a:rPr lang="en-GB" sz="1700" dirty="0" err="1" smtClean="0"/>
              <a:t>si</a:t>
            </a:r>
            <a:r>
              <a:rPr lang="en-GB" sz="1700" dirty="0" smtClean="0"/>
              <a:t> la </a:t>
            </a:r>
            <a:r>
              <a:rPr lang="en-GB" sz="1700" dirty="0" err="1" smtClean="0"/>
              <a:t>valeur</a:t>
            </a:r>
            <a:r>
              <a:rPr lang="en-GB" sz="1700" dirty="0" smtClean="0"/>
              <a:t> </a:t>
            </a:r>
            <a:r>
              <a:rPr lang="en-GB" sz="1700" dirty="0" err="1" smtClean="0"/>
              <a:t>recherchée</a:t>
            </a:r>
            <a:r>
              <a:rPr lang="en-GB" sz="1700" dirty="0" smtClean="0"/>
              <a:t> </a:t>
            </a:r>
            <a:r>
              <a:rPr lang="en-GB" sz="1700" dirty="0" err="1" smtClean="0"/>
              <a:t>est</a:t>
            </a:r>
            <a:r>
              <a:rPr lang="en-GB" sz="1700" dirty="0" smtClean="0"/>
              <a:t> </a:t>
            </a:r>
            <a:r>
              <a:rPr lang="en-GB" sz="1700" dirty="0" err="1" smtClean="0"/>
              <a:t>supérieure</a:t>
            </a:r>
            <a:r>
              <a:rPr lang="en-GB" sz="1700" dirty="0" smtClean="0"/>
              <a:t>, </a:t>
            </a:r>
            <a:r>
              <a:rPr lang="en-GB" sz="1700" dirty="0" err="1" smtClean="0"/>
              <a:t>inférieure</a:t>
            </a:r>
            <a:r>
              <a:rPr lang="en-GB" sz="1700" dirty="0" smtClean="0"/>
              <a:t> </a:t>
            </a:r>
            <a:r>
              <a:rPr lang="en-GB" sz="1700" dirty="0" err="1" smtClean="0"/>
              <a:t>ou</a:t>
            </a:r>
            <a:r>
              <a:rPr lang="en-GB" sz="1700" dirty="0" smtClean="0"/>
              <a:t> </a:t>
            </a:r>
            <a:r>
              <a:rPr lang="en-GB" sz="1700" dirty="0" err="1" smtClean="0"/>
              <a:t>correcte</a:t>
            </a:r>
            <a:r>
              <a:rPr lang="en-GB" sz="1700" dirty="0" smtClean="0"/>
              <a:t>.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Si </a:t>
            </a:r>
            <a:r>
              <a:rPr lang="en-GB" sz="1700" dirty="0" err="1" smtClean="0"/>
              <a:t>celle-ci</a:t>
            </a:r>
            <a:r>
              <a:rPr lang="en-GB" sz="1700" dirty="0" smtClean="0"/>
              <a:t> </a:t>
            </a:r>
            <a:r>
              <a:rPr lang="en-GB" sz="1700" dirty="0" err="1" smtClean="0"/>
              <a:t>est</a:t>
            </a:r>
            <a:r>
              <a:rPr lang="en-GB" sz="1700" dirty="0" smtClean="0"/>
              <a:t> </a:t>
            </a:r>
            <a:r>
              <a:rPr lang="en-GB" sz="1700" dirty="0" err="1" smtClean="0"/>
              <a:t>incorrecte</a:t>
            </a:r>
            <a:r>
              <a:rPr lang="en-GB" sz="1700" dirty="0" smtClean="0"/>
              <a:t>, on propose à </a:t>
            </a:r>
            <a:r>
              <a:rPr lang="en-GB" sz="1700" dirty="0" err="1" smtClean="0"/>
              <a:t>l’utilisateur</a:t>
            </a:r>
            <a:r>
              <a:rPr lang="en-GB" sz="1700" dirty="0" smtClean="0"/>
              <a:t> </a:t>
            </a:r>
            <a:r>
              <a:rPr lang="en-GB" sz="1700" dirty="0" err="1" smtClean="0"/>
              <a:t>d’entrer</a:t>
            </a:r>
            <a:r>
              <a:rPr lang="en-GB" sz="1700" dirty="0" smtClean="0"/>
              <a:t> </a:t>
            </a:r>
            <a:r>
              <a:rPr lang="en-GB" sz="1700" dirty="0" err="1" smtClean="0"/>
              <a:t>une</a:t>
            </a:r>
            <a:r>
              <a:rPr lang="en-GB" sz="1700" dirty="0" smtClean="0"/>
              <a:t> nouvelle </a:t>
            </a:r>
            <a:r>
              <a:rPr lang="en-GB" sz="1700" dirty="0" err="1" smtClean="0"/>
              <a:t>valeur</a:t>
            </a:r>
            <a:r>
              <a:rPr lang="en-GB" sz="1700" dirty="0" smtClean="0"/>
              <a:t>. </a:t>
            </a:r>
            <a:r>
              <a:rPr lang="en-GB" sz="1700" dirty="0" err="1" smtClean="0"/>
              <a:t>Celui</a:t>
            </a:r>
            <a:r>
              <a:rPr lang="en-GB" sz="1700" dirty="0" smtClean="0"/>
              <a:t>-ci dispose de 10 chances pour </a:t>
            </a:r>
            <a:r>
              <a:rPr lang="en-GB" sz="1700" dirty="0" err="1" smtClean="0"/>
              <a:t>trouver</a:t>
            </a:r>
            <a:r>
              <a:rPr lang="en-GB" sz="1700" dirty="0" smtClean="0"/>
              <a:t> la </a:t>
            </a:r>
            <a:r>
              <a:rPr lang="en-GB" sz="1700" dirty="0" err="1" smtClean="0"/>
              <a:t>valeur</a:t>
            </a:r>
            <a:r>
              <a:rPr lang="en-GB" sz="1700" dirty="0" smtClean="0"/>
              <a:t> </a:t>
            </a:r>
            <a:r>
              <a:rPr lang="en-GB" sz="1700" dirty="0" err="1" smtClean="0"/>
              <a:t>exacte</a:t>
            </a:r>
            <a:r>
              <a:rPr lang="en-GB" sz="1700" dirty="0" smtClean="0"/>
              <a:t>.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(AVANCÉ) Pour </a:t>
            </a:r>
            <a:r>
              <a:rPr lang="en-GB" sz="1700" dirty="0" err="1" smtClean="0"/>
              <a:t>l’exercice</a:t>
            </a:r>
            <a:r>
              <a:rPr lang="en-GB" sz="1700" dirty="0" smtClean="0"/>
              <a:t>, </a:t>
            </a:r>
            <a:r>
              <a:rPr lang="en-GB" sz="1700" dirty="0" err="1" smtClean="0"/>
              <a:t>rassemblez</a:t>
            </a:r>
            <a:r>
              <a:rPr lang="en-GB" sz="1700" dirty="0" smtClean="0"/>
              <a:t> les variables </a:t>
            </a:r>
            <a:r>
              <a:rPr lang="en-GB" sz="1700" dirty="0" err="1" smtClean="0"/>
              <a:t>nécessaires</a:t>
            </a:r>
            <a:r>
              <a:rPr lang="en-GB" sz="1700" dirty="0" smtClean="0"/>
              <a:t> en 1 </a:t>
            </a:r>
            <a:r>
              <a:rPr lang="en-GB" sz="1700" dirty="0" err="1" smtClean="0"/>
              <a:t>seul</a:t>
            </a:r>
            <a:r>
              <a:rPr lang="en-GB" sz="1700" dirty="0" smtClean="0"/>
              <a:t> objet, et les messages à </a:t>
            </a:r>
            <a:r>
              <a:rPr lang="en-GB" sz="1700" dirty="0" err="1" smtClean="0"/>
              <a:t>afficher</a:t>
            </a:r>
            <a:r>
              <a:rPr lang="en-GB" sz="1700" dirty="0" smtClean="0"/>
              <a:t> en un </a:t>
            </a:r>
            <a:r>
              <a:rPr lang="en-GB" sz="1700" dirty="0" err="1" smtClean="0"/>
              <a:t>autre</a:t>
            </a:r>
            <a:r>
              <a:rPr lang="en-GB" sz="1700" dirty="0" smtClean="0"/>
              <a:t>.</a:t>
            </a: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Objets prédéfinis</a:t>
            </a:r>
            <a:endParaRPr lang="en-GB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500438"/>
          </a:xfrm>
        </p:spPr>
        <p:txBody>
          <a:bodyPr/>
          <a:lstStyle/>
          <a:p>
            <a:pPr eaLnBrk="1" hangingPunct="1"/>
            <a:r>
              <a:rPr lang="fr-FR" smtClean="0"/>
              <a:t>String</a:t>
            </a:r>
            <a:endParaRPr lang="en-GB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43013" y="1844824"/>
            <a:ext cx="6858000" cy="3057525"/>
            <a:chOff x="1243013" y="2071688"/>
            <a:chExt cx="6858000" cy="3057525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1319213" y="207168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length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3300413" y="2071688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la longueur de la chaîne de caractères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319213" y="23860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charAt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3300413" y="23860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un caractère à une position donnée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1319213" y="2690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concat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3300413" y="26908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Concatène à une autre chaîne de caractères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1319213" y="29956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indexOf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3300413" y="29956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Position d’une chaîne de caractères dans une autre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1319213" y="33004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lastIndexOf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3300413" y="33004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Idem précédent mais recherche à partir de la fin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1319213" y="36052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replace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3300413" y="36052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Remplace des caractères par d’autres caractères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1319213" y="45196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toUpperCase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3300413" y="45196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la chaîne de caractères en majuscule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1319213" y="39100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split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3300413" y="39100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Divise la chaîne de caractères suivant un séparteur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1319213" y="42148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substring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3300413" y="42148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Retourne une sous-chaîne de caractères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1319213" y="4824413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… 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3300413" y="4824413"/>
              <a:ext cx="457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Etc.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1243013" y="20812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19" name="Rectangle 27"/>
            <p:cNvSpPr>
              <a:spLocks noChangeArrowheads="1"/>
            </p:cNvSpPr>
            <p:nvPr/>
          </p:nvSpPr>
          <p:spPr bwMode="auto">
            <a:xfrm>
              <a:off x="1243013" y="23860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1243013" y="26908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1243013" y="29956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1243013" y="33004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3" name="Rectangle 31"/>
            <p:cNvSpPr>
              <a:spLocks noChangeArrowheads="1"/>
            </p:cNvSpPr>
            <p:nvPr/>
          </p:nvSpPr>
          <p:spPr bwMode="auto">
            <a:xfrm>
              <a:off x="1243013" y="36052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4" name="Rectangle 32"/>
            <p:cNvSpPr>
              <a:spLocks noChangeArrowheads="1"/>
            </p:cNvSpPr>
            <p:nvPr/>
          </p:nvSpPr>
          <p:spPr bwMode="auto">
            <a:xfrm>
              <a:off x="1243013" y="39100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5" name="Rectangle 33"/>
            <p:cNvSpPr>
              <a:spLocks noChangeArrowheads="1"/>
            </p:cNvSpPr>
            <p:nvPr/>
          </p:nvSpPr>
          <p:spPr bwMode="auto">
            <a:xfrm>
              <a:off x="1243013" y="42148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1243013" y="45196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1243013" y="4824413"/>
              <a:ext cx="6858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en-GB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285875"/>
            <a:ext cx="8229600" cy="3295253"/>
          </a:xfrm>
        </p:spPr>
        <p:txBody>
          <a:bodyPr/>
          <a:lstStyle/>
          <a:p>
            <a:pPr eaLnBrk="1" hangingPunct="1"/>
            <a:endParaRPr lang="fr-FR" dirty="0" smtClean="0"/>
          </a:p>
          <a:p>
            <a:pPr marL="219848" lvl="1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fr-FR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Créez </a:t>
            </a:r>
            <a:r>
              <a:rPr lang="fr-FR" sz="20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une fonction  permettant d’inverser l’ordre des caractères d’une phrase entrée par </a:t>
            </a:r>
            <a:r>
              <a:rPr lang="fr-FR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l’utilisateur;</a:t>
            </a:r>
            <a:endParaRPr lang="fr-FR" sz="2000" kern="12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endParaRPr lang="en-GB" sz="2000" dirty="0" smtClean="0"/>
          </a:p>
          <a:p>
            <a:pPr marL="219848" lvl="1">
              <a:spcBef>
                <a:spcPts val="0"/>
              </a:spcBef>
              <a:spcAft>
                <a:spcPts val="0"/>
              </a:spcAft>
              <a:buClr>
                <a:srgbClr val="92B4DF"/>
              </a:buClr>
              <a:buSzPct val="99000"/>
            </a:pPr>
            <a:r>
              <a:rPr lang="fr-FR" sz="2000"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Affichez l’heure dans un champ de saisie </a:t>
            </a:r>
          </a:p>
          <a:p>
            <a:pPr lvl="1"/>
            <a:r>
              <a:rPr lang="fr-FR" sz="2000" dirty="0" smtClean="0"/>
              <a:t>(input type=</a:t>
            </a:r>
            <a:r>
              <a:rPr lang="fr-FR" sz="2000" dirty="0" err="1" smtClean="0"/>
              <a:t>text</a:t>
            </a:r>
            <a:r>
              <a:rPr lang="fr-FR" sz="2000" dirty="0" smtClean="0"/>
              <a:t>) et faites-la évoluer toutes les secondes grâce à la fonction «</a:t>
            </a:r>
            <a:r>
              <a:rPr lang="fr-FR" sz="2000" dirty="0" err="1" smtClean="0"/>
              <a:t>setTimeout</a:t>
            </a:r>
            <a:r>
              <a:rPr lang="fr-FR" sz="2000" dirty="0" smtClean="0"/>
              <a:t>(‘fonction()’,</a:t>
            </a:r>
            <a:r>
              <a:rPr lang="fr-FR" sz="2000" dirty="0" err="1" smtClean="0"/>
              <a:t>tempsenms</a:t>
            </a:r>
            <a:r>
              <a:rPr lang="fr-FR" sz="2000" dirty="0" smtClean="0"/>
              <a:t>)»;</a:t>
            </a:r>
          </a:p>
          <a:p>
            <a:pPr lvl="1"/>
            <a:r>
              <a:rPr lang="fr-FR" sz="2000" dirty="0" smtClean="0"/>
              <a:t>Pourquoi ne pas directement incrémenter les secondes de 1? Les plus, les moins.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 prédéfinies</a:t>
            </a:r>
            <a:endParaRPr lang="en-GB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43608" y="1412776"/>
            <a:ext cx="6934200" cy="3500437"/>
            <a:chOff x="1143000" y="1643063"/>
            <a:chExt cx="6934200" cy="3500437"/>
          </a:xfrm>
        </p:grpSpPr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1285875" y="1643063"/>
              <a:ext cx="1905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GB" sz="1400" b="1" dirty="0">
                  <a:solidFill>
                    <a:schemeClr val="tx2">
                      <a:lumMod val="75000"/>
                    </a:schemeClr>
                  </a:solidFill>
                </a:rPr>
                <a:t>escape(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s</a:t>
              </a:r>
              <a:r>
                <a:rPr kumimoji="1" lang="en-GB" sz="1400" b="1" i="1" dirty="0" err="1">
                  <a:solidFill>
                    <a:schemeClr val="tx2">
                      <a:lumMod val="75000"/>
                    </a:schemeClr>
                  </a:solidFill>
                </a:rPr>
                <a:t>tring</a:t>
              </a:r>
              <a:r>
                <a:rPr kumimoji="1" lang="en-GB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/>
              </a:r>
              <a:b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unescape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string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3786188" y="1643063"/>
              <a:ext cx="3886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Encode et décode une chaîne de caractères afin de la rendre compatible au format URL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268413" y="2262188"/>
              <a:ext cx="1905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eval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string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>
                <a:defRPr/>
              </a:pP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783013" y="2214563"/>
              <a:ext cx="3886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Exécute les instructions </a:t>
              </a:r>
              <a:r>
                <a:rPr kumimoji="1" lang="fr-FR" sz="1400" b="1" dirty="0" smtClean="0">
                  <a:solidFill>
                    <a:schemeClr val="tx2">
                      <a:lumMod val="75000"/>
                    </a:schemeClr>
                  </a:solidFill>
                </a:rPr>
                <a:t>contenues 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dans une chaîne de caractères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268413" y="2928938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isNaN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objet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3783013" y="2833688"/>
              <a:ext cx="3886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Permet de tester si un objet n’est pas un nombre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1268413" y="3429000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objet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3783013" y="3429000"/>
              <a:ext cx="3886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Transforme un objet en un nombre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1268413" y="3786188"/>
              <a:ext cx="2133600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parseFloat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string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parseInt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string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>
                <a:defRPr/>
              </a:pPr>
              <a:r>
                <a:rPr kumimoji="1" lang="fr-FR" sz="1400" b="1" dirty="0" err="1">
                  <a:solidFill>
                    <a:schemeClr val="tx2">
                      <a:lumMod val="75000"/>
                    </a:schemeClr>
                  </a:solidFill>
                </a:rPr>
                <a:t>parseInt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string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, </a:t>
              </a:r>
              <a:r>
                <a:rPr kumimoji="1" lang="fr-FR" sz="1400" b="1" i="1" dirty="0">
                  <a:solidFill>
                    <a:schemeClr val="tx2">
                      <a:lumMod val="75000"/>
                    </a:schemeClr>
                  </a:solidFill>
                </a:rPr>
                <a:t>base</a:t>
              </a: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3783013" y="3833813"/>
              <a:ext cx="3886200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Transforme une chaîne de caractères en un nombre</a:t>
              </a:r>
            </a:p>
            <a:p>
              <a:pPr>
                <a:defRPr/>
              </a:pP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268413" y="4714875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>
                  <a:solidFill>
                    <a:schemeClr val="tx2">
                      <a:lumMod val="75000"/>
                    </a:schemeClr>
                  </a:solidFill>
                </a:rPr>
                <a:t>String(objet)</a:t>
              </a:r>
              <a:endParaRPr kumimoji="1" lang="en-GB" sz="1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3783013" y="4619625"/>
              <a:ext cx="38862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fr-FR" sz="1400" b="1" dirty="0">
                  <a:solidFill>
                    <a:schemeClr val="tx2">
                      <a:lumMod val="75000"/>
                    </a:schemeClr>
                  </a:solidFill>
                </a:rPr>
                <a:t>Transforme un objet en une chaîne de caractères</a:t>
              </a:r>
              <a:endParaRPr kumimoji="1" lang="en-GB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143000" y="1643063"/>
              <a:ext cx="6934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143000" y="2176463"/>
              <a:ext cx="6934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143000" y="2786063"/>
              <a:ext cx="6929438" cy="5857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1143000" y="3371849"/>
              <a:ext cx="6929438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143000" y="3738562"/>
              <a:ext cx="6929438" cy="8334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143000" y="4572000"/>
              <a:ext cx="6929438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BE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 prédéfinies</a:t>
            </a:r>
            <a:endParaRPr lang="en-GB" smtClean="0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403648" y="1428750"/>
            <a:ext cx="64770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ex20.htm</a:t>
            </a:r>
            <a:endParaRPr kumimoji="1" lang="en-US" sz="1200" b="1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403648" y="1712913"/>
            <a:ext cx="6477000" cy="36004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20&lt;/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20&lt;/h1&gt;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("&lt;h3&gt;Utilisation de la commande escape()&lt;/h3&gt;");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var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  = "Exemple d'utilisation de la commande escape()";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var str2 = escape(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(str2 + 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unescape</a:t>
            </a:r>
            <a:r>
              <a:rPr kumimoji="1" lang="fr-FR" sz="1200" b="1" dirty="0">
                <a:latin typeface="Courier New" pitchFamily="49" charset="0"/>
              </a:rPr>
              <a:t>(str2) + 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/&gt;");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("&lt;h3&gt;Utilisation de la commande </a:t>
            </a:r>
            <a:r>
              <a:rPr kumimoji="1" lang="fr-FR" sz="1200" b="1" dirty="0" err="1">
                <a:latin typeface="Courier New" pitchFamily="49" charset="0"/>
              </a:rPr>
              <a:t>eval</a:t>
            </a:r>
            <a:r>
              <a:rPr kumimoji="1" lang="fr-FR" sz="1200" b="1" dirty="0">
                <a:latin typeface="Courier New" pitchFamily="49" charset="0"/>
              </a:rPr>
              <a:t>()&lt;/h3&gt;");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="x = 3; y = 5; z = x + y;";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eval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));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("&lt;h3&gt;Utilisation de la commande </a:t>
            </a:r>
            <a:r>
              <a:rPr kumimoji="1" lang="fr-FR" sz="1200" b="1" dirty="0" err="1">
                <a:latin typeface="Courier New" pitchFamily="49" charset="0"/>
              </a:rPr>
              <a:t>isNaN</a:t>
            </a:r>
            <a:r>
              <a:rPr kumimoji="1" lang="fr-FR" sz="1200" b="1" dirty="0">
                <a:latin typeface="Courier New" pitchFamily="49" charset="0"/>
              </a:rPr>
              <a:t>()&lt;/h3&gt;");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 = "ab";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Fonctions prédéfinies</a:t>
            </a:r>
            <a:endParaRPr lang="en-GB" smtClean="0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714375" y="1357313"/>
            <a:ext cx="80010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ex20.htm</a:t>
            </a:r>
            <a:endParaRPr kumimoji="1" lang="en-US" sz="1200" b="1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14375" y="1641475"/>
            <a:ext cx="8001000" cy="3416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(...)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if (</a:t>
            </a:r>
            <a:r>
              <a:rPr kumimoji="1" lang="fr-FR" sz="1200" b="1" dirty="0" err="1">
                <a:latin typeface="Courier New" pitchFamily="49" charset="0"/>
              </a:rPr>
              <a:t>isNaN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))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("'" +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 + "' n'est pas  un nombre");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 </a:t>
            </a:r>
            <a:r>
              <a:rPr kumimoji="1" lang="fr-FR" sz="1200" b="1" dirty="0" err="1">
                <a:latin typeface="Courier New" pitchFamily="49" charset="0"/>
              </a:rPr>
              <a:t>else</a:t>
            </a:r>
            <a:r>
              <a:rPr kumimoji="1" lang="fr-FR" sz="1200" b="1" dirty="0"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("'" + </a:t>
            </a:r>
            <a:r>
              <a:rPr kumimoji="1" lang="fr-FR" sz="1200" b="1" dirty="0" err="1">
                <a:latin typeface="Courier New" pitchFamily="49" charset="0"/>
              </a:rPr>
              <a:t>str</a:t>
            </a:r>
            <a:r>
              <a:rPr kumimoji="1" lang="fr-FR" sz="1200" b="1" dirty="0">
                <a:latin typeface="Courier New" pitchFamily="49" charset="0"/>
              </a:rPr>
              <a:t> + "' est un nombre");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("&lt;h3&gt;Utilisation de la commande </a:t>
            </a:r>
            <a:r>
              <a:rPr kumimoji="1" lang="fr-FR" sz="1200" b="1" dirty="0" err="1">
                <a:latin typeface="Courier New" pitchFamily="49" charset="0"/>
              </a:rPr>
              <a:t>Number</a:t>
            </a:r>
            <a:r>
              <a:rPr kumimoji="1" lang="fr-FR" sz="1200" b="1" dirty="0">
                <a:latin typeface="Courier New" pitchFamily="49" charset="0"/>
              </a:rPr>
              <a:t>()&lt;/h3&gt;");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Number</a:t>
            </a:r>
            <a:r>
              <a:rPr kumimoji="1" lang="fr-FR" sz="1200" b="1" dirty="0">
                <a:latin typeface="Courier New" pitchFamily="49" charset="0"/>
              </a:rPr>
              <a:t>(new Date()));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("&lt;h3&gt;Utilisation de la commande </a:t>
            </a:r>
            <a:r>
              <a:rPr kumimoji="1" lang="fr-FR" sz="1200" b="1" dirty="0" err="1">
                <a:latin typeface="Courier New" pitchFamily="49" charset="0"/>
              </a:rPr>
              <a:t>parseInt</a:t>
            </a:r>
            <a:r>
              <a:rPr kumimoji="1" lang="fr-FR" sz="1200" b="1" dirty="0">
                <a:latin typeface="Courier New" pitchFamily="49" charset="0"/>
              </a:rPr>
              <a:t>(), </a:t>
            </a:r>
            <a:r>
              <a:rPr kumimoji="1" lang="fr-FR" sz="1200" b="1" dirty="0" err="1">
                <a:latin typeface="Courier New" pitchFamily="49" charset="0"/>
              </a:rPr>
              <a:t>parseFloat</a:t>
            </a:r>
            <a:r>
              <a:rPr kumimoji="1" lang="fr-FR" sz="1200" b="1" dirty="0">
                <a:latin typeface="Courier New" pitchFamily="49" charset="0"/>
              </a:rPr>
              <a:t>()&lt;/h3&gt;");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("12+3.14 = " + </a:t>
            </a:r>
            <a:r>
              <a:rPr kumimoji="1" lang="fr-FR" sz="1200" b="1" dirty="0" err="1">
                <a:latin typeface="Courier New" pitchFamily="49" charset="0"/>
              </a:rPr>
              <a:t>parseInt</a:t>
            </a:r>
            <a:r>
              <a:rPr kumimoji="1" lang="fr-FR" sz="1200" b="1" dirty="0">
                <a:latin typeface="Courier New" pitchFamily="49" charset="0"/>
              </a:rPr>
              <a:t>("12") + </a:t>
            </a:r>
            <a:r>
              <a:rPr kumimoji="1" lang="fr-FR" sz="1200" b="1" dirty="0" err="1">
                <a:latin typeface="Courier New" pitchFamily="49" charset="0"/>
              </a:rPr>
              <a:t>parseFloat</a:t>
            </a:r>
            <a:r>
              <a:rPr kumimoji="1" lang="fr-FR" sz="1200" b="1" dirty="0">
                <a:latin typeface="Courier New" pitchFamily="49" charset="0"/>
              </a:rPr>
              <a:t>("3.14") + "&lt;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("12 hexadécimal = " + </a:t>
            </a:r>
            <a:r>
              <a:rPr kumimoji="1" lang="fr-FR" sz="1200" b="1" dirty="0" err="1">
                <a:latin typeface="Courier New" pitchFamily="49" charset="0"/>
              </a:rPr>
              <a:t>parseInt</a:t>
            </a:r>
            <a:r>
              <a:rPr kumimoji="1" lang="fr-FR" sz="1200" b="1" dirty="0">
                <a:latin typeface="Courier New" pitchFamily="49" charset="0"/>
              </a:rPr>
              <a:t>("12", 16));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("&lt;h3&gt;Utilisation de la commande string()&lt;/h3&gt;");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("La </a:t>
            </a:r>
            <a:r>
              <a:rPr kumimoji="1" lang="fr-FR" sz="1200" b="1" dirty="0" err="1">
                <a:latin typeface="Courier New" pitchFamily="49" charset="0"/>
              </a:rPr>
              <a:t>nbr</a:t>
            </a:r>
            <a:r>
              <a:rPr kumimoji="1" lang="fr-FR" sz="1200" b="1" dirty="0">
                <a:latin typeface="Courier New" pitchFamily="49" charset="0"/>
              </a:rPr>
              <a:t> de </a:t>
            </a:r>
            <a:r>
              <a:rPr kumimoji="1" lang="fr-FR" sz="1200" b="1" dirty="0" err="1">
                <a:latin typeface="Courier New" pitchFamily="49" charset="0"/>
              </a:rPr>
              <a:t>caract</a:t>
            </a:r>
            <a:r>
              <a:rPr kumimoji="1" lang="fr-FR" sz="1200" b="1" dirty="0">
                <a:latin typeface="Courier New" pitchFamily="49" charset="0"/>
              </a:rPr>
              <a:t> de 12 est : "+String(12).</a:t>
            </a:r>
            <a:r>
              <a:rPr kumimoji="1" lang="fr-FR" sz="1200" b="1" dirty="0" err="1">
                <a:latin typeface="Courier New" pitchFamily="49" charset="0"/>
              </a:rPr>
              <a:t>length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JavaScript</a:t>
            </a:r>
            <a:endParaRPr 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- Navigateur -</a:t>
            </a:r>
            <a:endParaRPr lang="en-US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Navigateur</a:t>
            </a:r>
            <a:endParaRPr lang="en-GB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 « window »</a:t>
            </a:r>
            <a:endParaRPr lang="en-GB" smtClean="0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834408" y="2344316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dirty="0">
                <a:solidFill>
                  <a:schemeClr val="bg1"/>
                </a:solidFill>
              </a:rPr>
              <a:t>top, parent, self</a:t>
            </a:r>
            <a:endParaRPr kumimoji="1" lang="en-GB" sz="14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834408" y="2772941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frames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834408" y="3201566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dirty="0">
                <a:solidFill>
                  <a:schemeClr val="bg1"/>
                </a:solidFill>
              </a:rPr>
              <a:t>location</a:t>
            </a:r>
            <a:endParaRPr kumimoji="1" lang="en-GB" sz="1400" dirty="0">
              <a:solidFill>
                <a:schemeClr val="bg1"/>
              </a:solidFill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834408" y="3630191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dirty="0" err="1">
                <a:solidFill>
                  <a:schemeClr val="bg1"/>
                </a:solidFill>
              </a:rPr>
              <a:t>history</a:t>
            </a:r>
            <a:endParaRPr kumimoji="1" lang="en-GB" sz="1400" dirty="0">
              <a:solidFill>
                <a:schemeClr val="bg1"/>
              </a:solidFill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834408" y="4058816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>
                <a:solidFill>
                  <a:schemeClr val="bg1"/>
                </a:solidFill>
              </a:rPr>
              <a:t>document</a:t>
            </a:r>
            <a:endParaRPr kumimoji="1" lang="en-GB" sz="1400">
              <a:solidFill>
                <a:schemeClr val="bg1"/>
              </a:solidFill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834408" y="4487441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dirty="0" err="1">
                <a:solidFill>
                  <a:schemeClr val="bg1"/>
                </a:solidFill>
              </a:rPr>
              <a:t>navigator</a:t>
            </a:r>
            <a:endParaRPr kumimoji="1" lang="en-GB" sz="1400" dirty="0">
              <a:solidFill>
                <a:schemeClr val="bg1"/>
              </a:solidFill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834408" y="4916066"/>
            <a:ext cx="16002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dirty="0">
                <a:solidFill>
                  <a:schemeClr val="bg1"/>
                </a:solidFill>
              </a:rPr>
              <a:t>math</a:t>
            </a:r>
            <a:endParaRPr kumimoji="1" lang="en-GB" sz="1400" dirty="0">
              <a:solidFill>
                <a:schemeClr val="bg1"/>
              </a:solidFill>
            </a:endParaRPr>
          </a:p>
        </p:txBody>
      </p:sp>
      <p:sp>
        <p:nvSpPr>
          <p:cNvPr id="92172" name="Line 14"/>
          <p:cNvSpPr>
            <a:spLocks noChangeShapeType="1"/>
          </p:cNvSpPr>
          <p:nvPr/>
        </p:nvSpPr>
        <p:spPr bwMode="auto">
          <a:xfrm>
            <a:off x="3529608" y="248719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3" name="Line 15"/>
          <p:cNvSpPr>
            <a:spLocks noChangeShapeType="1"/>
          </p:cNvSpPr>
          <p:nvPr/>
        </p:nvSpPr>
        <p:spPr bwMode="auto">
          <a:xfrm>
            <a:off x="3529608" y="291581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4" name="Line 16"/>
          <p:cNvSpPr>
            <a:spLocks noChangeShapeType="1"/>
          </p:cNvSpPr>
          <p:nvPr/>
        </p:nvSpPr>
        <p:spPr bwMode="auto">
          <a:xfrm>
            <a:off x="3529608" y="334444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5" name="Line 17"/>
          <p:cNvSpPr>
            <a:spLocks noChangeShapeType="1"/>
          </p:cNvSpPr>
          <p:nvPr/>
        </p:nvSpPr>
        <p:spPr bwMode="auto">
          <a:xfrm>
            <a:off x="3529608" y="377306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6" name="Line 18"/>
          <p:cNvSpPr>
            <a:spLocks noChangeShapeType="1"/>
          </p:cNvSpPr>
          <p:nvPr/>
        </p:nvSpPr>
        <p:spPr bwMode="auto">
          <a:xfrm>
            <a:off x="3529608" y="420169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7" name="Line 19"/>
          <p:cNvSpPr>
            <a:spLocks noChangeShapeType="1"/>
          </p:cNvSpPr>
          <p:nvPr/>
        </p:nvSpPr>
        <p:spPr bwMode="auto">
          <a:xfrm>
            <a:off x="3529608" y="463031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8" name="Line 20"/>
          <p:cNvSpPr>
            <a:spLocks noChangeShapeType="1"/>
          </p:cNvSpPr>
          <p:nvPr/>
        </p:nvSpPr>
        <p:spPr bwMode="auto">
          <a:xfrm>
            <a:off x="3529608" y="505894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2179" name="Line 21"/>
          <p:cNvSpPr>
            <a:spLocks noChangeShapeType="1"/>
          </p:cNvSpPr>
          <p:nvPr/>
        </p:nvSpPr>
        <p:spPr bwMode="auto">
          <a:xfrm flipV="1">
            <a:off x="3529608" y="1844254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r-BE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843808" y="1772816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 err="1">
                <a:solidFill>
                  <a:schemeClr val="bg1"/>
                </a:solidFill>
              </a:rPr>
              <a:t>window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Fonctionnement</a:t>
            </a:r>
          </a:p>
        </p:txBody>
      </p:sp>
      <p:pic>
        <p:nvPicPr>
          <p:cNvPr id="21509" name="Picture 4" descr="Busi01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4525" y="1071563"/>
            <a:ext cx="189706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Busi015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3967163"/>
            <a:ext cx="186213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6" descr="Busi066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1388" y="2747963"/>
            <a:ext cx="20764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5538788" y="2671763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2262188" y="3967163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7138988" y="335756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FR"/>
              <a:t>Serveur WEB</a:t>
            </a:r>
            <a:endParaRPr kumimoji="1" lang="en-GB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358775" y="3633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FR"/>
              <a:t>Utilisateur</a:t>
            </a:r>
            <a:endParaRPr kumimoji="1" lang="en-GB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2185988" y="3662363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462588" y="2366963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 rot="-1194348">
            <a:off x="1804988" y="3509963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FR"/>
              <a:t>Requête HTTP</a:t>
            </a:r>
            <a:endParaRPr kumimoji="1" lang="en-GB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 rot="-1194348">
            <a:off x="4999038" y="2214563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FR"/>
              <a:t>Requête HTTP</a:t>
            </a:r>
            <a:endParaRPr kumimoji="1" lang="en-GB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1194348">
            <a:off x="2338388" y="4348163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FR"/>
              <a:t>Page HTML</a:t>
            </a:r>
            <a:endParaRPr kumimoji="1" lang="en-GB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 rot="-1194348">
            <a:off x="5462588" y="3052763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fr-FR"/>
              <a:t>Page HTML</a:t>
            </a:r>
            <a:endParaRPr kumimoji="1" lang="en-GB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903913" y="4784725"/>
            <a:ext cx="278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fr-BE" sz="1200" i="1"/>
              <a:t>HTTP = Hyper Text Transfert Protocol</a:t>
            </a:r>
          </a:p>
          <a:p>
            <a:r>
              <a:rPr kumimoji="1" lang="fr-BE" sz="1200" i="1"/>
              <a:t>HTML = Hyper Text Markup Language</a:t>
            </a:r>
            <a:endParaRPr kumimoji="1" lang="en-US" sz="1200" i="1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Window</a:t>
            </a:r>
            <a:endParaRPr lang="en-GB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Sommet de la hiérarchie des objets</a:t>
            </a:r>
          </a:p>
          <a:p>
            <a:pPr marL="0" indent="0" eaLnBrk="1" hangingPunct="1"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Gère la fenêtre</a:t>
            </a:r>
          </a:p>
          <a:p>
            <a:pPr marL="0" indent="0" eaLnBrk="1" hangingPunct="1"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Toutes propriétés ou fonctions de l’objet sont directement accessibles</a:t>
            </a:r>
          </a:p>
          <a:p>
            <a:pPr marL="0" indent="0" eaLnBrk="1" hangingPunct="1"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Les « frames »  sont aussi des objets </a:t>
            </a:r>
            <a:r>
              <a:rPr lang="fr-FR" dirty="0" err="1" smtClean="0"/>
              <a:t>window</a:t>
            </a: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Window</a:t>
            </a:r>
            <a:endParaRPr lang="en-GB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Propriétés</a:t>
            </a:r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152525" y="2076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opener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905125" y="207645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Fenêtre à l’origine de l’ouverture de la fenêtre courante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152525" y="2457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status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905125" y="245745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Texte disponible sur la barre de status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152525" y="2838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905125" y="283845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Retourne le nom de la fenêtre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152525" y="3219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location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905125" y="321945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Retourne ou établit l’url de la ressource affichée par la fenêtre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152525" y="3600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document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905125" y="360045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Retourne un objet représentant le document affiché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1152525" y="3981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905125" y="398145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Etc.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000125" y="2000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1000125" y="2381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1000125" y="2762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1000125" y="3143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1000125" y="3524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1000125" y="3905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Window</a:t>
            </a:r>
            <a:endParaRPr lang="en-GB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Méthodes</a:t>
            </a:r>
            <a:endParaRPr lang="en-GB" smtClean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66838" y="1924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alert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043238" y="1924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Affiche une boîte de dialogue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366838" y="2305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back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3238" y="2305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Navigue sur la page précédente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366838" y="2686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close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043238" y="2686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Fermeture de la fenêtre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366838" y="3067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confirm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043238" y="3067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Pose une question à l’utilisateur dont la réponse est OK/Cancel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366838" y="3448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moveTo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043238" y="3448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Déplace la fenêtre vers une nouvelle position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366838" y="3829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open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043238" y="3829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Ouvre une nouvelle fenêtre sur une url spécifiée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366838" y="4210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prompt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3043238" y="4210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Pose une question à l’utilisateur et retourne en </a:t>
            </a:r>
            <a:r>
              <a:rPr kumimoji="1" lang="fr-FR" sz="1400" b="1" i="1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kumimoji="1" lang="en-GB" sz="1400" b="1" i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366838" y="4591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resizeTo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043238" y="4591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Redimensionne la fenêtre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366838" y="49720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3043238" y="4972050"/>
            <a:ext cx="556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Etc.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1214438" y="1857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1214438" y="2238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1214438" y="2619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1214438" y="3000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1214438" y="3381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1214438" y="3762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1214438" y="4143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1214438" y="4524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1214438" y="4905375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Window</a:t>
            </a:r>
            <a:endParaRPr lang="en-GB" smtClean="0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755650" y="1268413"/>
            <a:ext cx="7750175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ex21.htm</a:t>
            </a:r>
            <a:endParaRPr kumimoji="1" lang="en-US" sz="1200" b="1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55650" y="1552575"/>
            <a:ext cx="7750175" cy="323165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21&lt;/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go() 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</a:t>
            </a:r>
            <a:r>
              <a:rPr kumimoji="1" lang="fr-FR" sz="1200" b="1" dirty="0" err="1">
                <a:latin typeface="Courier New" pitchFamily="49" charset="0"/>
              </a:rPr>
              <a:t>window.open</a:t>
            </a:r>
            <a:r>
              <a:rPr kumimoji="1" lang="fr-FR" sz="1200" b="1" dirty="0">
                <a:latin typeface="Courier New" pitchFamily="49" charset="0"/>
              </a:rPr>
              <a:t>("Ex21_bis.htm", "</a:t>
            </a:r>
            <a:r>
              <a:rPr kumimoji="1" lang="fr-FR" sz="1200" b="1" dirty="0" err="1">
                <a:latin typeface="Courier New" pitchFamily="49" charset="0"/>
              </a:rPr>
              <a:t>newWindow</a:t>
            </a:r>
            <a:r>
              <a:rPr kumimoji="1" lang="fr-FR" sz="1200" b="1" dirty="0">
                <a:latin typeface="Courier New" pitchFamily="49" charset="0"/>
              </a:rPr>
              <a:t>", "</a:t>
            </a:r>
            <a:r>
              <a:rPr kumimoji="1" lang="fr-FR" sz="1200" b="1" dirty="0" err="1">
                <a:latin typeface="Courier New" pitchFamily="49" charset="0"/>
              </a:rPr>
              <a:t>height</a:t>
            </a:r>
            <a:r>
              <a:rPr kumimoji="1" lang="fr-FR" sz="1200" b="1" dirty="0">
                <a:latin typeface="Courier New" pitchFamily="49" charset="0"/>
              </a:rPr>
              <a:t>=400, </a:t>
            </a:r>
            <a:r>
              <a:rPr kumimoji="1" lang="fr-FR" sz="1200" b="1" dirty="0" err="1">
                <a:latin typeface="Courier New" pitchFamily="49" charset="0"/>
              </a:rPr>
              <a:t>width</a:t>
            </a:r>
            <a:r>
              <a:rPr kumimoji="1" lang="fr-FR" sz="1200" b="1" dirty="0">
                <a:latin typeface="Courier New" pitchFamily="49" charset="0"/>
              </a:rPr>
              <a:t>=200</a:t>
            </a:r>
            <a:r>
              <a:rPr kumimoji="1" lang="fr-FR" sz="1200" b="1" dirty="0" smtClean="0">
                <a:latin typeface="Courier New" pitchFamily="49" charset="0"/>
              </a:rPr>
              <a:t>");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21&lt;/h1&gt;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Pour ouvrir une nouvelle fenêtre cliquez &lt;a </a:t>
            </a:r>
            <a:r>
              <a:rPr kumimoji="1" lang="fr-FR" sz="1200" b="1" dirty="0" err="1">
                <a:latin typeface="Courier New" pitchFamily="49" charset="0"/>
              </a:rPr>
              <a:t>href</a:t>
            </a:r>
            <a:r>
              <a:rPr kumimoji="1" lang="fr-FR" sz="1200" b="1" dirty="0">
                <a:latin typeface="Courier New" pitchFamily="49" charset="0"/>
              </a:rPr>
              <a:t>="#"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 smtClean="0">
                <a:latin typeface="Courier New" pitchFamily="49" charset="0"/>
              </a:rPr>
              <a:t>="go</a:t>
            </a:r>
            <a:r>
              <a:rPr kumimoji="1" lang="fr-FR" sz="1200" b="1" dirty="0">
                <a:latin typeface="Courier New" pitchFamily="49" charset="0"/>
              </a:rPr>
              <a:t>()"&gt;ici&lt;/a&gt;</a:t>
            </a:r>
          </a:p>
          <a:p>
            <a:pPr>
              <a:spcBef>
                <a:spcPts val="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Window</a:t>
            </a:r>
            <a:endParaRPr lang="en-GB" smtClean="0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258888" y="1484313"/>
            <a:ext cx="70104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Ex21_bis.htm</a:t>
            </a:r>
            <a:endParaRPr kumimoji="1" lang="en-US" sz="1200" b="1" dirty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58888" y="1770063"/>
            <a:ext cx="7010400" cy="35798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21 Bis&lt;/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21 Bis&lt;/h1&gt;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&lt;p&gt;Nouvelle fenêtre&lt;/p&gt;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&lt;p&gt;Cliquez &lt;a </a:t>
            </a:r>
            <a:r>
              <a:rPr kumimoji="1" lang="fr-FR" sz="1200" b="1" dirty="0" err="1">
                <a:latin typeface="Courier New" pitchFamily="49" charset="0"/>
              </a:rPr>
              <a:t>href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javascript:window.close</a:t>
            </a:r>
            <a:r>
              <a:rPr kumimoji="1" lang="fr-FR" sz="1200" b="1" dirty="0">
                <a:latin typeface="Courier New" pitchFamily="49" charset="0"/>
              </a:rPr>
              <a:t>();"&gt;ici&lt;/a&gt; pour fermer&lt;/p&gt;</a:t>
            </a:r>
          </a:p>
          <a:p>
            <a:pPr>
              <a:spcBef>
                <a:spcPct val="50000"/>
              </a:spcBef>
              <a:defRPr/>
            </a:pP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Window</a:t>
            </a:r>
            <a:endParaRPr lang="en-GB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Exercices :</a:t>
            </a:r>
          </a:p>
          <a:p>
            <a:pPr marL="0" indent="0" eaLnBrk="1" hangingPunct="1">
              <a:buNone/>
            </a:pPr>
            <a:endParaRPr lang="fr-FR" dirty="0" smtClean="0"/>
          </a:p>
          <a:p>
            <a:pPr lvl="1"/>
            <a:r>
              <a:rPr lang="en-GB" sz="1700" dirty="0" err="1" smtClean="0"/>
              <a:t>Créez</a:t>
            </a:r>
            <a:r>
              <a:rPr lang="en-GB" sz="1700" dirty="0" smtClean="0"/>
              <a:t> </a:t>
            </a:r>
            <a:r>
              <a:rPr lang="en-GB" sz="1700" dirty="0" err="1" smtClean="0"/>
              <a:t>deux</a:t>
            </a:r>
            <a:r>
              <a:rPr lang="en-GB" sz="1700" dirty="0" smtClean="0"/>
              <a:t> pages html :</a:t>
            </a:r>
            <a:br>
              <a:rPr lang="en-GB" sz="1700" dirty="0" smtClean="0"/>
            </a:br>
            <a:r>
              <a:rPr lang="en-GB" sz="1700" dirty="0" smtClean="0"/>
              <a:t>La première </a:t>
            </a:r>
            <a:r>
              <a:rPr lang="en-GB" sz="1700" dirty="0" err="1" smtClean="0"/>
              <a:t>contient</a:t>
            </a:r>
            <a:r>
              <a:rPr lang="en-GB" sz="1700" dirty="0" smtClean="0"/>
              <a:t> un </a:t>
            </a:r>
            <a:r>
              <a:rPr lang="en-GB" sz="1700" dirty="0" err="1" smtClean="0"/>
              <a:t>bouton</a:t>
            </a:r>
            <a:r>
              <a:rPr lang="en-GB" sz="1700" dirty="0" smtClean="0"/>
              <a:t> “</a:t>
            </a:r>
            <a:r>
              <a:rPr lang="en-GB" sz="1700" dirty="0" err="1" smtClean="0"/>
              <a:t>suivante</a:t>
            </a:r>
            <a:r>
              <a:rPr lang="en-GB" sz="1700" dirty="0" smtClean="0"/>
              <a:t>” qui </a:t>
            </a:r>
            <a:r>
              <a:rPr lang="en-GB" sz="1700" dirty="0" err="1" smtClean="0"/>
              <a:t>permet</a:t>
            </a:r>
            <a:r>
              <a:rPr lang="en-GB" sz="1700" dirty="0" smtClean="0"/>
              <a:t> </a:t>
            </a:r>
            <a:r>
              <a:rPr lang="en-GB" sz="1700" dirty="0" err="1" smtClean="0"/>
              <a:t>d’ouvrir</a:t>
            </a:r>
            <a:r>
              <a:rPr lang="en-GB" sz="1700" dirty="0" smtClean="0"/>
              <a:t> la </a:t>
            </a:r>
            <a:r>
              <a:rPr lang="en-GB" sz="1700" dirty="0" err="1" smtClean="0"/>
              <a:t>seconde</a:t>
            </a:r>
            <a:r>
              <a:rPr lang="en-GB" sz="1700" dirty="0" smtClean="0"/>
              <a:t> page </a:t>
            </a:r>
            <a:r>
              <a:rPr lang="en-GB" sz="1700" dirty="0" err="1" smtClean="0"/>
              <a:t>dans</a:t>
            </a:r>
            <a:r>
              <a:rPr lang="en-GB" sz="1700" dirty="0" smtClean="0"/>
              <a:t> la </a:t>
            </a:r>
            <a:r>
              <a:rPr lang="en-GB" sz="1700" dirty="0" err="1" smtClean="0"/>
              <a:t>même</a:t>
            </a:r>
            <a:r>
              <a:rPr lang="en-GB" sz="1700" dirty="0" smtClean="0"/>
              <a:t> </a:t>
            </a:r>
            <a:r>
              <a:rPr lang="en-GB" sz="1700" dirty="0" err="1" smtClean="0"/>
              <a:t>fenêtre</a:t>
            </a:r>
            <a:r>
              <a:rPr lang="en-GB" sz="1700" dirty="0" smtClean="0"/>
              <a:t> , un </a:t>
            </a:r>
            <a:r>
              <a:rPr lang="en-GB" sz="1700" dirty="0" err="1" smtClean="0"/>
              <a:t>bouton</a:t>
            </a:r>
            <a:r>
              <a:rPr lang="en-GB" sz="1700" dirty="0" smtClean="0"/>
              <a:t> “popup” qui </a:t>
            </a:r>
            <a:r>
              <a:rPr lang="en-GB" sz="1700" dirty="0" err="1" smtClean="0"/>
              <a:t>permet</a:t>
            </a:r>
            <a:r>
              <a:rPr lang="en-GB" sz="1700" dirty="0" smtClean="0"/>
              <a:t> </a:t>
            </a:r>
            <a:r>
              <a:rPr lang="en-GB" sz="1700" dirty="0" err="1" smtClean="0"/>
              <a:t>d’ouvrir</a:t>
            </a:r>
            <a:r>
              <a:rPr lang="en-GB" sz="1700" dirty="0" smtClean="0"/>
              <a:t> la </a:t>
            </a:r>
            <a:r>
              <a:rPr lang="en-GB" sz="1700" dirty="0" err="1" smtClean="0"/>
              <a:t>même</a:t>
            </a:r>
            <a:r>
              <a:rPr lang="en-GB" sz="1700" dirty="0" smtClean="0"/>
              <a:t> page </a:t>
            </a:r>
            <a:r>
              <a:rPr lang="en-GB" sz="1700" dirty="0" err="1" smtClean="0"/>
              <a:t>dans</a:t>
            </a:r>
            <a:r>
              <a:rPr lang="en-GB" sz="1700" dirty="0" smtClean="0"/>
              <a:t> un popup et un </a:t>
            </a:r>
            <a:r>
              <a:rPr lang="en-GB" sz="1700" dirty="0" err="1" smtClean="0"/>
              <a:t>bouton</a:t>
            </a:r>
            <a:r>
              <a:rPr lang="en-GB" sz="1700" dirty="0" smtClean="0"/>
              <a:t> “</a:t>
            </a:r>
            <a:r>
              <a:rPr lang="en-GB" sz="1700" dirty="0" err="1" smtClean="0"/>
              <a:t>fermer</a:t>
            </a:r>
            <a:r>
              <a:rPr lang="en-GB" sz="1700" dirty="0" smtClean="0"/>
              <a:t>” qui </a:t>
            </a:r>
            <a:r>
              <a:rPr lang="en-GB" sz="1700" dirty="0" err="1" smtClean="0"/>
              <a:t>permet</a:t>
            </a:r>
            <a:r>
              <a:rPr lang="en-GB" sz="1700" dirty="0" smtClean="0"/>
              <a:t> de </a:t>
            </a:r>
            <a:r>
              <a:rPr lang="en-GB" sz="1700" dirty="0" err="1" smtClean="0"/>
              <a:t>fermer</a:t>
            </a:r>
            <a:r>
              <a:rPr lang="en-GB" sz="1700" dirty="0" smtClean="0"/>
              <a:t> la </a:t>
            </a:r>
            <a:r>
              <a:rPr lang="en-GB" sz="1700" dirty="0" err="1" smtClean="0"/>
              <a:t>fenêtre</a:t>
            </a:r>
            <a:r>
              <a:rPr lang="en-GB" sz="1700" dirty="0" smtClean="0"/>
              <a:t>.</a:t>
            </a:r>
          </a:p>
          <a:p>
            <a:pPr lvl="1"/>
            <a:endParaRPr lang="en-GB" sz="1700" dirty="0" smtClean="0"/>
          </a:p>
          <a:p>
            <a:pPr lvl="1"/>
            <a:r>
              <a:rPr lang="en-GB" sz="1700" dirty="0" smtClean="0"/>
              <a:t>La </a:t>
            </a:r>
            <a:r>
              <a:rPr lang="en-GB" sz="1700" dirty="0" err="1" smtClean="0"/>
              <a:t>seconde</a:t>
            </a:r>
            <a:r>
              <a:rPr lang="en-GB" sz="1700" dirty="0" smtClean="0"/>
              <a:t> page </a:t>
            </a:r>
            <a:r>
              <a:rPr lang="en-GB" sz="1700" dirty="0" err="1" smtClean="0"/>
              <a:t>contient</a:t>
            </a:r>
            <a:r>
              <a:rPr lang="en-GB" sz="1700" dirty="0" smtClean="0"/>
              <a:t> </a:t>
            </a:r>
            <a:r>
              <a:rPr lang="en-GB" sz="1700" dirty="0" err="1" smtClean="0"/>
              <a:t>juste</a:t>
            </a:r>
            <a:r>
              <a:rPr lang="en-GB" sz="1700" dirty="0" smtClean="0"/>
              <a:t> un </a:t>
            </a:r>
            <a:r>
              <a:rPr lang="en-GB" sz="1700" dirty="0" err="1" smtClean="0"/>
              <a:t>bouton</a:t>
            </a:r>
            <a:r>
              <a:rPr lang="en-GB" sz="1700" dirty="0" smtClean="0"/>
              <a:t> “retour” qui </a:t>
            </a:r>
            <a:r>
              <a:rPr lang="en-GB" sz="1700" dirty="0" err="1" smtClean="0"/>
              <a:t>permet</a:t>
            </a:r>
            <a:r>
              <a:rPr lang="en-GB" sz="1700" dirty="0" smtClean="0"/>
              <a:t> de </a:t>
            </a:r>
            <a:r>
              <a:rPr lang="en-GB" sz="1700" dirty="0" err="1" smtClean="0"/>
              <a:t>revenir</a:t>
            </a:r>
            <a:r>
              <a:rPr lang="en-GB" sz="1700" dirty="0" smtClean="0"/>
              <a:t> à la page </a:t>
            </a:r>
            <a:r>
              <a:rPr lang="en-GB" sz="1700" dirty="0" err="1" smtClean="0"/>
              <a:t>précédente</a:t>
            </a:r>
            <a:r>
              <a:rPr lang="en-GB" sz="1700" dirty="0" smtClean="0"/>
              <a:t>.</a:t>
            </a: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Navigateur</a:t>
            </a:r>
            <a:endParaRPr lang="en-GB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143000"/>
            <a:ext cx="8229600" cy="3286125"/>
          </a:xfrm>
        </p:spPr>
        <p:txBody>
          <a:bodyPr/>
          <a:lstStyle/>
          <a:p>
            <a:pPr eaLnBrk="1" hangingPunct="1"/>
            <a:r>
              <a:rPr lang="fr-FR" smtClean="0"/>
              <a:t>Objet « navigator »</a:t>
            </a:r>
            <a:endParaRPr lang="en-GB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352800" y="2357438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>
                <a:solidFill>
                  <a:schemeClr val="bg1"/>
                </a:solidFill>
              </a:rPr>
              <a:t>navigator</a:t>
            </a:r>
            <a:endParaRPr kumimoji="1" lang="en-GB" sz="1400">
              <a:solidFill>
                <a:schemeClr val="bg1"/>
              </a:solidFill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343400" y="2967038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mimeTypes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343400" y="3414713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plugins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4038600" y="31194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8313" name="Line 8"/>
          <p:cNvSpPr>
            <a:spLocks noChangeShapeType="1"/>
          </p:cNvSpPr>
          <p:nvPr/>
        </p:nvSpPr>
        <p:spPr bwMode="auto">
          <a:xfrm>
            <a:off x="4038600" y="35671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98314" name="Line 9"/>
          <p:cNvSpPr>
            <a:spLocks noChangeShapeType="1"/>
          </p:cNvSpPr>
          <p:nvPr/>
        </p:nvSpPr>
        <p:spPr bwMode="auto">
          <a:xfrm flipV="1">
            <a:off x="4038600" y="26622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r-BE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Navigator</a:t>
            </a:r>
            <a:endParaRPr lang="en-GB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eaLnBrk="1" hangingPunct="1"/>
            <a:r>
              <a:rPr lang="fr-FR" smtClean="0"/>
              <a:t>Propriétés</a:t>
            </a:r>
            <a:endParaRPr lang="en-GB" smtClean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052513" y="2076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appName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652713" y="2076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Le nom du navigateur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052513" y="2457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appVersion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652713" y="2457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La version du navigateur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052513" y="2838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language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652713" y="2838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Code indiquant la version du langage du navigateur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052513" y="3219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mimeTypes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652713" y="3219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Tableau d’objets de types MIME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052513" y="3600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plateform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652713" y="3600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Nom de la plate-forme sur laquelle le navigateur a été conçu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052513" y="3981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plugins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652713" y="3981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Tableau d’objets de type plugins reprenant les éléments installés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052513" y="43624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userAgent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652713" y="4362450"/>
            <a:ext cx="586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Spécifie l’en-tête du navigateur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900113" y="2000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900113" y="2381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900113" y="2762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900113" y="3143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900113" y="3524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900113" y="3905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900113" y="428625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Navigator</a:t>
            </a:r>
            <a:endParaRPr lang="en-GB" smtClean="0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684213" y="1196975"/>
            <a:ext cx="7696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Ex22.htm</a:t>
            </a:r>
            <a:endParaRPr kumimoji="1" lang="en-US" sz="1200" b="1" dirty="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84213" y="1481138"/>
            <a:ext cx="7696200" cy="378618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&lt;html&gt;&lt;head&gt;&lt;title&gt;</a:t>
            </a:r>
            <a:r>
              <a:rPr kumimoji="1" lang="en-GB" sz="1200" b="1" dirty="0" err="1">
                <a:latin typeface="Courier New" pitchFamily="49" charset="0"/>
              </a:rPr>
              <a:t>Exemple</a:t>
            </a:r>
            <a:r>
              <a:rPr kumimoji="1" lang="en-GB" sz="1200" b="1" dirty="0">
                <a:latin typeface="Courier New" pitchFamily="49" charset="0"/>
              </a:rPr>
              <a:t> 22&lt;/title&gt;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&lt;script type="text/</a:t>
            </a:r>
            <a:r>
              <a:rPr kumimoji="1" lang="en-GB" sz="1200" b="1" dirty="0" err="1">
                <a:latin typeface="Courier New" pitchFamily="49" charset="0"/>
              </a:rPr>
              <a:t>javascript</a:t>
            </a:r>
            <a:r>
              <a:rPr kumimoji="1" lang="en-GB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    </a:t>
            </a:r>
            <a:r>
              <a:rPr kumimoji="1" lang="en-GB" sz="1200" b="1" dirty="0" err="1">
                <a:latin typeface="Courier New" pitchFamily="49" charset="0"/>
              </a:rPr>
              <a:t>var</a:t>
            </a:r>
            <a:r>
              <a:rPr kumimoji="1" lang="en-GB" sz="1200" b="1" dirty="0">
                <a:latin typeface="Courier New" pitchFamily="49" charset="0"/>
              </a:rPr>
              <a:t> </a:t>
            </a:r>
            <a:r>
              <a:rPr kumimoji="1" lang="en-GB" sz="1200" b="1" dirty="0" err="1">
                <a:latin typeface="Courier New" pitchFamily="49" charset="0"/>
              </a:rPr>
              <a:t>isMSIE</a:t>
            </a:r>
            <a:r>
              <a:rPr kumimoji="1" lang="en-GB" sz="1200" b="1" dirty="0">
                <a:latin typeface="Courier New" pitchFamily="49" charset="0"/>
              </a:rPr>
              <a:t> = </a:t>
            </a:r>
            <a:r>
              <a:rPr kumimoji="1" lang="en-GB" sz="1200" b="1" dirty="0" err="1">
                <a:latin typeface="Courier New" pitchFamily="49" charset="0"/>
              </a:rPr>
              <a:t>navigator.userAgent.indexOf</a:t>
            </a:r>
            <a:r>
              <a:rPr kumimoji="1" lang="en-GB" sz="1200" b="1" dirty="0">
                <a:latin typeface="Courier New" pitchFamily="49" charset="0"/>
              </a:rPr>
              <a:t>("MSIE")!=-1</a:t>
            </a:r>
            <a:r>
              <a:rPr kumimoji="1" lang="fr-BE" sz="1200" b="1" dirty="0">
                <a:latin typeface="Courier New" pitchFamily="49" charset="0"/>
              </a:rPr>
              <a:t>;</a:t>
            </a:r>
            <a:endParaRPr kumimoji="1" lang="en-GB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&lt;/head&gt;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&lt;h1&gt;</a:t>
            </a:r>
            <a:r>
              <a:rPr kumimoji="1" lang="en-GB" sz="1200" b="1" dirty="0" err="1">
                <a:latin typeface="Courier New" pitchFamily="49" charset="0"/>
              </a:rPr>
              <a:t>Exemple</a:t>
            </a:r>
            <a:r>
              <a:rPr kumimoji="1" lang="en-GB" sz="1200" b="1" dirty="0">
                <a:latin typeface="Courier New" pitchFamily="49" charset="0"/>
              </a:rPr>
              <a:t> 22&lt;/h1&gt;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&lt;script type="text/</a:t>
            </a:r>
            <a:r>
              <a:rPr kumimoji="1" lang="en-GB" sz="1200" b="1" dirty="0" err="1">
                <a:latin typeface="Courier New" pitchFamily="49" charset="0"/>
              </a:rPr>
              <a:t>javascript</a:t>
            </a:r>
            <a:r>
              <a:rPr kumimoji="1" lang="en-GB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	if (</a:t>
            </a:r>
            <a:r>
              <a:rPr kumimoji="1" lang="en-GB" sz="1200" b="1" dirty="0" err="1">
                <a:latin typeface="Courier New" pitchFamily="49" charset="0"/>
              </a:rPr>
              <a:t>isMSIE</a:t>
            </a:r>
            <a:r>
              <a:rPr kumimoji="1" lang="en-GB" sz="1200" b="1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		</a:t>
            </a:r>
            <a:r>
              <a:rPr kumimoji="1" lang="en-GB" sz="1200" b="1" dirty="0" err="1">
                <a:latin typeface="Courier New" pitchFamily="49" charset="0"/>
              </a:rPr>
              <a:t>document.write</a:t>
            </a:r>
            <a:r>
              <a:rPr kumimoji="1" lang="en-GB" sz="1200" b="1" dirty="0">
                <a:latin typeface="Courier New" pitchFamily="49" charset="0"/>
              </a:rPr>
              <a:t>("</a:t>
            </a:r>
            <a:r>
              <a:rPr kumimoji="1" lang="en-GB" sz="1200" b="1" dirty="0" err="1">
                <a:latin typeface="Courier New" pitchFamily="49" charset="0"/>
              </a:rPr>
              <a:t>Bienvenue</a:t>
            </a:r>
            <a:r>
              <a:rPr kumimoji="1" lang="en-GB" sz="1200" b="1" dirty="0">
                <a:latin typeface="Courier New" pitchFamily="49" charset="0"/>
              </a:rPr>
              <a:t> </a:t>
            </a:r>
            <a:r>
              <a:rPr kumimoji="1" lang="en-GB" sz="1200" b="1" dirty="0" err="1">
                <a:latin typeface="Courier New" pitchFamily="49" charset="0"/>
              </a:rPr>
              <a:t>dans</a:t>
            </a:r>
            <a:r>
              <a:rPr kumimoji="1" lang="en-GB" sz="1200" b="1" dirty="0">
                <a:latin typeface="Courier New" pitchFamily="49" charset="0"/>
              </a:rPr>
              <a:t> Internet Explorer");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		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	</a:t>
            </a:r>
            <a:r>
              <a:rPr kumimoji="1" lang="en-GB" sz="1200" b="1" dirty="0" err="1">
                <a:latin typeface="Courier New" pitchFamily="49" charset="0"/>
              </a:rPr>
              <a:t>document.write</a:t>
            </a:r>
            <a:r>
              <a:rPr kumimoji="1" lang="en-GB" sz="1200" b="1" dirty="0">
                <a:latin typeface="Courier New" pitchFamily="49" charset="0"/>
              </a:rPr>
              <a:t>("&lt;</a:t>
            </a:r>
            <a:r>
              <a:rPr kumimoji="1" lang="en-GB" sz="1200" b="1" dirty="0" err="1">
                <a:latin typeface="Courier New" pitchFamily="49" charset="0"/>
              </a:rPr>
              <a:t>br</a:t>
            </a:r>
            <a:r>
              <a:rPr kumimoji="1" lang="en-GB" sz="1200" b="1" dirty="0">
                <a:latin typeface="Courier New" pitchFamily="49" charset="0"/>
              </a:rPr>
              <a:t> /&gt;");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	</a:t>
            </a:r>
            <a:r>
              <a:rPr kumimoji="1" lang="en-GB" sz="1200" b="1" dirty="0" err="1">
                <a:latin typeface="Courier New" pitchFamily="49" charset="0"/>
              </a:rPr>
              <a:t>document.write</a:t>
            </a:r>
            <a:r>
              <a:rPr kumimoji="1" lang="en-GB" sz="1200" b="1" dirty="0">
                <a:latin typeface="Courier New" pitchFamily="49" charset="0"/>
              </a:rPr>
              <a:t>("Le </a:t>
            </a:r>
            <a:r>
              <a:rPr kumimoji="1" lang="en-GB" sz="1200" b="1" dirty="0" err="1">
                <a:latin typeface="Courier New" pitchFamily="49" charset="0"/>
              </a:rPr>
              <a:t>userAgent</a:t>
            </a:r>
            <a:r>
              <a:rPr kumimoji="1" lang="en-GB" sz="1200" b="1" dirty="0">
                <a:latin typeface="Courier New" pitchFamily="49" charset="0"/>
              </a:rPr>
              <a:t> du </a:t>
            </a:r>
            <a:r>
              <a:rPr kumimoji="1" lang="en-GB" sz="1200" b="1" dirty="0" err="1">
                <a:latin typeface="Courier New" pitchFamily="49" charset="0"/>
              </a:rPr>
              <a:t>navigateur</a:t>
            </a:r>
            <a:r>
              <a:rPr kumimoji="1" lang="en-GB" sz="1200" b="1" dirty="0">
                <a:latin typeface="Courier New" pitchFamily="49" charset="0"/>
              </a:rPr>
              <a:t> </a:t>
            </a:r>
            <a:r>
              <a:rPr kumimoji="1" lang="en-GB" sz="1200" b="1" dirty="0" err="1">
                <a:latin typeface="Courier New" pitchFamily="49" charset="0"/>
              </a:rPr>
              <a:t>est</a:t>
            </a:r>
            <a:r>
              <a:rPr kumimoji="1" lang="en-GB" sz="1200" b="1" dirty="0">
                <a:latin typeface="Courier New" pitchFamily="49" charset="0"/>
              </a:rPr>
              <a:t> :"+</a:t>
            </a:r>
            <a:r>
              <a:rPr kumimoji="1" lang="en-GB" sz="1200" b="1" dirty="0" err="1">
                <a:latin typeface="Courier New" pitchFamily="49" charset="0"/>
              </a:rPr>
              <a:t>navigator.userAgent</a:t>
            </a:r>
            <a:r>
              <a:rPr kumimoji="1" lang="en-GB" sz="1200" b="1" dirty="0">
                <a:latin typeface="Courier New" pitchFamily="49" charset="0"/>
              </a:rPr>
              <a:t>);			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&lt;/script&gt;</a:t>
            </a:r>
            <a:endParaRPr kumimoji="1" lang="fr-FR" sz="12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Navigateur</a:t>
            </a:r>
            <a:endParaRPr lang="en-GB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Objet  « document »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Accès aux éléments:</a:t>
            </a:r>
          </a:p>
          <a:p>
            <a:pPr lvl="1"/>
            <a:r>
              <a:rPr lang="en-GB" sz="1800" dirty="0" err="1" smtClean="0"/>
              <a:t>document.nomElement</a:t>
            </a:r>
            <a:endParaRPr lang="en-GB" sz="1800" dirty="0" smtClean="0"/>
          </a:p>
          <a:p>
            <a:pPr lvl="1"/>
            <a:r>
              <a:rPr lang="en-GB" sz="1800" dirty="0" err="1" smtClean="0"/>
              <a:t>document.getElementById</a:t>
            </a:r>
            <a:r>
              <a:rPr lang="en-GB" sz="1800" dirty="0" smtClean="0"/>
              <a:t>(Id)</a:t>
            </a:r>
          </a:p>
          <a:p>
            <a:pPr lvl="1"/>
            <a:r>
              <a:rPr lang="en-GB" sz="1800" dirty="0" err="1" smtClean="0"/>
              <a:t>document.getElementsByTagName</a:t>
            </a:r>
            <a:r>
              <a:rPr lang="en-GB" sz="1800" dirty="0" smtClean="0"/>
              <a:t>()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134100" y="18954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>
                <a:solidFill>
                  <a:schemeClr val="bg1"/>
                </a:solidFill>
              </a:rPr>
              <a:t>applet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134100" y="23526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 err="1">
                <a:solidFill>
                  <a:schemeClr val="bg1"/>
                </a:solidFill>
              </a:rPr>
              <a:t>anchor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134100" y="28098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 err="1">
                <a:solidFill>
                  <a:schemeClr val="bg1"/>
                </a:solidFill>
              </a:rPr>
              <a:t>embeds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134100" y="32670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>
                <a:solidFill>
                  <a:schemeClr val="bg1"/>
                </a:solidFill>
              </a:rPr>
              <a:t>plugins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134100" y="37242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>
                <a:solidFill>
                  <a:schemeClr val="bg1"/>
                </a:solidFill>
              </a:rPr>
              <a:t>links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134100" y="41814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>
                <a:solidFill>
                  <a:schemeClr val="bg1"/>
                </a:solidFill>
              </a:rPr>
              <a:t>images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134100" y="46386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layers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134100" y="50958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 dirty="0" err="1">
                <a:solidFill>
                  <a:schemeClr val="bg1"/>
                </a:solidFill>
              </a:rPr>
              <a:t>forms</a:t>
            </a:r>
            <a:endParaRPr kumimoji="1" lang="en-GB" sz="1400" b="1" dirty="0">
              <a:solidFill>
                <a:schemeClr val="bg1"/>
              </a:solidFill>
            </a:endParaRPr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5838825" y="20478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5838825" y="2505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5838825" y="2962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5838825" y="3419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5838825" y="39528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5838825" y="4410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5838825" y="4791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5838825" y="5248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V="1">
            <a:off x="5857875" y="1590675"/>
            <a:ext cx="0" cy="366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r-BE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205413" y="1285875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dirty="0">
                <a:solidFill>
                  <a:schemeClr val="bg1"/>
                </a:solidFill>
              </a:rPr>
              <a:t>document</a:t>
            </a:r>
            <a:endParaRPr kumimoji="1" lang="en-GB" sz="1400" dirty="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</a:t>
            </a:r>
            <a:endParaRPr lang="en-GB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/>
              <a:t>Versions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1.0 : NS 2.0 et Internet Explorer 3.0 (1995)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1.1 : NS 3.0 et IE 3.0 (1996)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1.2 : NS 4.0 et IE 4.0 (1997)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1.3 : NS 4.5 et IE 4.0 (1998)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1.5 : IE 6.0 et Netscape 6.0 (2000)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1.6 : </a:t>
            </a:r>
            <a:r>
              <a:rPr lang="fr-FR" sz="2000" dirty="0" err="1" smtClean="0"/>
              <a:t>Firefox</a:t>
            </a:r>
            <a:r>
              <a:rPr lang="fr-FR" sz="2000" dirty="0" smtClean="0"/>
              <a:t> 1.0 (2005)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1.7 : </a:t>
            </a:r>
            <a:r>
              <a:rPr lang="fr-FR" sz="2000" dirty="0" err="1" smtClean="0"/>
              <a:t>Firefox</a:t>
            </a:r>
            <a:r>
              <a:rPr lang="fr-FR" sz="2000" dirty="0" smtClean="0"/>
              <a:t> 2.0 et IE 7.0 (2006)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Version 1.8 : </a:t>
            </a:r>
            <a:r>
              <a:rPr lang="fr-FR" sz="2000" dirty="0" err="1" smtClean="0"/>
              <a:t>Firefox</a:t>
            </a:r>
            <a:r>
              <a:rPr lang="fr-FR" sz="2000" dirty="0" smtClean="0"/>
              <a:t> 3.0 (2008)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Document</a:t>
            </a:r>
            <a:endParaRPr lang="en-GB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29188"/>
          </a:xfrm>
        </p:spPr>
        <p:txBody>
          <a:bodyPr/>
          <a:lstStyle/>
          <a:p>
            <a:pPr eaLnBrk="1" hangingPunct="1"/>
            <a:r>
              <a:rPr lang="fr-FR" dirty="0" smtClean="0"/>
              <a:t>Propriétés</a:t>
            </a:r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/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lvl="1" eaLnBrk="1" hangingPunct="1"/>
            <a:endParaRPr lang="fr-FR" dirty="0" smtClean="0"/>
          </a:p>
          <a:p>
            <a:pPr eaLnBrk="1" hangingPunct="1"/>
            <a:r>
              <a:rPr lang="fr-FR" dirty="0" smtClean="0"/>
              <a:t>Méthodes</a:t>
            </a:r>
            <a:endParaRPr lang="en-GB" dirty="0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192213" y="184420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bgColor, fgColor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021013" y="184420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Couleur de fond et du texte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192213" y="222520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lastModified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021013" y="222520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Date de la dernière modification du texte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192213" y="260620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forms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021013" y="260620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Tableau de tous les formulaires du document (&lt;FORM&gt;)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192213" y="298720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images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3021013" y="298720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Tableau de toutes les images du document (&lt;IMG&gt;)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192213" y="336820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links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021013" y="336820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Tableau de tous les hyper-liens  (&lt;A HREF&gt;)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1192213" y="374920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021013" y="374920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Titre du document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1192213" y="5039841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write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3059113" y="5054128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Ecrit dans le document du texte ou des commandes HTML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1116013" y="177752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1116013" y="215852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1116013" y="253952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1116013" y="292052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1116013" y="330152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1116013" y="368252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1116013" y="4992216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Document</a:t>
            </a:r>
            <a:endParaRPr lang="en-GB" smtClean="0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95288" y="1341438"/>
            <a:ext cx="8424862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Ex23.htm</a:t>
            </a:r>
            <a:endParaRPr kumimoji="1" lang="en-US" sz="1200" b="1" dirty="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95288" y="1625600"/>
            <a:ext cx="8424862" cy="3416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23&lt;/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23&lt;/h1&gt;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("Le document porte le titre : &lt;i&gt;"+</a:t>
            </a:r>
            <a:r>
              <a:rPr kumimoji="1" lang="fr-FR" sz="1200" b="1" dirty="0" err="1">
                <a:latin typeface="Courier New" pitchFamily="49" charset="0"/>
              </a:rPr>
              <a:t>document.title</a:t>
            </a:r>
            <a:r>
              <a:rPr kumimoji="1" lang="fr-FR" sz="1200" b="1" dirty="0">
                <a:latin typeface="Courier New" pitchFamily="49" charset="0"/>
              </a:rPr>
              <a:t>+"&lt;/i&gt;&lt;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/&gt;");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document.lastModified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&lt;a </a:t>
            </a:r>
            <a:r>
              <a:rPr kumimoji="1" lang="fr-FR" sz="1200" b="1" dirty="0" err="1">
                <a:latin typeface="Courier New" pitchFamily="49" charset="0"/>
              </a:rPr>
              <a:t>href</a:t>
            </a:r>
            <a:r>
              <a:rPr kumimoji="1" lang="fr-FR" sz="1200" b="1" dirty="0">
                <a:latin typeface="Courier New" pitchFamily="49" charset="0"/>
              </a:rPr>
              <a:t>="#"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('Tout le document est effacé'); return false;"&gt;</a:t>
            </a:r>
            <a:br>
              <a:rPr kumimoji="1" lang="fr-FR" sz="1200" b="1" dirty="0">
                <a:latin typeface="Courier New" pitchFamily="49" charset="0"/>
              </a:rPr>
            </a:br>
            <a:r>
              <a:rPr kumimoji="1" lang="fr-FR" sz="1200" b="1" dirty="0">
                <a:latin typeface="Courier New" pitchFamily="49" charset="0"/>
              </a:rPr>
              <a:t>Cliquez ici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&lt;/a&gt;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Exercice</a:t>
            </a:r>
            <a:endParaRPr lang="en-GB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Créez une calculatrice permettant d’effectuer les opérations d’addition, soustraction, multiplication et division.</a:t>
            </a: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Image</a:t>
            </a:r>
            <a:endParaRPr lang="en-GB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Propriétés</a:t>
            </a:r>
            <a:endParaRPr lang="en-GB" smtClean="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335088" y="19954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border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163888" y="1995488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BORDER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335088" y="238601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height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163888" y="238601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Hauteur de l’image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335088" y="31384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lowsrc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163888" y="3138488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URL de l’image à basse résolution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335088" y="35194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163888" y="3519488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Nom de la balise image (Attribut NAME)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1335088" y="39004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src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163888" y="3900488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URL de l’image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1335088" y="4281488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vspace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163888" y="4281488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VSPACE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1335088" y="276701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hspace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3163888" y="276701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HSPACE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1335088" y="4672013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width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163888" y="4672013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Largeur de l’image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1258888" y="1928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1258888" y="2309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258888" y="2690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1258888" y="3071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258888" y="3452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1258888" y="3833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1258888" y="4214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1258888" y="4595813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Image</a:t>
            </a:r>
            <a:endParaRPr lang="en-GB" smtClean="0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547813" y="1268413"/>
            <a:ext cx="5943600" cy="2841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Ex24.htm</a:t>
            </a:r>
            <a:endParaRPr kumimoji="1" lang="en-US" sz="1200" b="1" dirty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547813" y="1552575"/>
            <a:ext cx="5943600" cy="37861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24&lt;/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24&lt;/h1&gt;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img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imageDemo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src</a:t>
            </a:r>
            <a:r>
              <a:rPr kumimoji="1" lang="fr-FR" sz="1200" b="1" dirty="0">
                <a:latin typeface="Courier New" pitchFamily="49" charset="0"/>
              </a:rPr>
              <a:t>="blue.gif" border="2"&gt;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</a:t>
            </a:r>
            <a:r>
              <a:rPr kumimoji="1" lang="fr-FR" sz="1200" b="1" dirty="0" err="1">
                <a:latin typeface="Courier New" pitchFamily="49" charset="0"/>
              </a:rPr>
              <a:t>function</a:t>
            </a:r>
            <a:r>
              <a:rPr kumimoji="1" lang="fr-FR" sz="1200" b="1" dirty="0">
                <a:latin typeface="Courier New" pitchFamily="49" charset="0"/>
              </a:rPr>
              <a:t> </a:t>
            </a:r>
            <a:r>
              <a:rPr kumimoji="1" lang="fr-FR" sz="1200" b="1" dirty="0" err="1">
                <a:latin typeface="Courier New" pitchFamily="49" charset="0"/>
              </a:rPr>
              <a:t>changeImage</a:t>
            </a:r>
            <a:r>
              <a:rPr kumimoji="1" lang="fr-FR" sz="1200" b="1" dirty="0">
                <a:latin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if (</a:t>
            </a:r>
            <a:r>
              <a:rPr kumimoji="1" lang="fr-FR" sz="1200" b="1" dirty="0" err="1">
                <a:latin typeface="Courier New" pitchFamily="49" charset="0"/>
              </a:rPr>
              <a:t>document.imageDemo.src.indexOf</a:t>
            </a:r>
            <a:r>
              <a:rPr kumimoji="1" lang="fr-FR" sz="1200" b="1" dirty="0">
                <a:latin typeface="Courier New" pitchFamily="49" charset="0"/>
              </a:rPr>
              <a:t>('blue.gif')!=-1){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document.imageDemo.src</a:t>
            </a:r>
            <a:r>
              <a:rPr kumimoji="1" lang="fr-FR" sz="1200" b="1" dirty="0">
                <a:latin typeface="Courier New" pitchFamily="49" charset="0"/>
              </a:rPr>
              <a:t>='red.gif';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} </a:t>
            </a:r>
            <a:r>
              <a:rPr kumimoji="1" lang="fr-FR" sz="1200" b="1" dirty="0" err="1">
                <a:latin typeface="Courier New" pitchFamily="49" charset="0"/>
              </a:rPr>
              <a:t>else</a:t>
            </a:r>
            <a:r>
              <a:rPr kumimoji="1" lang="fr-FR" sz="1200" b="1" dirty="0"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    </a:t>
            </a:r>
            <a:r>
              <a:rPr kumimoji="1" lang="fr-FR" sz="1200" b="1" dirty="0" err="1">
                <a:latin typeface="Courier New" pitchFamily="49" charset="0"/>
              </a:rPr>
              <a:t>document.imageDemo.src</a:t>
            </a:r>
            <a:r>
              <a:rPr kumimoji="1" lang="fr-FR" sz="1200" b="1" dirty="0">
                <a:latin typeface="Courier New" pitchFamily="49" charset="0"/>
              </a:rPr>
              <a:t>='blue.gif';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&lt;a </a:t>
            </a:r>
            <a:r>
              <a:rPr kumimoji="1" lang="fr-FR" sz="1200" b="1" dirty="0" err="1">
                <a:latin typeface="Courier New" pitchFamily="49" charset="0"/>
              </a:rPr>
              <a:t>href</a:t>
            </a:r>
            <a:r>
              <a:rPr kumimoji="1" lang="fr-FR" sz="1200" b="1" dirty="0">
                <a:latin typeface="Courier New" pitchFamily="49" charset="0"/>
              </a:rPr>
              <a:t>="#" </a:t>
            </a:r>
            <a:r>
              <a:rPr kumimoji="1" lang="fr-FR" sz="1200" b="1" dirty="0" err="1">
                <a:latin typeface="Courier New" pitchFamily="49" charset="0"/>
              </a:rPr>
              <a:t>onclick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changeImage</a:t>
            </a:r>
            <a:r>
              <a:rPr kumimoji="1" lang="fr-FR" sz="1200" b="1" dirty="0">
                <a:latin typeface="Courier New" pitchFamily="49" charset="0"/>
              </a:rPr>
              <a:t>(); return false;"&gt;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Cliquez ici pour changer l'image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&lt;/a&gt;</a:t>
            </a:r>
          </a:p>
          <a:p>
            <a:pPr>
              <a:spcBef>
                <a:spcPts val="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Objet « form »</a:t>
            </a:r>
            <a:endParaRPr lang="en-GB" smtClean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810000" y="3109913"/>
            <a:ext cx="34290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 b="1">
                <a:solidFill>
                  <a:schemeClr val="bg1"/>
                </a:solidFill>
              </a:rPr>
              <a:t>Elements </a:t>
            </a:r>
            <a:r>
              <a:rPr kumimoji="1" lang="fr-FR" sz="1400">
                <a:solidFill>
                  <a:schemeClr val="bg1"/>
                </a:solidFill>
              </a:rPr>
              <a:t>(boutons, checkbox, text, …)</a:t>
            </a:r>
            <a:endParaRPr kumimoji="1" lang="en-GB" sz="1400" b="1">
              <a:solidFill>
                <a:schemeClr val="bg1"/>
              </a:solidFill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3505200" y="32623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fr-BE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3505200" y="2805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fr-BE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819400" y="2500313"/>
            <a:ext cx="1295400" cy="314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FR" sz="1400">
                <a:solidFill>
                  <a:schemeClr val="bg1"/>
                </a:solidFill>
              </a:rPr>
              <a:t>form</a:t>
            </a:r>
            <a:endParaRPr kumimoji="1" lang="en-GB" sz="140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Propriétés</a:t>
            </a:r>
          </a:p>
          <a:p>
            <a:pPr lvl="1" eaLnBrk="1" hangingPunct="1">
              <a:buFontTx/>
              <a:buNone/>
            </a:pPr>
            <a:endParaRPr lang="fr-FR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sz="1100" dirty="0" smtClean="0"/>
          </a:p>
          <a:p>
            <a:pPr lvl="1" eaLnBrk="1" hangingPunct="1"/>
            <a:endParaRPr lang="fr-FR" dirty="0" smtClean="0"/>
          </a:p>
          <a:p>
            <a:pPr lvl="1" eaLnBrk="1" hangingPunct="1"/>
            <a:endParaRPr lang="fr-FR" dirty="0"/>
          </a:p>
          <a:p>
            <a:pPr lvl="1" eaLnBrk="1" hangingPunct="1"/>
            <a:endParaRPr lang="fr-FR" dirty="0" smtClean="0"/>
          </a:p>
          <a:p>
            <a:pPr marL="523183" lvl="1" indent="0" eaLnBrk="1" hangingPunct="1">
              <a:buNone/>
            </a:pPr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Méthodes</a:t>
            </a:r>
            <a:endParaRPr lang="en-GB" dirty="0" smtClean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408113" y="1843088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action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160713" y="1843088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ACTION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408113" y="2233613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160713" y="2233613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Tableau d’objet représentant les éléments du formulaire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408113" y="2614613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method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60713" y="2614613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METHOD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408113" y="2995613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3160713" y="2995613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NAME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1408113" y="3376613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target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160713" y="3376613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de l’attribut TARGET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1407840" y="4677891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reset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160440" y="4677891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Réinitialise les valeurs du tableau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1407840" y="5058891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submit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160440" y="5058891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Envoie le contenu du formulaire au serveur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1331913" y="178593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1331913" y="216693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1331913" y="254793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1331913" y="292893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1331913" y="3309938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1331640" y="4611216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1331640" y="4992216"/>
            <a:ext cx="701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1835150" y="1000125"/>
            <a:ext cx="6019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Ex25.htm</a:t>
            </a:r>
            <a:endParaRPr kumimoji="1" lang="en-US" sz="1200" b="1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835150" y="1284288"/>
            <a:ext cx="6019800" cy="44323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25&lt;/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25&lt;/h1&gt;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form</a:t>
            </a:r>
            <a:r>
              <a:rPr kumimoji="1" lang="fr-FR" sz="1200" b="1" dirty="0">
                <a:latin typeface="Courier New" pitchFamily="49" charset="0"/>
              </a:rPr>
              <a:t> action="Ex25_bis.htm" </a:t>
            </a:r>
            <a:r>
              <a:rPr kumimoji="1" lang="fr-FR" sz="1200" b="1" dirty="0" err="1">
                <a:latin typeface="Courier New" pitchFamily="49" charset="0"/>
              </a:rPr>
              <a:t>method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get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="form1"&gt;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Nom d'utilisateur: &lt;input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txtUsername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/&gt;&lt;</a:t>
            </a:r>
            <a:r>
              <a:rPr kumimoji="1" lang="fr-FR" sz="1200" b="1" dirty="0" err="1">
                <a:latin typeface="Courier New" pitchFamily="49" charset="0"/>
              </a:rPr>
              <a:t>br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Mot de passe: &lt;input type="</a:t>
            </a:r>
            <a:r>
              <a:rPr kumimoji="1" lang="fr-FR" sz="1200" b="1" dirty="0" err="1">
                <a:latin typeface="Courier New" pitchFamily="49" charset="0"/>
              </a:rPr>
              <a:t>password</a:t>
            </a:r>
            <a:r>
              <a:rPr kumimoji="1" lang="fr-FR" sz="1200" b="1" dirty="0">
                <a:latin typeface="Courier New" pitchFamily="49" charset="0"/>
              </a:rPr>
              <a:t>" </a:t>
            </a:r>
            <a:r>
              <a:rPr kumimoji="1" lang="fr-FR" sz="1200" b="1" dirty="0" err="1">
                <a:latin typeface="Courier New" pitchFamily="49" charset="0"/>
              </a:rPr>
              <a:t>name</a:t>
            </a:r>
            <a:r>
              <a:rPr kumimoji="1" lang="fr-FR" sz="1200" b="1" dirty="0">
                <a:latin typeface="Courier New" pitchFamily="49" charset="0"/>
              </a:rPr>
              <a:t>="</a:t>
            </a:r>
            <a:r>
              <a:rPr kumimoji="1" lang="fr-FR" sz="1200" b="1" dirty="0" err="1">
                <a:latin typeface="Courier New" pitchFamily="49" charset="0"/>
              </a:rPr>
              <a:t>txtPassword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hr</a:t>
            </a:r>
            <a:r>
              <a:rPr kumimoji="1" lang="fr-FR" sz="1200" b="1" dirty="0">
                <a:latin typeface="Courier New" pitchFamily="49" charset="0"/>
              </a:rPr>
              <a:t> /&gt;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&lt;a </a:t>
            </a:r>
            <a:r>
              <a:rPr kumimoji="1" lang="fr-FR" sz="1200" b="1" dirty="0" err="1">
                <a:latin typeface="Courier New" pitchFamily="49" charset="0"/>
              </a:rPr>
              <a:t>href</a:t>
            </a:r>
            <a:r>
              <a:rPr kumimoji="1" lang="fr-FR" sz="1200" b="1" dirty="0">
                <a:latin typeface="Courier New" pitchFamily="49" charset="0"/>
              </a:rPr>
              <a:t>="javascript:window.document.form1.</a:t>
            </a:r>
            <a:r>
              <a:rPr kumimoji="1" lang="fr-FR" sz="1200" b="1" dirty="0" err="1">
                <a:latin typeface="Courier New" pitchFamily="49" charset="0"/>
              </a:rPr>
              <a:t>submit</a:t>
            </a:r>
            <a:r>
              <a:rPr kumimoji="1" lang="fr-FR" sz="1200" b="1" dirty="0">
                <a:latin typeface="Courier New" pitchFamily="49" charset="0"/>
              </a:rPr>
              <a:t>();"&gt;Login&lt;/a&gt;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form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619250" y="1412875"/>
            <a:ext cx="60198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/>
              <a:t>Ex25_bis.htm</a:t>
            </a:r>
            <a:endParaRPr kumimoji="1" lang="en-US" sz="1200" b="1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619250" y="1697038"/>
            <a:ext cx="6019800" cy="35798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&lt;html&gt;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&gt;Exemple 25 Bis&lt;/</a:t>
            </a:r>
            <a:r>
              <a:rPr kumimoji="1" lang="fr-FR" sz="1200" b="1" dirty="0" err="1">
                <a:latin typeface="Courier New" pitchFamily="49" charset="0"/>
              </a:rPr>
              <a:t>title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</a:t>
            </a:r>
            <a:r>
              <a:rPr kumimoji="1" lang="fr-FR" sz="1200" b="1" dirty="0" err="1">
                <a:latin typeface="Courier New" pitchFamily="49" charset="0"/>
              </a:rPr>
              <a:t>head</a:t>
            </a:r>
            <a:r>
              <a:rPr kumimoji="1" lang="fr-FR" sz="12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&lt;h1&gt;Exemple 25 Bis&lt;/h1&gt;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Les données envoyées sont : &lt;script type="</a:t>
            </a:r>
            <a:r>
              <a:rPr kumimoji="1" lang="fr-FR" sz="1200" b="1" dirty="0" err="1">
                <a:latin typeface="Courier New" pitchFamily="49" charset="0"/>
              </a:rPr>
              <a:t>text</a:t>
            </a:r>
            <a:r>
              <a:rPr kumimoji="1" lang="fr-FR" sz="1200" b="1" dirty="0">
                <a:latin typeface="Courier New" pitchFamily="49" charset="0"/>
              </a:rPr>
              <a:t>/</a:t>
            </a:r>
            <a:r>
              <a:rPr kumimoji="1" lang="fr-FR" sz="1200" b="1" dirty="0" err="1">
                <a:latin typeface="Courier New" pitchFamily="49" charset="0"/>
              </a:rPr>
              <a:t>javascript</a:t>
            </a:r>
            <a:r>
              <a:rPr kumimoji="1" lang="fr-FR" sz="1200" b="1" dirty="0">
                <a:latin typeface="Courier New" pitchFamily="49" charset="0"/>
              </a:rPr>
              <a:t>"&gt;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/*&lt;![CDATA[*/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err="1">
                <a:latin typeface="Courier New" pitchFamily="49" charset="0"/>
              </a:rPr>
              <a:t>document.write</a:t>
            </a:r>
            <a:r>
              <a:rPr kumimoji="1" lang="fr-FR" sz="1200" b="1" dirty="0">
                <a:latin typeface="Courier New" pitchFamily="49" charset="0"/>
              </a:rPr>
              <a:t>(</a:t>
            </a:r>
            <a:r>
              <a:rPr kumimoji="1" lang="fr-FR" sz="1200" b="1" dirty="0" err="1">
                <a:latin typeface="Courier New" pitchFamily="49" charset="0"/>
              </a:rPr>
              <a:t>location.search</a:t>
            </a:r>
            <a:r>
              <a:rPr kumimoji="1" lang="fr-FR" sz="12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/*]]&gt;*/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&lt;/script&gt;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&lt;/body&gt;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Form</a:t>
            </a:r>
            <a:endParaRPr lang="en-GB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Propriétés associées</a:t>
            </a:r>
            <a:endParaRPr lang="en-GB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92213" y="1933575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form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944813" y="1933575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Objet « </a:t>
            </a:r>
            <a:r>
              <a:rPr kumimoji="1" lang="fr-FR" sz="1400" b="1" dirty="0" err="1">
                <a:solidFill>
                  <a:schemeClr val="tx2">
                    <a:lumMod val="75000"/>
                  </a:schemeClr>
                </a:solidFill>
              </a:rPr>
              <a:t>form</a:t>
            </a: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 » auquel l’élément appartient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192213" y="2324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944813" y="2324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Nom de l’élément (Attribut NAME)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192213" y="2705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944813" y="2705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Type de l’élément (Attribut TYPE)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192213" y="3086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944813" y="3086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Valeur du contenu de l’élément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192213" y="3467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checked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2944813" y="3467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Elément sélectionné? (« Checkbox » et « Radio » uniquement)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1192213" y="3848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options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2944813" y="3848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Tableau d’objets reprenant les éléments de l’objet « select »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1192213" y="4229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length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2944813" y="4229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 dirty="0">
                <a:solidFill>
                  <a:schemeClr val="tx2">
                    <a:lumMod val="75000"/>
                  </a:schemeClr>
                </a:solidFill>
              </a:rPr>
              <a:t>Nombre d’éléments dans l’objet « select »</a:t>
            </a:r>
            <a:endParaRPr kumimoji="1" lang="en-GB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1192213" y="4610100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selectedIndex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2944813" y="46101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sz="1400" b="1">
                <a:solidFill>
                  <a:schemeClr val="tx2">
                    <a:lumMod val="75000"/>
                  </a:schemeClr>
                </a:solidFill>
              </a:rPr>
              <a:t>Elément sélectionné dans l’objet « select »</a:t>
            </a:r>
            <a:endParaRPr kumimoji="1" lang="en-GB" sz="1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1116013" y="1857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1116013" y="2238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1116013" y="2619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1116013" y="3000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1116013" y="3381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1116013" y="3762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1116013" y="4143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116013" y="4524375"/>
            <a:ext cx="7315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Template_WVN_Technocité_201308</Template>
  <TotalTime>4268</TotalTime>
  <Words>6703</Words>
  <Application>Microsoft Office PowerPoint</Application>
  <PresentationFormat>Affichage à l'écran (4:3)</PresentationFormat>
  <Paragraphs>1990</Paragraphs>
  <Slides>119</Slides>
  <Notes>119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119</vt:i4>
      </vt:variant>
    </vt:vector>
  </HeadingPairs>
  <TitlesOfParts>
    <vt:vector size="126" baseType="lpstr">
      <vt:lpstr>Arial</vt:lpstr>
      <vt:lpstr>Calibri</vt:lpstr>
      <vt:lpstr>Courier New</vt:lpstr>
      <vt:lpstr>Eras Bold ITC</vt:lpstr>
      <vt:lpstr>Times New Roman</vt:lpstr>
      <vt:lpstr>Wingdings</vt:lpstr>
      <vt:lpstr>Default Design</vt:lpstr>
      <vt:lpstr>JavaScript</vt:lpstr>
      <vt:lpstr>Objectifs</vt:lpstr>
      <vt:lpstr>Objectifs</vt:lpstr>
      <vt:lpstr>Objectifs</vt:lpstr>
      <vt:lpstr>JavaScript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Exercices</vt:lpstr>
      <vt:lpstr>JavaScript</vt:lpstr>
      <vt:lpstr>Langage de base</vt:lpstr>
      <vt:lpstr>Objet et JavaScript</vt:lpstr>
      <vt:lpstr>Hiérarchie des objets de base</vt:lpstr>
      <vt:lpstr>Quelques méthodes de l’objet window</vt:lpstr>
      <vt:lpstr>Présentation PowerPoint</vt:lpstr>
      <vt:lpstr>Constantes</vt:lpstr>
      <vt:lpstr>Constantes</vt:lpstr>
      <vt:lpstr>Constantes</vt:lpstr>
      <vt:lpstr>Constantes</vt:lpstr>
      <vt:lpstr>Variables</vt:lpstr>
      <vt:lpstr>Variables</vt:lpstr>
      <vt:lpstr>Fonctions</vt:lpstr>
      <vt:lpstr>Fonctions</vt:lpstr>
      <vt:lpstr>Exercice</vt:lpstr>
      <vt:lpstr>Opérateurs</vt:lpstr>
      <vt:lpstr>Opérateurs</vt:lpstr>
      <vt:lpstr>Opérateurs</vt:lpstr>
      <vt:lpstr>Opérateurs</vt:lpstr>
      <vt:lpstr>Opérateurs</vt:lpstr>
      <vt:lpstr>Opérateurs</vt:lpstr>
      <vt:lpstr>Opérateurs</vt:lpstr>
      <vt:lpstr>Opérateurs</vt:lpstr>
      <vt:lpstr>Exercices</vt:lpstr>
      <vt:lpstr>Contrôle de flux</vt:lpstr>
      <vt:lpstr>if … else …</vt:lpstr>
      <vt:lpstr>Contrôle de flux</vt:lpstr>
      <vt:lpstr>switch</vt:lpstr>
      <vt:lpstr>Contrôle de flux</vt:lpstr>
      <vt:lpstr>for</vt:lpstr>
      <vt:lpstr>Contrôle de flux</vt:lpstr>
      <vt:lpstr>Contrôle de flux</vt:lpstr>
      <vt:lpstr>while</vt:lpstr>
      <vt:lpstr>Contrôle de flux</vt:lpstr>
      <vt:lpstr>Exercices</vt:lpstr>
      <vt:lpstr>Objets</vt:lpstr>
      <vt:lpstr>Objets</vt:lpstr>
      <vt:lpstr>Objets</vt:lpstr>
      <vt:lpstr>Objets</vt:lpstr>
      <vt:lpstr>Objets</vt:lpstr>
      <vt:lpstr>Objets</vt:lpstr>
      <vt:lpstr>Objets</vt:lpstr>
      <vt:lpstr>Objets</vt:lpstr>
      <vt:lpstr>Objets</vt:lpstr>
      <vt:lpstr>Objets prédéfinis</vt:lpstr>
      <vt:lpstr>Objets prédéfinis</vt:lpstr>
      <vt:lpstr>Objets prédéfinis</vt:lpstr>
      <vt:lpstr>Objets prédéfinis</vt:lpstr>
      <vt:lpstr>Objets prédéfinis</vt:lpstr>
      <vt:lpstr>Objets prédéfinis</vt:lpstr>
      <vt:lpstr>Objets prédéfinis</vt:lpstr>
      <vt:lpstr>Objets prédéfinis</vt:lpstr>
      <vt:lpstr>Objets prédéfinis</vt:lpstr>
      <vt:lpstr>Exercices</vt:lpstr>
      <vt:lpstr>Objets prédéfinis</vt:lpstr>
      <vt:lpstr>Exercices</vt:lpstr>
      <vt:lpstr>Fonctions prédéfinies</vt:lpstr>
      <vt:lpstr>Fonctions prédéfinies</vt:lpstr>
      <vt:lpstr>Fonctions prédéfinies</vt:lpstr>
      <vt:lpstr>JavaScript</vt:lpstr>
      <vt:lpstr>Navigateur</vt:lpstr>
      <vt:lpstr>Window</vt:lpstr>
      <vt:lpstr>Window</vt:lpstr>
      <vt:lpstr>Window</vt:lpstr>
      <vt:lpstr>Window</vt:lpstr>
      <vt:lpstr>Window</vt:lpstr>
      <vt:lpstr>Window</vt:lpstr>
      <vt:lpstr>Navigateur</vt:lpstr>
      <vt:lpstr>Navigator</vt:lpstr>
      <vt:lpstr>Navigator</vt:lpstr>
      <vt:lpstr>Navigateur</vt:lpstr>
      <vt:lpstr>Document</vt:lpstr>
      <vt:lpstr>Document</vt:lpstr>
      <vt:lpstr>Exercice</vt:lpstr>
      <vt:lpstr>Image</vt:lpstr>
      <vt:lpstr>Image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Exercices</vt:lpstr>
      <vt:lpstr>Evènements</vt:lpstr>
      <vt:lpstr>Evènements</vt:lpstr>
      <vt:lpstr>Evènements</vt:lpstr>
      <vt:lpstr>Evènements</vt:lpstr>
      <vt:lpstr>Evènements</vt:lpstr>
      <vt:lpstr>Exercices</vt:lpstr>
      <vt:lpstr>Gestion des exceptions</vt:lpstr>
      <vt:lpstr>JavaScript et CSS</vt:lpstr>
      <vt:lpstr>JavaScript et CSS</vt:lpstr>
      <vt:lpstr>JavaScript et CSS</vt:lpstr>
      <vt:lpstr>Exercices</vt:lpstr>
      <vt:lpstr>Bibliothèques JavaScript</vt:lpstr>
      <vt:lpstr>Bibliothèques Javascript</vt:lpstr>
      <vt:lpstr>Bibliothèques JavaScript</vt:lpstr>
      <vt:lpstr>Bibliothèques JavaScript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Pierre Godichal</dc:creator>
  <cp:lastModifiedBy>forma1300</cp:lastModifiedBy>
  <cp:revision>133</cp:revision>
  <dcterms:created xsi:type="dcterms:W3CDTF">2010-06-09T09:45:20Z</dcterms:created>
  <dcterms:modified xsi:type="dcterms:W3CDTF">2014-09-10T14:59:41Z</dcterms:modified>
</cp:coreProperties>
</file>