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1" r:id="rId1"/>
  </p:sldMasterIdLst>
  <p:notesMasterIdLst>
    <p:notesMasterId r:id="rId14"/>
  </p:notesMasterIdLst>
  <p:handoutMasterIdLst>
    <p:handoutMasterId r:id="rId15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rtrand Brasseur" initials="B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6F"/>
    <a:srgbClr val="0ABA1B"/>
    <a:srgbClr val="088E15"/>
    <a:srgbClr val="690F0F"/>
    <a:srgbClr val="A72727"/>
    <a:srgbClr val="D46C6C"/>
    <a:srgbClr val="E8B4B4"/>
    <a:srgbClr val="FF8080"/>
    <a:srgbClr val="FF393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 autoAdjust="0"/>
    <p:restoredTop sz="94660" autoAdjust="0"/>
  </p:normalViewPr>
  <p:slideViewPr>
    <p:cSldViewPr>
      <p:cViewPr varScale="1">
        <p:scale>
          <a:sx n="122" d="100"/>
          <a:sy n="122" d="100"/>
        </p:scale>
        <p:origin x="12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1914" y="-12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A2202-36BA-4257-8334-1977E28474FA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8330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6D08BFF-41F6-4CF3-8C40-CB59CDCE390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24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963F12-58D9-4BCC-8721-27F84AB3CAEC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580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08BFF-41F6-4CF3-8C40-CB59CDCE390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19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08BFF-41F6-4CF3-8C40-CB59CDCE390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74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08BFF-41F6-4CF3-8C40-CB59CDCE390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2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BE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6B3809-A619-4A72-9037-9BBFF7AA5FE2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4386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08BFF-41F6-4CF3-8C40-CB59CDCE390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0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08BFF-41F6-4CF3-8C40-CB59CDCE390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74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08BFF-41F6-4CF3-8C40-CB59CDCE390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27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08BFF-41F6-4CF3-8C40-CB59CDCE390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53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08BFF-41F6-4CF3-8C40-CB59CDCE390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95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08BFF-41F6-4CF3-8C40-CB59CDCE390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22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08BFF-41F6-4CF3-8C40-CB59CDCE390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29" y="2130976"/>
            <a:ext cx="7772943" cy="1470086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57" y="3886153"/>
            <a:ext cx="6401886" cy="1752295"/>
          </a:xfrm>
        </p:spPr>
        <p:txBody>
          <a:bodyPr/>
          <a:lstStyle>
            <a:lvl1pPr marL="0" indent="0" algn="ctr">
              <a:buNone/>
              <a:defRPr/>
            </a:lvl1pPr>
            <a:lvl2pPr marL="400736" indent="0" algn="ctr">
              <a:buNone/>
              <a:defRPr/>
            </a:lvl2pPr>
            <a:lvl3pPr marL="801472" indent="0" algn="ctr">
              <a:buNone/>
              <a:defRPr/>
            </a:lvl3pPr>
            <a:lvl4pPr marL="1202207" indent="0" algn="ctr">
              <a:buNone/>
              <a:defRPr/>
            </a:lvl4pPr>
            <a:lvl5pPr marL="1602943" indent="0" algn="ctr">
              <a:buNone/>
              <a:defRPr/>
            </a:lvl5pPr>
            <a:lvl6pPr marL="2003679" indent="0" algn="ctr">
              <a:buNone/>
              <a:defRPr/>
            </a:lvl6pPr>
            <a:lvl7pPr marL="2404415" indent="0" algn="ctr">
              <a:buNone/>
              <a:defRPr/>
            </a:lvl7pPr>
            <a:lvl8pPr marL="2805151" indent="0" algn="ctr">
              <a:buNone/>
              <a:defRPr/>
            </a:lvl8pPr>
            <a:lvl9pPr marL="3205886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88683" y="6640554"/>
            <a:ext cx="2133962" cy="22261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228" y="600418"/>
            <a:ext cx="2059301" cy="552613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612" y="600418"/>
            <a:ext cx="6050298" cy="5526139"/>
          </a:xfrm>
        </p:spPr>
        <p:txBody>
          <a:bodyPr vert="eaVert"/>
          <a:lstStyle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100"/>
            </a:lvl1pPr>
            <a:lvl2pPr>
              <a:buClr>
                <a:srgbClr val="0070C0"/>
              </a:buClr>
              <a:defRPr sz="1800"/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04248" y="6634082"/>
            <a:ext cx="2133962" cy="188664"/>
          </a:xfrm>
          <a:prstGeom prst="rect">
            <a:avLst/>
          </a:prstGeom>
          <a:ln/>
        </p:spPr>
        <p:txBody>
          <a:bodyPr anchor="ctr"/>
          <a:lstStyle>
            <a:lvl1pPr>
              <a:defRPr sz="1000"/>
            </a:lvl1pPr>
          </a:lstStyle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46507" y="6106735"/>
            <a:ext cx="2524556" cy="391864"/>
          </a:xfrm>
          <a:prstGeom prst="rect">
            <a:avLst/>
          </a:prstGeom>
          <a:ln/>
        </p:spPr>
        <p:txBody>
          <a:bodyPr/>
          <a:lstStyle>
            <a:lvl1pPr algn="l">
              <a:defRPr sz="1100">
                <a:latin typeface="+mn-lt"/>
              </a:defRPr>
            </a:lvl1pPr>
          </a:lstStyle>
          <a:p>
            <a:pPr>
              <a:defRPr/>
            </a:pPr>
            <a:endParaRPr lang="fr-BE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06" y="294090"/>
            <a:ext cx="8239917" cy="528831"/>
          </a:xfrm>
        </p:spPr>
        <p:txBody>
          <a:bodyPr/>
          <a:lstStyle>
            <a:lvl1pPr>
              <a:defRPr sz="2500"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472" y="1208438"/>
            <a:ext cx="8229057" cy="4702366"/>
          </a:xfrm>
        </p:spPr>
        <p:txBody>
          <a:bodyPr/>
          <a:lstStyle>
            <a:lvl1pPr>
              <a:defRPr sz="2100" baseline="0">
                <a:solidFill>
                  <a:srgbClr val="222146"/>
                </a:solidFill>
              </a:defRPr>
            </a:lvl1pPr>
            <a:lvl2pPr marL="743031" indent="-219848">
              <a:buClr>
                <a:srgbClr val="3FBBED"/>
              </a:buClr>
              <a:buSzPct val="100000"/>
              <a:buFont typeface="Calibri" pitchFamily="34" charset="0"/>
              <a:buChar char="-"/>
              <a:defRPr baseline="0">
                <a:solidFill>
                  <a:srgbClr val="222146"/>
                </a:solidFill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0258" y="6617641"/>
            <a:ext cx="2133962" cy="222615"/>
          </a:xfrm>
          <a:prstGeom prst="rect">
            <a:avLst/>
          </a:prstGeom>
          <a:ln/>
        </p:spPr>
        <p:txBody>
          <a:bodyPr anchor="ctr"/>
          <a:lstStyle>
            <a:lvl1pPr>
              <a:defRPr sz="1000"/>
            </a:lvl1pPr>
          </a:lstStyle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46506" y="620642"/>
            <a:ext cx="4248706" cy="522665"/>
          </a:xfrm>
        </p:spPr>
        <p:txBody>
          <a:bodyPr/>
          <a:lstStyle>
            <a:lvl1pPr marL="0" indent="0">
              <a:buNone/>
              <a:defRPr lang="en-US" sz="1800" b="1" i="0" dirty="0" smtClean="0">
                <a:solidFill>
                  <a:srgbClr val="40BBE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1" y="4407378"/>
            <a:ext cx="7772943" cy="136209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1" y="2907056"/>
            <a:ext cx="7772943" cy="1500322"/>
          </a:xfrm>
        </p:spPr>
        <p:txBody>
          <a:bodyPr anchor="b"/>
          <a:lstStyle>
            <a:lvl1pPr marL="0" indent="0">
              <a:buNone/>
              <a:defRPr sz="1800"/>
            </a:lvl1pPr>
            <a:lvl2pPr marL="400736" indent="0">
              <a:buNone/>
              <a:defRPr sz="1600"/>
            </a:lvl2pPr>
            <a:lvl3pPr marL="801472" indent="0">
              <a:buNone/>
              <a:defRPr sz="1400"/>
            </a:lvl3pPr>
            <a:lvl4pPr marL="1202207" indent="0">
              <a:buNone/>
              <a:defRPr sz="1200"/>
            </a:lvl4pPr>
            <a:lvl5pPr marL="1602943" indent="0">
              <a:buNone/>
              <a:defRPr sz="1200"/>
            </a:lvl5pPr>
            <a:lvl6pPr marL="2003679" indent="0">
              <a:buNone/>
              <a:defRPr sz="1200"/>
            </a:lvl6pPr>
            <a:lvl7pPr marL="2404415" indent="0">
              <a:buNone/>
              <a:defRPr sz="1200"/>
            </a:lvl7pPr>
            <a:lvl8pPr marL="2805151" indent="0">
              <a:buNone/>
              <a:defRPr sz="1200"/>
            </a:lvl8pPr>
            <a:lvl9pPr marL="3205886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472" y="1077817"/>
            <a:ext cx="4049369" cy="5048740"/>
          </a:xfrm>
        </p:spPr>
        <p:txBody>
          <a:bodyPr/>
          <a:lstStyle>
            <a:lvl1pPr>
              <a:defRPr sz="25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159" y="1077817"/>
            <a:ext cx="4049370" cy="5048740"/>
          </a:xfrm>
        </p:spPr>
        <p:txBody>
          <a:bodyPr/>
          <a:lstStyle>
            <a:lvl1pPr>
              <a:defRPr sz="25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2" y="275012"/>
            <a:ext cx="8229057" cy="67218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72" y="1012506"/>
            <a:ext cx="4039867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36" indent="0">
              <a:buNone/>
              <a:defRPr sz="1800" b="1"/>
            </a:lvl2pPr>
            <a:lvl3pPr marL="801472" indent="0">
              <a:buNone/>
              <a:defRPr sz="1600" b="1"/>
            </a:lvl3pPr>
            <a:lvl4pPr marL="1202207" indent="0">
              <a:buNone/>
              <a:defRPr sz="1400" b="1"/>
            </a:lvl4pPr>
            <a:lvl5pPr marL="1602943" indent="0">
              <a:buNone/>
              <a:defRPr sz="1400" b="1"/>
            </a:lvl5pPr>
            <a:lvl6pPr marL="2003679" indent="0">
              <a:buNone/>
              <a:defRPr sz="1400" b="1"/>
            </a:lvl6pPr>
            <a:lvl7pPr marL="2404415" indent="0">
              <a:buNone/>
              <a:defRPr sz="1400" b="1"/>
            </a:lvl7pPr>
            <a:lvl8pPr marL="2805151" indent="0">
              <a:buNone/>
              <a:defRPr sz="1400" b="1"/>
            </a:lvl8pPr>
            <a:lvl9pPr marL="3205886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72" y="1730923"/>
            <a:ext cx="4039867" cy="4395634"/>
          </a:xfrm>
        </p:spPr>
        <p:txBody>
          <a:bodyPr/>
          <a:lstStyle>
            <a:lvl1pPr>
              <a:defRPr sz="21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04" y="1012506"/>
            <a:ext cx="4041225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36" indent="0">
              <a:buNone/>
              <a:defRPr sz="1800" b="1"/>
            </a:lvl2pPr>
            <a:lvl3pPr marL="801472" indent="0">
              <a:buNone/>
              <a:defRPr sz="1600" b="1"/>
            </a:lvl3pPr>
            <a:lvl4pPr marL="1202207" indent="0">
              <a:buNone/>
              <a:defRPr sz="1400" b="1"/>
            </a:lvl4pPr>
            <a:lvl5pPr marL="1602943" indent="0">
              <a:buNone/>
              <a:defRPr sz="1400" b="1"/>
            </a:lvl5pPr>
            <a:lvl6pPr marL="2003679" indent="0">
              <a:buNone/>
              <a:defRPr sz="1400" b="1"/>
            </a:lvl6pPr>
            <a:lvl7pPr marL="2404415" indent="0">
              <a:buNone/>
              <a:defRPr sz="1400" b="1"/>
            </a:lvl7pPr>
            <a:lvl8pPr marL="2805151" indent="0">
              <a:buNone/>
              <a:defRPr sz="1400" b="1"/>
            </a:lvl8pPr>
            <a:lvl9pPr marL="3205886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04" y="1730923"/>
            <a:ext cx="4041225" cy="4395634"/>
          </a:xfrm>
        </p:spPr>
        <p:txBody>
          <a:bodyPr/>
          <a:lstStyle>
            <a:lvl1pPr>
              <a:defRPr sz="21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2" y="273572"/>
            <a:ext cx="3008181" cy="116195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08" y="273571"/>
            <a:ext cx="5110921" cy="5852986"/>
          </a:xfrm>
        </p:spPr>
        <p:txBody>
          <a:bodyPr/>
          <a:lstStyle>
            <a:lvl1pPr>
              <a:defRPr sz="28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72" y="1435530"/>
            <a:ext cx="3008181" cy="4691027"/>
          </a:xfrm>
        </p:spPr>
        <p:txBody>
          <a:bodyPr/>
          <a:lstStyle>
            <a:lvl1pPr marL="0" indent="0">
              <a:buNone/>
              <a:defRPr sz="1200"/>
            </a:lvl1pPr>
            <a:lvl2pPr marL="400736" indent="0">
              <a:buNone/>
              <a:defRPr sz="1100"/>
            </a:lvl2pPr>
            <a:lvl3pPr marL="801472" indent="0">
              <a:buNone/>
              <a:defRPr sz="900"/>
            </a:lvl3pPr>
            <a:lvl4pPr marL="1202207" indent="0">
              <a:buNone/>
              <a:defRPr sz="800"/>
            </a:lvl4pPr>
            <a:lvl5pPr marL="1602943" indent="0">
              <a:buNone/>
              <a:defRPr sz="800"/>
            </a:lvl5pPr>
            <a:lvl6pPr marL="2003679" indent="0">
              <a:buNone/>
              <a:defRPr sz="800"/>
            </a:lvl6pPr>
            <a:lvl7pPr marL="2404415" indent="0">
              <a:buNone/>
              <a:defRPr sz="800"/>
            </a:lvl7pPr>
            <a:lvl8pPr marL="2805151" indent="0">
              <a:buNone/>
              <a:defRPr sz="800"/>
            </a:lvl8pPr>
            <a:lvl9pPr marL="3205886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877" y="613376"/>
            <a:ext cx="5486943" cy="4113648"/>
          </a:xfrm>
        </p:spPr>
        <p:txBody>
          <a:bodyPr/>
          <a:lstStyle>
            <a:lvl1pPr marL="0" indent="0">
              <a:buNone/>
              <a:defRPr sz="2800"/>
            </a:lvl1pPr>
            <a:lvl2pPr marL="400736" indent="0">
              <a:buNone/>
              <a:defRPr sz="2500"/>
            </a:lvl2pPr>
            <a:lvl3pPr marL="801472" indent="0">
              <a:buNone/>
              <a:defRPr sz="2100"/>
            </a:lvl3pPr>
            <a:lvl4pPr marL="1202207" indent="0">
              <a:buNone/>
              <a:defRPr sz="1800"/>
            </a:lvl4pPr>
            <a:lvl5pPr marL="1602943" indent="0">
              <a:buNone/>
              <a:defRPr sz="1800"/>
            </a:lvl5pPr>
            <a:lvl6pPr marL="2003679" indent="0">
              <a:buNone/>
              <a:defRPr sz="1800"/>
            </a:lvl6pPr>
            <a:lvl7pPr marL="2404415" indent="0">
              <a:buNone/>
              <a:defRPr sz="1800"/>
            </a:lvl7pPr>
            <a:lvl8pPr marL="2805151" indent="0">
              <a:buNone/>
              <a:defRPr sz="1800"/>
            </a:lvl8pPr>
            <a:lvl9pPr marL="3205886" indent="0">
              <a:buNone/>
              <a:defRPr sz="18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877" y="5367757"/>
            <a:ext cx="5486943" cy="804876"/>
          </a:xfrm>
        </p:spPr>
        <p:txBody>
          <a:bodyPr/>
          <a:lstStyle>
            <a:lvl1pPr marL="0" indent="0">
              <a:buNone/>
              <a:defRPr sz="1200"/>
            </a:lvl1pPr>
            <a:lvl2pPr marL="400736" indent="0">
              <a:buNone/>
              <a:defRPr sz="1100"/>
            </a:lvl2pPr>
            <a:lvl3pPr marL="801472" indent="0">
              <a:buNone/>
              <a:defRPr sz="900"/>
            </a:lvl3pPr>
            <a:lvl4pPr marL="1202207" indent="0">
              <a:buNone/>
              <a:defRPr sz="800"/>
            </a:lvl4pPr>
            <a:lvl5pPr marL="1602943" indent="0">
              <a:buNone/>
              <a:defRPr sz="800"/>
            </a:lvl5pPr>
            <a:lvl6pPr marL="2003679" indent="0">
              <a:buNone/>
              <a:defRPr sz="800"/>
            </a:lvl6pPr>
            <a:lvl7pPr marL="2404415" indent="0">
              <a:buNone/>
              <a:defRPr sz="800"/>
            </a:lvl7pPr>
            <a:lvl8pPr marL="2805151" indent="0">
              <a:buNone/>
              <a:defRPr sz="800"/>
            </a:lvl8pPr>
            <a:lvl9pPr marL="3205886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506" y="294089"/>
            <a:ext cx="8239917" cy="5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472" y="947196"/>
            <a:ext cx="8229057" cy="496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35" y="6172046"/>
            <a:ext cx="2227342" cy="414085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18515" y="6629221"/>
            <a:ext cx="2133962" cy="218807"/>
          </a:xfrm>
          <a:prstGeom prst="rect">
            <a:avLst/>
          </a:prstGeom>
          <a:ln/>
        </p:spPr>
        <p:txBody>
          <a:bodyPr lIns="80147" tIns="40074" rIns="80147" bIns="40074" anchor="ctr"/>
          <a:lstStyle>
            <a:lvl1pPr algn="ctr">
              <a:defRPr sz="1000"/>
            </a:lvl1pPr>
          </a:lstStyle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72" y="6019553"/>
            <a:ext cx="1008112" cy="6096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</p:sldLayoutIdLst>
  <p:transition>
    <p:strips dir="rd"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179" rtl="0" eaLnBrk="1" fontAlgn="base" hangingPunct="1">
        <a:spcBef>
          <a:spcPct val="0"/>
        </a:spcBef>
        <a:spcAft>
          <a:spcPct val="0"/>
        </a:spcAft>
        <a:defRPr lang="en-US" sz="2500" b="1" dirty="0" smtClean="0">
          <a:solidFill>
            <a:srgbClr val="174A9B"/>
          </a:solidFill>
          <a:latin typeface="+mj-lt"/>
          <a:ea typeface="+mj-ea"/>
          <a:cs typeface="+mj-cs"/>
        </a:defRPr>
      </a:lvl1pPr>
      <a:lvl2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2pPr>
      <a:lvl3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3pPr>
      <a:lvl4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4pPr>
      <a:lvl5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5pPr>
      <a:lvl6pPr marL="400736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6pPr>
      <a:lvl7pPr marL="801472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7pPr>
      <a:lvl8pPr marL="1202207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8pPr>
      <a:lvl9pPr marL="1602943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9pPr>
    </p:titleStyle>
    <p:bodyStyle>
      <a:lvl1pPr marL="219848" indent="-219848" algn="l" defTabSz="914179" rtl="0" eaLnBrk="1" fontAlgn="base" hangingPunct="1">
        <a:spcBef>
          <a:spcPct val="60000"/>
        </a:spcBef>
        <a:spcAft>
          <a:spcPct val="20000"/>
        </a:spcAft>
        <a:buClr>
          <a:srgbClr val="40BBED"/>
        </a:buClr>
        <a:buSzPct val="80000"/>
        <a:buFont typeface="Wingdings" pitchFamily="2" charset="2"/>
        <a:buChar char="§"/>
        <a:defRPr sz="25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3031" indent="-219848" algn="l" defTabSz="914179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lang="en-US" sz="1800" baseline="0" dirty="0" smtClean="0">
          <a:solidFill>
            <a:srgbClr val="222146"/>
          </a:solidFill>
          <a:latin typeface="+mn-lt"/>
        </a:defRPr>
      </a:lvl2pPr>
      <a:lvl3pPr marL="1142376" indent="-228197" algn="l" defTabSz="914179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­"/>
        <a:defRPr sz="2100">
          <a:solidFill>
            <a:schemeClr val="tx1"/>
          </a:solidFill>
          <a:latin typeface="+mn-lt"/>
        </a:defRPr>
      </a:lvl3pPr>
      <a:lvl4pPr marL="1600160" indent="-228197" algn="l" defTabSz="914179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6554" indent="-228197" algn="l" defTabSz="914179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457290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6pPr>
      <a:lvl7pPr marL="2858025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7pPr>
      <a:lvl8pPr marL="3258761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8pPr>
      <a:lvl9pPr marL="3659497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73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472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2207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943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3679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4415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5151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588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iddh.developpez.com/articles/ajax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api.jquery.com/jQuery.aja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AJAX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GB" dirty="0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Communications Client - </a:t>
            </a:r>
            <a:r>
              <a:rPr lang="fr-BE" dirty="0" err="1" smtClean="0"/>
              <a:t>JQuery</a:t>
            </a:r>
            <a:endParaRPr lang="fr-BE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84213" y="1052736"/>
            <a:ext cx="7696200" cy="2841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 dirty="0" smtClean="0"/>
              <a:t>Ex1.htm</a:t>
            </a:r>
            <a:endParaRPr kumimoji="1" lang="en-US" sz="1200" b="1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84213" y="1336899"/>
            <a:ext cx="7696200" cy="415498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en-GB" sz="1200" b="1" dirty="0" smtClean="0">
                <a:latin typeface="Courier New" pitchFamily="49" charset="0"/>
              </a:rPr>
              <a:t>&lt;html&gt;&lt;head&gt;&lt;title&gt;</a:t>
            </a:r>
            <a:r>
              <a:rPr kumimoji="1" lang="en-GB" sz="1200" b="1" dirty="0" err="1" smtClean="0">
                <a:latin typeface="Courier New" pitchFamily="49" charset="0"/>
              </a:rPr>
              <a:t>Exemple</a:t>
            </a:r>
            <a:r>
              <a:rPr kumimoji="1" lang="en-GB" sz="1200" b="1" dirty="0" smtClean="0">
                <a:latin typeface="Courier New" pitchFamily="49" charset="0"/>
              </a:rPr>
              <a:t> 1&lt;/title&gt;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 smtClean="0">
                <a:latin typeface="Courier New" pitchFamily="49" charset="0"/>
              </a:rPr>
              <a:t>&lt;script </a:t>
            </a:r>
            <a:r>
              <a:rPr kumimoji="1" lang="en-GB" sz="1200" b="1" dirty="0" err="1" smtClean="0">
                <a:latin typeface="Courier New" pitchFamily="49" charset="0"/>
              </a:rPr>
              <a:t>src</a:t>
            </a:r>
            <a:r>
              <a:rPr kumimoji="1" lang="en-GB" sz="1200" b="1" dirty="0" smtClean="0">
                <a:latin typeface="Courier New" pitchFamily="49" charset="0"/>
              </a:rPr>
              <a:t>="</a:t>
            </a:r>
            <a:r>
              <a:rPr kumimoji="1" lang="en-GB" sz="1200" b="1" dirty="0" err="1" smtClean="0">
                <a:latin typeface="Courier New" pitchFamily="49" charset="0"/>
              </a:rPr>
              <a:t>jquery.min.js</a:t>
            </a:r>
            <a:r>
              <a:rPr kumimoji="1" lang="en-GB" sz="1200" b="1" dirty="0" smtClean="0">
                <a:latin typeface="Courier New" pitchFamily="49" charset="0"/>
              </a:rPr>
              <a:t>" type="text/</a:t>
            </a:r>
            <a:r>
              <a:rPr kumimoji="1" lang="en-GB" sz="1200" b="1" dirty="0" err="1" smtClean="0">
                <a:latin typeface="Courier New" pitchFamily="49" charset="0"/>
              </a:rPr>
              <a:t>javascript</a:t>
            </a:r>
            <a:r>
              <a:rPr kumimoji="1" lang="en-GB" sz="1200" b="1" dirty="0" smtClean="0">
                <a:latin typeface="Courier New" pitchFamily="49" charset="0"/>
              </a:rPr>
              <a:t>"&gt;&lt;/script&gt;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 smtClean="0">
                <a:latin typeface="Courier New" pitchFamily="49" charset="0"/>
              </a:rPr>
              <a:t>&lt;script type="text/</a:t>
            </a:r>
            <a:r>
              <a:rPr kumimoji="1" lang="en-GB" sz="1200" b="1" dirty="0" err="1" smtClean="0">
                <a:latin typeface="Courier New" pitchFamily="49" charset="0"/>
              </a:rPr>
              <a:t>javascript</a:t>
            </a:r>
            <a:r>
              <a:rPr kumimoji="1" lang="en-GB" sz="1200" b="1" dirty="0" smtClean="0">
                <a:latin typeface="Courier New" pitchFamily="49" charset="0"/>
              </a:rPr>
              <a:t>"&gt;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 smtClean="0">
                <a:latin typeface="Courier New" pitchFamily="49" charset="0"/>
              </a:rPr>
              <a:t>/*&lt;![CDATA[*/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 smtClean="0">
                <a:latin typeface="Courier New" pitchFamily="49" charset="0"/>
              </a:rPr>
              <a:t>    function </a:t>
            </a:r>
            <a:r>
              <a:rPr kumimoji="1" lang="en-GB" sz="1200" b="1" dirty="0" err="1" smtClean="0">
                <a:latin typeface="Courier New" pitchFamily="49" charset="0"/>
              </a:rPr>
              <a:t>afficherRequete</a:t>
            </a:r>
            <a:r>
              <a:rPr kumimoji="1" lang="en-GB" sz="1200" b="1" dirty="0" smtClean="0">
                <a:latin typeface="Courier New" pitchFamily="49" charset="0"/>
              </a:rPr>
              <a:t>(data){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 smtClean="0">
                <a:latin typeface="Courier New" pitchFamily="49" charset="0"/>
              </a:rPr>
              <a:t>        $('#</a:t>
            </a:r>
            <a:r>
              <a:rPr kumimoji="1" lang="en-GB" sz="1200" b="1" dirty="0" err="1" smtClean="0">
                <a:latin typeface="Courier New" pitchFamily="49" charset="0"/>
              </a:rPr>
              <a:t>resultat</a:t>
            </a:r>
            <a:r>
              <a:rPr kumimoji="1" lang="en-GB" sz="1200" b="1" dirty="0" smtClean="0">
                <a:latin typeface="Courier New" pitchFamily="49" charset="0"/>
              </a:rPr>
              <a:t>').html(data);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 smtClean="0">
                <a:latin typeface="Courier New" pitchFamily="49" charset="0"/>
              </a:rPr>
              <a:t>        // </a:t>
            </a:r>
            <a:r>
              <a:rPr kumimoji="1" lang="en-GB" sz="1200" b="1" dirty="0" err="1" smtClean="0">
                <a:latin typeface="Courier New" pitchFamily="49" charset="0"/>
              </a:rPr>
              <a:t>équivaux</a:t>
            </a:r>
            <a:r>
              <a:rPr kumimoji="1" lang="en-GB" sz="1200" b="1" dirty="0" smtClean="0">
                <a:latin typeface="Courier New" pitchFamily="49" charset="0"/>
              </a:rPr>
              <a:t> à </a:t>
            </a:r>
            <a:r>
              <a:rPr kumimoji="1" lang="en-GB" sz="1200" b="1" dirty="0" err="1" smtClean="0">
                <a:latin typeface="Courier New" pitchFamily="49" charset="0"/>
              </a:rPr>
              <a:t>document.getElementById</a:t>
            </a:r>
            <a:r>
              <a:rPr kumimoji="1" lang="en-GB" sz="1200" b="1" dirty="0" smtClean="0">
                <a:latin typeface="Courier New" pitchFamily="49" charset="0"/>
              </a:rPr>
              <a:t>("</a:t>
            </a:r>
            <a:r>
              <a:rPr kumimoji="1" lang="en-GB" sz="1200" b="1" dirty="0" err="1" smtClean="0">
                <a:latin typeface="Courier New" pitchFamily="49" charset="0"/>
              </a:rPr>
              <a:t>resultat</a:t>
            </a:r>
            <a:r>
              <a:rPr kumimoji="1" lang="en-GB" sz="1200" b="1" dirty="0" smtClean="0">
                <a:latin typeface="Courier New" pitchFamily="49" charset="0"/>
              </a:rPr>
              <a:t>").</a:t>
            </a:r>
            <a:r>
              <a:rPr kumimoji="1" lang="en-GB" sz="1200" b="1" dirty="0" err="1" smtClean="0">
                <a:latin typeface="Courier New" pitchFamily="49" charset="0"/>
              </a:rPr>
              <a:t>innerHTML</a:t>
            </a:r>
            <a:r>
              <a:rPr kumimoji="1" lang="en-GB" sz="1200" b="1" dirty="0" smtClean="0">
                <a:latin typeface="Courier New" pitchFamily="49" charset="0"/>
              </a:rPr>
              <a:t> = data;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 smtClean="0">
                <a:latin typeface="Courier New" pitchFamily="49" charset="0"/>
              </a:rPr>
              <a:t>        alert("</a:t>
            </a:r>
            <a:r>
              <a:rPr kumimoji="1" lang="en-GB" sz="1200" b="1" dirty="0" err="1" smtClean="0">
                <a:latin typeface="Courier New" pitchFamily="49" charset="0"/>
              </a:rPr>
              <a:t>Informations</a:t>
            </a:r>
            <a:r>
              <a:rPr kumimoji="1" lang="en-GB" sz="1200" b="1" dirty="0" smtClean="0">
                <a:latin typeface="Courier New" pitchFamily="49" charset="0"/>
              </a:rPr>
              <a:t> </a:t>
            </a:r>
            <a:r>
              <a:rPr kumimoji="1" lang="en-GB" sz="1200" b="1" dirty="0" err="1" smtClean="0">
                <a:latin typeface="Courier New" pitchFamily="49" charset="0"/>
              </a:rPr>
              <a:t>chargées</a:t>
            </a:r>
            <a:r>
              <a:rPr kumimoji="1" lang="en-GB" sz="1200" b="1" dirty="0" smtClean="0">
                <a:latin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 smtClean="0">
                <a:latin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 smtClean="0">
                <a:latin typeface="Courier New" pitchFamily="49" charset="0"/>
              </a:rPr>
              <a:t>    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 smtClean="0">
                <a:latin typeface="Courier New" pitchFamily="49" charset="0"/>
              </a:rPr>
              <a:t>    function </a:t>
            </a:r>
            <a:r>
              <a:rPr kumimoji="1" lang="en-GB" sz="1200" b="1" dirty="0" err="1" smtClean="0">
                <a:latin typeface="Courier New" pitchFamily="49" charset="0"/>
              </a:rPr>
              <a:t>afficher</a:t>
            </a:r>
            <a:r>
              <a:rPr kumimoji="1" lang="en-GB" sz="1200" b="1" dirty="0" smtClean="0">
                <a:latin typeface="Courier New" pitchFamily="49" charset="0"/>
              </a:rPr>
              <a:t>(){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 smtClean="0">
                <a:latin typeface="Courier New" pitchFamily="49" charset="0"/>
              </a:rPr>
              <a:t>        $.</a:t>
            </a:r>
            <a:r>
              <a:rPr kumimoji="1" lang="en-GB" sz="1200" b="1" dirty="0" err="1" smtClean="0">
                <a:latin typeface="Courier New" pitchFamily="49" charset="0"/>
              </a:rPr>
              <a:t>ajax</a:t>
            </a:r>
            <a:r>
              <a:rPr kumimoji="1" lang="en-GB" sz="1200" b="1" dirty="0" smtClean="0">
                <a:latin typeface="Courier New" pitchFamily="49" charset="0"/>
              </a:rPr>
              <a:t>({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 smtClean="0">
                <a:latin typeface="Courier New" pitchFamily="49" charset="0"/>
              </a:rPr>
              <a:t>            </a:t>
            </a:r>
            <a:r>
              <a:rPr kumimoji="1" lang="en-GB" sz="1200" b="1" dirty="0" err="1" smtClean="0">
                <a:latin typeface="Courier New" pitchFamily="49" charset="0"/>
              </a:rPr>
              <a:t>url</a:t>
            </a:r>
            <a:r>
              <a:rPr kumimoji="1" lang="en-GB" sz="1200" b="1" dirty="0" smtClean="0">
                <a:latin typeface="Courier New" pitchFamily="49" charset="0"/>
              </a:rPr>
              <a:t>: 'essai.txt',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 smtClean="0">
                <a:latin typeface="Courier New" pitchFamily="49" charset="0"/>
              </a:rPr>
              <a:t>            success: </a:t>
            </a:r>
            <a:r>
              <a:rPr kumimoji="1" lang="en-GB" sz="1200" b="1" dirty="0" err="1" smtClean="0">
                <a:latin typeface="Courier New" pitchFamily="49" charset="0"/>
              </a:rPr>
              <a:t>afficherRequete</a:t>
            </a:r>
            <a:endParaRPr kumimoji="1" lang="en-GB" sz="12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 smtClean="0">
                <a:latin typeface="Courier New" pitchFamily="49" charset="0"/>
              </a:rPr>
              <a:t>        });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 smtClean="0">
                <a:latin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 smtClean="0">
                <a:latin typeface="Courier New" pitchFamily="49" charset="0"/>
              </a:rPr>
              <a:t>/*]]&gt;*/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 smtClean="0">
                <a:latin typeface="Courier New" pitchFamily="49" charset="0"/>
              </a:rPr>
              <a:t>&lt;/script&gt;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 smtClean="0">
                <a:latin typeface="Courier New" pitchFamily="49" charset="0"/>
              </a:rPr>
              <a:t>&lt;/head&gt;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 smtClean="0">
                <a:latin typeface="Courier New" pitchFamily="49" charset="0"/>
              </a:rPr>
              <a:t>&lt;body&gt;&lt;a </a:t>
            </a:r>
            <a:r>
              <a:rPr kumimoji="1" lang="en-GB" sz="1200" b="1" dirty="0" err="1" smtClean="0">
                <a:latin typeface="Courier New" pitchFamily="49" charset="0"/>
              </a:rPr>
              <a:t>href</a:t>
            </a:r>
            <a:r>
              <a:rPr kumimoji="1" lang="en-GB" sz="1200" b="1" dirty="0" smtClean="0">
                <a:latin typeface="Courier New" pitchFamily="49" charset="0"/>
              </a:rPr>
              <a:t>="</a:t>
            </a:r>
            <a:r>
              <a:rPr kumimoji="1" lang="en-GB" sz="1200" b="1" dirty="0" err="1" smtClean="0">
                <a:latin typeface="Courier New" pitchFamily="49" charset="0"/>
              </a:rPr>
              <a:t>javascript:afficher</a:t>
            </a:r>
            <a:r>
              <a:rPr kumimoji="1" lang="en-GB" sz="1200" b="1" dirty="0" smtClean="0">
                <a:latin typeface="Courier New" pitchFamily="49" charset="0"/>
              </a:rPr>
              <a:t>()"&gt;</a:t>
            </a:r>
            <a:r>
              <a:rPr kumimoji="1" lang="en-GB" sz="1200" b="1" dirty="0" err="1" smtClean="0">
                <a:latin typeface="Courier New" pitchFamily="49" charset="0"/>
              </a:rPr>
              <a:t>cliquez</a:t>
            </a:r>
            <a:r>
              <a:rPr kumimoji="1" lang="en-GB" sz="1200" b="1" dirty="0" smtClean="0">
                <a:latin typeface="Courier New" pitchFamily="49" charset="0"/>
              </a:rPr>
              <a:t> pour </a:t>
            </a:r>
            <a:r>
              <a:rPr kumimoji="1" lang="en-GB" sz="1200" b="1" dirty="0" err="1" smtClean="0">
                <a:latin typeface="Courier New" pitchFamily="49" charset="0"/>
              </a:rPr>
              <a:t>afficher</a:t>
            </a:r>
            <a:r>
              <a:rPr kumimoji="1" lang="en-GB" sz="1200" b="1" dirty="0" smtClean="0">
                <a:latin typeface="Courier New" pitchFamily="49" charset="0"/>
              </a:rPr>
              <a:t>&lt;/a&gt;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 smtClean="0">
                <a:latin typeface="Courier New" pitchFamily="49" charset="0"/>
              </a:rPr>
              <a:t>&lt;div id="</a:t>
            </a:r>
            <a:r>
              <a:rPr kumimoji="1" lang="en-GB" sz="1200" b="1" dirty="0" err="1" smtClean="0">
                <a:latin typeface="Courier New" pitchFamily="49" charset="0"/>
              </a:rPr>
              <a:t>resultat</a:t>
            </a:r>
            <a:r>
              <a:rPr kumimoji="1" lang="en-GB" sz="1200" b="1" dirty="0" smtClean="0">
                <a:latin typeface="Courier New" pitchFamily="49" charset="0"/>
              </a:rPr>
              <a:t>"/&gt;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 smtClean="0">
                <a:latin typeface="Courier New" pitchFamily="49" charset="0"/>
              </a:rPr>
              <a:t>&lt;/body&gt;&lt;/html&gt;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Communications Client - </a:t>
            </a:r>
            <a:r>
              <a:rPr lang="fr-BE" dirty="0" err="1" smtClean="0"/>
              <a:t>JQuery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Fonction interne (quand la fonction n’est pas toujours utilisée)</a:t>
            </a:r>
          </a:p>
          <a:p>
            <a:endParaRPr lang="fr-BE" dirty="0" smtClean="0"/>
          </a:p>
          <a:p>
            <a:endParaRPr lang="fr-BE" dirty="0" smtClean="0"/>
          </a:p>
          <a:p>
            <a:endParaRPr lang="fr-BE" dirty="0"/>
          </a:p>
          <a:p>
            <a:r>
              <a:rPr lang="fr-BE" dirty="0" smtClean="0"/>
              <a:t>Remplacer </a:t>
            </a:r>
            <a:r>
              <a:rPr lang="fr-BE" dirty="0" smtClean="0"/>
              <a:t>la fonction d’affichage précédente:</a:t>
            </a:r>
          </a:p>
          <a:p>
            <a:endParaRPr lang="fr-BE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23728" y="1844824"/>
            <a:ext cx="3744416" cy="830997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200" b="1" dirty="0" smtClean="0">
                <a:latin typeface="Courier New" pitchFamily="49" charset="0"/>
              </a:rPr>
              <a:t>Var </a:t>
            </a:r>
            <a:r>
              <a:rPr kumimoji="1" lang="fr-FR" sz="1200" b="1" dirty="0" err="1" smtClean="0">
                <a:latin typeface="Courier New" pitchFamily="49" charset="0"/>
              </a:rPr>
              <a:t>fct</a:t>
            </a:r>
            <a:r>
              <a:rPr kumimoji="1" lang="fr-FR" sz="1200" b="1" dirty="0" smtClean="0">
                <a:latin typeface="Courier New" pitchFamily="49" charset="0"/>
              </a:rPr>
              <a:t> = </a:t>
            </a:r>
            <a:r>
              <a:rPr kumimoji="1" lang="fr-FR" sz="1200" b="1" dirty="0" err="1" smtClean="0">
                <a:latin typeface="Courier New" pitchFamily="49" charset="0"/>
              </a:rPr>
              <a:t>function</a:t>
            </a:r>
            <a:r>
              <a:rPr kumimoji="1" lang="fr-FR" sz="1200" b="1" dirty="0" smtClean="0">
                <a:latin typeface="Courier New" pitchFamily="49" charset="0"/>
              </a:rPr>
              <a:t>(</a:t>
            </a:r>
            <a:r>
              <a:rPr kumimoji="1" lang="fr-FR" sz="1200" b="1" dirty="0" err="1" smtClean="0">
                <a:latin typeface="Courier New" pitchFamily="49" charset="0"/>
              </a:rPr>
              <a:t>param</a:t>
            </a:r>
            <a:r>
              <a:rPr kumimoji="1" lang="fr-FR" sz="1200" b="1" dirty="0" smtClean="0">
                <a:latin typeface="Courier New" pitchFamily="49" charset="0"/>
              </a:rPr>
              <a:t>){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 smtClean="0">
                <a:latin typeface="Courier New" pitchFamily="49" charset="0"/>
              </a:rPr>
              <a:t>    // instructions</a:t>
            </a:r>
          </a:p>
          <a:p>
            <a:pPr>
              <a:spcBef>
                <a:spcPct val="50000"/>
              </a:spcBef>
              <a:defRPr/>
            </a:pPr>
            <a:r>
              <a:rPr kumimoji="1" lang="fr-FR" sz="1200" b="1" dirty="0" smtClean="0">
                <a:latin typeface="Courier New" pitchFamily="49" charset="0"/>
              </a:rPr>
              <a:t>}</a:t>
            </a:r>
            <a:endParaRPr kumimoji="1" lang="fr-FR" sz="1200" b="1" dirty="0"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123728" y="3789040"/>
            <a:ext cx="4824536" cy="1877437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en-GB" sz="1200" b="1" dirty="0" smtClean="0">
                <a:latin typeface="Courier New" pitchFamily="49" charset="0"/>
              </a:rPr>
              <a:t>function </a:t>
            </a:r>
            <a:r>
              <a:rPr kumimoji="1" lang="en-GB" sz="1200" b="1" dirty="0" err="1" smtClean="0">
                <a:latin typeface="Courier New" pitchFamily="49" charset="0"/>
              </a:rPr>
              <a:t>afficher</a:t>
            </a:r>
            <a:r>
              <a:rPr kumimoji="1" lang="en-GB" sz="1200" b="1" dirty="0" smtClean="0">
                <a:latin typeface="Courier New" pitchFamily="49" charset="0"/>
              </a:rPr>
              <a:t>(){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 smtClean="0">
                <a:latin typeface="Courier New" pitchFamily="49" charset="0"/>
              </a:rPr>
              <a:t>    $.</a:t>
            </a:r>
            <a:r>
              <a:rPr kumimoji="1" lang="en-GB" sz="1200" b="1" dirty="0" err="1" smtClean="0">
                <a:latin typeface="Courier New" pitchFamily="49" charset="0"/>
              </a:rPr>
              <a:t>ajax</a:t>
            </a:r>
            <a:r>
              <a:rPr kumimoji="1" lang="en-GB" sz="1200" b="1" dirty="0" smtClean="0">
                <a:latin typeface="Courier New" pitchFamily="49" charset="0"/>
              </a:rPr>
              <a:t>({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 smtClean="0">
                <a:latin typeface="Courier New" pitchFamily="49" charset="0"/>
              </a:rPr>
              <a:t>        </a:t>
            </a:r>
            <a:r>
              <a:rPr kumimoji="1" lang="en-GB" sz="1200" b="1" dirty="0" err="1" smtClean="0">
                <a:latin typeface="Courier New" pitchFamily="49" charset="0"/>
              </a:rPr>
              <a:t>url</a:t>
            </a:r>
            <a:r>
              <a:rPr kumimoji="1" lang="en-GB" sz="1200" b="1" dirty="0" smtClean="0">
                <a:latin typeface="Courier New" pitchFamily="49" charset="0"/>
              </a:rPr>
              <a:t>: 'essai.txt',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 smtClean="0">
                <a:latin typeface="Courier New" pitchFamily="49" charset="0"/>
              </a:rPr>
              <a:t>        success: </a:t>
            </a:r>
            <a:r>
              <a:rPr kumimoji="1" lang="en-GB" sz="1400" b="1" dirty="0" smtClean="0">
                <a:latin typeface="Courier New" pitchFamily="49" charset="0"/>
              </a:rPr>
              <a:t>function(data){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400" b="1" dirty="0" smtClean="0">
                <a:latin typeface="Courier New" pitchFamily="49" charset="0"/>
              </a:rPr>
              <a:t>            $('#</a:t>
            </a:r>
            <a:r>
              <a:rPr kumimoji="1" lang="en-GB" sz="1400" b="1" dirty="0" err="1" smtClean="0">
                <a:latin typeface="Courier New" pitchFamily="49" charset="0"/>
              </a:rPr>
              <a:t>resultat</a:t>
            </a:r>
            <a:r>
              <a:rPr kumimoji="1" lang="en-GB" sz="1400" b="1" dirty="0" smtClean="0">
                <a:latin typeface="Courier New" pitchFamily="49" charset="0"/>
              </a:rPr>
              <a:t>').html(data);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400" b="1" dirty="0" smtClean="0">
                <a:latin typeface="Courier New" pitchFamily="49" charset="0"/>
              </a:rPr>
              <a:t>            alert("</a:t>
            </a:r>
            <a:r>
              <a:rPr kumimoji="1" lang="en-GB" sz="1400" b="1" dirty="0" err="1" smtClean="0">
                <a:latin typeface="Courier New" pitchFamily="49" charset="0"/>
              </a:rPr>
              <a:t>Informations</a:t>
            </a:r>
            <a:r>
              <a:rPr kumimoji="1" lang="en-GB" sz="1400" b="1" dirty="0" smtClean="0">
                <a:latin typeface="Courier New" pitchFamily="49" charset="0"/>
              </a:rPr>
              <a:t> </a:t>
            </a:r>
            <a:r>
              <a:rPr kumimoji="1" lang="en-GB" sz="1400" b="1" dirty="0" err="1" smtClean="0">
                <a:latin typeface="Courier New" pitchFamily="49" charset="0"/>
              </a:rPr>
              <a:t>chargées</a:t>
            </a:r>
            <a:r>
              <a:rPr kumimoji="1" lang="en-GB" sz="1400" b="1" dirty="0" smtClean="0">
                <a:latin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400" b="1" dirty="0" smtClean="0">
                <a:latin typeface="Courier New" pitchFamily="49" charset="0"/>
              </a:rPr>
              <a:t>        }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 smtClean="0">
                <a:latin typeface="Courier New" pitchFamily="49" charset="0"/>
              </a:rPr>
              <a:t>    });</a:t>
            </a:r>
          </a:p>
          <a:p>
            <a:pPr>
              <a:spcBef>
                <a:spcPts val="0"/>
              </a:spcBef>
              <a:defRPr/>
            </a:pPr>
            <a:r>
              <a:rPr kumimoji="1" lang="en-GB" sz="12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Exercices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En utilisant ce lien:</a:t>
            </a:r>
          </a:p>
          <a:p>
            <a:pPr lvl="1"/>
            <a:r>
              <a:rPr lang="fr-BE" dirty="0" smtClean="0"/>
              <a:t>Ajax.txt</a:t>
            </a:r>
          </a:p>
          <a:p>
            <a:pPr marL="523183" lvl="1" indent="0">
              <a:buNone/>
            </a:pPr>
            <a:endParaRPr lang="fr-BE" dirty="0" smtClean="0"/>
          </a:p>
          <a:p>
            <a:r>
              <a:rPr lang="fr-BE" dirty="0" smtClean="0"/>
              <a:t>Rafraîchir toutes les 10 secondes le contenu.</a:t>
            </a:r>
          </a:p>
          <a:p>
            <a:pPr marL="0" indent="0">
              <a:buNone/>
            </a:pPr>
            <a:endParaRPr lang="fr-BE" dirty="0" smtClean="0"/>
          </a:p>
          <a:p>
            <a:r>
              <a:rPr lang="fr-BE" dirty="0" smtClean="0"/>
              <a:t>Pendant le rafraichissement, une icône de chargement doit apparaître à la place du contenu (loading.gif).</a:t>
            </a:r>
            <a:endParaRPr lang="fr-BE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Sommaire</a:t>
            </a:r>
            <a:endParaRPr lang="en-GB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46856" y="908720"/>
            <a:ext cx="8229600" cy="4811712"/>
          </a:xfrm>
        </p:spPr>
        <p:txBody>
          <a:bodyPr/>
          <a:lstStyle/>
          <a:p>
            <a:pPr eaLnBrk="1" hangingPunct="1"/>
            <a:r>
              <a:rPr lang="fr-FR" dirty="0" smtClean="0"/>
              <a:t>AJAX</a:t>
            </a:r>
          </a:p>
          <a:p>
            <a:pPr eaLnBrk="1" hangingPunct="1"/>
            <a:r>
              <a:rPr lang="fr-FR" dirty="0" smtClean="0"/>
              <a:t>Pourquoi ?</a:t>
            </a:r>
          </a:p>
          <a:p>
            <a:pPr lvl="1"/>
            <a:r>
              <a:rPr lang="fr-FR" dirty="0" smtClean="0"/>
              <a:t>Mécanismes, Interactions, Communications</a:t>
            </a:r>
          </a:p>
          <a:p>
            <a:pPr lvl="1"/>
            <a:r>
              <a:rPr lang="fr-FR" dirty="0" smtClean="0"/>
              <a:t>Web 2.0</a:t>
            </a:r>
          </a:p>
          <a:p>
            <a:pPr eaLnBrk="1" hangingPunct="1"/>
            <a:r>
              <a:rPr lang="fr-FR" dirty="0" smtClean="0"/>
              <a:t>Librairies classiques utilisées</a:t>
            </a:r>
          </a:p>
          <a:p>
            <a:pPr eaLnBrk="1" hangingPunct="1"/>
            <a:r>
              <a:rPr lang="fr-FR" dirty="0" smtClean="0"/>
              <a:t>Communications</a:t>
            </a:r>
          </a:p>
          <a:p>
            <a:pPr lvl="1"/>
            <a:r>
              <a:rPr lang="fr-FR" dirty="0" smtClean="0"/>
              <a:t>Serveur</a:t>
            </a:r>
          </a:p>
          <a:p>
            <a:pPr lvl="1"/>
            <a:r>
              <a:rPr lang="fr-FR" dirty="0" smtClean="0"/>
              <a:t>Client</a:t>
            </a:r>
          </a:p>
          <a:p>
            <a:pPr eaLnBrk="1" hangingPunct="1"/>
            <a:r>
              <a:rPr lang="fr-FR" dirty="0" smtClean="0"/>
              <a:t>Exercices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AJAX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>
                <a:solidFill>
                  <a:srgbClr val="35496F"/>
                </a:solidFill>
              </a:rPr>
              <a:t>A</a:t>
            </a:r>
            <a:r>
              <a:rPr lang="fr-BE" dirty="0" err="1" smtClean="0"/>
              <a:t>synchronous</a:t>
            </a:r>
            <a:r>
              <a:rPr lang="fr-BE" dirty="0" smtClean="0"/>
              <a:t> </a:t>
            </a:r>
            <a:r>
              <a:rPr lang="fr-BE" dirty="0" err="1" smtClean="0">
                <a:solidFill>
                  <a:srgbClr val="35496F"/>
                </a:solidFill>
              </a:rPr>
              <a:t>J</a:t>
            </a:r>
            <a:r>
              <a:rPr lang="fr-BE" dirty="0" err="1" smtClean="0"/>
              <a:t>avascript</a:t>
            </a:r>
            <a:r>
              <a:rPr lang="fr-BE" dirty="0" smtClean="0"/>
              <a:t> </a:t>
            </a:r>
            <a:r>
              <a:rPr lang="fr-BE" dirty="0" smtClean="0">
                <a:solidFill>
                  <a:srgbClr val="35496F"/>
                </a:solidFill>
              </a:rPr>
              <a:t>A</a:t>
            </a:r>
            <a:r>
              <a:rPr lang="fr-BE" dirty="0" smtClean="0"/>
              <a:t>nd </a:t>
            </a:r>
            <a:r>
              <a:rPr lang="fr-BE" dirty="0" smtClean="0">
                <a:solidFill>
                  <a:srgbClr val="35496F"/>
                </a:solidFill>
              </a:rPr>
              <a:t>X</a:t>
            </a:r>
            <a:r>
              <a:rPr lang="fr-BE" dirty="0" smtClean="0"/>
              <a:t>ML</a:t>
            </a:r>
          </a:p>
          <a:p>
            <a:r>
              <a:rPr lang="fr-BE" dirty="0" smtClean="0"/>
              <a:t>Transmissions asynchrones – synchrones</a:t>
            </a:r>
          </a:p>
          <a:p>
            <a:r>
              <a:rPr lang="fr-BE" dirty="0" smtClean="0"/>
              <a:t>L’ancêtre de l’AJAX - </a:t>
            </a:r>
            <a:r>
              <a:rPr lang="fr-BE" dirty="0" err="1" smtClean="0"/>
              <a:t>iframe</a:t>
            </a:r>
            <a:endParaRPr lang="fr-BE" dirty="0" smtClean="0"/>
          </a:p>
          <a:p>
            <a:r>
              <a:rPr lang="fr-BE" dirty="0" smtClean="0"/>
              <a:t>L’AJAX d’aujourd’hui</a:t>
            </a:r>
          </a:p>
          <a:p>
            <a:pPr lvl="1"/>
            <a:r>
              <a:rPr lang="fr-BE" dirty="0" smtClean="0"/>
              <a:t>XML</a:t>
            </a:r>
          </a:p>
          <a:p>
            <a:pPr lvl="1"/>
            <a:r>
              <a:rPr lang="fr-BE" dirty="0" smtClean="0"/>
              <a:t>HTML</a:t>
            </a:r>
          </a:p>
          <a:p>
            <a:pPr lvl="1"/>
            <a:r>
              <a:rPr lang="fr-BE" dirty="0" smtClean="0"/>
              <a:t>Microsoft</a:t>
            </a:r>
          </a:p>
          <a:p>
            <a:pPr lvl="1"/>
            <a:r>
              <a:rPr lang="fr-BE" dirty="0" smtClean="0"/>
              <a:t>JSON</a:t>
            </a:r>
          </a:p>
          <a:p>
            <a:pPr lvl="1"/>
            <a:r>
              <a:rPr lang="fr-BE" dirty="0" smtClean="0"/>
              <a:t>Texte</a:t>
            </a:r>
          </a:p>
          <a:p>
            <a:pPr lvl="1"/>
            <a:r>
              <a:rPr lang="fr-BE" dirty="0" smtClean="0"/>
              <a:t>Librairies</a:t>
            </a:r>
            <a:endParaRPr lang="fr-BE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Pourquoi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Mécanismes de vision de page</a:t>
            </a:r>
          </a:p>
          <a:p>
            <a:r>
              <a:rPr lang="fr-BE" dirty="0" smtClean="0"/>
              <a:t>Interactions Client (JS) – Serveur</a:t>
            </a:r>
          </a:p>
          <a:p>
            <a:r>
              <a:rPr lang="fr-BE" dirty="0" smtClean="0"/>
              <a:t>Communications</a:t>
            </a:r>
          </a:p>
          <a:p>
            <a:r>
              <a:rPr lang="fr-BE" dirty="0" smtClean="0"/>
              <a:t>Web 2.0</a:t>
            </a:r>
          </a:p>
          <a:p>
            <a:pPr lvl="1"/>
            <a:r>
              <a:rPr lang="fr-BE" dirty="0" smtClean="0"/>
              <a:t>Rapide, facile et joli</a:t>
            </a:r>
          </a:p>
          <a:p>
            <a:pPr lvl="1"/>
            <a:r>
              <a:rPr lang="fr-BE" dirty="0" smtClean="0"/>
              <a:t>Interactions multi sites (FB, </a:t>
            </a:r>
            <a:r>
              <a:rPr lang="fr-BE" dirty="0" err="1" smtClean="0"/>
              <a:t>Twitter</a:t>
            </a:r>
            <a:r>
              <a:rPr lang="fr-BE" dirty="0" smtClean="0"/>
              <a:t>, Google, …)</a:t>
            </a:r>
            <a:endParaRPr lang="fr-BE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Librairies classiques utilisées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63" y="1268760"/>
            <a:ext cx="8229600" cy="4379664"/>
          </a:xfrm>
        </p:spPr>
        <p:txBody>
          <a:bodyPr/>
          <a:lstStyle/>
          <a:p>
            <a:r>
              <a:rPr lang="fr-BE" dirty="0" err="1"/>
              <a:t>JQuery</a:t>
            </a:r>
            <a:endParaRPr lang="fr-BE" dirty="0"/>
          </a:p>
          <a:p>
            <a:pPr lvl="1"/>
            <a:r>
              <a:rPr lang="fr-BE" dirty="0"/>
              <a:t>MIT License, GNU, &gt;27% sites </a:t>
            </a:r>
            <a:r>
              <a:rPr lang="fr-BE" dirty="0" smtClean="0"/>
              <a:t>web</a:t>
            </a:r>
            <a:endParaRPr lang="fr-BE" dirty="0"/>
          </a:p>
          <a:p>
            <a:r>
              <a:rPr lang="fr-BE" dirty="0" err="1" smtClean="0"/>
              <a:t>Mootools</a:t>
            </a:r>
            <a:endParaRPr lang="fr-BE" dirty="0" smtClean="0"/>
          </a:p>
          <a:p>
            <a:pPr lvl="1"/>
            <a:r>
              <a:rPr lang="fr-BE" dirty="0" smtClean="0"/>
              <a:t>MIT License </a:t>
            </a:r>
          </a:p>
          <a:p>
            <a:r>
              <a:rPr lang="fr-BE" dirty="0" smtClean="0"/>
              <a:t>Dojo </a:t>
            </a:r>
            <a:r>
              <a:rPr lang="fr-BE" dirty="0" err="1" smtClean="0"/>
              <a:t>Toolkit</a:t>
            </a:r>
            <a:endParaRPr lang="fr-BE" dirty="0" smtClean="0"/>
          </a:p>
          <a:p>
            <a:pPr lvl="1"/>
            <a:r>
              <a:rPr lang="fr-BE" dirty="0" smtClean="0"/>
              <a:t>IBM, Sun</a:t>
            </a:r>
          </a:p>
          <a:p>
            <a:r>
              <a:rPr lang="fr-BE" dirty="0" smtClean="0"/>
              <a:t>Prototype</a:t>
            </a:r>
          </a:p>
          <a:p>
            <a:pPr lvl="1"/>
            <a:r>
              <a:rPr lang="fr-BE" dirty="0" smtClean="0"/>
              <a:t>Ruby on Rails</a:t>
            </a:r>
          </a:p>
          <a:p>
            <a:r>
              <a:rPr lang="fr-BE" dirty="0" smtClean="0"/>
              <a:t>Microsoft AJAX</a:t>
            </a:r>
          </a:p>
          <a:p>
            <a:r>
              <a:rPr lang="fr-BE" dirty="0" err="1" smtClean="0"/>
              <a:t>Homemade</a:t>
            </a:r>
            <a:endParaRPr lang="fr-BE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Communications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Javascript</a:t>
            </a:r>
            <a:r>
              <a:rPr lang="fr-BE" dirty="0" smtClean="0"/>
              <a:t> NE communique PAS avec votre langage de programmation</a:t>
            </a:r>
          </a:p>
          <a:p>
            <a:pPr marL="0" indent="0">
              <a:buNone/>
            </a:pPr>
            <a:endParaRPr lang="fr-BE" dirty="0" smtClean="0"/>
          </a:p>
          <a:p>
            <a:r>
              <a:rPr lang="fr-BE" dirty="0" err="1" smtClean="0"/>
              <a:t>Javascript</a:t>
            </a:r>
            <a:r>
              <a:rPr lang="fr-BE" dirty="0" smtClean="0"/>
              <a:t> peut communiquer avec le serveur</a:t>
            </a:r>
          </a:p>
          <a:p>
            <a:pPr lvl="1"/>
            <a:r>
              <a:rPr lang="fr-BE" dirty="0" smtClean="0"/>
              <a:t>De la même manière qu’une requête HTTP classique</a:t>
            </a:r>
          </a:p>
          <a:p>
            <a:pPr lvl="1"/>
            <a:r>
              <a:rPr lang="fr-BE" dirty="0" smtClean="0"/>
              <a:t>Via POST et/ou GET</a:t>
            </a:r>
          </a:p>
          <a:p>
            <a:pPr lvl="1"/>
            <a:r>
              <a:rPr lang="fr-BE" dirty="0" smtClean="0"/>
              <a:t>Traite les données reçues</a:t>
            </a:r>
            <a:endParaRPr lang="fr-BE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Communications Serveur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Reçoit une requête HTTP de type GET et/ou POST</a:t>
            </a:r>
          </a:p>
          <a:p>
            <a:r>
              <a:rPr lang="fr-BE" dirty="0" smtClean="0"/>
              <a:t>Traite les données</a:t>
            </a:r>
          </a:p>
          <a:p>
            <a:r>
              <a:rPr lang="fr-BE" dirty="0" smtClean="0"/>
              <a:t>Renvoie des données</a:t>
            </a:r>
          </a:p>
          <a:p>
            <a:pPr lvl="1"/>
            <a:r>
              <a:rPr lang="fr-BE" dirty="0" smtClean="0"/>
              <a:t>XML</a:t>
            </a:r>
          </a:p>
          <a:p>
            <a:pPr lvl="1"/>
            <a:r>
              <a:rPr lang="fr-BE" dirty="0" smtClean="0"/>
              <a:t>HTML</a:t>
            </a:r>
          </a:p>
          <a:p>
            <a:pPr lvl="1"/>
            <a:r>
              <a:rPr lang="fr-BE" dirty="0" smtClean="0"/>
              <a:t>Texte brut</a:t>
            </a:r>
          </a:p>
          <a:p>
            <a:pPr lvl="1"/>
            <a:r>
              <a:rPr lang="fr-BE" dirty="0" smtClean="0"/>
              <a:t>JSON</a:t>
            </a:r>
          </a:p>
          <a:p>
            <a:pPr lvl="1"/>
            <a:r>
              <a:rPr lang="fr-BE" dirty="0" smtClean="0"/>
              <a:t>Autre (image, </a:t>
            </a:r>
            <a:r>
              <a:rPr lang="fr-BE" dirty="0" err="1" smtClean="0"/>
              <a:t>pdf</a:t>
            </a:r>
            <a:r>
              <a:rPr lang="fr-BE" dirty="0" smtClean="0"/>
              <a:t>, …) NON UTILISABLE PAR </a:t>
            </a:r>
            <a:r>
              <a:rPr lang="fr-BE" dirty="0" err="1" smtClean="0"/>
              <a:t>Javascript</a:t>
            </a:r>
            <a:endParaRPr lang="fr-BE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Communications Client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472" y="1143127"/>
            <a:ext cx="8229057" cy="3942057"/>
          </a:xfrm>
        </p:spPr>
        <p:txBody>
          <a:bodyPr/>
          <a:lstStyle/>
          <a:p>
            <a:r>
              <a:rPr lang="fr-BE" dirty="0" smtClean="0"/>
              <a:t>Envoie une requête HTTP de type GET et/ou POST au serveur</a:t>
            </a:r>
          </a:p>
          <a:p>
            <a:pPr marL="0" indent="0">
              <a:buNone/>
            </a:pPr>
            <a:endParaRPr lang="fr-BE" dirty="0" smtClean="0"/>
          </a:p>
          <a:p>
            <a:r>
              <a:rPr lang="fr-BE" dirty="0" smtClean="0"/>
              <a:t>Attend la réponse du serveur de manière asynchrone</a:t>
            </a:r>
          </a:p>
          <a:p>
            <a:pPr marL="0" indent="0">
              <a:buNone/>
            </a:pPr>
            <a:endParaRPr lang="fr-BE" dirty="0" smtClean="0"/>
          </a:p>
          <a:p>
            <a:r>
              <a:rPr lang="fr-BE" dirty="0" smtClean="0"/>
              <a:t>Transforme les données (</a:t>
            </a:r>
            <a:r>
              <a:rPr lang="fr-BE" dirty="0" err="1" smtClean="0"/>
              <a:t>parse</a:t>
            </a:r>
            <a:r>
              <a:rPr lang="fr-BE" dirty="0" smtClean="0"/>
              <a:t> XML, utilisation du JSON, manipulations de string, …)</a:t>
            </a:r>
          </a:p>
          <a:p>
            <a:pPr marL="0" indent="0">
              <a:buNone/>
            </a:pPr>
            <a:endParaRPr lang="fr-BE" dirty="0" smtClean="0"/>
          </a:p>
          <a:p>
            <a:r>
              <a:rPr lang="fr-BE" dirty="0" smtClean="0"/>
              <a:t>Utilise les données</a:t>
            </a:r>
            <a:endParaRPr lang="fr-BE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Communications Client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472" y="1143127"/>
            <a:ext cx="8229057" cy="4230089"/>
          </a:xfrm>
        </p:spPr>
        <p:txBody>
          <a:bodyPr/>
          <a:lstStyle/>
          <a:p>
            <a:r>
              <a:rPr lang="fr-BE" dirty="0" smtClean="0"/>
              <a:t>Basique : (voir </a:t>
            </a:r>
            <a:r>
              <a:rPr lang="fr-BE" sz="2400" dirty="0" smtClean="0">
                <a:hlinkClick r:id="rId3"/>
              </a:rPr>
              <a:t>http://siddh.developpez.com/articles/ajax/</a:t>
            </a:r>
            <a:r>
              <a:rPr lang="fr-BE" sz="2400" dirty="0" smtClean="0"/>
              <a:t>)</a:t>
            </a:r>
          </a:p>
          <a:p>
            <a:pPr lvl="1"/>
            <a:r>
              <a:rPr lang="fr-BE" sz="2000" dirty="0" smtClean="0"/>
              <a:t>Créer une requête </a:t>
            </a:r>
            <a:r>
              <a:rPr lang="fr-BE" sz="2000" dirty="0" err="1" smtClean="0"/>
              <a:t>ActiveXObject</a:t>
            </a:r>
            <a:r>
              <a:rPr lang="fr-BE" sz="2000" dirty="0" smtClean="0"/>
              <a:t> si IE, </a:t>
            </a:r>
            <a:r>
              <a:rPr lang="fr-BE" sz="2000" dirty="0" err="1" smtClean="0"/>
              <a:t>XMLHttpRequest</a:t>
            </a:r>
            <a:r>
              <a:rPr lang="fr-BE" sz="2000" dirty="0" smtClean="0"/>
              <a:t> si autre.</a:t>
            </a:r>
          </a:p>
          <a:p>
            <a:pPr lvl="1"/>
            <a:r>
              <a:rPr lang="fr-BE" sz="2000" dirty="0" smtClean="0"/>
              <a:t>Définir une fonction utilisée lors de la réponse</a:t>
            </a:r>
          </a:p>
          <a:p>
            <a:pPr lvl="1"/>
            <a:r>
              <a:rPr lang="fr-BE" sz="2000" dirty="0" smtClean="0"/>
              <a:t>FASTIDIEUX !</a:t>
            </a:r>
          </a:p>
          <a:p>
            <a:pPr marL="523183" lvl="1" indent="0">
              <a:buNone/>
            </a:pPr>
            <a:endParaRPr lang="fr-BE" sz="2000" dirty="0" smtClean="0"/>
          </a:p>
          <a:p>
            <a:r>
              <a:rPr lang="fr-BE" dirty="0" err="1" smtClean="0"/>
              <a:t>JQuery</a:t>
            </a:r>
            <a:r>
              <a:rPr lang="fr-BE" dirty="0" smtClean="0"/>
              <a:t> : (voir </a:t>
            </a:r>
            <a:r>
              <a:rPr lang="fr-BE" dirty="0" smtClean="0">
                <a:hlinkClick r:id="rId4"/>
              </a:rPr>
              <a:t>http://api.jquery.com/jQuery.ajax/</a:t>
            </a:r>
            <a:r>
              <a:rPr lang="fr-BE" dirty="0" smtClean="0"/>
              <a:t>) </a:t>
            </a:r>
          </a:p>
          <a:p>
            <a:pPr lvl="1"/>
            <a:r>
              <a:rPr lang="fr-BE" dirty="0" smtClean="0"/>
              <a:t>Insérer la librairie </a:t>
            </a:r>
            <a:r>
              <a:rPr lang="fr-BE" dirty="0" err="1" smtClean="0"/>
              <a:t>JQuery</a:t>
            </a:r>
            <a:endParaRPr lang="fr-BE" dirty="0" smtClean="0"/>
          </a:p>
          <a:p>
            <a:pPr lvl="1"/>
            <a:r>
              <a:rPr lang="fr-BE" dirty="0" smtClean="0"/>
              <a:t>Appeler la fonction </a:t>
            </a:r>
            <a:r>
              <a:rPr lang="fr-BE" sz="2000" dirty="0" err="1" smtClean="0">
                <a:solidFill>
                  <a:srgbClr val="35496F"/>
                </a:solidFill>
                <a:latin typeface="Courier New" pitchFamily="49" charset="0"/>
                <a:cs typeface="Courier New" pitchFamily="49" charset="0"/>
              </a:rPr>
              <a:t>jQuery.ajax</a:t>
            </a:r>
            <a:r>
              <a:rPr lang="fr-BE" sz="2000" dirty="0" smtClean="0">
                <a:solidFill>
                  <a:srgbClr val="35496F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fr-BE" dirty="0" smtClean="0">
                <a:solidFill>
                  <a:srgbClr val="35496F"/>
                </a:solidFill>
                <a:cs typeface="Courier New" pitchFamily="49" charset="0"/>
              </a:rPr>
              <a:t> </a:t>
            </a:r>
            <a:r>
              <a:rPr lang="fr-BE" dirty="0" smtClean="0">
                <a:cs typeface="Courier New" pitchFamily="49" charset="0"/>
              </a:rPr>
              <a:t>(</a:t>
            </a:r>
            <a:r>
              <a:rPr lang="fr-BE" dirty="0" smtClean="0"/>
              <a:t>ou </a:t>
            </a:r>
            <a:r>
              <a:rPr lang="fr-BE" sz="2000" dirty="0" smtClean="0">
                <a:solidFill>
                  <a:srgbClr val="35496F"/>
                </a:solidFill>
                <a:latin typeface="Courier New" pitchFamily="49" charset="0"/>
                <a:cs typeface="Courier New" pitchFamily="49" charset="0"/>
              </a:rPr>
              <a:t>$.</a:t>
            </a:r>
            <a:r>
              <a:rPr lang="fr-BE" sz="2000" dirty="0" err="1" smtClean="0">
                <a:solidFill>
                  <a:srgbClr val="35496F"/>
                </a:solidFill>
                <a:latin typeface="Courier New" pitchFamily="49" charset="0"/>
                <a:cs typeface="Courier New" pitchFamily="49" charset="0"/>
              </a:rPr>
              <a:t>ajax</a:t>
            </a:r>
            <a:r>
              <a:rPr lang="fr-BE" sz="2000" dirty="0" smtClean="0">
                <a:solidFill>
                  <a:srgbClr val="35496F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fr-BE" dirty="0" smtClean="0"/>
              <a:t>)</a:t>
            </a:r>
          </a:p>
          <a:p>
            <a:pPr lvl="1"/>
            <a:r>
              <a:rPr lang="fr-BE" dirty="0" smtClean="0"/>
              <a:t>Donner les paramètres et définir la/les fonction(s)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659BD2"/>
      </a:hlink>
      <a:folHlink>
        <a:srgbClr val="659B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Template_WVN_Technocité_201308</Template>
  <TotalTime>3424</TotalTime>
  <Words>534</Words>
  <Application>Microsoft Office PowerPoint</Application>
  <PresentationFormat>Affichage à l'écran (4:3)</PresentationFormat>
  <Paragraphs>147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Default Design</vt:lpstr>
      <vt:lpstr>AJAX</vt:lpstr>
      <vt:lpstr>Sommaire</vt:lpstr>
      <vt:lpstr>AJAX</vt:lpstr>
      <vt:lpstr>Pourquoi ?</vt:lpstr>
      <vt:lpstr>Librairies classiques utilisées</vt:lpstr>
      <vt:lpstr>Communications</vt:lpstr>
      <vt:lpstr>Communications Serveur</vt:lpstr>
      <vt:lpstr>Communications Client</vt:lpstr>
      <vt:lpstr>Communications Client</vt:lpstr>
      <vt:lpstr>Communications Client - JQuery</vt:lpstr>
      <vt:lpstr>Communications Client - JQuery</vt:lpstr>
      <vt:lpstr>Exercices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Pierre Godichal</dc:creator>
  <cp:lastModifiedBy>Gary Debilde</cp:lastModifiedBy>
  <cp:revision>144</cp:revision>
  <dcterms:created xsi:type="dcterms:W3CDTF">2010-06-09T09:45:20Z</dcterms:created>
  <dcterms:modified xsi:type="dcterms:W3CDTF">2014-09-05T12:48:43Z</dcterms:modified>
</cp:coreProperties>
</file>