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7"/>
  </p:notesMasterIdLst>
  <p:handoutMasterIdLst>
    <p:handoutMasterId r:id="rId48"/>
  </p:handoutMasterIdLst>
  <p:sldIdLst>
    <p:sldId id="256" r:id="rId2"/>
    <p:sldId id="486" r:id="rId3"/>
    <p:sldId id="487" r:id="rId4"/>
    <p:sldId id="450" r:id="rId5"/>
    <p:sldId id="451" r:id="rId6"/>
    <p:sldId id="452" r:id="rId7"/>
    <p:sldId id="453" r:id="rId8"/>
    <p:sldId id="488" r:id="rId9"/>
    <p:sldId id="454" r:id="rId10"/>
    <p:sldId id="455" r:id="rId11"/>
    <p:sldId id="456" r:id="rId12"/>
    <p:sldId id="457" r:id="rId13"/>
    <p:sldId id="458" r:id="rId14"/>
    <p:sldId id="489" r:id="rId15"/>
    <p:sldId id="459" r:id="rId16"/>
    <p:sldId id="460" r:id="rId17"/>
    <p:sldId id="461" r:id="rId18"/>
    <p:sldId id="462" r:id="rId19"/>
    <p:sldId id="490" r:id="rId20"/>
    <p:sldId id="463" r:id="rId21"/>
    <p:sldId id="464" r:id="rId22"/>
    <p:sldId id="465" r:id="rId23"/>
    <p:sldId id="466" r:id="rId24"/>
    <p:sldId id="491" r:id="rId25"/>
    <p:sldId id="467" r:id="rId26"/>
    <p:sldId id="468" r:id="rId27"/>
    <p:sldId id="469" r:id="rId28"/>
    <p:sldId id="470" r:id="rId29"/>
    <p:sldId id="471" r:id="rId30"/>
    <p:sldId id="492" r:id="rId31"/>
    <p:sldId id="472" r:id="rId32"/>
    <p:sldId id="473" r:id="rId33"/>
    <p:sldId id="474" r:id="rId34"/>
    <p:sldId id="475" r:id="rId35"/>
    <p:sldId id="476" r:id="rId36"/>
    <p:sldId id="477" r:id="rId37"/>
    <p:sldId id="493" r:id="rId38"/>
    <p:sldId id="479" r:id="rId39"/>
    <p:sldId id="480" r:id="rId40"/>
    <p:sldId id="481" r:id="rId41"/>
    <p:sldId id="482" r:id="rId42"/>
    <p:sldId id="494" r:id="rId43"/>
    <p:sldId id="483" r:id="rId44"/>
    <p:sldId id="484" r:id="rId45"/>
    <p:sldId id="485" r:id="rId46"/>
  </p:sldIdLst>
  <p:sldSz cx="10693400" cy="756126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2">
          <p15:clr>
            <a:srgbClr val="A4A3A4"/>
          </p15:clr>
        </p15:guide>
        <p15:guide id="2" pos="1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8722E"/>
    <a:srgbClr val="E76E30"/>
    <a:srgbClr val="659BD2"/>
    <a:srgbClr val="AF0033"/>
    <a:srgbClr val="FFCC00"/>
    <a:srgbClr val="FFE57F"/>
    <a:srgbClr val="A5C2E5"/>
    <a:srgbClr val="92B4DF"/>
    <a:srgbClr val="CF65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0" autoAdjust="0"/>
    <p:restoredTop sz="97552" autoAdjust="0"/>
  </p:normalViewPr>
  <p:slideViewPr>
    <p:cSldViewPr>
      <p:cViewPr varScale="1">
        <p:scale>
          <a:sx n="64" d="100"/>
          <a:sy n="64" d="100"/>
        </p:scale>
        <p:origin x="336" y="66"/>
      </p:cViewPr>
      <p:guideLst>
        <p:guide orient="horz" pos="4762"/>
        <p:guide pos="1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1161121-70D8-447E-A756-A6C3F7C1D11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89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74B61CE-F8DE-4841-9078-AD1743AC9E6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28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0B7BFA-FCC2-4639-9960-DC3269859336}" type="slidenum">
              <a:rPr lang="en-US" smtClean="0">
                <a:latin typeface="Arial" pitchFamily="34" charset="0"/>
              </a:rPr>
              <a:pPr/>
              <a:t>1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819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B61CE-F8DE-4841-9078-AD1743AC9E6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32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B61CE-F8DE-4841-9078-AD1743AC9E6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6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B61CE-F8DE-4841-9078-AD1743AC9E6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21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B61CE-F8DE-4841-9078-AD1743AC9E6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22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B61CE-F8DE-4841-9078-AD1743AC9E6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23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B61CE-F8DE-4841-9078-AD1743AC9E6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40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B61CE-F8DE-4841-9078-AD1743AC9E6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62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B61CE-F8DE-4841-9078-AD1743AC9E6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41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B61CE-F8DE-4841-9078-AD1743AC9E6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13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B61CE-F8DE-4841-9078-AD1743AC9E6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0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B61CE-F8DE-4841-9078-AD1743AC9E6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96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B61CE-F8DE-4841-9078-AD1743AC9E6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36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B61CE-F8DE-4841-9078-AD1743AC9E6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82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B61CE-F8DE-4841-9078-AD1743AC9E6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48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B61CE-F8DE-4841-9078-AD1743AC9E6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818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B61CE-F8DE-4841-9078-AD1743AC9E6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56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B61CE-F8DE-4841-9078-AD1743AC9E6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73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B61CE-F8DE-4841-9078-AD1743AC9E6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323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B61CE-F8DE-4841-9078-AD1743AC9E6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195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B61CE-F8DE-4841-9078-AD1743AC9E6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237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B61CE-F8DE-4841-9078-AD1743AC9E6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6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B61CE-F8DE-4841-9078-AD1743AC9E6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117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B61CE-F8DE-4841-9078-AD1743AC9E6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517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B61CE-F8DE-4841-9078-AD1743AC9E6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589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B61CE-F8DE-4841-9078-AD1743AC9E61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628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B61CE-F8DE-4841-9078-AD1743AC9E6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835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B61CE-F8DE-4841-9078-AD1743AC9E6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620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B61CE-F8DE-4841-9078-AD1743AC9E6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806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B61CE-F8DE-4841-9078-AD1743AC9E6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9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B61CE-F8DE-4841-9078-AD1743AC9E6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10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B61CE-F8DE-4841-9078-AD1743AC9E6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90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B61CE-F8DE-4841-9078-AD1743AC9E6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61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B61CE-F8DE-4841-9078-AD1743AC9E6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03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B61CE-F8DE-4841-9078-AD1743AC9E6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00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B61CE-F8DE-4841-9078-AD1743AC9E6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3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938988" y="7321518"/>
            <a:ext cx="2495550" cy="24544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3DA8A9A-311A-46E5-9C47-3D68FBCD6F81}" type="datetimeFigureOut">
              <a:rPr lang="en-US" smtClean="0"/>
              <a:pPr/>
              <a:t>9/12/2014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 marL="847725" indent="-250825">
              <a:defRPr lang="en-US" sz="2000" baseline="0" dirty="0" smtClean="0">
                <a:solidFill>
                  <a:srgbClr val="222146"/>
                </a:solidFill>
                <a:latin typeface="+mn-lt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8010996" y="7331882"/>
            <a:ext cx="2495550" cy="245443"/>
          </a:xfrm>
          <a:prstGeom prst="rect">
            <a:avLst/>
          </a:prstGeom>
        </p:spPr>
        <p:txBody>
          <a:bodyPr/>
          <a:lstStyle/>
          <a:p>
            <a:fld id="{73DA8A9A-311A-46E5-9C47-3D68FBCD6F81}" type="datetimeFigureOut">
              <a:rPr lang="en-US" smtClean="0"/>
              <a:pPr/>
              <a:t>9/12/2014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0175" y="661988"/>
            <a:ext cx="2408238" cy="60928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2288" y="661988"/>
            <a:ext cx="7075487" cy="6092825"/>
          </a:xfrm>
        </p:spPr>
        <p:txBody>
          <a:bodyPr vert="eaVert"/>
          <a:lstStyle>
            <a:lvl2pPr marL="847725" indent="-250825">
              <a:defRPr lang="en-US" sz="2000" baseline="0" dirty="0" smtClean="0">
                <a:solidFill>
                  <a:srgbClr val="222146"/>
                </a:solidFill>
                <a:latin typeface="+mn-lt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8010996" y="7331882"/>
            <a:ext cx="2495550" cy="245443"/>
          </a:xfrm>
          <a:prstGeom prst="rect">
            <a:avLst/>
          </a:prstGeom>
        </p:spPr>
        <p:txBody>
          <a:bodyPr/>
          <a:lstStyle/>
          <a:p>
            <a:fld id="{73DA8A9A-311A-46E5-9C47-3D68FBCD6F81}" type="datetimeFigureOut">
              <a:rPr lang="en-US" smtClean="0"/>
              <a:pPr/>
              <a:t>9/12/2014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buClr>
                <a:srgbClr val="0070C0"/>
              </a:buClr>
              <a:defRPr sz="20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522164" y="7237015"/>
            <a:ext cx="2495550" cy="208011"/>
          </a:xfrm>
          <a:prstGeom prst="rect">
            <a:avLst/>
          </a:prstGeom>
          <a:ln/>
        </p:spPr>
        <p:txBody>
          <a:bodyPr anchor="ctr"/>
          <a:lstStyle>
            <a:lvl1pPr>
              <a:defRPr sz="1200"/>
            </a:lvl1pPr>
          </a:lstStyle>
          <a:p>
            <a:fld id="{73DA8A9A-311A-46E5-9C47-3D68FBCD6F81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22165" y="6732959"/>
            <a:ext cx="2952328" cy="432048"/>
          </a:xfrm>
          <a:prstGeom prst="rect">
            <a:avLst/>
          </a:prstGeom>
          <a:ln/>
        </p:spPr>
        <p:txBody>
          <a:bodyPr/>
          <a:lstStyle>
            <a:lvl1pPr algn="l">
              <a:defRPr sz="1200">
                <a:latin typeface="+mn-lt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164" y="324247"/>
            <a:ext cx="9636125" cy="583061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88" y="1332358"/>
            <a:ext cx="9623425" cy="5184577"/>
          </a:xfrm>
        </p:spPr>
        <p:txBody>
          <a:bodyPr/>
          <a:lstStyle>
            <a:lvl1pPr>
              <a:defRPr sz="2400" baseline="0">
                <a:solidFill>
                  <a:srgbClr val="222146"/>
                </a:solidFill>
              </a:defRPr>
            </a:lvl1pPr>
            <a:lvl2pPr marL="847725" indent="-250825">
              <a:buClr>
                <a:srgbClr val="3FBBED"/>
              </a:buClr>
              <a:buSzPct val="100000"/>
              <a:buFont typeface="Calibri" pitchFamily="34" charset="0"/>
              <a:buChar char="-"/>
              <a:defRPr baseline="0">
                <a:solidFill>
                  <a:srgbClr val="222146"/>
                </a:solidFill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010996" y="7296256"/>
            <a:ext cx="2495550" cy="245443"/>
          </a:xfrm>
          <a:prstGeom prst="rect">
            <a:avLst/>
          </a:prstGeom>
          <a:ln/>
        </p:spPr>
        <p:txBody>
          <a:bodyPr anchor="ctr"/>
          <a:lstStyle>
            <a:lvl1pPr>
              <a:defRPr sz="1100"/>
            </a:lvl1pPr>
          </a:lstStyle>
          <a:p>
            <a:fld id="{73DA8A9A-311A-46E5-9C47-3D68FBCD6F81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522164" y="684287"/>
            <a:ext cx="4968626" cy="576262"/>
          </a:xfrm>
        </p:spPr>
        <p:txBody>
          <a:bodyPr/>
          <a:lstStyle>
            <a:lvl1pPr marL="0" indent="0">
              <a:buNone/>
              <a:defRPr lang="en-US" sz="2000" b="1" i="0" dirty="0" smtClean="0">
                <a:solidFill>
                  <a:srgbClr val="40BBE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8010996" y="7331882"/>
            <a:ext cx="2495550" cy="245443"/>
          </a:xfrm>
          <a:prstGeom prst="rect">
            <a:avLst/>
          </a:prstGeom>
        </p:spPr>
        <p:txBody>
          <a:bodyPr/>
          <a:lstStyle/>
          <a:p>
            <a:fld id="{73DA8A9A-311A-46E5-9C47-3D68FBCD6F81}" type="datetimeFigureOut">
              <a:rPr lang="en-US" smtClean="0"/>
              <a:pPr/>
              <a:t>9/12/2014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988" y="1188343"/>
            <a:ext cx="4735512" cy="5566470"/>
          </a:xfrm>
        </p:spPr>
        <p:txBody>
          <a:bodyPr/>
          <a:lstStyle>
            <a:lvl1pPr>
              <a:defRPr sz="2800"/>
            </a:lvl1pPr>
            <a:lvl2pPr marL="847725" indent="-250825">
              <a:defRPr lang="en-US" sz="20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2900" y="1188343"/>
            <a:ext cx="4735513" cy="5566470"/>
          </a:xfrm>
        </p:spPr>
        <p:txBody>
          <a:bodyPr/>
          <a:lstStyle>
            <a:lvl1pPr>
              <a:defRPr sz="2800"/>
            </a:lvl1pPr>
            <a:lvl2pPr marL="847725" indent="-250825">
              <a:defRPr lang="en-US" sz="20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010996" y="7331882"/>
            <a:ext cx="2495550" cy="245443"/>
          </a:xfrm>
          <a:prstGeom prst="rect">
            <a:avLst/>
          </a:prstGeom>
        </p:spPr>
        <p:txBody>
          <a:bodyPr/>
          <a:lstStyle/>
          <a:p>
            <a:fld id="{73DA8A9A-311A-46E5-9C47-3D68FBCD6F81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3214"/>
            <a:ext cx="9623425" cy="74111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8" y="111633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88" y="1908423"/>
            <a:ext cx="4724400" cy="4846390"/>
          </a:xfrm>
        </p:spPr>
        <p:txBody>
          <a:bodyPr/>
          <a:lstStyle>
            <a:lvl1pPr>
              <a:defRPr sz="2400"/>
            </a:lvl1pPr>
            <a:lvl2pPr marL="847725" indent="-250825">
              <a:defRPr lang="en-US" sz="20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425" y="111633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425" y="1908423"/>
            <a:ext cx="4725988" cy="4846390"/>
          </a:xfrm>
        </p:spPr>
        <p:txBody>
          <a:bodyPr/>
          <a:lstStyle>
            <a:lvl1pPr>
              <a:defRPr sz="2400"/>
            </a:lvl1pPr>
            <a:lvl2pPr marL="847725" indent="-250825">
              <a:defRPr lang="en-US" sz="20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>
          <a:xfrm>
            <a:off x="8010996" y="7331882"/>
            <a:ext cx="2495550" cy="245443"/>
          </a:xfrm>
          <a:prstGeom prst="rect">
            <a:avLst/>
          </a:prstGeom>
        </p:spPr>
        <p:txBody>
          <a:bodyPr/>
          <a:lstStyle/>
          <a:p>
            <a:fld id="{73DA8A9A-311A-46E5-9C47-3D68FBCD6F81}" type="datetimeFigureOut">
              <a:rPr lang="en-US" smtClean="0"/>
              <a:pPr/>
              <a:t>9/12/2014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>
          <a:xfrm>
            <a:off x="8010996" y="7331882"/>
            <a:ext cx="2495550" cy="245443"/>
          </a:xfrm>
          <a:prstGeom prst="rect">
            <a:avLst/>
          </a:prstGeom>
        </p:spPr>
        <p:txBody>
          <a:bodyPr/>
          <a:lstStyle/>
          <a:p>
            <a:fld id="{73DA8A9A-311A-46E5-9C47-3D68FBCD6F81}" type="datetimeFigureOut">
              <a:rPr lang="en-US" smtClean="0"/>
              <a:pPr/>
              <a:t>9/12/2014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7"/>
          <p:cNvSpPr>
            <a:spLocks noGrp="1"/>
          </p:cNvSpPr>
          <p:nvPr>
            <p:ph type="dt" sz="half" idx="10"/>
          </p:nvPr>
        </p:nvSpPr>
        <p:spPr>
          <a:xfrm>
            <a:off x="8010996" y="7331882"/>
            <a:ext cx="2495550" cy="245443"/>
          </a:xfrm>
          <a:prstGeom prst="rect">
            <a:avLst/>
          </a:prstGeom>
        </p:spPr>
        <p:txBody>
          <a:bodyPr/>
          <a:lstStyle/>
          <a:p>
            <a:fld id="{73DA8A9A-311A-46E5-9C47-3D68FBCD6F81}" type="datetimeFigureOut">
              <a:rPr lang="en-US" smtClean="0"/>
              <a:pPr/>
              <a:t>9/12/2014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 marL="847725" indent="-250825">
              <a:defRPr lang="en-US" sz="20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8010996" y="7331882"/>
            <a:ext cx="2495550" cy="245443"/>
          </a:xfrm>
          <a:prstGeom prst="rect">
            <a:avLst/>
          </a:prstGeom>
        </p:spPr>
        <p:txBody>
          <a:bodyPr/>
          <a:lstStyle/>
          <a:p>
            <a:fld id="{73DA8A9A-311A-46E5-9C47-3D68FBCD6F81}" type="datetimeFigureOut">
              <a:rPr lang="en-US" smtClean="0"/>
              <a:pPr/>
              <a:t>9/12/2014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8010996" y="7331882"/>
            <a:ext cx="2495550" cy="245443"/>
          </a:xfrm>
          <a:prstGeom prst="rect">
            <a:avLst/>
          </a:prstGeom>
        </p:spPr>
        <p:txBody>
          <a:bodyPr/>
          <a:lstStyle/>
          <a:p>
            <a:fld id="{73DA8A9A-311A-46E5-9C47-3D68FBCD6F81}" type="datetimeFigureOut">
              <a:rPr lang="en-US" smtClean="0"/>
              <a:pPr/>
              <a:t>9/12/2014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2164" y="324247"/>
            <a:ext cx="9636125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988" y="1044328"/>
            <a:ext cx="9623425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671" y="6804967"/>
            <a:ext cx="2604753" cy="456548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973874" y="7309023"/>
            <a:ext cx="2495550" cy="241245"/>
          </a:xfrm>
          <a:prstGeom prst="rect">
            <a:avLst/>
          </a:prstGeom>
          <a:ln/>
        </p:spPr>
        <p:txBody>
          <a:bodyPr anchor="ctr"/>
          <a:lstStyle>
            <a:lvl1pPr algn="ctr">
              <a:defRPr sz="1100"/>
            </a:lvl1pPr>
          </a:lstStyle>
          <a:p>
            <a:fld id="{73DA8A9A-311A-46E5-9C47-3D68FBCD6F81}" type="datetimeFigureOut">
              <a:rPr lang="en-US" smtClean="0"/>
              <a:pPr/>
              <a:t>9/12/2014</a:t>
            </a:fld>
            <a:endParaRPr lang="en-US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30" y="6660638"/>
            <a:ext cx="1072133" cy="6483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lang="en-US" sz="2800" b="1" dirty="0" smtClean="0">
          <a:solidFill>
            <a:srgbClr val="174A9B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AFA28B"/>
          </a:solidFill>
          <a:latin typeface="Calibri" pitchFamily="34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AFA28B"/>
          </a:solidFill>
          <a:latin typeface="Calibri" pitchFamily="34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AFA28B"/>
          </a:solidFill>
          <a:latin typeface="Calibri" pitchFamily="34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AFA28B"/>
          </a:solidFill>
          <a:latin typeface="Calibri" pitchFamily="34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AFA28B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AFA28B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AFA28B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AFA28B"/>
          </a:solidFill>
          <a:latin typeface="Arial" charset="0"/>
        </a:defRPr>
      </a:lvl9pPr>
    </p:titleStyle>
    <p:bodyStyle>
      <a:lvl1pPr marL="250825" indent="-250825" algn="l" defTabSz="1042988" rtl="0" eaLnBrk="1" fontAlgn="base" hangingPunct="1">
        <a:spcBef>
          <a:spcPct val="60000"/>
        </a:spcBef>
        <a:spcAft>
          <a:spcPct val="20000"/>
        </a:spcAft>
        <a:buClr>
          <a:srgbClr val="40BBED"/>
        </a:buClr>
        <a:buSzPct val="80000"/>
        <a:buFont typeface="Wingdings" pitchFamily="2" charset="2"/>
        <a:buChar char="§"/>
        <a:defRPr sz="28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47725" indent="-250825" algn="l" defTabSz="1042988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lang="en-US" sz="2000" baseline="0" dirty="0" smtClean="0">
          <a:solidFill>
            <a:srgbClr val="222146"/>
          </a:solidFill>
          <a:latin typeface="+mn-lt"/>
        </a:defRPr>
      </a:lvl2pPr>
      <a:lvl3pPr marL="1303338" indent="-260350" algn="l" defTabSz="10429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­"/>
        <a:defRPr sz="2400">
          <a:solidFill>
            <a:schemeClr val="tx1"/>
          </a:solidFill>
          <a:latin typeface="+mn-lt"/>
        </a:defRPr>
      </a:lvl3pPr>
      <a:lvl4pPr marL="1825625" indent="-260350" algn="l" defTabSz="1042988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3463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803525" indent="-260350" algn="l" defTabSz="1042988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6pPr>
      <a:lvl7pPr marL="3260725" indent="-260350" algn="l" defTabSz="1042988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7pPr>
      <a:lvl8pPr marL="3717925" indent="-260350" algn="l" defTabSz="1042988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8pPr>
      <a:lvl9pPr marL="4175125" indent="-260350" algn="l" defTabSz="1042988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gsgd.co.uk/sandbox/jquery/easin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....../fichier.html?id=12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ui.com/download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hyperlink" Target="http://jqueryui.com/themeroller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en.wikipedia.org/wiki/Acid3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://jqueryui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fr/firefox/addon/web-develope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2"/>
          <p:cNvSpPr>
            <a:spLocks noChangeArrowheads="1"/>
          </p:cNvSpPr>
          <p:nvPr/>
        </p:nvSpPr>
        <p:spPr bwMode="auto">
          <a:xfrm>
            <a:off x="346075" y="0"/>
            <a:ext cx="2071688" cy="9223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defTabSz="1042988"/>
            <a:endParaRPr lang="fr-FR" dirty="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2435728" y="922338"/>
            <a:ext cx="7866980" cy="324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147" tIns="40074" rIns="80147" bIns="40074">
            <a:spAutoFit/>
          </a:bodyPr>
          <a:lstStyle/>
          <a:p>
            <a:pPr marL="2063750" indent="-2063750" defTabSz="912813">
              <a:lnSpc>
                <a:spcPct val="25000"/>
              </a:lnSpc>
              <a:spcBef>
                <a:spcPct val="50000"/>
              </a:spcBef>
            </a:pPr>
            <a:r>
              <a:rPr lang="en-US" sz="4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jQuery</a:t>
            </a:r>
            <a:endParaRPr lang="en-US" sz="4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98228" y="1922463"/>
            <a:ext cx="1430133" cy="5002212"/>
            <a:chOff x="2417763" y="1922463"/>
            <a:chExt cx="1430133" cy="500221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47"/>
            <a:stretch/>
          </p:blipFill>
          <p:spPr bwMode="auto">
            <a:xfrm>
              <a:off x="2417763" y="1922463"/>
              <a:ext cx="1430133" cy="1572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55" r="31417"/>
            <a:stretch/>
          </p:blipFill>
          <p:spPr bwMode="auto">
            <a:xfrm>
              <a:off x="2417763" y="3637507"/>
              <a:ext cx="1430133" cy="1573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762" r="8026"/>
            <a:stretch/>
          </p:blipFill>
          <p:spPr bwMode="auto">
            <a:xfrm>
              <a:off x="2423948" y="5351475"/>
              <a:ext cx="1417762" cy="1573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10"/>
          <p:cNvSpPr/>
          <p:nvPr/>
        </p:nvSpPr>
        <p:spPr bwMode="auto">
          <a:xfrm>
            <a:off x="162124" y="6924675"/>
            <a:ext cx="1584175" cy="4563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8" name="Picture 4" descr="http://jquery.org/wp-content/uploads/2010/01/JQuery_logo_color_onwhite-300x7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556" y="3276575"/>
            <a:ext cx="5389577" cy="1329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solidFill>
                  <a:srgbClr val="FF9900"/>
                </a:solidFill>
              </a:rPr>
              <a:t>Rappels</a:t>
            </a:r>
            <a:endParaRPr lang="nl-BE" sz="2000" dirty="0">
              <a:solidFill>
                <a:srgbClr val="FF99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Scripts : 2 emplacements</a:t>
            </a:r>
          </a:p>
          <a:p>
            <a:pPr lvl="1"/>
            <a:r>
              <a:rPr lang="nl-BE" dirty="0" smtClean="0"/>
              <a:t>Dans la page HTML</a:t>
            </a:r>
          </a:p>
          <a:p>
            <a:pPr lvl="2"/>
            <a:r>
              <a:rPr lang="nl-BE" dirty="0" smtClean="0"/>
              <a:t>XHTML</a:t>
            </a:r>
          </a:p>
          <a:p>
            <a:pPr lvl="3"/>
            <a:r>
              <a:rPr lang="nl-BE" dirty="0" smtClean="0"/>
              <a:t>&lt;script type="text/javascript"&gt; ... &lt;/script&gt;</a:t>
            </a:r>
          </a:p>
          <a:p>
            <a:pPr lvl="2"/>
            <a:r>
              <a:rPr lang="nl-BE" dirty="0" smtClean="0"/>
              <a:t>HTML5</a:t>
            </a:r>
          </a:p>
          <a:p>
            <a:pPr lvl="3"/>
            <a:r>
              <a:rPr lang="nl-BE" dirty="0" smtClean="0"/>
              <a:t>&lt;script&gt;...&lt;/script&gt;</a:t>
            </a:r>
          </a:p>
          <a:p>
            <a:pPr lvl="1"/>
            <a:r>
              <a:rPr lang="fr-FR" dirty="0" smtClean="0"/>
              <a:t>Dans un document externe .</a:t>
            </a:r>
            <a:r>
              <a:rPr lang="fr-FR" dirty="0" err="1" smtClean="0"/>
              <a:t>js</a:t>
            </a:r>
            <a:endParaRPr lang="fr-FR" dirty="0" smtClean="0"/>
          </a:p>
          <a:p>
            <a:pPr lvl="2"/>
            <a:r>
              <a:rPr lang="nl-BE" dirty="0" smtClean="0"/>
              <a:t>XHTML</a:t>
            </a:r>
          </a:p>
          <a:p>
            <a:pPr lvl="3"/>
            <a:r>
              <a:rPr lang="nl-BE" dirty="0" smtClean="0"/>
              <a:t>&lt;script type="text/javascript" src="fichier.js"&gt;&lt;/script&gt;</a:t>
            </a:r>
          </a:p>
          <a:p>
            <a:pPr lvl="2"/>
            <a:r>
              <a:rPr lang="nl-BE" dirty="0" smtClean="0"/>
              <a:t>HTML5</a:t>
            </a:r>
          </a:p>
          <a:p>
            <a:pPr lvl="3"/>
            <a:r>
              <a:rPr lang="nl-BE" dirty="0" smtClean="0"/>
              <a:t>&lt;script src="fichier.js"&gt;&lt;/script&gt;</a:t>
            </a:r>
            <a:endParaRPr lang="fr-BE" dirty="0" smtClean="0"/>
          </a:p>
          <a:p>
            <a:pPr lvl="1"/>
            <a:endParaRPr lang="fr-BE" dirty="0" smtClean="0"/>
          </a:p>
          <a:p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endParaRPr lang="fr-BE" dirty="0" smtClean="0"/>
          </a:p>
          <a:p>
            <a:pPr marL="596900" lvl="1" indent="0">
              <a:buNone/>
            </a:pPr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solidFill>
                  <a:srgbClr val="FF9900"/>
                </a:solidFill>
              </a:rPr>
              <a:t>Rappels</a:t>
            </a:r>
            <a:endParaRPr lang="nl-BE" sz="2000" dirty="0">
              <a:solidFill>
                <a:srgbClr val="FF99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Intégrer la bibliothèque jQuery :</a:t>
            </a:r>
          </a:p>
          <a:p>
            <a:pPr lvl="1"/>
            <a:r>
              <a:rPr lang="fr-FR" dirty="0" smtClean="0"/>
              <a:t>Depuis le site Officiel http://jquery.com</a:t>
            </a:r>
          </a:p>
          <a:p>
            <a:pPr lvl="1"/>
            <a:r>
              <a:rPr lang="nl-BE" dirty="0" smtClean="0"/>
              <a:t>&lt;script src="jquery.js"&gt;&lt;/script&gt;</a:t>
            </a:r>
          </a:p>
          <a:p>
            <a:pPr lvl="1"/>
            <a:r>
              <a:rPr lang="fr-FR" dirty="0" smtClean="0"/>
              <a:t>Utilisé depuis les API Google http://code.google.com/intl/fr/apis/libraries/</a:t>
            </a:r>
          </a:p>
          <a:p>
            <a:pPr lvl="1"/>
            <a:r>
              <a:rPr lang="nl-BE" dirty="0" smtClean="0"/>
              <a:t>&lt;script src="http://www.google.com/jsapi"&gt;&lt;/script&gt;</a:t>
            </a:r>
          </a:p>
          <a:p>
            <a:pPr lvl="1"/>
            <a:r>
              <a:rPr lang="nl-BE" dirty="0" smtClean="0"/>
              <a:t>&lt;script&gt;google.load("jquery", "1.5.2");&lt;/script&gt;</a:t>
            </a:r>
          </a:p>
          <a:p>
            <a:r>
              <a:rPr lang="fr-FR" dirty="0" smtClean="0"/>
              <a:t>Attendre la chargement complet du DOM pour commencer à exécuter le code </a:t>
            </a:r>
            <a:r>
              <a:rPr lang="nl-BE" dirty="0" smtClean="0"/>
              <a:t>javascript</a:t>
            </a:r>
          </a:p>
          <a:p>
            <a:pPr lvl="1"/>
            <a:r>
              <a:rPr lang="nl-BE" dirty="0" smtClean="0"/>
              <a:t>Javascript :</a:t>
            </a:r>
          </a:p>
          <a:p>
            <a:pPr lvl="1"/>
            <a:r>
              <a:rPr lang="nl-BE" dirty="0" smtClean="0"/>
              <a:t>window.onload = function(){ ... };</a:t>
            </a:r>
          </a:p>
          <a:p>
            <a:pPr lvl="1"/>
            <a:r>
              <a:rPr lang="nl-BE" dirty="0" smtClean="0"/>
              <a:t>jQuery :</a:t>
            </a:r>
          </a:p>
          <a:p>
            <a:pPr lvl="1"/>
            <a:r>
              <a:rPr lang="nl-BE" dirty="0" smtClean="0"/>
              <a:t>$(document).ready(function() { ... });</a:t>
            </a:r>
          </a:p>
          <a:p>
            <a:pPr lvl="1"/>
            <a:r>
              <a:rPr lang="nl-BE" dirty="0" smtClean="0"/>
              <a:t>$(function(){ ... });</a:t>
            </a:r>
            <a:endParaRPr lang="fr-BE" dirty="0" smtClean="0"/>
          </a:p>
          <a:p>
            <a:pPr lvl="1"/>
            <a:endParaRPr lang="fr-BE" dirty="0" smtClean="0"/>
          </a:p>
          <a:p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marL="596900" lvl="1" indent="0">
              <a:buNone/>
            </a:pPr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solidFill>
                  <a:srgbClr val="FF9900"/>
                </a:solidFill>
              </a:rPr>
              <a:t>Rappels</a:t>
            </a:r>
            <a:endParaRPr lang="nl-BE" sz="2000" dirty="0">
              <a:solidFill>
                <a:srgbClr val="FF99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Dynamic</a:t>
            </a:r>
            <a:r>
              <a:rPr lang="nl-BE" dirty="0" smtClean="0"/>
              <a:t> Script </a:t>
            </a:r>
            <a:r>
              <a:rPr lang="nl-BE" dirty="0" err="1" smtClean="0"/>
              <a:t>Loading</a:t>
            </a:r>
            <a:endParaRPr lang="nl-BE" dirty="0" smtClean="0"/>
          </a:p>
          <a:p>
            <a:pPr lvl="1"/>
            <a:r>
              <a:rPr lang="fr-FR" dirty="0" err="1" smtClean="0"/>
              <a:t>Javascript</a:t>
            </a:r>
            <a:r>
              <a:rPr lang="fr-FR" dirty="0" smtClean="0"/>
              <a:t> permet le chargement dynamique de scripts externes...</a:t>
            </a:r>
          </a:p>
          <a:p>
            <a:pPr lvl="1"/>
            <a:r>
              <a:rPr lang="nl-BE" dirty="0" err="1" smtClean="0"/>
              <a:t>Exemple</a:t>
            </a:r>
            <a:r>
              <a:rPr lang="nl-BE" dirty="0" smtClean="0"/>
              <a:t> 1</a:t>
            </a:r>
          </a:p>
          <a:p>
            <a:pPr lvl="1"/>
            <a:r>
              <a:rPr lang="nl-BE" dirty="0" err="1" smtClean="0"/>
              <a:t>document.write</a:t>
            </a:r>
            <a:r>
              <a:rPr lang="nl-BE" dirty="0" smtClean="0"/>
              <a:t>("&lt;script src=‘fichier.js’&gt;&lt;\/script&gt;");</a:t>
            </a:r>
          </a:p>
          <a:p>
            <a:pPr lvl="1"/>
            <a:r>
              <a:rPr lang="nl-BE" dirty="0" err="1" smtClean="0"/>
              <a:t>Exemple</a:t>
            </a:r>
            <a:r>
              <a:rPr lang="nl-BE" dirty="0" smtClean="0"/>
              <a:t> 2</a:t>
            </a:r>
          </a:p>
          <a:p>
            <a:pPr lvl="1"/>
            <a:r>
              <a:rPr lang="nl-BE" dirty="0" smtClean="0"/>
              <a:t>var </a:t>
            </a:r>
            <a:r>
              <a:rPr lang="nl-BE" dirty="0" err="1" smtClean="0"/>
              <a:t>monScript</a:t>
            </a:r>
            <a:r>
              <a:rPr lang="nl-BE" dirty="0" smtClean="0"/>
              <a:t> = </a:t>
            </a:r>
            <a:r>
              <a:rPr lang="nl-BE" dirty="0" err="1" smtClean="0"/>
              <a:t>document.createElement</a:t>
            </a:r>
            <a:r>
              <a:rPr lang="nl-BE" dirty="0" smtClean="0"/>
              <a:t>("script");</a:t>
            </a:r>
          </a:p>
          <a:p>
            <a:pPr lvl="1"/>
            <a:r>
              <a:rPr lang="nl-BE" dirty="0" err="1" smtClean="0"/>
              <a:t>monScript.src</a:t>
            </a:r>
            <a:r>
              <a:rPr lang="nl-BE" dirty="0" smtClean="0"/>
              <a:t> = "fichier.js";</a:t>
            </a:r>
          </a:p>
          <a:p>
            <a:pPr lvl="1"/>
            <a:r>
              <a:rPr lang="nl-BE" dirty="0" err="1" smtClean="0"/>
              <a:t>monScript.type</a:t>
            </a:r>
            <a:r>
              <a:rPr lang="nl-BE" dirty="0" smtClean="0"/>
              <a:t> = "</a:t>
            </a:r>
            <a:r>
              <a:rPr lang="nl-BE" dirty="0" err="1" smtClean="0"/>
              <a:t>text</a:t>
            </a:r>
            <a:r>
              <a:rPr lang="nl-BE" dirty="0" smtClean="0"/>
              <a:t>/javascript";</a:t>
            </a:r>
          </a:p>
          <a:p>
            <a:pPr lvl="1"/>
            <a:r>
              <a:rPr lang="nl-BE" dirty="0" err="1" smtClean="0"/>
              <a:t>document.body.appendChild</a:t>
            </a:r>
            <a:r>
              <a:rPr lang="nl-BE" dirty="0" smtClean="0"/>
              <a:t>(</a:t>
            </a:r>
            <a:r>
              <a:rPr lang="nl-BE" dirty="0" err="1" smtClean="0"/>
              <a:t>monScript</a:t>
            </a:r>
            <a:r>
              <a:rPr lang="nl-BE" dirty="0" smtClean="0"/>
              <a:t>);</a:t>
            </a:r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marL="596900" lvl="1" indent="0">
              <a:buNone/>
            </a:pPr>
            <a:r>
              <a:rPr lang="fr-BE" dirty="0" smtClean="0"/>
              <a:t>		</a:t>
            </a:r>
          </a:p>
          <a:p>
            <a:pPr marL="596900" lvl="1" indent="0">
              <a:buNone/>
            </a:pPr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solidFill>
                  <a:srgbClr val="FF9900"/>
                </a:solidFill>
              </a:rPr>
              <a:t>Rappels</a:t>
            </a:r>
            <a:endParaRPr lang="nl-BE" sz="2000" dirty="0">
              <a:solidFill>
                <a:srgbClr val="FF99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XMLHTTPREQUEST : Objet ActiveX ou Javascript:</a:t>
            </a:r>
          </a:p>
          <a:p>
            <a:pPr lvl="1"/>
            <a:r>
              <a:rPr lang="fr-FR" dirty="0" smtClean="0"/>
              <a:t>Permet d’obtenir des données au format HTML, JSON ou XML à l’aide d’une requête </a:t>
            </a:r>
            <a:r>
              <a:rPr lang="nl-BE" dirty="0" smtClean="0"/>
              <a:t>HTTP en arrière plan.</a:t>
            </a:r>
          </a:p>
          <a:p>
            <a:pPr lvl="1"/>
            <a:r>
              <a:rPr lang="nl-BE" dirty="0" smtClean="0"/>
              <a:t>Requête synchrone</a:t>
            </a:r>
          </a:p>
          <a:p>
            <a:pPr lvl="2"/>
            <a:r>
              <a:rPr lang="fr-FR" dirty="0" smtClean="0"/>
              <a:t>La page est ‘bloquée’ pendant la requête jusqu’au chargement des données reçues.</a:t>
            </a:r>
          </a:p>
          <a:p>
            <a:pPr lvl="2"/>
            <a:r>
              <a:rPr lang="fr-FR" dirty="0" smtClean="0"/>
              <a:t>Exemple : La page se recharge totalement pour afficher la suite.</a:t>
            </a:r>
          </a:p>
          <a:p>
            <a:pPr lvl="1"/>
            <a:r>
              <a:rPr lang="nl-BE" dirty="0" smtClean="0"/>
              <a:t>Requête asynchrone</a:t>
            </a:r>
          </a:p>
          <a:p>
            <a:pPr lvl="2"/>
            <a:r>
              <a:rPr lang="fr-FR" dirty="0" smtClean="0"/>
              <a:t>La page reste ‘active’ pendant que la requête s’exécute en arrière plan.</a:t>
            </a:r>
          </a:p>
          <a:p>
            <a:pPr lvl="2"/>
            <a:r>
              <a:rPr lang="fr-FR" dirty="0" smtClean="0"/>
              <a:t>Exemple : La page ne ‘bouge’ pas, le résultat de la requête est intégré à une partie de la page.</a:t>
            </a:r>
          </a:p>
          <a:p>
            <a:pPr lvl="1"/>
            <a:r>
              <a:rPr lang="fr-FR" dirty="0" smtClean="0"/>
              <a:t>Technologie fondatrice de AJAX !</a:t>
            </a:r>
            <a:endParaRPr lang="fr-BE" dirty="0" smtClean="0"/>
          </a:p>
          <a:p>
            <a:pPr lvl="1"/>
            <a:endParaRPr lang="fr-BE" dirty="0" smtClean="0"/>
          </a:p>
          <a:p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marL="596900" lvl="1" indent="0">
              <a:buNone/>
            </a:pPr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solidFill>
                  <a:srgbClr val="FF9900"/>
                </a:solidFill>
              </a:rPr>
              <a:t>Les </a:t>
            </a:r>
            <a:r>
              <a:rPr lang="en-US" sz="2000" dirty="0">
                <a:solidFill>
                  <a:srgbClr val="FF9900"/>
                </a:solidFill>
              </a:rPr>
              <a:t>bases</a:t>
            </a:r>
            <a:endParaRPr lang="fr-BE" sz="2000" dirty="0">
              <a:solidFill>
                <a:srgbClr val="FF99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BE" dirty="0" smtClean="0"/>
          </a:p>
          <a:p>
            <a:pPr marL="596900" lvl="1" indent="0">
              <a:buNone/>
            </a:pPr>
            <a:endParaRPr lang="fr-BE" dirty="0" smtClean="0"/>
          </a:p>
          <a:p>
            <a:pPr lvl="1"/>
            <a:r>
              <a:rPr lang="fr-BE" dirty="0" smtClean="0"/>
              <a:t>Utiliser les sélecteurs</a:t>
            </a:r>
          </a:p>
          <a:p>
            <a:pPr lvl="1"/>
            <a:r>
              <a:rPr lang="fr-BE" dirty="0" smtClean="0"/>
              <a:t>Manipuler le HTML</a:t>
            </a:r>
          </a:p>
          <a:p>
            <a:pPr lvl="1"/>
            <a:r>
              <a:rPr lang="fr-BE" dirty="0" smtClean="0"/>
              <a:t>Manipuler les CSS</a:t>
            </a:r>
          </a:p>
          <a:p>
            <a:pPr lvl="1"/>
            <a:r>
              <a:rPr lang="fr-BE" dirty="0" smtClean="0"/>
              <a:t>Manipuler les éléments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solidFill>
                  <a:srgbClr val="FF9900"/>
                </a:solidFill>
              </a:rPr>
              <a:t>L</a:t>
            </a:r>
            <a:r>
              <a:rPr lang="en-US" sz="2000" dirty="0" smtClean="0">
                <a:solidFill>
                  <a:srgbClr val="FF9900"/>
                </a:solidFill>
              </a:rPr>
              <a:t>es </a:t>
            </a:r>
            <a:r>
              <a:rPr lang="en-US" sz="2000" dirty="0">
                <a:solidFill>
                  <a:srgbClr val="FF9900"/>
                </a:solidFill>
              </a:rPr>
              <a:t>bases</a:t>
            </a:r>
            <a:endParaRPr lang="nl-BE" sz="2000" dirty="0">
              <a:solidFill>
                <a:srgbClr val="FF99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UTILISER LES SÉLECTEURS</a:t>
            </a:r>
          </a:p>
          <a:p>
            <a:pPr lvl="1"/>
            <a:r>
              <a:rPr lang="nl-BE" dirty="0" smtClean="0"/>
              <a:t>La fonction jQuery() ou $()</a:t>
            </a:r>
          </a:p>
          <a:p>
            <a:pPr lvl="2"/>
            <a:r>
              <a:rPr lang="fr-FR" dirty="0" smtClean="0"/>
              <a:t>Fonction de base pour </a:t>
            </a:r>
            <a:r>
              <a:rPr lang="fr-FR" dirty="0" err="1" smtClean="0"/>
              <a:t>jQuery</a:t>
            </a:r>
            <a:endParaRPr lang="fr-FR" dirty="0" smtClean="0"/>
          </a:p>
          <a:p>
            <a:pPr lvl="2"/>
            <a:r>
              <a:rPr lang="nl-BE" dirty="0" smtClean="0"/>
              <a:t>Exemples :</a:t>
            </a:r>
          </a:p>
          <a:p>
            <a:pPr lvl="3"/>
            <a:r>
              <a:rPr lang="fr-FR" dirty="0" smtClean="0"/>
              <a:t>$("#titre") ! =&gt; Sélectionne la balise ayant pour ID "titre"</a:t>
            </a:r>
          </a:p>
          <a:p>
            <a:pPr lvl="3"/>
            <a:r>
              <a:rPr lang="fr-FR" dirty="0" smtClean="0"/>
              <a:t>$("h1") ! ! =&gt; Sélectionne les balises &lt;h1&gt;</a:t>
            </a:r>
          </a:p>
          <a:p>
            <a:pPr lvl="3"/>
            <a:r>
              <a:rPr lang="fr-FR" dirty="0" smtClean="0"/>
              <a:t>$(".gras") ! =&gt; Sélectionne les balises ayant pour classe "gras"</a:t>
            </a:r>
          </a:p>
          <a:p>
            <a:pPr lvl="3"/>
            <a:r>
              <a:rPr lang="fr-FR" dirty="0" smtClean="0"/>
              <a:t>$("a,h2") ! =&gt; Sélectionne les balises &lt;a&gt; et &lt;h2&gt;</a:t>
            </a:r>
          </a:p>
          <a:p>
            <a:pPr lvl="3"/>
            <a:r>
              <a:rPr lang="nl-BE" dirty="0" smtClean="0"/>
              <a:t>$("#") ! ! =&gt; Sélectionne toutes les balises</a:t>
            </a:r>
          </a:p>
          <a:p>
            <a:pPr lvl="2"/>
            <a:r>
              <a:rPr lang="nl-BE" dirty="0" smtClean="0"/>
              <a:t>Spécificités jQuery :</a:t>
            </a:r>
          </a:p>
          <a:p>
            <a:pPr lvl="3"/>
            <a:r>
              <a:rPr lang="en-US" dirty="0" smtClean="0"/>
              <a:t>:hidden, :visible, :not(s), :first, :last, :header...</a:t>
            </a:r>
          </a:p>
          <a:p>
            <a:pPr lvl="3"/>
            <a:r>
              <a:rPr lang="fr-FR" dirty="0" smtClean="0"/>
              <a:t>$(".</a:t>
            </a:r>
            <a:r>
              <a:rPr lang="fr-FR" dirty="0" err="1" smtClean="0"/>
              <a:t>annonce:hidden</a:t>
            </a:r>
            <a:r>
              <a:rPr lang="fr-FR" dirty="0" smtClean="0"/>
              <a:t>") =&gt; Elément de classe annonce qui est masqué</a:t>
            </a:r>
          </a:p>
          <a:p>
            <a:pPr lvl="3"/>
            <a:r>
              <a:rPr lang="fr-FR" dirty="0" smtClean="0"/>
              <a:t>$(":not(</a:t>
            </a:r>
            <a:r>
              <a:rPr lang="fr-FR" dirty="0" err="1" smtClean="0"/>
              <a:t>img</a:t>
            </a:r>
            <a:r>
              <a:rPr lang="fr-FR" dirty="0" smtClean="0"/>
              <a:t>)") ! ! =&gt; Ce qui n'est pas une image</a:t>
            </a:r>
            <a:endParaRPr lang="fr-BE" dirty="0" smtClean="0"/>
          </a:p>
          <a:p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marL="596900" lvl="1" indent="0">
              <a:buNone/>
            </a:pPr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MANIPULER LE HTML</a:t>
            </a:r>
          </a:p>
          <a:p>
            <a:pPr lvl="1"/>
            <a:r>
              <a:rPr lang="nl-BE" dirty="0" smtClean="0"/>
              <a:t>Le texte :</a:t>
            </a:r>
          </a:p>
          <a:p>
            <a:pPr lvl="2"/>
            <a:r>
              <a:rPr lang="nl-BE" dirty="0" smtClean="0"/>
              <a:t>Méthode text() : l</a:t>
            </a:r>
            <a:r>
              <a:rPr lang="fr-FR" dirty="0" smtClean="0"/>
              <a:t>es caractères HTML sont convertis</a:t>
            </a:r>
          </a:p>
          <a:p>
            <a:pPr lvl="3"/>
            <a:r>
              <a:rPr lang="fr-FR" dirty="0" smtClean="0"/>
              <a:t>$("#titre).</a:t>
            </a:r>
            <a:r>
              <a:rPr lang="fr-FR" dirty="0" err="1" smtClean="0"/>
              <a:t>text</a:t>
            </a:r>
            <a:r>
              <a:rPr lang="fr-FR" dirty="0" smtClean="0"/>
              <a:t>("bonjour"); !! =&gt; Modifie le texte</a:t>
            </a:r>
          </a:p>
          <a:p>
            <a:pPr lvl="2"/>
            <a:r>
              <a:rPr lang="nl-BE" dirty="0" smtClean="0"/>
              <a:t>Méthode html() : l</a:t>
            </a:r>
            <a:r>
              <a:rPr lang="fr-FR" dirty="0" smtClean="0"/>
              <a:t>e HTML brut est utilisé</a:t>
            </a:r>
          </a:p>
          <a:p>
            <a:pPr lvl="3"/>
            <a:r>
              <a:rPr lang="nl-BE" dirty="0" smtClean="0"/>
              <a:t>$("#titre).html("&lt;b&gt;bonjour&lt;/b&gt;");</a:t>
            </a:r>
          </a:p>
          <a:p>
            <a:pPr lvl="2"/>
            <a:r>
              <a:rPr lang="nl-BE" dirty="0" smtClean="0"/>
              <a:t>Méthode replaceWith() : </a:t>
            </a:r>
            <a:r>
              <a:rPr lang="fr-FR" dirty="0" smtClean="0"/>
              <a:t>Remplace le contenu d'une balise</a:t>
            </a:r>
          </a:p>
          <a:p>
            <a:pPr lvl="2"/>
            <a:r>
              <a:rPr lang="nl-BE" dirty="0" smtClean="0"/>
              <a:t>Méthodes prepend() et append()  : </a:t>
            </a:r>
            <a:r>
              <a:rPr lang="fr-FR" dirty="0" smtClean="0"/>
              <a:t>Ajoute avant ou après du contenu</a:t>
            </a:r>
          </a:p>
          <a:p>
            <a:pPr lvl="2"/>
            <a:r>
              <a:rPr lang="nl-BE" dirty="0" smtClean="0"/>
              <a:t>Méthode wrap() : </a:t>
            </a:r>
            <a:r>
              <a:rPr lang="fr-FR" dirty="0" smtClean="0"/>
              <a:t>Enveloppe avec des balises</a:t>
            </a:r>
          </a:p>
          <a:p>
            <a:pPr lvl="3"/>
            <a:r>
              <a:rPr lang="fr-FR" dirty="0" smtClean="0"/>
              <a:t>$("#titre").</a:t>
            </a:r>
            <a:r>
              <a:rPr lang="fr-FR" dirty="0" err="1" smtClean="0"/>
              <a:t>wrap</a:t>
            </a:r>
            <a:r>
              <a:rPr lang="fr-FR" dirty="0" smtClean="0"/>
              <a:t>("&lt;i&gt;&lt;/i&gt;");</a:t>
            </a:r>
          </a:p>
          <a:p>
            <a:pPr marL="1565275" lvl="3" indent="0">
              <a:buNone/>
            </a:pPr>
            <a:endParaRPr lang="fr-BE" dirty="0" smtClean="0"/>
          </a:p>
          <a:p>
            <a:r>
              <a:rPr lang="fr-BE" dirty="0" smtClean="0"/>
              <a:t>Exemple 1.1 </a:t>
            </a:r>
          </a:p>
          <a:p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marL="596900" lvl="1" indent="0">
              <a:buNone/>
            </a:pPr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</p:txBody>
      </p:sp>
      <p:sp>
        <p:nvSpPr>
          <p:cNvPr id="8" name="Titre 1"/>
          <p:cNvSpPr txBox="1">
            <a:spLocks/>
          </p:cNvSpPr>
          <p:nvPr/>
        </p:nvSpPr>
        <p:spPr bwMode="auto">
          <a:xfrm>
            <a:off x="674564" y="324247"/>
            <a:ext cx="9636125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FA28B"/>
                </a:solidFill>
                <a:latin typeface="Calibri" pitchFamily="34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FA28B"/>
                </a:solidFill>
                <a:latin typeface="Calibri" pitchFamily="34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FA28B"/>
                </a:solidFill>
                <a:latin typeface="Calibri" pitchFamily="34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FA28B"/>
                </a:solidFill>
                <a:latin typeface="Calibri" pitchFamily="34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FA28B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FA28B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FA28B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FA28B"/>
                </a:solidFill>
                <a:latin typeface="Arial" charset="0"/>
              </a:defRPr>
            </a:lvl9pPr>
          </a:lstStyle>
          <a:p>
            <a:r>
              <a:rPr lang="fr-BE" kern="0" dirty="0" err="1" smtClean="0"/>
              <a:t>jQuery</a:t>
            </a:r>
            <a:r>
              <a:rPr lang="fr-BE" kern="0" dirty="0" smtClean="0"/>
              <a:t/>
            </a:r>
            <a:br>
              <a:rPr lang="fr-BE" kern="0" dirty="0" smtClean="0"/>
            </a:br>
            <a:r>
              <a:rPr lang="fr-BE" sz="2000" kern="0" dirty="0" smtClean="0">
                <a:solidFill>
                  <a:srgbClr val="FF9900"/>
                </a:solidFill>
              </a:rPr>
              <a:t>Les bases</a:t>
            </a:r>
            <a:endParaRPr lang="fr-BE" sz="2000" kern="0" dirty="0"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MANIPULER LES CSS</a:t>
            </a:r>
          </a:p>
          <a:p>
            <a:pPr lvl="1"/>
            <a:r>
              <a:rPr lang="nl-BE" dirty="0" smtClean="0"/>
              <a:t>Les styles :</a:t>
            </a:r>
          </a:p>
          <a:p>
            <a:pPr lvl="2"/>
            <a:r>
              <a:rPr lang="nl-BE" dirty="0" smtClean="0"/>
              <a:t>Méthode CSS() : </a:t>
            </a:r>
            <a:r>
              <a:rPr lang="fr-FR" dirty="0" smtClean="0"/>
              <a:t>Permet de lire ou attribuer un style</a:t>
            </a:r>
          </a:p>
          <a:p>
            <a:pPr lvl="2"/>
            <a:r>
              <a:rPr lang="nl-BE" dirty="0" smtClean="0"/>
              <a:t>Méthode addClass() : </a:t>
            </a:r>
            <a:r>
              <a:rPr lang="fr-FR" dirty="0" smtClean="0"/>
              <a:t>Ajoute dynamiquement une classe à un élément</a:t>
            </a:r>
          </a:p>
          <a:p>
            <a:pPr lvl="2"/>
            <a:r>
              <a:rPr lang="nl-BE" dirty="0" smtClean="0"/>
              <a:t>Méthodes removeClass() : Retire une classe</a:t>
            </a:r>
          </a:p>
          <a:p>
            <a:pPr lvl="2"/>
            <a:r>
              <a:rPr lang="nl-BE" dirty="0" smtClean="0"/>
              <a:t>Méthode toggleClass() : Alterne l'utilisation d'une classe</a:t>
            </a:r>
          </a:p>
          <a:p>
            <a:pPr lvl="1"/>
            <a:r>
              <a:rPr lang="nl-BE" dirty="0" smtClean="0"/>
              <a:t>Les dimensions et position</a:t>
            </a:r>
          </a:p>
          <a:p>
            <a:pPr lvl="2"/>
            <a:r>
              <a:rPr lang="nl-BE" dirty="0" smtClean="0"/>
              <a:t>Méthodes width() et height() : </a:t>
            </a:r>
            <a:r>
              <a:rPr lang="fr-FR" dirty="0" smtClean="0"/>
              <a:t>Récupère ou fixe la taille d'un élément</a:t>
            </a:r>
          </a:p>
          <a:p>
            <a:pPr lvl="2"/>
            <a:r>
              <a:rPr lang="nl-BE" dirty="0" smtClean="0"/>
              <a:t>Méthode position() : </a:t>
            </a:r>
            <a:r>
              <a:rPr lang="fr-FR" dirty="0" smtClean="0"/>
              <a:t>Récupère la position d'un élément</a:t>
            </a:r>
          </a:p>
          <a:p>
            <a:pPr marL="1042988" lvl="2" indent="0">
              <a:buNone/>
            </a:pPr>
            <a:endParaRPr lang="fr-FR" dirty="0" smtClean="0"/>
          </a:p>
          <a:p>
            <a:r>
              <a:rPr lang="fr-BE" dirty="0" smtClean="0"/>
              <a:t>Exemple 1.2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 bwMode="auto">
          <a:xfrm>
            <a:off x="674564" y="324247"/>
            <a:ext cx="9636125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FA28B"/>
                </a:solidFill>
                <a:latin typeface="Calibri" pitchFamily="34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FA28B"/>
                </a:solidFill>
                <a:latin typeface="Calibri" pitchFamily="34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FA28B"/>
                </a:solidFill>
                <a:latin typeface="Calibri" pitchFamily="34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FA28B"/>
                </a:solidFill>
                <a:latin typeface="Calibri" pitchFamily="34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FA28B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FA28B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FA28B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FA28B"/>
                </a:solidFill>
                <a:latin typeface="Arial" charset="0"/>
              </a:defRPr>
            </a:lvl9pPr>
          </a:lstStyle>
          <a:p>
            <a:r>
              <a:rPr lang="fr-BE" kern="0" dirty="0" err="1" smtClean="0"/>
              <a:t>jQuery</a:t>
            </a:r>
            <a:r>
              <a:rPr lang="fr-BE" kern="0" dirty="0" smtClean="0"/>
              <a:t/>
            </a:r>
            <a:br>
              <a:rPr lang="fr-BE" kern="0" dirty="0" smtClean="0"/>
            </a:br>
            <a:r>
              <a:rPr lang="fr-BE" sz="2000" kern="0" dirty="0" smtClean="0">
                <a:solidFill>
                  <a:srgbClr val="FF9900"/>
                </a:solidFill>
              </a:rPr>
              <a:t>Les bases</a:t>
            </a:r>
            <a:endParaRPr lang="fr-BE" sz="2000" kern="0" dirty="0"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solidFill>
                  <a:srgbClr val="FF9900"/>
                </a:solidFill>
              </a:rPr>
              <a:t>L</a:t>
            </a:r>
            <a:r>
              <a:rPr lang="en-US" sz="2000" dirty="0" smtClean="0">
                <a:solidFill>
                  <a:srgbClr val="FF9900"/>
                </a:solidFill>
              </a:rPr>
              <a:t>es </a:t>
            </a:r>
            <a:r>
              <a:rPr lang="en-US" sz="2000" dirty="0">
                <a:solidFill>
                  <a:srgbClr val="FF9900"/>
                </a:solidFill>
              </a:rPr>
              <a:t>bases</a:t>
            </a:r>
            <a:endParaRPr lang="nl-BE" sz="2000" dirty="0">
              <a:solidFill>
                <a:srgbClr val="FF99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MANIPULER LES ÉLÉMENTS</a:t>
            </a:r>
          </a:p>
          <a:p>
            <a:pPr lvl="1"/>
            <a:r>
              <a:rPr lang="nl-BE" dirty="0" smtClean="0"/>
              <a:t>Ajouter un élément</a:t>
            </a:r>
          </a:p>
          <a:p>
            <a:pPr lvl="2"/>
            <a:r>
              <a:rPr lang="fr-FR" dirty="0" smtClean="0"/>
              <a:t>Utiliser les méthodes texte() ou html()</a:t>
            </a:r>
          </a:p>
          <a:p>
            <a:pPr lvl="2"/>
            <a:r>
              <a:rPr lang="nl-BE" dirty="0" smtClean="0"/>
              <a:t>Méthode clone()</a:t>
            </a:r>
            <a:br>
              <a:rPr lang="nl-BE" dirty="0" smtClean="0"/>
            </a:br>
            <a:r>
              <a:rPr lang="fr-FR" dirty="0" smtClean="0"/>
              <a:t>Permet de dupliquer un élément</a:t>
            </a:r>
          </a:p>
          <a:p>
            <a:pPr lvl="1"/>
            <a:r>
              <a:rPr lang="nl-BE" dirty="0" smtClean="0"/>
              <a:t>Supprimer un élément</a:t>
            </a:r>
          </a:p>
          <a:p>
            <a:pPr lvl="2"/>
            <a:r>
              <a:rPr lang="nl-BE" dirty="0" smtClean="0"/>
              <a:t>Méthode remove()</a:t>
            </a:r>
            <a:br>
              <a:rPr lang="nl-BE" dirty="0" smtClean="0"/>
            </a:br>
            <a:r>
              <a:rPr lang="nl-BE" dirty="0" smtClean="0"/>
              <a:t>Supprime l'élément du DOM</a:t>
            </a:r>
          </a:p>
          <a:p>
            <a:pPr lvl="2"/>
            <a:r>
              <a:rPr lang="nl-BE" dirty="0" smtClean="0"/>
              <a:t>Méthode detach()</a:t>
            </a:r>
            <a:br>
              <a:rPr lang="nl-BE" dirty="0" smtClean="0"/>
            </a:br>
            <a:r>
              <a:rPr lang="fr-FR" dirty="0" smtClean="0"/>
              <a:t>Supprime l'élément mais permet de le </a:t>
            </a:r>
            <a:r>
              <a:rPr lang="fr-FR" dirty="0" err="1" smtClean="0"/>
              <a:t>ré-insérer</a:t>
            </a:r>
            <a:r>
              <a:rPr lang="fr-FR" dirty="0" smtClean="0"/>
              <a:t> plus tard (variables)</a:t>
            </a:r>
          </a:p>
          <a:p>
            <a:pPr marL="1042988" lvl="2" indent="0">
              <a:buNone/>
            </a:pPr>
            <a:endParaRPr lang="fr-BE" dirty="0" smtClean="0"/>
          </a:p>
          <a:p>
            <a:r>
              <a:rPr lang="fr-BE" dirty="0" smtClean="0"/>
              <a:t>Exemple 1.3</a:t>
            </a:r>
          </a:p>
          <a:p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endParaRPr lang="fr-BE" dirty="0" smtClean="0"/>
          </a:p>
          <a:p>
            <a:pPr marL="596900" lvl="1" indent="0">
              <a:buNone/>
            </a:pPr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solidFill>
                  <a:srgbClr val="FF9900"/>
                </a:solidFill>
              </a:rPr>
              <a:t>L</a:t>
            </a:r>
            <a:r>
              <a:rPr lang="en-US" sz="2000" dirty="0" smtClean="0">
                <a:solidFill>
                  <a:srgbClr val="FF9900"/>
                </a:solidFill>
              </a:rPr>
              <a:t>es </a:t>
            </a:r>
            <a:r>
              <a:rPr lang="en-US" sz="2000" dirty="0" err="1">
                <a:solidFill>
                  <a:srgbClr val="FF9900"/>
                </a:solidFill>
              </a:rPr>
              <a:t>évènements</a:t>
            </a:r>
            <a:endParaRPr lang="fr-BE" sz="2000" dirty="0">
              <a:solidFill>
                <a:srgbClr val="FF99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BE" dirty="0" smtClean="0"/>
          </a:p>
          <a:p>
            <a:pPr marL="596900" lvl="1" indent="0">
              <a:buNone/>
            </a:pPr>
            <a:endParaRPr lang="fr-BE" dirty="0" smtClean="0"/>
          </a:p>
          <a:p>
            <a:pPr lvl="1"/>
            <a:r>
              <a:rPr lang="fr-BE" dirty="0" smtClean="0"/>
              <a:t>Utiliser les écouteurs</a:t>
            </a:r>
          </a:p>
          <a:p>
            <a:pPr lvl="1"/>
            <a:r>
              <a:rPr lang="fr-BE" dirty="0" smtClean="0"/>
              <a:t>Utiliser l'élément de l'écouteur</a:t>
            </a:r>
          </a:p>
          <a:p>
            <a:pPr lvl="1"/>
            <a:r>
              <a:rPr lang="fr-BE" dirty="0" smtClean="0"/>
              <a:t>Déclencher un événement</a:t>
            </a:r>
          </a:p>
          <a:p>
            <a:pPr lvl="1"/>
            <a:r>
              <a:rPr lang="fr-BE" dirty="0" smtClean="0"/>
              <a:t>Transmettre l'événement</a:t>
            </a:r>
          </a:p>
          <a:p>
            <a:pPr lvl="1"/>
            <a:r>
              <a:rPr lang="fr-BE" dirty="0" smtClean="0"/>
              <a:t>Les particularités de </a:t>
            </a:r>
            <a:r>
              <a:rPr lang="fr-BE" dirty="0" err="1" smtClean="0"/>
              <a:t>JQuery</a:t>
            </a:r>
            <a:endParaRPr lang="fr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dirty="0" smtClean="0">
                <a:solidFill>
                  <a:srgbClr val="FF9900"/>
                </a:solidFill>
              </a:rPr>
              <a:t>Plan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01900" lvl="1"/>
            <a:endParaRPr lang="fr-BE" b="1" dirty="0" smtClean="0"/>
          </a:p>
          <a:p>
            <a:pPr marL="2501900" lvl="1"/>
            <a:endParaRPr lang="fr-BE" b="1" dirty="0" smtClean="0"/>
          </a:p>
          <a:p>
            <a:pPr marL="2501900" lvl="1"/>
            <a:r>
              <a:rPr lang="fr-BE" sz="2400" dirty="0" smtClean="0"/>
              <a:t>Introduction</a:t>
            </a:r>
          </a:p>
          <a:p>
            <a:pPr marL="2501900" lvl="1"/>
            <a:r>
              <a:rPr lang="fr-BE" sz="2400" dirty="0" smtClean="0"/>
              <a:t>Rappels</a:t>
            </a:r>
          </a:p>
          <a:p>
            <a:pPr marL="2501900" lvl="1"/>
            <a:r>
              <a:rPr lang="fr-BE" sz="2400" dirty="0" err="1"/>
              <a:t>j</a:t>
            </a:r>
            <a:r>
              <a:rPr lang="fr-BE" sz="2400" dirty="0" err="1" smtClean="0"/>
              <a:t>Query</a:t>
            </a:r>
            <a:r>
              <a:rPr lang="fr-BE" sz="2400" dirty="0" smtClean="0"/>
              <a:t> : Les bases</a:t>
            </a:r>
          </a:p>
          <a:p>
            <a:pPr marL="2501900" lvl="1"/>
            <a:r>
              <a:rPr lang="fr-BE" sz="2400" dirty="0" err="1"/>
              <a:t>j</a:t>
            </a:r>
            <a:r>
              <a:rPr lang="fr-BE" sz="2400" dirty="0" err="1" smtClean="0"/>
              <a:t>Query</a:t>
            </a:r>
            <a:r>
              <a:rPr lang="fr-BE" sz="2400" dirty="0" smtClean="0"/>
              <a:t> : Les événements</a:t>
            </a:r>
          </a:p>
          <a:p>
            <a:pPr marL="2501900" lvl="1"/>
            <a:r>
              <a:rPr lang="fr-BE" sz="2400" dirty="0" err="1"/>
              <a:t>j</a:t>
            </a:r>
            <a:r>
              <a:rPr lang="fr-BE" sz="2400" dirty="0" err="1" smtClean="0"/>
              <a:t>Query</a:t>
            </a:r>
            <a:r>
              <a:rPr lang="fr-BE" sz="2400" dirty="0" smtClean="0"/>
              <a:t> : Les effets</a:t>
            </a:r>
          </a:p>
          <a:p>
            <a:pPr marL="2501900" lvl="1"/>
            <a:r>
              <a:rPr lang="fr-BE" sz="2400" dirty="0" err="1"/>
              <a:t>j</a:t>
            </a:r>
            <a:r>
              <a:rPr lang="fr-BE" sz="2400" dirty="0" err="1" smtClean="0"/>
              <a:t>Query</a:t>
            </a:r>
            <a:r>
              <a:rPr lang="fr-BE" sz="2400" dirty="0" smtClean="0"/>
              <a:t> : Ajax</a:t>
            </a:r>
          </a:p>
          <a:p>
            <a:pPr marL="2501900" lvl="1"/>
            <a:r>
              <a:rPr lang="fr-BE" sz="2400" dirty="0" smtClean="0"/>
              <a:t>Utiliser </a:t>
            </a:r>
            <a:r>
              <a:rPr lang="fr-BE" sz="2400" dirty="0" err="1" smtClean="0"/>
              <a:t>jQuery</a:t>
            </a:r>
            <a:r>
              <a:rPr lang="fr-BE" sz="2400" dirty="0" smtClean="0"/>
              <a:t> UI</a:t>
            </a:r>
          </a:p>
          <a:p>
            <a:pPr marL="2501900" lvl="1"/>
            <a:r>
              <a:rPr lang="fr-BE" sz="2400" dirty="0" smtClean="0"/>
              <a:t>Aller plus loin avec </a:t>
            </a:r>
            <a:r>
              <a:rPr lang="fr-BE" sz="2400" dirty="0" err="1" smtClean="0"/>
              <a:t>jQuery</a:t>
            </a:r>
            <a:endParaRPr lang="fr-B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solidFill>
                  <a:srgbClr val="FF9900"/>
                </a:solidFill>
              </a:rPr>
              <a:t>L</a:t>
            </a:r>
            <a:r>
              <a:rPr lang="en-US" sz="2000" dirty="0" smtClean="0">
                <a:solidFill>
                  <a:srgbClr val="FF9900"/>
                </a:solidFill>
              </a:rPr>
              <a:t>es </a:t>
            </a:r>
            <a:r>
              <a:rPr lang="en-US" sz="2000" dirty="0" err="1">
                <a:solidFill>
                  <a:srgbClr val="FF9900"/>
                </a:solidFill>
              </a:rPr>
              <a:t>événements</a:t>
            </a:r>
            <a:endParaRPr lang="nl-BE" sz="2000" dirty="0">
              <a:solidFill>
                <a:srgbClr val="FF99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UTILISER LES ÉCOUTEURS</a:t>
            </a:r>
          </a:p>
          <a:p>
            <a:pPr lvl="1"/>
            <a:r>
              <a:rPr lang="fr-FR" dirty="0" smtClean="0"/>
              <a:t>Connecter des événements aux éléments</a:t>
            </a:r>
          </a:p>
          <a:p>
            <a:pPr lvl="2"/>
            <a:r>
              <a:rPr lang="nl-BE" dirty="0" smtClean="0"/>
              <a:t>element.addEventListener('evenement',function(){ ... });</a:t>
            </a:r>
          </a:p>
          <a:p>
            <a:pPr lvl="2"/>
            <a:r>
              <a:rPr lang="nl-BE" dirty="0" smtClean="0"/>
              <a:t>element.evenement(function(){ ... });</a:t>
            </a:r>
          </a:p>
          <a:p>
            <a:pPr marL="1042988" lvl="2" indent="0">
              <a:buNone/>
            </a:pPr>
            <a:endParaRPr lang="nl-BE" dirty="0" smtClean="0"/>
          </a:p>
          <a:p>
            <a:pPr lvl="1"/>
            <a:r>
              <a:rPr lang="nl-BE" dirty="0" smtClean="0"/>
              <a:t>Méthode bind() et unbind()</a:t>
            </a:r>
            <a:br>
              <a:rPr lang="nl-BE" dirty="0" smtClean="0"/>
            </a:br>
            <a:r>
              <a:rPr lang="fr-FR" dirty="0" smtClean="0"/>
              <a:t>Permet d'attacher un événement à un élément</a:t>
            </a:r>
          </a:p>
          <a:p>
            <a:pPr lvl="2"/>
            <a:r>
              <a:rPr lang="nl-BE" dirty="0" smtClean="0"/>
              <a:t>$('#lien').bind('click', function() { ... });</a:t>
            </a:r>
          </a:p>
          <a:p>
            <a:pPr marL="1042988" lvl="2" indent="0">
              <a:buNone/>
            </a:pPr>
            <a:endParaRPr lang="nl-BE" dirty="0" smtClean="0"/>
          </a:p>
          <a:p>
            <a:pPr lvl="1"/>
            <a:r>
              <a:rPr lang="nl-BE" dirty="0" smtClean="0"/>
              <a:t>Méthodes nommées</a:t>
            </a:r>
            <a:br>
              <a:rPr lang="nl-BE" dirty="0" smtClean="0"/>
            </a:br>
            <a:r>
              <a:rPr lang="en-US" dirty="0" smtClean="0"/>
              <a:t>click, focus, load, </a:t>
            </a:r>
            <a:r>
              <a:rPr lang="en-US" dirty="0" err="1" smtClean="0"/>
              <a:t>mouseover</a:t>
            </a:r>
            <a:r>
              <a:rPr lang="en-US" dirty="0" smtClean="0"/>
              <a:t>, change, select, submit...</a:t>
            </a:r>
          </a:p>
          <a:p>
            <a:pPr lvl="2"/>
            <a:r>
              <a:rPr lang="nl-BE" dirty="0" smtClean="0"/>
              <a:t>$('#lien').click(function() { ... });</a:t>
            </a:r>
            <a:endParaRPr lang="fr-BE" dirty="0" smtClean="0"/>
          </a:p>
          <a:p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marL="596900" lvl="1" indent="0">
              <a:buNone/>
            </a:pPr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solidFill>
                  <a:srgbClr val="FF9900"/>
                </a:solidFill>
              </a:rPr>
              <a:t>L</a:t>
            </a:r>
            <a:r>
              <a:rPr lang="en-US" sz="2000" dirty="0" smtClean="0">
                <a:solidFill>
                  <a:srgbClr val="FF9900"/>
                </a:solidFill>
              </a:rPr>
              <a:t>es </a:t>
            </a:r>
            <a:r>
              <a:rPr lang="en-US" sz="2000" dirty="0" err="1">
                <a:solidFill>
                  <a:srgbClr val="FF9900"/>
                </a:solidFill>
              </a:rPr>
              <a:t>événements</a:t>
            </a:r>
            <a:endParaRPr lang="nl-BE" sz="2000" dirty="0">
              <a:solidFill>
                <a:srgbClr val="FF99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l'élément qui a déclenché l'événement</a:t>
            </a:r>
          </a:p>
          <a:p>
            <a:pPr lvl="1"/>
            <a:r>
              <a:rPr lang="fr-FR" dirty="0" smtClean="0"/>
              <a:t>"L'élément qui a déclenché est intégré à la fonction de l'événement sous le paramètre 'e'« </a:t>
            </a:r>
          </a:p>
          <a:p>
            <a:pPr marL="596900" lvl="1" indent="0">
              <a:buNone/>
            </a:pPr>
            <a:endParaRPr lang="fr-FR" dirty="0" smtClean="0"/>
          </a:p>
          <a:p>
            <a:pPr lvl="1"/>
            <a:r>
              <a:rPr lang="nl-BE" dirty="0" smtClean="0"/>
              <a:t>Méthode preventDefault()</a:t>
            </a:r>
            <a:br>
              <a:rPr lang="nl-BE" dirty="0" smtClean="0"/>
            </a:br>
            <a:r>
              <a:rPr lang="nl-BE" dirty="0" smtClean="0"/>
              <a:t>Annule l'action par défaut</a:t>
            </a:r>
          </a:p>
          <a:p>
            <a:pPr marL="596900" lvl="1" indent="0">
              <a:buNone/>
            </a:pPr>
            <a:endParaRPr lang="nl-BE" dirty="0" smtClean="0"/>
          </a:p>
          <a:p>
            <a:pPr lvl="1"/>
            <a:r>
              <a:rPr lang="nl-BE" dirty="0" smtClean="0"/>
              <a:t>Méthode stopPropagation()</a:t>
            </a:r>
            <a:br>
              <a:rPr lang="nl-BE" dirty="0" smtClean="0"/>
            </a:br>
            <a:r>
              <a:rPr lang="fr-FR" dirty="0" smtClean="0"/>
              <a:t>Annuler la propagation de l'événement -&gt; Paramètre 'e' dans la fonction</a:t>
            </a:r>
          </a:p>
          <a:p>
            <a:pPr marL="1042988" lvl="2" indent="0">
              <a:buNone/>
            </a:pPr>
            <a:r>
              <a:rPr lang="nl-BE" dirty="0" smtClean="0"/>
              <a:t>$('#lien').click(function(e) {</a:t>
            </a:r>
          </a:p>
          <a:p>
            <a:pPr marL="1565275" lvl="3" indent="0">
              <a:buNone/>
            </a:pPr>
            <a:r>
              <a:rPr lang="nl-BE" dirty="0" smtClean="0"/>
              <a:t>e.preventDefault();</a:t>
            </a:r>
          </a:p>
          <a:p>
            <a:pPr marL="1565275" lvl="3" indent="0">
              <a:buNone/>
            </a:pPr>
            <a:r>
              <a:rPr lang="nl-BE" dirty="0" smtClean="0"/>
              <a:t>e.stopPropagation();</a:t>
            </a:r>
          </a:p>
          <a:p>
            <a:pPr marL="1042988" lvl="2" indent="0">
              <a:buNone/>
            </a:pPr>
            <a:r>
              <a:rPr lang="nl-BE" dirty="0" smtClean="0"/>
              <a:t>});</a:t>
            </a:r>
            <a:endParaRPr lang="fr-BE" dirty="0" smtClean="0"/>
          </a:p>
          <a:p>
            <a:endParaRPr lang="fr-BE" dirty="0" smtClean="0"/>
          </a:p>
          <a:p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endParaRPr lang="fr-BE" dirty="0" smtClean="0"/>
          </a:p>
          <a:p>
            <a:pPr marL="596900" lvl="1" indent="0">
              <a:buNone/>
            </a:pPr>
            <a:endParaRPr lang="fr-BE" dirty="0" smtClean="0"/>
          </a:p>
          <a:p>
            <a:pPr marL="596900" lvl="1" indent="0">
              <a:buNone/>
            </a:pPr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solidFill>
                  <a:srgbClr val="FF9900"/>
                </a:solidFill>
              </a:rPr>
              <a:t>L</a:t>
            </a:r>
            <a:r>
              <a:rPr lang="en-US" sz="2000" dirty="0" smtClean="0">
                <a:solidFill>
                  <a:srgbClr val="FF9900"/>
                </a:solidFill>
              </a:rPr>
              <a:t>es </a:t>
            </a:r>
            <a:r>
              <a:rPr lang="en-US" sz="2000" dirty="0" err="1">
                <a:solidFill>
                  <a:srgbClr val="FF9900"/>
                </a:solidFill>
              </a:rPr>
              <a:t>événements</a:t>
            </a:r>
            <a:endParaRPr lang="nl-BE" sz="2000" dirty="0">
              <a:solidFill>
                <a:srgbClr val="FF99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Déclencher un événement à partir du code</a:t>
            </a:r>
          </a:p>
          <a:p>
            <a:pPr lvl="1"/>
            <a:r>
              <a:rPr lang="nl-BE" dirty="0" smtClean="0"/>
              <a:t>Méthode trigger()</a:t>
            </a:r>
          </a:p>
          <a:p>
            <a:pPr marL="1042988" lvl="2" indent="0">
              <a:buNone/>
            </a:pPr>
            <a:r>
              <a:rPr lang="nl-BE" dirty="0" smtClean="0"/>
              <a:t>$("#test").trigger("click");</a:t>
            </a:r>
          </a:p>
          <a:p>
            <a:pPr marL="1042988" lvl="2" indent="0">
              <a:buNone/>
            </a:pPr>
            <a:endParaRPr lang="fr-BE" dirty="0" smtClean="0"/>
          </a:p>
          <a:p>
            <a:r>
              <a:rPr lang="fr-FR" dirty="0" smtClean="0"/>
              <a:t>Transmettre l'événement aux éléments futurs</a:t>
            </a:r>
          </a:p>
          <a:p>
            <a:pPr lvl="1"/>
            <a:r>
              <a:rPr lang="nl-BE" dirty="0" smtClean="0"/>
              <a:t>Méthode live()</a:t>
            </a:r>
            <a:br>
              <a:rPr lang="nl-BE" dirty="0" smtClean="0"/>
            </a:br>
            <a:r>
              <a:rPr lang="fr-FR" dirty="0" smtClean="0"/>
              <a:t>Permet de transmettre l'événement aux prochains éléments</a:t>
            </a:r>
          </a:p>
          <a:p>
            <a:pPr marL="1042988" lvl="2" indent="0">
              <a:buNone/>
            </a:pPr>
            <a:r>
              <a:rPr lang="en-US" dirty="0" smtClean="0"/>
              <a:t>$('#</a:t>
            </a:r>
            <a:r>
              <a:rPr lang="en-US" dirty="0" err="1" smtClean="0"/>
              <a:t>liste</a:t>
            </a:r>
            <a:r>
              <a:rPr lang="en-US" dirty="0" smtClean="0"/>
              <a:t> li').live('click', function(e) { ... });</a:t>
            </a:r>
          </a:p>
          <a:p>
            <a:pPr marL="1042988" lvl="2" indent="0">
              <a:buNone/>
            </a:pPr>
            <a:endParaRPr lang="en-US" dirty="0" smtClean="0"/>
          </a:p>
          <a:p>
            <a:pPr lvl="1"/>
            <a:r>
              <a:rPr lang="nl-BE" dirty="0" smtClean="0"/>
              <a:t>Méthode delegate()</a:t>
            </a:r>
            <a:br>
              <a:rPr lang="nl-BE" dirty="0" smtClean="0"/>
            </a:br>
            <a:r>
              <a:rPr lang="fr-FR" dirty="0" smtClean="0"/>
              <a:t>Permet de transmettre l'événement aux prochains éléments spécifiques (li)</a:t>
            </a:r>
          </a:p>
          <a:p>
            <a:pPr marL="1042988" lvl="2" indent="0">
              <a:buNone/>
            </a:pPr>
            <a:r>
              <a:rPr lang="nl-BE" dirty="0" smtClean="0"/>
              <a:t>$('#liste').delegate('li', 'click', function(e) { ... });</a:t>
            </a:r>
            <a:endParaRPr lang="fr-BE" dirty="0" smtClean="0"/>
          </a:p>
          <a:p>
            <a:pPr lvl="1"/>
            <a:endParaRPr lang="fr-BE" dirty="0" smtClean="0"/>
          </a:p>
          <a:p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marL="596900" lvl="1" indent="0">
              <a:buNone/>
            </a:pPr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marL="596900" lvl="1" indent="0">
              <a:buNone/>
            </a:pPr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solidFill>
                  <a:srgbClr val="FF9900"/>
                </a:solidFill>
              </a:rPr>
              <a:t>L</a:t>
            </a:r>
            <a:r>
              <a:rPr lang="en-US" sz="2000" dirty="0" smtClean="0">
                <a:solidFill>
                  <a:srgbClr val="FF9900"/>
                </a:solidFill>
              </a:rPr>
              <a:t>es </a:t>
            </a:r>
            <a:r>
              <a:rPr lang="en-US" sz="2000" dirty="0" err="1">
                <a:solidFill>
                  <a:srgbClr val="FF9900"/>
                </a:solidFill>
              </a:rPr>
              <a:t>événements</a:t>
            </a:r>
            <a:endParaRPr lang="nl-BE" sz="2000" dirty="0">
              <a:solidFill>
                <a:srgbClr val="FF99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Utiliser les événements particuliers</a:t>
            </a:r>
          </a:p>
          <a:p>
            <a:pPr lvl="1"/>
            <a:r>
              <a:rPr lang="nl-BE" dirty="0" smtClean="0"/>
              <a:t>Evénement hover()</a:t>
            </a:r>
            <a:br>
              <a:rPr lang="nl-BE" dirty="0" smtClean="0"/>
            </a:br>
            <a:r>
              <a:rPr lang="fr-FR" dirty="0" smtClean="0"/>
              <a:t>Avec </a:t>
            </a:r>
            <a:r>
              <a:rPr lang="fr-FR" dirty="0" err="1" smtClean="0"/>
              <a:t>toogleClass</a:t>
            </a:r>
            <a:r>
              <a:rPr lang="fr-FR" dirty="0" smtClean="0"/>
              <a:t> permet d'alterner au survol</a:t>
            </a:r>
          </a:p>
          <a:p>
            <a:pPr lvl="1"/>
            <a:r>
              <a:rPr lang="nl-BE" dirty="0" smtClean="0"/>
              <a:t>Evénement toggle()</a:t>
            </a:r>
            <a:br>
              <a:rPr lang="nl-BE" dirty="0" smtClean="0"/>
            </a:br>
            <a:r>
              <a:rPr lang="fr-FR" dirty="0" smtClean="0"/>
              <a:t>Prend en charge le va et vient</a:t>
            </a:r>
          </a:p>
          <a:p>
            <a:pPr marL="1042988" lvl="2" indent="0">
              <a:buNone/>
            </a:pPr>
            <a:r>
              <a:rPr lang="nl-BE" dirty="0" smtClean="0"/>
              <a:t>$('#ligne').toggle(function() { etat1 },function() { etat2 });</a:t>
            </a:r>
            <a:endParaRPr lang="fr-BE" dirty="0" smtClean="0"/>
          </a:p>
          <a:p>
            <a:endParaRPr lang="fr-BE" dirty="0" smtClean="0"/>
          </a:p>
          <a:p>
            <a:r>
              <a:rPr lang="fr-BE" dirty="0" smtClean="0"/>
              <a:t>Exemple 2.1</a:t>
            </a:r>
          </a:p>
          <a:p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marL="596900" lvl="1" indent="0">
              <a:buNone/>
            </a:pPr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solidFill>
                  <a:srgbClr val="FF9900"/>
                </a:solidFill>
              </a:rPr>
              <a:t>L</a:t>
            </a:r>
            <a:r>
              <a:rPr lang="en-US" sz="2000" dirty="0" smtClean="0">
                <a:solidFill>
                  <a:srgbClr val="FF9900"/>
                </a:solidFill>
              </a:rPr>
              <a:t>es </a:t>
            </a:r>
            <a:r>
              <a:rPr lang="en-US" sz="2000" dirty="0" err="1">
                <a:solidFill>
                  <a:srgbClr val="FF9900"/>
                </a:solidFill>
              </a:rPr>
              <a:t>effets</a:t>
            </a:r>
            <a:endParaRPr lang="fr-BE" sz="2000" dirty="0">
              <a:solidFill>
                <a:srgbClr val="FF99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BE" dirty="0" smtClean="0"/>
          </a:p>
          <a:p>
            <a:pPr marL="596900" lvl="1" indent="0">
              <a:buNone/>
            </a:pPr>
            <a:endParaRPr lang="fr-BE" dirty="0" smtClean="0"/>
          </a:p>
          <a:p>
            <a:pPr lvl="1"/>
            <a:r>
              <a:rPr lang="fr-BE" dirty="0" smtClean="0"/>
              <a:t>Utiliser un effet (I/II)</a:t>
            </a:r>
          </a:p>
          <a:p>
            <a:pPr lvl="1"/>
            <a:r>
              <a:rPr lang="fr-BE" dirty="0" smtClean="0"/>
              <a:t>Utiliser les animations</a:t>
            </a:r>
          </a:p>
          <a:p>
            <a:pPr lvl="1"/>
            <a:r>
              <a:rPr lang="fr-BE" dirty="0" smtClean="0"/>
              <a:t>Gérer les enchaînements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solidFill>
                  <a:srgbClr val="FF9900"/>
                </a:solidFill>
              </a:rPr>
              <a:t>L</a:t>
            </a:r>
            <a:r>
              <a:rPr lang="en-US" sz="2000" dirty="0" smtClean="0">
                <a:solidFill>
                  <a:srgbClr val="FF9900"/>
                </a:solidFill>
              </a:rPr>
              <a:t>es </a:t>
            </a:r>
            <a:r>
              <a:rPr lang="en-US" sz="2000" dirty="0" err="1">
                <a:solidFill>
                  <a:srgbClr val="FF9900"/>
                </a:solidFill>
              </a:rPr>
              <a:t>effets</a:t>
            </a:r>
            <a:endParaRPr lang="nl-BE" sz="2000" dirty="0">
              <a:solidFill>
                <a:srgbClr val="FF99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Fonctions d'effets intégrées à </a:t>
            </a:r>
            <a:r>
              <a:rPr lang="fr-FR" dirty="0" err="1" smtClean="0"/>
              <a:t>jQuery</a:t>
            </a:r>
            <a:endParaRPr lang="fr-FR" dirty="0" smtClean="0"/>
          </a:p>
          <a:p>
            <a:pPr lvl="1"/>
            <a:r>
              <a:rPr lang="nl-BE" dirty="0" smtClean="0"/>
              <a:t>Méthode show()</a:t>
            </a:r>
          </a:p>
          <a:p>
            <a:pPr lvl="1"/>
            <a:r>
              <a:rPr lang="nl-BE" dirty="0" smtClean="0"/>
              <a:t>Méthode hide()</a:t>
            </a:r>
          </a:p>
          <a:p>
            <a:pPr lvl="1"/>
            <a:r>
              <a:rPr lang="nl-BE" dirty="0" smtClean="0"/>
              <a:t>Méthode fadeIn()</a:t>
            </a:r>
          </a:p>
          <a:p>
            <a:pPr lvl="1"/>
            <a:r>
              <a:rPr lang="nl-BE" dirty="0" smtClean="0"/>
              <a:t>Méthode fadeOut()</a:t>
            </a:r>
          </a:p>
          <a:p>
            <a:pPr lvl="1"/>
            <a:r>
              <a:rPr lang="nl-BE" dirty="0" smtClean="0"/>
              <a:t>Méthode slideDown()</a:t>
            </a:r>
          </a:p>
          <a:p>
            <a:pPr lvl="1"/>
            <a:r>
              <a:rPr lang="nl-BE" dirty="0" smtClean="0"/>
              <a:t>Méthode slideUp()</a:t>
            </a:r>
          </a:p>
          <a:p>
            <a:pPr lvl="1"/>
            <a:r>
              <a:rPr lang="nl-BE" dirty="0" smtClean="0"/>
              <a:t>Méthode slideToggle()</a:t>
            </a:r>
          </a:p>
          <a:p>
            <a:pPr marL="1042988" lvl="2" indent="0">
              <a:buNone/>
            </a:pP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$('h1').show();</a:t>
            </a:r>
            <a:endParaRPr lang="fr-BE" dirty="0" smtClean="0"/>
          </a:p>
          <a:p>
            <a:pPr lvl="1"/>
            <a:endParaRPr lang="fr-BE" dirty="0" smtClean="0"/>
          </a:p>
          <a:p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marL="596900" lvl="1" indent="0">
              <a:buNone/>
            </a:pPr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solidFill>
                  <a:srgbClr val="FF9900"/>
                </a:solidFill>
              </a:rPr>
              <a:t>L</a:t>
            </a:r>
            <a:r>
              <a:rPr lang="en-US" sz="2000" dirty="0" smtClean="0">
                <a:solidFill>
                  <a:srgbClr val="FF9900"/>
                </a:solidFill>
              </a:rPr>
              <a:t>es </a:t>
            </a:r>
            <a:r>
              <a:rPr lang="en-US" sz="2000" dirty="0" err="1">
                <a:solidFill>
                  <a:srgbClr val="FF9900"/>
                </a:solidFill>
              </a:rPr>
              <a:t>effets</a:t>
            </a:r>
            <a:endParaRPr lang="nl-BE" sz="2000" dirty="0">
              <a:solidFill>
                <a:srgbClr val="FF99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Modifier la durée des effets</a:t>
            </a:r>
          </a:p>
          <a:p>
            <a:pPr lvl="1"/>
            <a:r>
              <a:rPr lang="fr-FR" dirty="0" smtClean="0"/>
              <a:t>Permet d'intervenir sur la durée de réalisation de l'effet (en millisecondes) :</a:t>
            </a:r>
            <a:br>
              <a:rPr lang="fr-FR" dirty="0" smtClean="0"/>
            </a:br>
            <a:r>
              <a:rPr lang="fr-FR" dirty="0" smtClean="0"/>
              <a:t>La durée par défaut est de 300ms</a:t>
            </a:r>
          </a:p>
          <a:p>
            <a:pPr marL="1042988" lvl="2" indent="0">
              <a:buNone/>
            </a:pPr>
            <a:r>
              <a:rPr lang="nl-BE" dirty="0" smtClean="0"/>
              <a:t>$('h1').fadeIn(300);</a:t>
            </a:r>
          </a:p>
          <a:p>
            <a:pPr marL="1042988" lvl="2" indent="0">
              <a:buNone/>
            </a:pPr>
            <a:r>
              <a:rPr lang="nl-BE" dirty="0" smtClean="0"/>
              <a:t>$('h1').fadeOut('slow');</a:t>
            </a:r>
          </a:p>
          <a:p>
            <a:pPr marL="1042988" lvl="2" indent="0">
              <a:buNone/>
            </a:pPr>
            <a:endParaRPr lang="nl-BE" dirty="0" smtClean="0"/>
          </a:p>
          <a:p>
            <a:pPr lvl="1"/>
            <a:r>
              <a:rPr lang="fr-FR" dirty="0" smtClean="0"/>
              <a:t>Les vitesses d'animation de </a:t>
            </a:r>
            <a:r>
              <a:rPr lang="fr-FR" dirty="0" err="1" smtClean="0"/>
              <a:t>jQuery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Des valeurs par défaut sont utilisables :</a:t>
            </a:r>
          </a:p>
          <a:p>
            <a:pPr marL="1042988" lvl="2" indent="0">
              <a:buNone/>
            </a:pPr>
            <a:r>
              <a:rPr lang="nl-BE" dirty="0" smtClean="0"/>
              <a:t>slow = 600 ms</a:t>
            </a:r>
          </a:p>
          <a:p>
            <a:pPr marL="1042988" lvl="2" indent="0">
              <a:buNone/>
            </a:pPr>
            <a:r>
              <a:rPr lang="nl-BE" dirty="0" smtClean="0"/>
              <a:t>fast = 200 ms</a:t>
            </a:r>
          </a:p>
          <a:p>
            <a:pPr marL="1042988" lvl="2" indent="0">
              <a:buNone/>
            </a:pPr>
            <a:endParaRPr lang="nl-BE" dirty="0" smtClean="0"/>
          </a:p>
          <a:p>
            <a:pPr lvl="1"/>
            <a:r>
              <a:rPr lang="nl-BE" dirty="0" smtClean="0"/>
              <a:t>Création de vitesses personnalisées :</a:t>
            </a:r>
          </a:p>
          <a:p>
            <a:pPr marL="1042988" lvl="2" indent="0">
              <a:buNone/>
            </a:pPr>
            <a:r>
              <a:rPr lang="nl-BE" dirty="0" smtClean="0"/>
              <a:t>jQuery.fx.speeds.tortue = 2000;</a:t>
            </a:r>
            <a:endParaRPr lang="fr-BE" dirty="0" smtClean="0"/>
          </a:p>
          <a:p>
            <a:pPr lvl="1"/>
            <a:endParaRPr lang="fr-BE" dirty="0" smtClean="0"/>
          </a:p>
          <a:p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marL="596900" lvl="1" indent="0">
              <a:buNone/>
            </a:pPr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solidFill>
                  <a:srgbClr val="FF9900"/>
                </a:solidFill>
              </a:rPr>
              <a:t>L</a:t>
            </a:r>
            <a:r>
              <a:rPr lang="en-US" sz="2000" dirty="0" smtClean="0">
                <a:solidFill>
                  <a:srgbClr val="FF9900"/>
                </a:solidFill>
              </a:rPr>
              <a:t>es </a:t>
            </a:r>
            <a:r>
              <a:rPr lang="en-US" sz="2000" dirty="0" err="1">
                <a:solidFill>
                  <a:srgbClr val="FF9900"/>
                </a:solidFill>
              </a:rPr>
              <a:t>effets</a:t>
            </a:r>
            <a:endParaRPr lang="nl-BE" sz="2000" dirty="0">
              <a:solidFill>
                <a:srgbClr val="FF99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Appliquer des effets avancés</a:t>
            </a:r>
          </a:p>
          <a:p>
            <a:pPr lvl="1"/>
            <a:r>
              <a:rPr lang="nl-BE" dirty="0" smtClean="0"/>
              <a:t>Méthode animate()</a:t>
            </a:r>
          </a:p>
          <a:p>
            <a:pPr marL="1565275" lvl="3" indent="0">
              <a:buNone/>
            </a:pPr>
            <a:r>
              <a:rPr lang="fr-FR" dirty="0" smtClean="0"/>
              <a:t>$('#logo').</a:t>
            </a:r>
            <a:r>
              <a:rPr lang="fr-FR" dirty="0" err="1" smtClean="0"/>
              <a:t>animate</a:t>
            </a:r>
            <a:r>
              <a:rPr lang="fr-FR" dirty="0" smtClean="0"/>
              <a:t>({ modifications }, durée, </a:t>
            </a:r>
            <a:r>
              <a:rPr lang="fr-FR" dirty="0" err="1" smtClean="0"/>
              <a:t>fonction_fin</a:t>
            </a:r>
            <a:r>
              <a:rPr lang="fr-FR" dirty="0" smtClean="0"/>
              <a:t>);</a:t>
            </a:r>
          </a:p>
          <a:p>
            <a:pPr lvl="2"/>
            <a:r>
              <a:rPr lang="nl-BE" dirty="0" smtClean="0"/>
              <a:t>Modifications : Attributs CSS</a:t>
            </a:r>
          </a:p>
          <a:p>
            <a:pPr lvl="2"/>
            <a:r>
              <a:rPr lang="nl-BE" dirty="0" smtClean="0"/>
              <a:t>Durée : En millisecondes</a:t>
            </a:r>
          </a:p>
          <a:p>
            <a:pPr lvl="2"/>
            <a:r>
              <a:rPr lang="nl-BE" dirty="0" smtClean="0"/>
              <a:t>fonction_fin : </a:t>
            </a:r>
            <a:r>
              <a:rPr lang="fr-FR" dirty="0" smtClean="0"/>
              <a:t>Fonction appelée en fin d'animation</a:t>
            </a:r>
          </a:p>
          <a:p>
            <a:pPr lvl="2"/>
            <a:endParaRPr lang="nl-BE" dirty="0" smtClean="0"/>
          </a:p>
          <a:p>
            <a:pPr marL="1565275" lvl="3" indent="0">
              <a:buNone/>
            </a:pPr>
            <a:r>
              <a:rPr lang="nl-BE" dirty="0" smtClean="0"/>
              <a:t>$('#logo').animate({</a:t>
            </a:r>
          </a:p>
          <a:p>
            <a:pPr marL="1565275" lvl="3" indent="0">
              <a:buNone/>
            </a:pPr>
            <a:r>
              <a:rPr lang="nl-BE" dirty="0"/>
              <a:t>	</a:t>
            </a:r>
            <a:r>
              <a:rPr lang="nl-BE" dirty="0" smtClean="0"/>
              <a:t>left: "+=50"</a:t>
            </a:r>
          </a:p>
          <a:p>
            <a:pPr marL="1565275" lvl="3" indent="0">
              <a:buNone/>
            </a:pPr>
            <a:r>
              <a:rPr lang="nl-BE" dirty="0" smtClean="0"/>
              <a:t>}, 600, function(){ </a:t>
            </a:r>
          </a:p>
          <a:p>
            <a:pPr marL="1565275" lvl="3" indent="0">
              <a:buNone/>
            </a:pPr>
            <a:r>
              <a:rPr lang="nl-BE" dirty="0"/>
              <a:t>	</a:t>
            </a:r>
            <a:r>
              <a:rPr lang="nl-BE" dirty="0" smtClean="0"/>
              <a:t>alert('terminé !');</a:t>
            </a:r>
          </a:p>
          <a:p>
            <a:pPr marL="1565275" lvl="3" indent="0">
              <a:buNone/>
            </a:pPr>
            <a:r>
              <a:rPr lang="nl-BE" dirty="0" smtClean="0"/>
              <a:t>});</a:t>
            </a:r>
            <a:endParaRPr lang="fr-BE" dirty="0" smtClean="0"/>
          </a:p>
          <a:p>
            <a:pPr lvl="1"/>
            <a:endParaRPr lang="fr-BE" dirty="0" smtClean="0"/>
          </a:p>
          <a:p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marL="596900" lvl="1" indent="0">
              <a:buNone/>
            </a:pPr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solidFill>
                  <a:srgbClr val="FF9900"/>
                </a:solidFill>
              </a:rPr>
              <a:t>L</a:t>
            </a:r>
            <a:r>
              <a:rPr lang="en-US" sz="2000" dirty="0" smtClean="0">
                <a:solidFill>
                  <a:srgbClr val="FF9900"/>
                </a:solidFill>
              </a:rPr>
              <a:t>es </a:t>
            </a:r>
            <a:r>
              <a:rPr lang="en-US" sz="2000" dirty="0" err="1">
                <a:solidFill>
                  <a:srgbClr val="FF9900"/>
                </a:solidFill>
              </a:rPr>
              <a:t>effets</a:t>
            </a:r>
            <a:endParaRPr lang="nl-BE" sz="2000" dirty="0">
              <a:solidFill>
                <a:srgbClr val="FF99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Utiliser des transitions</a:t>
            </a:r>
          </a:p>
          <a:p>
            <a:pPr lvl="1"/>
            <a:r>
              <a:rPr lang="fr-FR" dirty="0" smtClean="0"/>
              <a:t>Avec le plugin </a:t>
            </a:r>
            <a:r>
              <a:rPr lang="fr-FR" dirty="0" err="1" smtClean="0"/>
              <a:t>jQuery</a:t>
            </a:r>
            <a:r>
              <a:rPr lang="fr-FR" dirty="0" smtClean="0"/>
              <a:t> </a:t>
            </a:r>
            <a:r>
              <a:rPr lang="fr-FR" dirty="0" err="1" smtClean="0"/>
              <a:t>Easing</a:t>
            </a:r>
            <a:r>
              <a:rPr lang="fr-FR" dirty="0" smtClean="0"/>
              <a:t> Plugin</a:t>
            </a:r>
          </a:p>
          <a:p>
            <a:pPr marL="1565275" lvl="3" indent="0">
              <a:buNone/>
            </a:pPr>
            <a:r>
              <a:rPr lang="nl-BE" dirty="0" smtClean="0">
                <a:hlinkClick r:id="rId3"/>
              </a:rPr>
              <a:t>http://gsgd.co.uk/sandbox/jquery/easing/</a:t>
            </a:r>
            <a:endParaRPr lang="nl-BE" dirty="0" smtClean="0"/>
          </a:p>
          <a:p>
            <a:pPr marL="1565275" lvl="3" indent="0">
              <a:buNone/>
            </a:pPr>
            <a:r>
              <a:rPr lang="nl-BE" dirty="0" smtClean="0"/>
              <a:t>$('#logo2').animate({</a:t>
            </a:r>
          </a:p>
          <a:p>
            <a:pPr marL="1565275" lvl="3" indent="0">
              <a:buNone/>
            </a:pPr>
            <a:r>
              <a:rPr lang="nl-BE" dirty="0" smtClean="0"/>
              <a:t>	'padding-left': "+=250","easeOutElastic"]</a:t>
            </a:r>
          </a:p>
          <a:p>
            <a:pPr marL="1565275" lvl="3" indent="0">
              <a:buNone/>
            </a:pPr>
            <a:r>
              <a:rPr lang="nl-BE" dirty="0" smtClean="0"/>
              <a:t>}, 2000, function(){</a:t>
            </a:r>
          </a:p>
          <a:p>
            <a:pPr marL="1565275" lvl="3" indent="0">
              <a:buNone/>
            </a:pPr>
            <a:r>
              <a:rPr lang="nl-BE" dirty="0" smtClean="0"/>
              <a:t>	alert('terminé !');</a:t>
            </a:r>
          </a:p>
          <a:p>
            <a:pPr marL="1565275" lvl="3" indent="0">
              <a:buNone/>
            </a:pPr>
            <a:r>
              <a:rPr lang="nl-BE" dirty="0" smtClean="0"/>
              <a:t>});</a:t>
            </a:r>
          </a:p>
          <a:p>
            <a:pPr marL="1565275" lvl="3" indent="0">
              <a:buNone/>
            </a:pPr>
            <a:endParaRPr lang="nl-BE" dirty="0" smtClean="0"/>
          </a:p>
          <a:p>
            <a:pPr lvl="1"/>
            <a:r>
              <a:rPr lang="fr-FR" dirty="0" smtClean="0"/>
              <a:t>Les effets peuvent être enchainés</a:t>
            </a:r>
          </a:p>
          <a:p>
            <a:pPr marL="1565275" lvl="3" indent="0">
              <a:buNone/>
            </a:pPr>
            <a:r>
              <a:rPr lang="nl-BE" dirty="0" smtClean="0"/>
              <a:t>$('#logo').show(300).delay(1000).hide(300);</a:t>
            </a:r>
            <a:endParaRPr lang="fr-BE" dirty="0" smtClean="0"/>
          </a:p>
          <a:p>
            <a:pPr lvl="2"/>
            <a:endParaRPr lang="fr-BE" dirty="0" smtClean="0"/>
          </a:p>
          <a:p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marL="596900" lvl="1" indent="0">
              <a:buNone/>
            </a:pPr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solidFill>
                  <a:srgbClr val="FF9900"/>
                </a:solidFill>
              </a:rPr>
              <a:t>L</a:t>
            </a:r>
            <a:r>
              <a:rPr lang="en-US" sz="2000" dirty="0" smtClean="0">
                <a:solidFill>
                  <a:srgbClr val="FF9900"/>
                </a:solidFill>
              </a:rPr>
              <a:t>es </a:t>
            </a:r>
            <a:r>
              <a:rPr lang="en-US" sz="2000" dirty="0" err="1">
                <a:solidFill>
                  <a:srgbClr val="FF9900"/>
                </a:solidFill>
              </a:rPr>
              <a:t>effets</a:t>
            </a:r>
            <a:endParaRPr lang="nl-BE" sz="2000" dirty="0">
              <a:solidFill>
                <a:srgbClr val="FF99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des animations/déplacements de la fenêtre du navigateur</a:t>
            </a:r>
          </a:p>
          <a:p>
            <a:pPr lvl="1"/>
            <a:r>
              <a:rPr lang="fr-FR" dirty="0" smtClean="0"/>
              <a:t>Utiliser la détection de scroll : Méthodes scroll() et </a:t>
            </a:r>
            <a:r>
              <a:rPr lang="fr-FR" dirty="0" err="1" smtClean="0"/>
              <a:t>scrollTop</a:t>
            </a:r>
            <a:r>
              <a:rPr lang="fr-FR" dirty="0" smtClean="0"/>
              <a:t>()</a:t>
            </a:r>
          </a:p>
          <a:p>
            <a:pPr lvl="3"/>
            <a:endParaRPr lang="nl-BE" dirty="0" smtClean="0"/>
          </a:p>
          <a:p>
            <a:pPr marL="1565275" lvl="3" indent="0">
              <a:buNone/>
            </a:pPr>
            <a:r>
              <a:rPr lang="nl-BE" dirty="0" smtClean="0"/>
              <a:t>$(window).scroll(function(){</a:t>
            </a:r>
          </a:p>
          <a:p>
            <a:pPr marL="1565275" lvl="3" indent="0">
              <a:buNone/>
            </a:pPr>
            <a:r>
              <a:rPr lang="nl-BE" dirty="0" smtClean="0"/>
              <a:t>	alert( $(this).scrollTop() );</a:t>
            </a:r>
          </a:p>
          <a:p>
            <a:pPr marL="1565275" lvl="3" indent="0">
              <a:buNone/>
            </a:pPr>
            <a:r>
              <a:rPr lang="nl-BE" dirty="0" smtClean="0"/>
              <a:t>})</a:t>
            </a:r>
          </a:p>
          <a:p>
            <a:pPr lvl="3"/>
            <a:endParaRPr lang="nl-BE" dirty="0" smtClean="0"/>
          </a:p>
          <a:p>
            <a:pPr lvl="1"/>
            <a:r>
              <a:rPr lang="fr-FR" dirty="0" smtClean="0"/>
              <a:t>Animer la remonter de la page</a:t>
            </a:r>
          </a:p>
          <a:p>
            <a:pPr lvl="3"/>
            <a:endParaRPr lang="nl-BE" dirty="0" smtClean="0"/>
          </a:p>
          <a:p>
            <a:pPr marL="1565275" lvl="3" indent="0">
              <a:buNone/>
            </a:pPr>
            <a:r>
              <a:rPr lang="nl-BE" dirty="0" smtClean="0"/>
              <a:t>$('body,html').animate({</a:t>
            </a:r>
          </a:p>
          <a:p>
            <a:pPr marL="1565275" lvl="3" indent="0">
              <a:buNone/>
            </a:pPr>
            <a:r>
              <a:rPr lang="nl-BE" dirty="0" smtClean="0"/>
              <a:t>	scrollTop: 0</a:t>
            </a:r>
          </a:p>
          <a:p>
            <a:pPr marL="1565275" lvl="3" indent="0">
              <a:buNone/>
            </a:pPr>
            <a:r>
              <a:rPr lang="nl-BE" dirty="0" smtClean="0"/>
              <a:t>}, 800);</a:t>
            </a:r>
          </a:p>
          <a:p>
            <a:pPr marL="1565275" lvl="3" indent="0">
              <a:buNone/>
            </a:pPr>
            <a:endParaRPr lang="fr-BE" dirty="0" smtClean="0"/>
          </a:p>
          <a:p>
            <a:r>
              <a:rPr lang="fr-BE" dirty="0" smtClean="0"/>
              <a:t>Exemple 3.3</a:t>
            </a:r>
          </a:p>
          <a:p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marL="596900" lvl="1" indent="0">
              <a:buNone/>
            </a:pPr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dirty="0" smtClean="0">
                <a:solidFill>
                  <a:srgbClr val="FF9900"/>
                </a:solidFill>
              </a:rPr>
              <a:t>Introduction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01900" lvl="1"/>
            <a:endParaRPr lang="fr-BE" b="1" dirty="0" smtClean="0"/>
          </a:p>
          <a:p>
            <a:pPr marL="2501900" lvl="1">
              <a:buNone/>
            </a:pPr>
            <a:r>
              <a:rPr lang="fr-BE" sz="2800" b="1" u="sng" dirty="0" smtClean="0"/>
              <a:t>INTRODUCTION</a:t>
            </a:r>
            <a:endParaRPr lang="fr-BE" b="1" u="sng" dirty="0" smtClean="0"/>
          </a:p>
          <a:p>
            <a:pPr marL="2501900" lvl="1"/>
            <a:endParaRPr lang="fr-BE" sz="2400" dirty="0" smtClean="0"/>
          </a:p>
          <a:p>
            <a:pPr marL="2501900" lvl="1"/>
            <a:r>
              <a:rPr lang="fr-BE" sz="2400" dirty="0" smtClean="0"/>
              <a:t>Pourquoi un </a:t>
            </a:r>
            <a:r>
              <a:rPr lang="fr-BE" sz="2400" dirty="0" err="1" smtClean="0"/>
              <a:t>framework</a:t>
            </a:r>
            <a:r>
              <a:rPr lang="fr-BE" sz="2400" dirty="0" smtClean="0"/>
              <a:t> ?</a:t>
            </a:r>
          </a:p>
          <a:p>
            <a:pPr marL="2501900" lvl="1"/>
            <a:r>
              <a:rPr lang="fr-BE" sz="2400" dirty="0" err="1"/>
              <a:t>j</a:t>
            </a:r>
            <a:r>
              <a:rPr lang="fr-BE" sz="2400" dirty="0" err="1" smtClean="0"/>
              <a:t>Query</a:t>
            </a:r>
            <a:r>
              <a:rPr lang="fr-BE" sz="2400" dirty="0" smtClean="0"/>
              <a:t> / </a:t>
            </a:r>
            <a:r>
              <a:rPr lang="fr-BE" sz="2400" dirty="0" err="1" smtClean="0"/>
              <a:t>jQuery</a:t>
            </a:r>
            <a:r>
              <a:rPr lang="fr-BE" sz="2400" dirty="0" smtClean="0"/>
              <a:t> UI</a:t>
            </a:r>
          </a:p>
          <a:p>
            <a:pPr marL="2501900" lvl="1"/>
            <a:r>
              <a:rPr lang="fr-BE" sz="2400" dirty="0" smtClean="0"/>
              <a:t>Débugger et tester le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2164" y="396255"/>
            <a:ext cx="9636125" cy="792088"/>
          </a:xfrm>
        </p:spPr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solidFill>
                  <a:srgbClr val="FF9900"/>
                </a:solidFill>
              </a:rPr>
              <a:t>AJAX</a:t>
            </a:r>
            <a:endParaRPr lang="fr-BE" sz="2000" dirty="0">
              <a:solidFill>
                <a:srgbClr val="FF99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BE" dirty="0" smtClean="0"/>
          </a:p>
          <a:p>
            <a:pPr marL="596900" lvl="1" indent="0">
              <a:buNone/>
            </a:pPr>
            <a:endParaRPr lang="fr-BE" dirty="0" smtClean="0"/>
          </a:p>
          <a:p>
            <a:pPr lvl="1"/>
            <a:r>
              <a:rPr lang="fr-BE" dirty="0" smtClean="0"/>
              <a:t>Manipuler du XML</a:t>
            </a:r>
          </a:p>
          <a:p>
            <a:pPr lvl="1"/>
            <a:r>
              <a:rPr lang="fr-BE" dirty="0" smtClean="0"/>
              <a:t>Manipuler des données JSON</a:t>
            </a:r>
          </a:p>
          <a:p>
            <a:pPr lvl="1"/>
            <a:r>
              <a:rPr lang="fr-BE" dirty="0" smtClean="0"/>
              <a:t>Passer par un formulaire</a:t>
            </a:r>
          </a:p>
          <a:p>
            <a:pPr lvl="1"/>
            <a:r>
              <a:rPr lang="fr-BE" dirty="0" smtClean="0"/>
              <a:t>Utiliser les événements AJAX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solidFill>
                  <a:srgbClr val="FF9900"/>
                </a:solidFill>
              </a:rPr>
              <a:t>AJAX</a:t>
            </a:r>
            <a:endParaRPr lang="nl-BE" sz="2000" dirty="0">
              <a:solidFill>
                <a:srgbClr val="FF99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Debuggage</a:t>
            </a:r>
            <a:endParaRPr lang="fr-BE" dirty="0" smtClean="0"/>
          </a:p>
          <a:p>
            <a:pPr lvl="1"/>
            <a:r>
              <a:rPr lang="fr-BE" dirty="0" smtClean="0"/>
              <a:t>Pour Chrome/Safari</a:t>
            </a:r>
          </a:p>
          <a:p>
            <a:pPr lvl="2"/>
            <a:r>
              <a:rPr lang="fr-FR" dirty="0" smtClean="0"/>
              <a:t>Utiliser le panneau 'Outils de développement' puis</a:t>
            </a:r>
          </a:p>
          <a:p>
            <a:pPr lvl="2"/>
            <a:r>
              <a:rPr lang="nl-BE" dirty="0" smtClean="0"/>
              <a:t>-&gt; Onglet 'Network'</a:t>
            </a:r>
          </a:p>
          <a:p>
            <a:pPr lvl="2"/>
            <a:r>
              <a:rPr lang="nl-BE" dirty="0" smtClean="0"/>
              <a:t>-&gt; XHR</a:t>
            </a:r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marL="596900" lvl="1" indent="0">
              <a:buNone/>
            </a:pPr>
            <a:r>
              <a:rPr lang="fr-BE" dirty="0" smtClean="0"/>
              <a:t>	</a:t>
            </a:r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9513" y="3808412"/>
            <a:ext cx="8334375" cy="22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solidFill>
                  <a:srgbClr val="FF9900"/>
                </a:solidFill>
              </a:rPr>
              <a:t>AJAX</a:t>
            </a:r>
            <a:endParaRPr lang="nl-BE" sz="2000" dirty="0">
              <a:solidFill>
                <a:srgbClr val="FF99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Requête asynchrone</a:t>
            </a:r>
          </a:p>
          <a:p>
            <a:pPr lvl="1"/>
            <a:r>
              <a:rPr lang="nl-BE" dirty="0" smtClean="0"/>
              <a:t>Méthode GET</a:t>
            </a:r>
          </a:p>
          <a:p>
            <a:pPr marL="1565275" lvl="3" indent="0">
              <a:buNone/>
            </a:pPr>
            <a:r>
              <a:rPr lang="nl-BE" dirty="0" smtClean="0"/>
              <a:t>$.get('fichier.php', function(reponse) { ... });</a:t>
            </a:r>
          </a:p>
          <a:p>
            <a:pPr lvl="1"/>
            <a:r>
              <a:rPr lang="nl-BE" dirty="0" smtClean="0"/>
              <a:t>Méthode POST</a:t>
            </a:r>
          </a:p>
          <a:p>
            <a:pPr marL="1565275" lvl="3" indent="0">
              <a:buNone/>
            </a:pPr>
            <a:r>
              <a:rPr lang="nl-BE" dirty="0" smtClean="0"/>
              <a:t>$.post('fichier.php', function(reponse) { ... });</a:t>
            </a:r>
          </a:p>
          <a:p>
            <a:pPr lvl="1"/>
            <a:r>
              <a:rPr lang="nl-BE" dirty="0" smtClean="0"/>
              <a:t>Méthode AJAX</a:t>
            </a:r>
          </a:p>
          <a:p>
            <a:pPr marL="1565275" lvl="3" indent="0">
              <a:buNone/>
            </a:pPr>
            <a:r>
              <a:rPr lang="nl-BE" dirty="0" smtClean="0"/>
              <a:t>$.ajax({url:'fichier.php',type:'GET',success:function(r){...}});</a:t>
            </a:r>
          </a:p>
          <a:p>
            <a:pPr lvl="1"/>
            <a:r>
              <a:rPr lang="nl-BE" dirty="0" smtClean="0"/>
              <a:t>Méthode LOAD</a:t>
            </a:r>
          </a:p>
          <a:p>
            <a:pPr marL="1565275" lvl="3" indent="0">
              <a:buNone/>
            </a:pPr>
            <a:r>
              <a:rPr lang="nl-BE" dirty="0" smtClean="0"/>
              <a:t>$('#cible').load('fichier.html');</a:t>
            </a:r>
          </a:p>
          <a:p>
            <a:pPr marL="1565275" lvl="3" indent="0">
              <a:buNone/>
            </a:pPr>
            <a:endParaRPr lang="nl-BE" dirty="0" smtClean="0"/>
          </a:p>
          <a:p>
            <a:pPr marL="250825" lvl="3" indent="-250825">
              <a:spcBef>
                <a:spcPts val="0"/>
              </a:spcBef>
              <a:spcAft>
                <a:spcPts val="0"/>
              </a:spcAft>
              <a:buClr>
                <a:srgbClr val="92B4DF"/>
              </a:buClr>
              <a:buSzPct val="99000"/>
              <a:buFont typeface="Arial" pitchFamily="34" charset="0"/>
              <a:buChar char="•"/>
            </a:pPr>
            <a:r>
              <a:rPr lang="nl-BE" sz="2400" kern="12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Exemple 4.1</a:t>
            </a:r>
          </a:p>
          <a:p>
            <a:pPr lvl="3"/>
            <a:endParaRPr lang="fr-BE" dirty="0" smtClean="0"/>
          </a:p>
          <a:p>
            <a:pPr lvl="3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marL="596900" lvl="1" indent="0">
              <a:buNone/>
            </a:pPr>
            <a:r>
              <a:rPr lang="fr-BE" dirty="0" smtClean="0"/>
              <a:t>	</a:t>
            </a:r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solidFill>
                  <a:srgbClr val="FF9900"/>
                </a:solidFill>
              </a:rPr>
              <a:t>AJAX</a:t>
            </a:r>
            <a:endParaRPr lang="nl-BE" sz="2000" dirty="0">
              <a:solidFill>
                <a:srgbClr val="FF99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Envoi de données</a:t>
            </a:r>
          </a:p>
          <a:p>
            <a:pPr lvl="1"/>
            <a:r>
              <a:rPr lang="nl-BE" dirty="0" smtClean="0"/>
              <a:t>Soit :</a:t>
            </a:r>
            <a:br>
              <a:rPr lang="nl-BE" dirty="0" smtClean="0"/>
            </a:br>
            <a:r>
              <a:rPr lang="fr-FR" dirty="0" smtClean="0"/>
              <a:t>Données sous forme d'un Objet {id:12, nom='tintin‘}</a:t>
            </a:r>
            <a:br>
              <a:rPr lang="fr-FR" dirty="0" smtClean="0"/>
            </a:br>
            <a:r>
              <a:rPr lang="fr-FR" dirty="0" smtClean="0"/>
              <a:t>Données sous forme d'une chaîne "id=12&amp;nom=tintin"</a:t>
            </a:r>
          </a:p>
          <a:p>
            <a:pPr marL="1565275" lvl="3" indent="0">
              <a:buNone/>
            </a:pPr>
            <a:r>
              <a:rPr lang="nl-BE" dirty="0" smtClean="0"/>
              <a:t>$.ajax({</a:t>
            </a:r>
          </a:p>
          <a:p>
            <a:pPr lvl="4"/>
            <a:r>
              <a:rPr lang="nl-BE" dirty="0" smtClean="0"/>
              <a:t>url:'fichier.html',</a:t>
            </a:r>
          </a:p>
          <a:p>
            <a:pPr lvl="4"/>
            <a:r>
              <a:rPr lang="nl-BE" dirty="0" smtClean="0"/>
              <a:t>type:'GET',</a:t>
            </a:r>
          </a:p>
          <a:p>
            <a:pPr lvl="4"/>
            <a:r>
              <a:rPr lang="nl-BE" dirty="0" smtClean="0"/>
              <a:t>data: {id:12},</a:t>
            </a:r>
          </a:p>
          <a:p>
            <a:pPr lvl="4"/>
            <a:r>
              <a:rPr lang="nl-BE" dirty="0" smtClean="0"/>
              <a:t>success:function(r){...}</a:t>
            </a:r>
          </a:p>
          <a:p>
            <a:pPr marL="1565275" lvl="3" indent="0">
              <a:buNone/>
            </a:pPr>
            <a:r>
              <a:rPr lang="nl-BE" dirty="0" smtClean="0"/>
              <a:t>});</a:t>
            </a:r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Résultat: URL (en GET)</a:t>
            </a:r>
          </a:p>
          <a:p>
            <a:pPr marL="1565275" lvl="3" indent="0">
              <a:buNone/>
            </a:pPr>
            <a:r>
              <a:rPr lang="nl-BE" dirty="0" smtClean="0">
                <a:hlinkClick r:id="rId3"/>
              </a:rPr>
              <a:t>http://....../fichier.html?id=12</a:t>
            </a:r>
            <a:endParaRPr lang="nl-BE" dirty="0" smtClean="0"/>
          </a:p>
          <a:p>
            <a:pPr marL="1565275" lvl="3" indent="0">
              <a:buNone/>
            </a:pPr>
            <a:endParaRPr lang="fr-BE" dirty="0" smtClean="0"/>
          </a:p>
          <a:p>
            <a:pPr marL="250825" lvl="3" indent="-250825">
              <a:spcBef>
                <a:spcPts val="0"/>
              </a:spcBef>
              <a:spcAft>
                <a:spcPts val="0"/>
              </a:spcAft>
              <a:buClr>
                <a:srgbClr val="92B4DF"/>
              </a:buClr>
              <a:buSzPct val="99000"/>
              <a:buFont typeface="Arial" pitchFamily="34" charset="0"/>
              <a:buChar char="•"/>
            </a:pPr>
            <a:r>
              <a:rPr lang="nl-BE" sz="2400" kern="12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Exemple 4.2</a:t>
            </a:r>
          </a:p>
          <a:p>
            <a:pPr lvl="3"/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marL="596900" lvl="1" indent="0">
              <a:buNone/>
            </a:pPr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solidFill>
                  <a:srgbClr val="FF9900"/>
                </a:solidFill>
              </a:rPr>
              <a:t>AJAX</a:t>
            </a:r>
            <a:endParaRPr lang="nl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XML : Extensible Markup Language</a:t>
            </a:r>
          </a:p>
          <a:p>
            <a:pPr lvl="1"/>
            <a:r>
              <a:rPr lang="fr-FR" dirty="0" smtClean="0"/>
              <a:t>Format de données pour les échanges</a:t>
            </a:r>
          </a:p>
          <a:p>
            <a:pPr marL="1565275" lvl="3" indent="0">
              <a:buNone/>
            </a:pPr>
            <a:r>
              <a:rPr lang="nl-BE" dirty="0" smtClean="0"/>
              <a:t>&lt;adresses&gt;</a:t>
            </a:r>
          </a:p>
          <a:p>
            <a:pPr lvl="4"/>
            <a:r>
              <a:rPr lang="nl-BE" dirty="0" smtClean="0"/>
              <a:t>&lt;fiche nom='Tintin' /&gt;</a:t>
            </a:r>
          </a:p>
          <a:p>
            <a:pPr lvl="4"/>
            <a:r>
              <a:rPr lang="nl-BE" dirty="0" smtClean="0"/>
              <a:t>&lt;fiche nom='Milou' /&gt;</a:t>
            </a:r>
          </a:p>
          <a:p>
            <a:pPr marL="1565275" lvl="3" indent="0">
              <a:buNone/>
            </a:pPr>
            <a:r>
              <a:rPr lang="nl-BE" dirty="0" smtClean="0"/>
              <a:t>&lt;/adresses&gt;</a:t>
            </a:r>
          </a:p>
          <a:p>
            <a:pPr lvl="1"/>
            <a:r>
              <a:rPr lang="fr-FR" dirty="0" smtClean="0"/>
              <a:t>Ouvrir le résultat d'une requête retournant du XML</a:t>
            </a:r>
            <a:br>
              <a:rPr lang="fr-FR" dirty="0" smtClean="0"/>
            </a:br>
            <a:r>
              <a:rPr lang="fr-FR" dirty="0" smtClean="0"/>
              <a:t>Utilisation d'une boucle (</a:t>
            </a:r>
            <a:r>
              <a:rPr lang="fr-FR" dirty="0" err="1" smtClean="0"/>
              <a:t>each</a:t>
            </a:r>
            <a:r>
              <a:rPr lang="fr-FR" dirty="0" smtClean="0"/>
              <a:t>) pour parcourir le contenu</a:t>
            </a:r>
          </a:p>
          <a:p>
            <a:pPr marL="1565275" lvl="3" indent="0">
              <a:buNone/>
            </a:pPr>
            <a:r>
              <a:rPr lang="nl-BE" dirty="0" smtClean="0"/>
              <a:t>$(xml).find('noeud').each(function(){</a:t>
            </a:r>
          </a:p>
          <a:p>
            <a:pPr marL="1565275" lvl="3" indent="0">
              <a:buNone/>
            </a:pPr>
            <a:r>
              <a:rPr lang="nl-BE" dirty="0" smtClean="0"/>
              <a:t>	$(this).attr('champ');</a:t>
            </a:r>
          </a:p>
          <a:p>
            <a:pPr marL="1565275" lvl="3" indent="0">
              <a:buNone/>
            </a:pPr>
            <a:r>
              <a:rPr lang="nl-BE" dirty="0" smtClean="0"/>
              <a:t>}</a:t>
            </a:r>
            <a:endParaRPr lang="fr-BE" dirty="0" smtClean="0"/>
          </a:p>
          <a:p>
            <a:pPr lvl="3"/>
            <a:endParaRPr lang="fr-BE" dirty="0" smtClean="0"/>
          </a:p>
          <a:p>
            <a:pPr marL="250825" lvl="3" indent="-250825">
              <a:spcBef>
                <a:spcPts val="0"/>
              </a:spcBef>
              <a:spcAft>
                <a:spcPts val="0"/>
              </a:spcAft>
              <a:buClr>
                <a:srgbClr val="92B4DF"/>
              </a:buClr>
              <a:buSzPct val="99000"/>
              <a:buFont typeface="Arial" pitchFamily="34" charset="0"/>
              <a:buChar char="•"/>
            </a:pPr>
            <a:r>
              <a:rPr lang="nl-BE" sz="2400" kern="12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Exemple 4.3</a:t>
            </a:r>
          </a:p>
          <a:p>
            <a:endParaRPr lang="fr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solidFill>
                  <a:srgbClr val="FF9900"/>
                </a:solidFill>
              </a:rPr>
              <a:t>AJAX</a:t>
            </a:r>
            <a:endParaRPr lang="nl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JSON : JavaScript Object Notation</a:t>
            </a:r>
          </a:p>
          <a:p>
            <a:pPr lvl="1"/>
            <a:r>
              <a:rPr lang="fr-FR" dirty="0" smtClean="0"/>
              <a:t>Format de données pour les échanges</a:t>
            </a:r>
          </a:p>
          <a:p>
            <a:pPr marL="1042988" lvl="2" indent="0">
              <a:buNone/>
            </a:pPr>
            <a:r>
              <a:rPr lang="nl-BE" dirty="0" smtClean="0"/>
              <a:t>{</a:t>
            </a:r>
          </a:p>
          <a:p>
            <a:pPr marL="1565275" lvl="3" indent="0">
              <a:buNone/>
            </a:pPr>
            <a:r>
              <a:rPr lang="nl-BE" dirty="0" smtClean="0"/>
              <a:t>"Tintin":4,</a:t>
            </a:r>
          </a:p>
          <a:p>
            <a:pPr marL="1565275" lvl="3" indent="0">
              <a:buNone/>
            </a:pPr>
            <a:r>
              <a:rPr lang="nl-BE" dirty="0" smtClean="0"/>
              <a:t>"Milou":2,</a:t>
            </a:r>
          </a:p>
          <a:p>
            <a:pPr marL="1565275" lvl="3" indent="0">
              <a:buNone/>
            </a:pPr>
            <a:r>
              <a:rPr lang="nl-BE" dirty="0" smtClean="0"/>
              <a:t>"Castafiore":1,</a:t>
            </a:r>
          </a:p>
          <a:p>
            <a:pPr marL="1565275" lvl="3" indent="0">
              <a:buNone/>
            </a:pPr>
            <a:r>
              <a:rPr lang="nl-BE" dirty="0" smtClean="0"/>
              <a:t>"Haddock":3,</a:t>
            </a:r>
          </a:p>
          <a:p>
            <a:pPr marL="1565275" lvl="3" indent="0">
              <a:buNone/>
            </a:pPr>
            <a:r>
              <a:rPr lang="nl-BE" dirty="0" smtClean="0"/>
              <a:t>"Tournesol":5</a:t>
            </a:r>
          </a:p>
          <a:p>
            <a:pPr marL="1042988" lvl="2" indent="0">
              <a:buNone/>
            </a:pPr>
            <a:r>
              <a:rPr lang="nl-BE" dirty="0" smtClean="0"/>
              <a:t>}</a:t>
            </a:r>
          </a:p>
          <a:p>
            <a:pPr lvl="1"/>
            <a:r>
              <a:rPr lang="fr-FR" dirty="0" smtClean="0"/>
              <a:t>Ouvrir le résultat d'une requête retournant du JSON</a:t>
            </a:r>
            <a:br>
              <a:rPr lang="fr-FR" dirty="0" smtClean="0"/>
            </a:br>
            <a:r>
              <a:rPr lang="fr-FR" dirty="0" smtClean="0"/>
              <a:t>Utilisation d'une boucle (</a:t>
            </a:r>
            <a:r>
              <a:rPr lang="fr-FR" dirty="0" err="1" smtClean="0"/>
              <a:t>each</a:t>
            </a:r>
            <a:r>
              <a:rPr lang="fr-FR" dirty="0" smtClean="0"/>
              <a:t>) pour parcourir le contenu</a:t>
            </a:r>
          </a:p>
          <a:p>
            <a:pPr marL="1042988" lvl="2" indent="0">
              <a:buNone/>
            </a:pPr>
            <a:r>
              <a:rPr lang="nl-BE" dirty="0" smtClean="0"/>
              <a:t>$.each(json, function(key,value){</a:t>
            </a:r>
          </a:p>
          <a:p>
            <a:pPr marL="1042988" lvl="2" indent="0">
              <a:buNone/>
            </a:pPr>
            <a:r>
              <a:rPr lang="nl-BE" dirty="0"/>
              <a:t>	</a:t>
            </a:r>
            <a:r>
              <a:rPr lang="nl-BE" dirty="0" smtClean="0"/>
              <a:t>alert(key + ':' + value);</a:t>
            </a:r>
          </a:p>
          <a:p>
            <a:pPr marL="1042988" lvl="2" indent="0">
              <a:buNone/>
            </a:pPr>
            <a:r>
              <a:rPr lang="nl-BE" dirty="0" smtClean="0"/>
              <a:t>})</a:t>
            </a:r>
          </a:p>
          <a:p>
            <a:pPr marL="1042988" lvl="2" indent="0">
              <a:buNone/>
            </a:pPr>
            <a:endParaRPr lang="fr-BE" dirty="0" smtClean="0"/>
          </a:p>
          <a:p>
            <a:pPr marL="250825" lvl="3" indent="-250825">
              <a:spcBef>
                <a:spcPts val="0"/>
              </a:spcBef>
              <a:spcAft>
                <a:spcPts val="0"/>
              </a:spcAft>
              <a:buClr>
                <a:srgbClr val="92B4DF"/>
              </a:buClr>
              <a:buSzPct val="99000"/>
              <a:buFont typeface="Arial" pitchFamily="34" charset="0"/>
              <a:buChar char="•"/>
            </a:pPr>
            <a:r>
              <a:rPr lang="nl-BE" sz="2400" kern="12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Exemple 4.4</a:t>
            </a:r>
          </a:p>
          <a:p>
            <a:endParaRPr lang="fr-BE" dirty="0" smtClean="0"/>
          </a:p>
          <a:p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marL="596900" lvl="1" indent="0">
              <a:buNone/>
            </a:pPr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solidFill>
                  <a:srgbClr val="FF9900"/>
                </a:solidFill>
              </a:rPr>
              <a:t>AJAX</a:t>
            </a:r>
            <a:endParaRPr lang="nl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Assemblage des informations du formulaire</a:t>
            </a:r>
          </a:p>
          <a:p>
            <a:pPr lvl="1"/>
            <a:r>
              <a:rPr lang="nl-BE" dirty="0" smtClean="0"/>
              <a:t>Méthode serialize()</a:t>
            </a:r>
          </a:p>
          <a:p>
            <a:pPr marL="1042988" lvl="2" indent="0">
              <a:buNone/>
            </a:pPr>
            <a:r>
              <a:rPr lang="nl-BE" dirty="0" smtClean="0"/>
              <a:t>$('#monformulaire').serialize();</a:t>
            </a:r>
          </a:p>
          <a:p>
            <a:pPr lvl="1"/>
            <a:r>
              <a:rPr lang="nl-BE" dirty="0" smtClean="0"/>
              <a:t>Donne en GET :</a:t>
            </a:r>
          </a:p>
          <a:p>
            <a:pPr marL="1042988" lvl="2" indent="0">
              <a:buNone/>
            </a:pPr>
            <a:r>
              <a:rPr lang="nl-BE" dirty="0" smtClean="0"/>
              <a:t>?champ1=valeur1&amp;champ2=valeur2&amp;champ3=valeur3 ...</a:t>
            </a:r>
            <a:endParaRPr lang="fr-BE" dirty="0" smtClean="0"/>
          </a:p>
          <a:p>
            <a:pPr lvl="1"/>
            <a:endParaRPr lang="fr-BE" dirty="0" smtClean="0"/>
          </a:p>
          <a:p>
            <a:pPr marL="250825" lvl="3" indent="-250825">
              <a:spcBef>
                <a:spcPts val="0"/>
              </a:spcBef>
              <a:spcAft>
                <a:spcPts val="0"/>
              </a:spcAft>
              <a:buClr>
                <a:srgbClr val="92B4DF"/>
              </a:buClr>
              <a:buSzPct val="99000"/>
              <a:buFont typeface="Arial" pitchFamily="34" charset="0"/>
              <a:buChar char="•"/>
            </a:pPr>
            <a:r>
              <a:rPr lang="nl-BE" sz="2400" kern="12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Exemple 4.5</a:t>
            </a:r>
          </a:p>
          <a:p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endParaRPr lang="fr-BE" dirty="0" smtClean="0"/>
          </a:p>
          <a:p>
            <a:pPr marL="596900" lvl="1" indent="0">
              <a:buNone/>
            </a:pPr>
            <a:r>
              <a:rPr lang="fr-BE" dirty="0" smtClean="0"/>
              <a:t>	</a:t>
            </a:r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UI</a:t>
            </a:r>
            <a:br>
              <a:rPr lang="en-US" dirty="0" smtClean="0"/>
            </a:b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lvl="1" indent="0">
              <a:buNone/>
            </a:pPr>
            <a:endParaRPr lang="fr-BE" dirty="0" smtClean="0"/>
          </a:p>
          <a:p>
            <a:pPr lvl="1"/>
            <a:endParaRPr lang="fr-BE" dirty="0" smtClean="0"/>
          </a:p>
          <a:p>
            <a:pPr lvl="1"/>
            <a:r>
              <a:rPr lang="fr-BE" dirty="0" smtClean="0"/>
              <a:t>Utiliser </a:t>
            </a:r>
            <a:r>
              <a:rPr lang="fr-BE" dirty="0" err="1" smtClean="0"/>
              <a:t>jQuery</a:t>
            </a:r>
            <a:r>
              <a:rPr lang="fr-BE" dirty="0" smtClean="0"/>
              <a:t> UI</a:t>
            </a:r>
          </a:p>
          <a:p>
            <a:pPr lvl="1"/>
            <a:r>
              <a:rPr lang="fr-BE" dirty="0" err="1" smtClean="0"/>
              <a:t>jQuery</a:t>
            </a:r>
            <a:r>
              <a:rPr lang="fr-BE" dirty="0" smtClean="0"/>
              <a:t> UI : Accordéons</a:t>
            </a:r>
          </a:p>
          <a:p>
            <a:pPr lvl="1"/>
            <a:r>
              <a:rPr lang="fr-BE" dirty="0" err="1" smtClean="0"/>
              <a:t>jQuery</a:t>
            </a:r>
            <a:r>
              <a:rPr lang="fr-BE" dirty="0" smtClean="0"/>
              <a:t> UI : Dialogues</a:t>
            </a:r>
          </a:p>
          <a:p>
            <a:pPr lvl="1"/>
            <a:r>
              <a:rPr lang="fr-BE" dirty="0" err="1" smtClean="0"/>
              <a:t>jQuery</a:t>
            </a:r>
            <a:r>
              <a:rPr lang="fr-BE" dirty="0" smtClean="0"/>
              <a:t> UI : Onglets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UI</a:t>
            </a:r>
            <a:endParaRPr lang="nl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Composants : </a:t>
            </a:r>
            <a:r>
              <a:rPr lang="fr-BE" dirty="0" smtClean="0">
                <a:hlinkClick r:id="rId3"/>
              </a:rPr>
              <a:t>http://jqueryui.com/download</a:t>
            </a:r>
            <a:endParaRPr lang="fr-BE" dirty="0" smtClean="0"/>
          </a:p>
          <a:p>
            <a:pPr lvl="1"/>
            <a:r>
              <a:rPr lang="fr-BE" dirty="0" smtClean="0"/>
              <a:t>UI </a:t>
            </a:r>
            <a:r>
              <a:rPr lang="fr-BE" dirty="0" err="1" smtClean="0"/>
              <a:t>Core</a:t>
            </a:r>
            <a:r>
              <a:rPr lang="fr-BE" dirty="0" smtClean="0"/>
              <a:t> Moteur de </a:t>
            </a:r>
            <a:r>
              <a:rPr lang="fr-BE" dirty="0" err="1" smtClean="0"/>
              <a:t>jQueryUI</a:t>
            </a:r>
            <a:r>
              <a:rPr lang="fr-BE" dirty="0" smtClean="0"/>
              <a:t> (demande </a:t>
            </a:r>
            <a:r>
              <a:rPr lang="fr-BE" dirty="0" err="1" smtClean="0"/>
              <a:t>jQuery</a:t>
            </a:r>
            <a:r>
              <a:rPr lang="fr-BE" dirty="0" smtClean="0"/>
              <a:t>)</a:t>
            </a:r>
          </a:p>
          <a:p>
            <a:pPr lvl="1"/>
            <a:r>
              <a:rPr lang="fr-BE" dirty="0" smtClean="0"/>
              <a:t>Interactions Outils pour les interactions Utilisateur</a:t>
            </a:r>
          </a:p>
          <a:p>
            <a:pPr lvl="1"/>
            <a:r>
              <a:rPr lang="fr-BE" dirty="0" err="1" smtClean="0"/>
              <a:t>Widgets</a:t>
            </a:r>
            <a:endParaRPr lang="fr-BE" dirty="0" smtClean="0"/>
          </a:p>
          <a:p>
            <a:pPr lvl="1"/>
            <a:r>
              <a:rPr lang="fr-BE" dirty="0" smtClean="0"/>
              <a:t>Amélioration pour les interfaces (dialogues)</a:t>
            </a:r>
          </a:p>
          <a:p>
            <a:pPr lvl="1"/>
            <a:r>
              <a:rPr lang="fr-BE" dirty="0" smtClean="0"/>
              <a:t>Effets</a:t>
            </a:r>
          </a:p>
          <a:p>
            <a:pPr lvl="1"/>
            <a:r>
              <a:rPr lang="fr-BE" dirty="0" smtClean="0"/>
              <a:t>Effets d'animations avancés</a:t>
            </a:r>
          </a:p>
          <a:p>
            <a:pPr marL="596900" lvl="1" indent="0">
              <a:buNone/>
            </a:pPr>
            <a:endParaRPr lang="fr-BE" dirty="0" smtClean="0"/>
          </a:p>
          <a:p>
            <a:r>
              <a:rPr lang="fr-BE" dirty="0" smtClean="0"/>
              <a:t>Thèmes : </a:t>
            </a:r>
            <a:r>
              <a:rPr lang="fr-BE" dirty="0" smtClean="0">
                <a:hlinkClick r:id="rId4"/>
              </a:rPr>
              <a:t>http://jqueryui.com/themeroller/</a:t>
            </a:r>
            <a:endParaRPr lang="fr-BE" dirty="0" smtClean="0"/>
          </a:p>
          <a:p>
            <a:pPr lvl="1"/>
            <a:r>
              <a:rPr lang="fr-BE" dirty="0" smtClean="0"/>
              <a:t>Gestion de thèmes CSS pour le kit UI </a:t>
            </a:r>
          </a:p>
          <a:p>
            <a:pPr lvl="1"/>
            <a:endParaRPr lang="fr-BE" dirty="0" smtClean="0"/>
          </a:p>
          <a:p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marL="596900" lvl="1" indent="0">
              <a:buNone/>
            </a:pPr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68808" y="4932759"/>
            <a:ext cx="3602428" cy="1152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UI</a:t>
            </a:r>
            <a:endParaRPr lang="nl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jQuery</a:t>
            </a:r>
            <a:r>
              <a:rPr lang="fr-BE" dirty="0" smtClean="0"/>
              <a:t> UI : accordéons</a:t>
            </a:r>
          </a:p>
          <a:p>
            <a:pPr lvl="1"/>
            <a:r>
              <a:rPr lang="fr-BE" dirty="0" smtClean="0"/>
              <a:t>Structure HTML</a:t>
            </a:r>
          </a:p>
          <a:p>
            <a:pPr marL="1042988" lvl="2" indent="0">
              <a:buNone/>
            </a:pPr>
            <a:r>
              <a:rPr lang="fr-BE" dirty="0" smtClean="0"/>
              <a:t>&lt;div id="</a:t>
            </a:r>
            <a:r>
              <a:rPr lang="fr-BE" dirty="0" err="1" smtClean="0"/>
              <a:t>accordion</a:t>
            </a:r>
            <a:r>
              <a:rPr lang="fr-BE" dirty="0" smtClean="0"/>
              <a:t>"&gt;</a:t>
            </a:r>
          </a:p>
          <a:p>
            <a:pPr marL="1565275" lvl="3" indent="0">
              <a:buNone/>
            </a:pPr>
            <a:r>
              <a:rPr lang="fr-BE" dirty="0" smtClean="0"/>
              <a:t>&lt;h4&gt;Section 1&lt;/h4&gt;</a:t>
            </a:r>
          </a:p>
          <a:p>
            <a:pPr marL="1565275" lvl="3" indent="0">
              <a:buNone/>
            </a:pPr>
            <a:r>
              <a:rPr lang="da-DK" dirty="0" smtClean="0"/>
              <a:t>&lt;div&gt;Lorem ipsum dolor sit amet&lt;/div&gt;</a:t>
            </a:r>
          </a:p>
          <a:p>
            <a:pPr marL="1565275" lvl="3" indent="0">
              <a:buNone/>
            </a:pPr>
            <a:r>
              <a:rPr lang="fr-BE" dirty="0" smtClean="0"/>
              <a:t>&lt;h4&gt;Section 2&lt;/h4&gt;</a:t>
            </a:r>
          </a:p>
          <a:p>
            <a:pPr marL="1565275" lvl="3" indent="0">
              <a:buNone/>
            </a:pPr>
            <a:r>
              <a:rPr lang="pt-BR" dirty="0" smtClean="0"/>
              <a:t>&lt;div&gt;Totam rem aperiam, eaque ipsa quae&lt;/div&gt;</a:t>
            </a:r>
          </a:p>
          <a:p>
            <a:pPr marL="1042988" lvl="2" indent="0">
              <a:buNone/>
            </a:pPr>
            <a:r>
              <a:rPr lang="fr-BE" dirty="0" smtClean="0"/>
              <a:t>&lt;/div&gt;</a:t>
            </a:r>
          </a:p>
          <a:p>
            <a:pPr marL="1042988" lvl="2" indent="0">
              <a:buNone/>
            </a:pPr>
            <a:endParaRPr lang="fr-BE" dirty="0" smtClean="0"/>
          </a:p>
          <a:p>
            <a:pPr lvl="1"/>
            <a:r>
              <a:rPr lang="fr-BE" dirty="0" smtClean="0"/>
              <a:t>Code </a:t>
            </a:r>
            <a:r>
              <a:rPr lang="fr-BE" dirty="0" err="1" smtClean="0"/>
              <a:t>Javascript</a:t>
            </a:r>
            <a:endParaRPr lang="fr-BE" dirty="0" smtClean="0"/>
          </a:p>
          <a:p>
            <a:pPr marL="1042988" lvl="2" indent="0">
              <a:buNone/>
            </a:pPr>
            <a:endParaRPr lang="fr-BE" dirty="0" smtClean="0"/>
          </a:p>
          <a:p>
            <a:pPr marL="1042988" lvl="2" indent="0">
              <a:buNone/>
            </a:pPr>
            <a:r>
              <a:rPr lang="fr-BE" dirty="0" smtClean="0"/>
              <a:t>$("#</a:t>
            </a:r>
            <a:r>
              <a:rPr lang="fr-BE" dirty="0" err="1" smtClean="0"/>
              <a:t>accordion</a:t>
            </a:r>
            <a:r>
              <a:rPr lang="fr-BE" dirty="0" smtClean="0"/>
              <a:t>").</a:t>
            </a:r>
            <a:r>
              <a:rPr lang="fr-BE" dirty="0" err="1" smtClean="0"/>
              <a:t>accordion</a:t>
            </a:r>
            <a:r>
              <a:rPr lang="fr-BE" dirty="0" smtClean="0"/>
              <a:t>();</a:t>
            </a:r>
          </a:p>
          <a:p>
            <a:pPr lvl="2"/>
            <a:endParaRPr lang="fr-BE" dirty="0" smtClean="0"/>
          </a:p>
          <a:p>
            <a:pPr marL="250825" lvl="2" indent="-250825">
              <a:spcBef>
                <a:spcPts val="0"/>
              </a:spcBef>
              <a:spcAft>
                <a:spcPts val="0"/>
              </a:spcAft>
              <a:buClr>
                <a:srgbClr val="92B4DF"/>
              </a:buClr>
              <a:buSzPct val="99000"/>
              <a:buFont typeface="Arial" pitchFamily="34" charset="0"/>
              <a:buChar char="•"/>
            </a:pPr>
            <a:r>
              <a:rPr lang="fr-BE" sz="2400" kern="12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Exemple 5.1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dirty="0" smtClean="0">
                <a:solidFill>
                  <a:srgbClr val="FF9900"/>
                </a:solidFill>
              </a:rPr>
              <a:t>Introduction</a:t>
            </a:r>
            <a:endParaRPr lang="nl-BE" sz="2000" dirty="0">
              <a:solidFill>
                <a:srgbClr val="FF99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4988" y="1692399"/>
            <a:ext cx="9623425" cy="5040560"/>
          </a:xfrm>
        </p:spPr>
        <p:txBody>
          <a:bodyPr>
            <a:normAutofit/>
          </a:bodyPr>
          <a:lstStyle/>
          <a:p>
            <a:endParaRPr lang="fr-BE" smtClean="0"/>
          </a:p>
          <a:p>
            <a:endParaRPr lang="fr-BE" smtClean="0"/>
          </a:p>
          <a:p>
            <a:pPr lvl="1"/>
            <a:endParaRPr lang="fr-BE" smtClean="0"/>
          </a:p>
          <a:p>
            <a:pPr lvl="1"/>
            <a:endParaRPr lang="fr-BE" smtClean="0"/>
          </a:p>
          <a:p>
            <a:pPr lvl="1"/>
            <a:endParaRPr lang="fr-BE" smtClean="0"/>
          </a:p>
          <a:p>
            <a:pPr lvl="1">
              <a:buNone/>
            </a:pPr>
            <a:endParaRPr lang="fr-BE" sz="160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fr-BE" smtClean="0"/>
          </a:p>
          <a:p>
            <a:pPr>
              <a:buNone/>
            </a:pPr>
            <a:endParaRPr lang="fr-BE" smtClean="0"/>
          </a:p>
          <a:p>
            <a:pPr lvl="1">
              <a:buNone/>
            </a:pPr>
            <a:endParaRPr lang="fr-BE" smtClean="0"/>
          </a:p>
          <a:p>
            <a:pPr lvl="1">
              <a:buNone/>
            </a:pPr>
            <a:r>
              <a:rPr lang="fr-BE" smtClean="0"/>
              <a:t>		</a:t>
            </a:r>
          </a:p>
          <a:p>
            <a:pPr lvl="1">
              <a:buNone/>
            </a:pPr>
            <a:endParaRPr lang="fr-BE" smtClean="0"/>
          </a:p>
          <a:p>
            <a:pPr lvl="1">
              <a:buNone/>
            </a:pPr>
            <a:endParaRPr lang="fr-BE" smtClean="0"/>
          </a:p>
          <a:p>
            <a:pPr lvl="1">
              <a:buNone/>
            </a:pPr>
            <a:endParaRPr lang="fr-BE" smtClean="0"/>
          </a:p>
          <a:p>
            <a:pPr lvl="1"/>
            <a:endParaRPr lang="fr-BE" dirty="0" smtClean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4852" y="4572719"/>
            <a:ext cx="2619375" cy="172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22164" y="1260351"/>
            <a:ext cx="9649072" cy="541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0825" indent="-250825" defTabSz="1042988">
              <a:spcBef>
                <a:spcPts val="0"/>
              </a:spcBef>
              <a:spcAft>
                <a:spcPts val="0"/>
              </a:spcAft>
              <a:buClr>
                <a:srgbClr val="92B4DF"/>
              </a:buClr>
              <a:buSzPct val="99000"/>
              <a:buFont typeface="Arial" pitchFamily="34" charset="0"/>
              <a:buChar char="•"/>
            </a:pPr>
            <a:r>
              <a:rPr lang="nl-B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JAVASCRIPT : rappels</a:t>
            </a:r>
          </a:p>
          <a:p>
            <a:pPr marL="847725" lvl="1" indent="-250825" defTabSz="1042988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</a:pPr>
            <a:r>
              <a:rPr lang="fr-FR" sz="1900" dirty="0">
                <a:latin typeface="+mn-lt"/>
              </a:rPr>
              <a:t>«JavaScript est un langage interprété par le navigateur. Le JavaScript est un langage « client », c'est-à-dire exécuté chez l'utilisateur lorsque la page Web est chargée. Il a pour but de dynamiser les sites Internet.»</a:t>
            </a:r>
          </a:p>
          <a:p>
            <a:pPr marL="847725" lvl="1" indent="-250825" defTabSz="1042988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</a:pPr>
            <a:r>
              <a:rPr lang="fr-FR" sz="1900" dirty="0">
                <a:latin typeface="+mn-lt"/>
              </a:rPr>
              <a:t>Chaque navigateur interprète à sa façon </a:t>
            </a:r>
            <a:r>
              <a:rPr lang="fr-FR" sz="1900" dirty="0" err="1">
                <a:latin typeface="+mn-lt"/>
              </a:rPr>
              <a:t>Javascript</a:t>
            </a:r>
            <a:r>
              <a:rPr lang="fr-FR" sz="1900" dirty="0">
                <a:latin typeface="+mn-lt"/>
              </a:rPr>
              <a:t> et possède ses propres objets</a:t>
            </a:r>
          </a:p>
          <a:p>
            <a:pPr marL="847725" lvl="1" indent="-250825" defTabSz="1042988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</a:pPr>
            <a:r>
              <a:rPr lang="fr-FR" sz="1900" dirty="0">
                <a:latin typeface="+mn-lt"/>
              </a:rPr>
              <a:t>Difficilement compatible entre les différents navigateurs.</a:t>
            </a:r>
          </a:p>
          <a:p>
            <a:pPr marL="847725" lvl="1" indent="-250825" defTabSz="1042988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</a:pPr>
            <a:r>
              <a:rPr lang="pl-PL" sz="1900" dirty="0">
                <a:latin typeface="+mn-lt"/>
              </a:rPr>
              <a:t>Test du W3C : ACID 1/2/3</a:t>
            </a:r>
          </a:p>
          <a:p>
            <a:pPr marL="847725" lvl="1" indent="-250825" defTabSz="1042988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</a:pPr>
            <a:r>
              <a:rPr lang="nl-BE" sz="1900" dirty="0">
                <a:latin typeface="+mn-lt"/>
                <a:hlinkClick r:id="rId4"/>
              </a:rPr>
              <a:t>http://en.wikipedia.org/wiki/Acid3</a:t>
            </a:r>
            <a:endParaRPr lang="nl-BE" sz="1900" dirty="0">
              <a:latin typeface="+mn-lt"/>
            </a:endParaRPr>
          </a:p>
          <a:p>
            <a:pPr marL="250825" lvl="1" indent="-250825" defTabSz="1042988">
              <a:spcBef>
                <a:spcPts val="0"/>
              </a:spcBef>
              <a:spcAft>
                <a:spcPts val="0"/>
              </a:spcAft>
              <a:buClr>
                <a:srgbClr val="92B4DF"/>
              </a:buClr>
              <a:buSzPct val="99000"/>
              <a:buFont typeface="Arial" pitchFamily="34" charset="0"/>
              <a:buChar char="•"/>
            </a:pPr>
            <a:r>
              <a:rPr lang="fr-F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Javascript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n’est pas sécurisé !</a:t>
            </a:r>
          </a:p>
          <a:p>
            <a:pPr marL="847725" lvl="1" indent="-250825" defTabSz="1042988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</a:pPr>
            <a:r>
              <a:rPr lang="fr-FR" sz="1900" dirty="0">
                <a:latin typeface="+mn-lt"/>
              </a:rPr>
              <a:t>Ne pas faire confiance à une donnée provenant </a:t>
            </a:r>
            <a:br>
              <a:rPr lang="fr-FR" sz="1900" dirty="0">
                <a:latin typeface="+mn-lt"/>
              </a:rPr>
            </a:br>
            <a:r>
              <a:rPr lang="fr-FR" sz="1900" dirty="0">
                <a:latin typeface="+mn-lt"/>
              </a:rPr>
              <a:t>du client</a:t>
            </a:r>
          </a:p>
          <a:p>
            <a:pPr marL="250825" lvl="1" indent="-250825" defTabSz="1042988">
              <a:spcBef>
                <a:spcPts val="0"/>
              </a:spcBef>
              <a:spcAft>
                <a:spcPts val="0"/>
              </a:spcAft>
              <a:buClr>
                <a:srgbClr val="92B4DF"/>
              </a:buClr>
              <a:buSzPct val="99000"/>
              <a:buFont typeface="Arial" pitchFamily="34" charset="0"/>
              <a:buChar char="•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 doit pouvoir </a:t>
            </a: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s’en 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passer...</a:t>
            </a:r>
          </a:p>
          <a:p>
            <a:pPr marL="847725" lvl="1" indent="-250825" defTabSz="1042988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</a:pPr>
            <a:r>
              <a:rPr lang="fr-FR" sz="1900" dirty="0">
                <a:latin typeface="+mn-lt"/>
              </a:rPr>
              <a:t>Lynx est un navigateur sans </a:t>
            </a:r>
            <a:r>
              <a:rPr lang="fr-FR" sz="1900" dirty="0" err="1">
                <a:latin typeface="+mn-lt"/>
              </a:rPr>
              <a:t>javascript</a:t>
            </a:r>
            <a:endParaRPr lang="fr-FR" sz="1900" dirty="0">
              <a:latin typeface="+mn-lt"/>
            </a:endParaRPr>
          </a:p>
          <a:p>
            <a:pPr marL="250825" lvl="1" indent="-250825" defTabSz="10429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2B4DF"/>
              </a:buClr>
              <a:buSzPct val="99000"/>
              <a:buFont typeface="Arial" pitchFamily="34" charset="0"/>
              <a:buChar char="•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 ne peux garantir le résultat...</a:t>
            </a:r>
          </a:p>
          <a:p>
            <a:pPr marL="847725" lvl="1" indent="-250825" defTabSz="1042988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</a:pPr>
            <a:r>
              <a:rPr lang="fr-FR" sz="1900" dirty="0">
                <a:latin typeface="+mn-lt"/>
              </a:rPr>
              <a:t>La page doit fonctionner sans </a:t>
            </a:r>
            <a:r>
              <a:rPr lang="fr-FR" sz="1900" dirty="0" err="1">
                <a:latin typeface="+mn-lt"/>
              </a:rPr>
              <a:t>Javascript</a:t>
            </a:r>
            <a:endParaRPr lang="fr-BE" sz="1900" dirty="0">
              <a:latin typeface="+mn-lt"/>
            </a:endParaRPr>
          </a:p>
          <a:p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UI</a:t>
            </a:r>
            <a:endParaRPr lang="nl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Créer des boîtes de dialogues</a:t>
            </a:r>
          </a:p>
          <a:p>
            <a:pPr lvl="1"/>
            <a:r>
              <a:rPr lang="fr-BE" dirty="0" smtClean="0"/>
              <a:t>Structure HTML</a:t>
            </a:r>
          </a:p>
          <a:p>
            <a:pPr lvl="1"/>
            <a:endParaRPr lang="da-DK" dirty="0" smtClean="0"/>
          </a:p>
          <a:p>
            <a:pPr marL="1042988" lvl="2" indent="0">
              <a:buNone/>
            </a:pPr>
            <a:r>
              <a:rPr lang="da-DK" dirty="0" smtClean="0"/>
              <a:t>&lt;div id="dialog" title="Lorem ipsum dolor sit amet"&gt;</a:t>
            </a:r>
          </a:p>
          <a:p>
            <a:pPr marL="1042988" lvl="2" indent="0">
              <a:buNone/>
            </a:pPr>
            <a:r>
              <a:rPr lang="da-DK" dirty="0" smtClean="0"/>
              <a:t>	&lt;p&gt;Lorem ipsum dolor sit amet&lt;/p&gt;</a:t>
            </a:r>
          </a:p>
          <a:p>
            <a:pPr marL="1042988" lvl="2" indent="0">
              <a:buNone/>
            </a:pPr>
            <a:r>
              <a:rPr lang="fr-BE" dirty="0" smtClean="0"/>
              <a:t>&lt;/div&gt;</a:t>
            </a:r>
          </a:p>
          <a:p>
            <a:pPr marL="1042988" lvl="2" indent="0">
              <a:buNone/>
            </a:pPr>
            <a:endParaRPr lang="fr-BE" dirty="0" smtClean="0"/>
          </a:p>
          <a:p>
            <a:r>
              <a:rPr lang="fr-BE" dirty="0" smtClean="0"/>
              <a:t>Code </a:t>
            </a:r>
            <a:r>
              <a:rPr lang="fr-BE" dirty="0" err="1" smtClean="0"/>
              <a:t>Javascript</a:t>
            </a:r>
            <a:endParaRPr lang="fr-BE" dirty="0" smtClean="0"/>
          </a:p>
          <a:p>
            <a:pPr lvl="2"/>
            <a:endParaRPr lang="fr-BE" dirty="0" smtClean="0"/>
          </a:p>
          <a:p>
            <a:pPr marL="1042988" lvl="2" indent="0">
              <a:buNone/>
            </a:pPr>
            <a:r>
              <a:rPr lang="fr-BE" dirty="0" smtClean="0"/>
              <a:t>$('#</a:t>
            </a:r>
            <a:r>
              <a:rPr lang="fr-BE" dirty="0" err="1" smtClean="0"/>
              <a:t>dialog</a:t>
            </a:r>
            <a:r>
              <a:rPr lang="fr-BE" dirty="0" smtClean="0"/>
              <a:t>').</a:t>
            </a:r>
            <a:r>
              <a:rPr lang="fr-BE" dirty="0" err="1" smtClean="0"/>
              <a:t>dialog</a:t>
            </a:r>
            <a:r>
              <a:rPr lang="fr-BE" dirty="0" smtClean="0"/>
              <a:t>();</a:t>
            </a:r>
          </a:p>
          <a:p>
            <a:pPr lvl="1"/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marL="596900" lvl="1" indent="0">
              <a:buNone/>
            </a:pPr>
            <a:r>
              <a:rPr lang="fr-BE" dirty="0" smtClean="0"/>
              <a:t>	</a:t>
            </a:r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UI</a:t>
            </a:r>
            <a:endParaRPr lang="nl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2164" y="1044327"/>
            <a:ext cx="9623425" cy="5472608"/>
          </a:xfrm>
        </p:spPr>
        <p:txBody>
          <a:bodyPr/>
          <a:lstStyle/>
          <a:p>
            <a:r>
              <a:rPr lang="fr-BE" dirty="0" smtClean="0"/>
              <a:t>Créer des boîtes à onglets</a:t>
            </a:r>
          </a:p>
          <a:p>
            <a:pPr lvl="1"/>
            <a:r>
              <a:rPr lang="fr-BE" dirty="0" smtClean="0"/>
              <a:t>Structure HTML</a:t>
            </a:r>
          </a:p>
          <a:p>
            <a:pPr lvl="2"/>
            <a:endParaRPr lang="fr-BE" dirty="0" smtClean="0"/>
          </a:p>
          <a:p>
            <a:pPr marL="1042988" lvl="2" indent="0">
              <a:buNone/>
            </a:pPr>
            <a:r>
              <a:rPr lang="fr-BE" dirty="0" smtClean="0"/>
              <a:t>&lt;div id="</a:t>
            </a:r>
            <a:r>
              <a:rPr lang="fr-BE" dirty="0" err="1" smtClean="0"/>
              <a:t>tabs</a:t>
            </a:r>
            <a:r>
              <a:rPr lang="fr-BE" dirty="0" smtClean="0"/>
              <a:t>"&gt;</a:t>
            </a:r>
          </a:p>
          <a:p>
            <a:pPr marL="1565275" lvl="3" indent="0">
              <a:buNone/>
            </a:pPr>
            <a:r>
              <a:rPr lang="fr-BE" dirty="0" smtClean="0"/>
              <a:t>&lt;</a:t>
            </a:r>
            <a:r>
              <a:rPr lang="fr-BE" dirty="0" err="1" smtClean="0"/>
              <a:t>ul</a:t>
            </a:r>
            <a:r>
              <a:rPr lang="fr-BE" dirty="0" smtClean="0"/>
              <a:t>&gt;</a:t>
            </a:r>
          </a:p>
          <a:p>
            <a:pPr marL="2085975" lvl="4" indent="0">
              <a:buNone/>
            </a:pPr>
            <a:r>
              <a:rPr lang="it-IT" dirty="0" smtClean="0"/>
              <a:t>&lt;li&gt;&lt;a href="#tabs-1"&gt;Onglet 1&lt;/a&gt;&lt;/li&gt;</a:t>
            </a:r>
          </a:p>
          <a:p>
            <a:pPr marL="2085975" lvl="4" indent="0">
              <a:buNone/>
            </a:pPr>
            <a:r>
              <a:rPr lang="it-IT" dirty="0" smtClean="0"/>
              <a:t>&lt;li&gt;&lt;a href="#tabs-2"&gt;Onglet 2&lt;/a&gt;&lt;/li&gt;</a:t>
            </a:r>
          </a:p>
          <a:p>
            <a:pPr marL="1565275" lvl="3" indent="0">
              <a:buNone/>
            </a:pPr>
            <a:r>
              <a:rPr lang="fr-BE" dirty="0" smtClean="0"/>
              <a:t>&lt;/</a:t>
            </a:r>
            <a:r>
              <a:rPr lang="fr-BE" dirty="0" err="1" smtClean="0"/>
              <a:t>ul</a:t>
            </a:r>
            <a:r>
              <a:rPr lang="fr-BE" dirty="0" smtClean="0"/>
              <a:t>&gt;</a:t>
            </a:r>
          </a:p>
          <a:p>
            <a:pPr marL="1565275" lvl="3" indent="0">
              <a:buNone/>
            </a:pPr>
            <a:r>
              <a:rPr lang="fr-BE" dirty="0" smtClean="0"/>
              <a:t>&lt;div id="tabs-1"&gt;Contenu 1...&lt;/div&gt;</a:t>
            </a:r>
          </a:p>
          <a:p>
            <a:pPr marL="1565275" lvl="3" indent="0">
              <a:buNone/>
            </a:pPr>
            <a:r>
              <a:rPr lang="fr-BE" dirty="0" smtClean="0"/>
              <a:t>&lt;div id="tabs-2"&gt;Contenu 2...&lt;/div&gt;</a:t>
            </a:r>
          </a:p>
          <a:p>
            <a:pPr marL="1042988" lvl="2" indent="0">
              <a:buNone/>
            </a:pPr>
            <a:r>
              <a:rPr lang="fr-BE" dirty="0" smtClean="0"/>
              <a:t>&lt;/div&gt;</a:t>
            </a:r>
          </a:p>
          <a:p>
            <a:pPr lvl="2"/>
            <a:endParaRPr lang="fr-BE" dirty="0" smtClean="0"/>
          </a:p>
          <a:p>
            <a:pPr lvl="1"/>
            <a:r>
              <a:rPr lang="fr-BE" dirty="0" smtClean="0"/>
              <a:t>Code </a:t>
            </a:r>
            <a:r>
              <a:rPr lang="fr-BE" dirty="0" err="1" smtClean="0"/>
              <a:t>Javascript</a:t>
            </a:r>
            <a:endParaRPr lang="fr-BE" dirty="0" smtClean="0"/>
          </a:p>
          <a:p>
            <a:pPr lvl="2"/>
            <a:endParaRPr lang="fr-BE" dirty="0" smtClean="0"/>
          </a:p>
          <a:p>
            <a:pPr marL="1042988" lvl="2" indent="0">
              <a:buNone/>
            </a:pPr>
            <a:r>
              <a:rPr lang="fr-BE" dirty="0" smtClean="0"/>
              <a:t>$( "#</a:t>
            </a:r>
            <a:r>
              <a:rPr lang="fr-BE" dirty="0" err="1" smtClean="0"/>
              <a:t>tabs</a:t>
            </a:r>
            <a:r>
              <a:rPr lang="fr-BE" dirty="0" smtClean="0"/>
              <a:t>" ).</a:t>
            </a:r>
            <a:r>
              <a:rPr lang="fr-BE" dirty="0" err="1" smtClean="0"/>
              <a:t>tabs</a:t>
            </a:r>
            <a:r>
              <a:rPr lang="fr-BE" dirty="0" smtClean="0"/>
              <a:t>();</a:t>
            </a:r>
          </a:p>
          <a:p>
            <a:r>
              <a:rPr lang="fr-BE" dirty="0" smtClean="0"/>
              <a:t>Exemple 5.2</a:t>
            </a:r>
          </a:p>
          <a:p>
            <a:endParaRPr lang="fr-BE" dirty="0" smtClean="0"/>
          </a:p>
          <a:p>
            <a:pPr marL="0" indent="0">
              <a:buNone/>
            </a:pPr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marL="596900" lvl="1" indent="0">
              <a:buNone/>
            </a:pPr>
            <a:r>
              <a:rPr lang="fr-BE" dirty="0" smtClean="0"/>
              <a:t>	</a:t>
            </a:r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>
                <a:solidFill>
                  <a:srgbClr val="FF9900"/>
                </a:solidFill>
              </a:rPr>
              <a:t>Aller</a:t>
            </a:r>
            <a:r>
              <a:rPr lang="en-US" sz="2000" dirty="0">
                <a:solidFill>
                  <a:srgbClr val="FF9900"/>
                </a:solidFill>
              </a:rPr>
              <a:t> plus loin</a:t>
            </a:r>
            <a:endParaRPr lang="fr-BE" sz="2000" dirty="0">
              <a:solidFill>
                <a:srgbClr val="FF99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BE" dirty="0" smtClean="0"/>
          </a:p>
          <a:p>
            <a:pPr marL="596900" lvl="1" indent="0">
              <a:buNone/>
            </a:pPr>
            <a:endParaRPr lang="fr-BE" dirty="0" smtClean="0"/>
          </a:p>
          <a:p>
            <a:pPr lvl="1"/>
            <a:r>
              <a:rPr lang="fr-BE" dirty="0" smtClean="0"/>
              <a:t>Fonction personnalisée pour </a:t>
            </a:r>
            <a:r>
              <a:rPr lang="fr-BE" dirty="0" err="1" smtClean="0"/>
              <a:t>jQuery</a:t>
            </a:r>
            <a:endParaRPr lang="fr-BE" dirty="0" smtClean="0"/>
          </a:p>
          <a:p>
            <a:pPr lvl="1"/>
            <a:r>
              <a:rPr lang="fr-BE" dirty="0" smtClean="0"/>
              <a:t>Evénement personnalisé pour </a:t>
            </a:r>
            <a:r>
              <a:rPr lang="fr-BE" dirty="0" err="1" smtClean="0"/>
              <a:t>jQuery</a:t>
            </a:r>
            <a:endParaRPr lang="fr-BE" dirty="0" smtClean="0"/>
          </a:p>
          <a:p>
            <a:pPr lvl="1"/>
            <a:r>
              <a:rPr lang="fr-BE" dirty="0" smtClean="0"/>
              <a:t>Créer un </a:t>
            </a:r>
            <a:r>
              <a:rPr lang="fr-BE" dirty="0" err="1" smtClean="0"/>
              <a:t>widget</a:t>
            </a:r>
            <a:r>
              <a:rPr lang="fr-BE" dirty="0" smtClean="0"/>
              <a:t> </a:t>
            </a:r>
            <a:r>
              <a:rPr lang="fr-BE" dirty="0" err="1" smtClean="0"/>
              <a:t>jQuery</a:t>
            </a:r>
            <a:endParaRPr lang="fr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>
                <a:solidFill>
                  <a:srgbClr val="FF9900"/>
                </a:solidFill>
              </a:rPr>
              <a:t>Aller</a:t>
            </a:r>
            <a:r>
              <a:rPr lang="en-US" sz="2000" dirty="0">
                <a:solidFill>
                  <a:srgbClr val="FF9900"/>
                </a:solidFill>
              </a:rPr>
              <a:t> plus loin</a:t>
            </a:r>
            <a:endParaRPr lang="nl-BE" sz="2000" dirty="0">
              <a:solidFill>
                <a:srgbClr val="FF99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Fonction personnalisée</a:t>
            </a:r>
          </a:p>
          <a:p>
            <a:pPr lvl="1"/>
            <a:r>
              <a:rPr lang="fr-BE" dirty="0" smtClean="0"/>
              <a:t>Ajouter une fonction dans l'ensemble des fonctions de </a:t>
            </a:r>
            <a:r>
              <a:rPr lang="fr-BE" dirty="0" err="1" smtClean="0"/>
              <a:t>Jquery</a:t>
            </a:r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Utilisation de $.</a:t>
            </a:r>
            <a:r>
              <a:rPr lang="fr-BE" dirty="0" err="1" smtClean="0"/>
              <a:t>fn</a:t>
            </a:r>
            <a:endParaRPr lang="fr-BE" dirty="0" smtClean="0"/>
          </a:p>
          <a:p>
            <a:pPr marL="1565275" lvl="3" indent="0">
              <a:buNone/>
            </a:pPr>
            <a:r>
              <a:rPr lang="fr-BE" dirty="0" smtClean="0"/>
              <a:t>$.</a:t>
            </a:r>
            <a:r>
              <a:rPr lang="fr-BE" dirty="0" err="1" smtClean="0"/>
              <a:t>fn.mafonction</a:t>
            </a:r>
            <a:r>
              <a:rPr lang="fr-BE" dirty="0" smtClean="0"/>
              <a:t> = </a:t>
            </a:r>
            <a:r>
              <a:rPr lang="fr-BE" dirty="0" err="1" smtClean="0"/>
              <a:t>function</a:t>
            </a:r>
            <a:r>
              <a:rPr lang="fr-BE" dirty="0" smtClean="0"/>
              <a:t>(){ ... }</a:t>
            </a:r>
          </a:p>
          <a:p>
            <a:pPr marL="1565275" lvl="3" indent="0">
              <a:buNone/>
            </a:pPr>
            <a:endParaRPr lang="fr-BE" dirty="0" smtClean="0"/>
          </a:p>
          <a:p>
            <a:pPr lvl="1"/>
            <a:r>
              <a:rPr lang="fr-BE" dirty="0" smtClean="0"/>
              <a:t>Appel de la fonction</a:t>
            </a:r>
          </a:p>
          <a:p>
            <a:pPr marL="1565275" lvl="3" indent="0">
              <a:buNone/>
            </a:pPr>
            <a:r>
              <a:rPr lang="fr-BE" dirty="0" smtClean="0"/>
              <a:t>$("#bouton").</a:t>
            </a:r>
            <a:r>
              <a:rPr lang="fr-BE" dirty="0" err="1" smtClean="0"/>
              <a:t>mafonction</a:t>
            </a:r>
            <a:r>
              <a:rPr lang="fr-BE" dirty="0" smtClean="0"/>
              <a:t>();</a:t>
            </a:r>
          </a:p>
          <a:p>
            <a:pPr marL="1565275" lvl="3" indent="0">
              <a:buNone/>
            </a:pPr>
            <a:endParaRPr lang="fr-BE" dirty="0" smtClean="0"/>
          </a:p>
          <a:p>
            <a:r>
              <a:rPr lang="fr-BE" dirty="0" smtClean="0"/>
              <a:t>Exemple 6.1</a:t>
            </a:r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marL="596900" lvl="1" indent="0">
              <a:buNone/>
            </a:pPr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>
                <a:solidFill>
                  <a:srgbClr val="FF9900"/>
                </a:solidFill>
              </a:rPr>
              <a:t>Aller</a:t>
            </a:r>
            <a:r>
              <a:rPr lang="en-US" sz="2000" dirty="0">
                <a:solidFill>
                  <a:srgbClr val="FF9900"/>
                </a:solidFill>
              </a:rPr>
              <a:t> plus loin</a:t>
            </a:r>
            <a:endParaRPr lang="nl-BE" sz="2000" dirty="0">
              <a:solidFill>
                <a:srgbClr val="FF99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Evénement personnalisés</a:t>
            </a:r>
          </a:p>
          <a:p>
            <a:pPr lvl="1"/>
            <a:r>
              <a:rPr lang="fr-BE" dirty="0" smtClean="0"/>
              <a:t>Déclarer un événement avec une fonction</a:t>
            </a:r>
          </a:p>
          <a:p>
            <a:pPr lvl="2"/>
            <a:endParaRPr lang="fr-BE" dirty="0" smtClean="0"/>
          </a:p>
          <a:p>
            <a:pPr marL="1042988" lvl="2" indent="0">
              <a:buNone/>
            </a:pPr>
            <a:r>
              <a:rPr lang="fr-BE" dirty="0" smtClean="0"/>
              <a:t>$(document).</a:t>
            </a:r>
            <a:r>
              <a:rPr lang="fr-BE" dirty="0" err="1" smtClean="0"/>
              <a:t>bind</a:t>
            </a:r>
            <a:r>
              <a:rPr lang="fr-BE" dirty="0" smtClean="0"/>
              <a:t>('</a:t>
            </a:r>
            <a:r>
              <a:rPr lang="fr-BE" dirty="0" err="1" smtClean="0"/>
              <a:t>monEvent</a:t>
            </a:r>
            <a:r>
              <a:rPr lang="fr-BE" dirty="0" smtClean="0"/>
              <a:t>',</a:t>
            </a:r>
            <a:r>
              <a:rPr lang="fr-BE" dirty="0" err="1" smtClean="0"/>
              <a:t>function</a:t>
            </a:r>
            <a:r>
              <a:rPr lang="fr-BE" dirty="0" smtClean="0"/>
              <a:t>(e, arg1, arg2){</a:t>
            </a:r>
          </a:p>
          <a:p>
            <a:pPr lvl="4"/>
            <a:r>
              <a:rPr lang="fr-BE" dirty="0" smtClean="0"/>
              <a:t>console.log(arg1);</a:t>
            </a:r>
          </a:p>
          <a:p>
            <a:pPr lvl="4"/>
            <a:r>
              <a:rPr lang="fr-BE" dirty="0" smtClean="0"/>
              <a:t>console.log(arg2);</a:t>
            </a:r>
          </a:p>
          <a:p>
            <a:pPr marL="1073150" lvl="4" indent="0">
              <a:buNone/>
            </a:pPr>
            <a:r>
              <a:rPr lang="fr-BE" dirty="0" smtClean="0"/>
              <a:t>}</a:t>
            </a:r>
          </a:p>
          <a:p>
            <a:pPr marL="1042988" lvl="2" indent="0">
              <a:buNone/>
            </a:pPr>
            <a:endParaRPr lang="fr-BE" dirty="0" smtClean="0"/>
          </a:p>
          <a:p>
            <a:pPr lvl="2"/>
            <a:endParaRPr lang="fr-BE" dirty="0" smtClean="0"/>
          </a:p>
          <a:p>
            <a:pPr lvl="1"/>
            <a:r>
              <a:rPr lang="fr-BE" dirty="0" smtClean="0"/>
              <a:t>Appeler l'événement personnalisé (avec paramètres)</a:t>
            </a:r>
          </a:p>
          <a:p>
            <a:pPr lvl="2"/>
            <a:endParaRPr lang="fr-BE" dirty="0" smtClean="0"/>
          </a:p>
          <a:p>
            <a:pPr marL="1042988" lvl="2" indent="0">
              <a:buNone/>
            </a:pPr>
            <a:r>
              <a:rPr lang="fr-BE" dirty="0" smtClean="0"/>
              <a:t>$(document).trigger('</a:t>
            </a:r>
            <a:r>
              <a:rPr lang="fr-BE" dirty="0" err="1" smtClean="0"/>
              <a:t>monEvent</a:t>
            </a:r>
            <a:r>
              <a:rPr lang="fr-BE" dirty="0" smtClean="0"/>
              <a:t>', [ '</a:t>
            </a:r>
            <a:r>
              <a:rPr lang="fr-BE" dirty="0" err="1" smtClean="0"/>
              <a:t>bim</a:t>
            </a:r>
            <a:r>
              <a:rPr lang="fr-BE" dirty="0" smtClean="0"/>
              <a:t>', '</a:t>
            </a:r>
            <a:r>
              <a:rPr lang="fr-BE" dirty="0" err="1" smtClean="0"/>
              <a:t>baz</a:t>
            </a:r>
            <a:r>
              <a:rPr lang="fr-BE" dirty="0" smtClean="0"/>
              <a:t>' ]);</a:t>
            </a:r>
          </a:p>
          <a:p>
            <a:pPr marL="596900" lvl="1" indent="0">
              <a:buNone/>
            </a:pPr>
            <a:endParaRPr lang="fr-BE" dirty="0" smtClean="0"/>
          </a:p>
          <a:p>
            <a:pPr marL="596900" lvl="1" indent="0">
              <a:buNone/>
            </a:pPr>
            <a:endParaRPr lang="fr-BE" dirty="0" smtClean="0"/>
          </a:p>
          <a:p>
            <a:r>
              <a:rPr lang="fr-BE" dirty="0" smtClean="0"/>
              <a:t>Exemple 6.2</a:t>
            </a:r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marL="596900" lvl="1" indent="0">
              <a:buNone/>
            </a:pPr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>
                <a:solidFill>
                  <a:srgbClr val="FF9900"/>
                </a:solidFill>
              </a:rPr>
              <a:t>Aller</a:t>
            </a:r>
            <a:r>
              <a:rPr lang="en-US" sz="2000" dirty="0">
                <a:solidFill>
                  <a:srgbClr val="FF9900"/>
                </a:solidFill>
              </a:rPr>
              <a:t> plus loin</a:t>
            </a:r>
            <a:endParaRPr lang="nl-BE" sz="2000" dirty="0">
              <a:solidFill>
                <a:srgbClr val="FF99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Définition d'un </a:t>
            </a:r>
            <a:r>
              <a:rPr lang="fr-BE" dirty="0" err="1" smtClean="0"/>
              <a:t>widget</a:t>
            </a:r>
            <a:endParaRPr lang="fr-BE" dirty="0" smtClean="0"/>
          </a:p>
          <a:p>
            <a:pPr lvl="1"/>
            <a:r>
              <a:rPr lang="fr-BE" dirty="0" smtClean="0"/>
              <a:t>Création du </a:t>
            </a:r>
            <a:r>
              <a:rPr lang="fr-BE" dirty="0" err="1" smtClean="0"/>
              <a:t>widget</a:t>
            </a:r>
            <a:endParaRPr lang="fr-BE" dirty="0" smtClean="0"/>
          </a:p>
          <a:p>
            <a:pPr marL="1565275" lvl="3" indent="0">
              <a:buNone/>
            </a:pPr>
            <a:r>
              <a:rPr lang="fr-BE" dirty="0" smtClean="0"/>
              <a:t>$.</a:t>
            </a:r>
            <a:r>
              <a:rPr lang="fr-BE" dirty="0" err="1" smtClean="0"/>
              <a:t>widget</a:t>
            </a:r>
            <a:r>
              <a:rPr lang="fr-BE" dirty="0" smtClean="0"/>
              <a:t>('</a:t>
            </a:r>
            <a:r>
              <a:rPr lang="fr-BE" dirty="0" err="1" smtClean="0"/>
              <a:t>ui.votes</a:t>
            </a:r>
            <a:r>
              <a:rPr lang="fr-BE" dirty="0" smtClean="0"/>
              <a:t>', { ... })</a:t>
            </a:r>
          </a:p>
          <a:p>
            <a:pPr lvl="1"/>
            <a:r>
              <a:rPr lang="fr-BE" dirty="0" smtClean="0"/>
              <a:t>Gestion des options</a:t>
            </a:r>
          </a:p>
          <a:p>
            <a:pPr marL="1565275" lvl="3" indent="0">
              <a:buNone/>
            </a:pPr>
            <a:r>
              <a:rPr lang="en-US" dirty="0" smtClean="0"/>
              <a:t>options: {cache: true, value: 0}</a:t>
            </a:r>
          </a:p>
          <a:p>
            <a:pPr lvl="1"/>
            <a:r>
              <a:rPr lang="fr-BE" dirty="0" smtClean="0"/>
              <a:t>Constructeur</a:t>
            </a:r>
          </a:p>
          <a:p>
            <a:pPr marL="1522413" lvl="2" indent="0">
              <a:buNone/>
            </a:pPr>
            <a:r>
              <a:rPr lang="fr-BE" dirty="0" smtClean="0"/>
              <a:t>_</a:t>
            </a:r>
            <a:r>
              <a:rPr lang="fr-BE" dirty="0" err="1" smtClean="0"/>
              <a:t>create</a:t>
            </a:r>
            <a:r>
              <a:rPr lang="fr-BE" dirty="0" smtClean="0"/>
              <a:t>: </a:t>
            </a:r>
            <a:r>
              <a:rPr lang="fr-BE" dirty="0" err="1" smtClean="0"/>
              <a:t>function</a:t>
            </a:r>
            <a:r>
              <a:rPr lang="fr-BE" dirty="0" smtClean="0"/>
              <a:t>() { ... }</a:t>
            </a:r>
          </a:p>
          <a:p>
            <a:pPr lvl="1"/>
            <a:r>
              <a:rPr lang="fr-BE" dirty="0" smtClean="0"/>
              <a:t>Méthode publique</a:t>
            </a:r>
          </a:p>
          <a:p>
            <a:pPr marL="1042988" lvl="2" indent="0">
              <a:buNone/>
            </a:pPr>
            <a:r>
              <a:rPr lang="fr-BE" dirty="0" smtClean="0"/>
              <a:t>value: </a:t>
            </a:r>
            <a:r>
              <a:rPr lang="fr-BE" dirty="0" err="1" smtClean="0"/>
              <a:t>function</a:t>
            </a:r>
            <a:r>
              <a:rPr lang="fr-BE" dirty="0" smtClean="0"/>
              <a:t>() {</a:t>
            </a:r>
          </a:p>
          <a:p>
            <a:pPr marL="1565275" lvl="3" indent="0">
              <a:buNone/>
            </a:pPr>
            <a:r>
              <a:rPr lang="fr-BE" dirty="0" smtClean="0"/>
              <a:t>return </a:t>
            </a:r>
            <a:r>
              <a:rPr lang="fr-BE" dirty="0" err="1" smtClean="0"/>
              <a:t>this.options.value</a:t>
            </a:r>
            <a:r>
              <a:rPr lang="fr-BE" dirty="0" smtClean="0"/>
              <a:t>;</a:t>
            </a:r>
          </a:p>
          <a:p>
            <a:pPr marL="1042988" lvl="2" indent="0">
              <a:buNone/>
            </a:pPr>
            <a:r>
              <a:rPr lang="fr-BE" dirty="0" smtClean="0"/>
              <a:t>}</a:t>
            </a:r>
          </a:p>
          <a:p>
            <a:pPr marL="1042988" lvl="2" indent="0">
              <a:buNone/>
            </a:pPr>
            <a:endParaRPr lang="fr-BE" dirty="0" smtClean="0"/>
          </a:p>
          <a:p>
            <a:r>
              <a:rPr lang="fr-BE" dirty="0" smtClean="0"/>
              <a:t>Exemple 6.3</a:t>
            </a:r>
          </a:p>
          <a:p>
            <a:pPr lvl="1"/>
            <a:endParaRPr lang="fr-BE" dirty="0" smtClean="0"/>
          </a:p>
          <a:p>
            <a:pPr marL="596900" lvl="1" indent="0">
              <a:buNone/>
            </a:pPr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Query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dirty="0" smtClean="0">
                <a:solidFill>
                  <a:srgbClr val="FF9900"/>
                </a:solidFill>
              </a:rPr>
              <a:t>Introduction</a:t>
            </a:r>
            <a:endParaRPr lang="nl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250825" lvl="1">
              <a:spcBef>
                <a:spcPts val="0"/>
              </a:spcBef>
              <a:spcAft>
                <a:spcPts val="0"/>
              </a:spcAft>
              <a:buClr>
                <a:srgbClr val="92B4DF"/>
              </a:buClr>
              <a:buSzPct val="99000"/>
            </a:pPr>
            <a:r>
              <a:rPr lang="nl-BE" sz="4400" kern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Pourquoi</a:t>
            </a:r>
            <a:r>
              <a:rPr lang="nl-BE" sz="4400" kern="12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 </a:t>
            </a:r>
            <a:r>
              <a:rPr lang="nl-BE" sz="4400" kern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un</a:t>
            </a:r>
            <a:r>
              <a:rPr lang="nl-BE" sz="4400" kern="12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 </a:t>
            </a:r>
            <a:r>
              <a:rPr lang="nl-BE" sz="4400" kern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Framework</a:t>
            </a:r>
            <a:r>
              <a:rPr lang="nl-BE" sz="4400" kern="12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?</a:t>
            </a:r>
          </a:p>
          <a:p>
            <a:pPr lvl="1">
              <a:lnSpc>
                <a:spcPct val="110000"/>
              </a:lnSpc>
            </a:pPr>
            <a:r>
              <a:rPr lang="fr-FR" sz="3500" kern="1200" dirty="0">
                <a:ea typeface="+mn-ea"/>
                <a:cs typeface="+mn-cs"/>
              </a:rPr>
              <a:t>S’abstraire des problèmes de compatibilité des navigateurs</a:t>
            </a:r>
          </a:p>
          <a:p>
            <a:pPr lvl="1">
              <a:lnSpc>
                <a:spcPct val="110000"/>
              </a:lnSpc>
            </a:pPr>
            <a:r>
              <a:rPr lang="nl-BE" sz="3500" kern="1200" dirty="0">
                <a:ea typeface="+mn-ea"/>
                <a:cs typeface="+mn-cs"/>
              </a:rPr>
              <a:t>Code </a:t>
            </a:r>
            <a:r>
              <a:rPr lang="nl-BE" sz="3500" kern="1200" dirty="0" err="1">
                <a:ea typeface="+mn-ea"/>
                <a:cs typeface="+mn-cs"/>
              </a:rPr>
              <a:t>normalisé</a:t>
            </a:r>
            <a:endParaRPr lang="nl-BE" sz="3500" kern="1200" dirty="0">
              <a:ea typeface="+mn-ea"/>
              <a:cs typeface="+mn-cs"/>
            </a:endParaRPr>
          </a:p>
          <a:p>
            <a:pPr lvl="1">
              <a:lnSpc>
                <a:spcPct val="110000"/>
              </a:lnSpc>
            </a:pPr>
            <a:r>
              <a:rPr lang="nl-BE" sz="3500" kern="1200" dirty="0" err="1">
                <a:ea typeface="+mn-ea"/>
                <a:cs typeface="+mn-cs"/>
              </a:rPr>
              <a:t>Méthodes</a:t>
            </a:r>
            <a:r>
              <a:rPr lang="nl-BE" sz="3500" kern="1200" dirty="0">
                <a:ea typeface="+mn-ea"/>
                <a:cs typeface="+mn-cs"/>
              </a:rPr>
              <a:t> </a:t>
            </a:r>
            <a:r>
              <a:rPr lang="nl-BE" sz="3500" kern="1200" dirty="0" err="1">
                <a:ea typeface="+mn-ea"/>
                <a:cs typeface="+mn-cs"/>
              </a:rPr>
              <a:t>simplifiée</a:t>
            </a:r>
            <a:endParaRPr lang="nl-BE" sz="3500" kern="1200" dirty="0">
              <a:ea typeface="+mn-ea"/>
              <a:cs typeface="+mn-cs"/>
            </a:endParaRPr>
          </a:p>
          <a:p>
            <a:pPr lvl="1">
              <a:lnSpc>
                <a:spcPct val="110000"/>
              </a:lnSpc>
            </a:pPr>
            <a:r>
              <a:rPr lang="nl-BE" sz="3500" kern="1200" dirty="0" err="1">
                <a:ea typeface="+mn-ea"/>
                <a:cs typeface="+mn-cs"/>
              </a:rPr>
              <a:t>Gestion</a:t>
            </a:r>
            <a:r>
              <a:rPr lang="nl-BE" sz="3500" kern="1200" dirty="0">
                <a:ea typeface="+mn-ea"/>
                <a:cs typeface="+mn-cs"/>
              </a:rPr>
              <a:t> de </a:t>
            </a:r>
            <a:r>
              <a:rPr lang="nl-BE" sz="3500" kern="1200" dirty="0" err="1">
                <a:ea typeface="+mn-ea"/>
                <a:cs typeface="+mn-cs"/>
              </a:rPr>
              <a:t>plug-ins</a:t>
            </a:r>
            <a:endParaRPr lang="nl-BE" sz="3500" kern="1200" dirty="0">
              <a:ea typeface="+mn-ea"/>
              <a:cs typeface="+mn-cs"/>
            </a:endParaRPr>
          </a:p>
          <a:p>
            <a:pPr lvl="1">
              <a:lnSpc>
                <a:spcPct val="110000"/>
              </a:lnSpc>
            </a:pPr>
            <a:r>
              <a:rPr lang="nl-BE" sz="3500" kern="1200" dirty="0">
                <a:ea typeface="+mn-ea"/>
                <a:cs typeface="+mn-cs"/>
              </a:rPr>
              <a:t>Forte </a:t>
            </a:r>
            <a:r>
              <a:rPr lang="nl-BE" sz="3500" kern="1200" dirty="0" smtClean="0">
                <a:ea typeface="+mn-ea"/>
                <a:cs typeface="+mn-cs"/>
              </a:rPr>
              <a:t>communauté</a:t>
            </a:r>
            <a:endParaRPr lang="fr-BE" sz="3500" kern="1200" dirty="0">
              <a:ea typeface="+mn-ea"/>
              <a:cs typeface="+mn-cs"/>
            </a:endParaRPr>
          </a:p>
          <a:p>
            <a:pPr marL="250825" lvl="1">
              <a:spcBef>
                <a:spcPts val="0"/>
              </a:spcBef>
              <a:spcAft>
                <a:spcPts val="0"/>
              </a:spcAft>
              <a:buClr>
                <a:srgbClr val="92B4DF"/>
              </a:buClr>
              <a:buSzPct val="99000"/>
            </a:pPr>
            <a:r>
              <a:rPr lang="fr-BE" sz="4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et </a:t>
            </a:r>
            <a:r>
              <a:rPr lang="fr-BE" sz="4400" kern="12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aussi …</a:t>
            </a:r>
          </a:p>
          <a:p>
            <a:pPr lvl="1">
              <a:lnSpc>
                <a:spcPct val="110000"/>
              </a:lnSpc>
            </a:pPr>
            <a:r>
              <a:rPr lang="nl-BE" sz="3500" kern="1200" dirty="0" err="1">
                <a:ea typeface="+mn-ea"/>
                <a:cs typeface="+mn-cs"/>
              </a:rPr>
              <a:t>Documentation</a:t>
            </a:r>
            <a:r>
              <a:rPr lang="nl-BE" sz="3500" kern="1200" dirty="0">
                <a:ea typeface="+mn-ea"/>
                <a:cs typeface="+mn-cs"/>
              </a:rPr>
              <a:t> </a:t>
            </a:r>
            <a:r>
              <a:rPr lang="nl-BE" sz="3500" kern="1200" dirty="0" err="1">
                <a:ea typeface="+mn-ea"/>
                <a:cs typeface="+mn-cs"/>
              </a:rPr>
              <a:t>disponible</a:t>
            </a:r>
            <a:endParaRPr lang="nl-BE" sz="3500" kern="1200" dirty="0">
              <a:ea typeface="+mn-ea"/>
              <a:cs typeface="+mn-cs"/>
            </a:endParaRPr>
          </a:p>
          <a:p>
            <a:pPr lvl="1">
              <a:lnSpc>
                <a:spcPct val="110000"/>
              </a:lnSpc>
            </a:pPr>
            <a:r>
              <a:rPr lang="nl-BE" sz="3500" kern="1200" dirty="0" err="1">
                <a:ea typeface="+mn-ea"/>
                <a:cs typeface="+mn-cs"/>
              </a:rPr>
              <a:t>Actualisé</a:t>
            </a:r>
            <a:endParaRPr lang="nl-BE" sz="3500" kern="1200" dirty="0">
              <a:ea typeface="+mn-ea"/>
              <a:cs typeface="+mn-cs"/>
            </a:endParaRPr>
          </a:p>
          <a:p>
            <a:pPr lvl="1">
              <a:lnSpc>
                <a:spcPct val="110000"/>
              </a:lnSpc>
            </a:pPr>
            <a:r>
              <a:rPr lang="nl-BE" sz="3500" kern="1200" dirty="0" err="1">
                <a:ea typeface="+mn-ea"/>
                <a:cs typeface="+mn-cs"/>
              </a:rPr>
              <a:t>Evolutif</a:t>
            </a:r>
            <a:endParaRPr lang="nl-BE" sz="3500" kern="1200" dirty="0">
              <a:ea typeface="+mn-ea"/>
              <a:cs typeface="+mn-cs"/>
            </a:endParaRPr>
          </a:p>
          <a:p>
            <a:pPr lvl="1">
              <a:lnSpc>
                <a:spcPct val="110000"/>
              </a:lnSpc>
            </a:pPr>
            <a:r>
              <a:rPr lang="nl-BE" sz="3000" kern="1200" dirty="0">
                <a:ea typeface="+mn-ea"/>
                <a:cs typeface="+mn-cs"/>
              </a:rPr>
              <a:t>...</a:t>
            </a:r>
            <a:endParaRPr lang="fr-BE" sz="3000" kern="1200" dirty="0">
              <a:ea typeface="+mn-ea"/>
              <a:cs typeface="+mn-cs"/>
            </a:endParaRPr>
          </a:p>
          <a:p>
            <a:endParaRPr lang="fr-BE" dirty="0" smtClean="0"/>
          </a:p>
          <a:p>
            <a:endParaRPr lang="fr-BE" dirty="0" smtClean="0"/>
          </a:p>
          <a:p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>
              <a:buNone/>
            </a:pPr>
            <a:endParaRPr lang="fr-BE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fr-BE" dirty="0" smtClean="0"/>
          </a:p>
          <a:p>
            <a:pPr>
              <a:buNone/>
            </a:pPr>
            <a:endParaRPr lang="fr-BE" dirty="0" smtClean="0"/>
          </a:p>
          <a:p>
            <a:pPr lvl="1">
              <a:buNone/>
            </a:pPr>
            <a:endParaRPr lang="fr-BE" dirty="0" smtClean="0"/>
          </a:p>
          <a:p>
            <a:pPr lvl="1">
              <a:buNone/>
            </a:pPr>
            <a:r>
              <a:rPr lang="fr-BE" dirty="0" smtClean="0"/>
              <a:t>		</a:t>
            </a:r>
          </a:p>
          <a:p>
            <a:pPr lvl="1">
              <a:buNone/>
            </a:pPr>
            <a:endParaRPr lang="fr-BE" dirty="0" smtClean="0"/>
          </a:p>
          <a:p>
            <a:pPr lvl="1">
              <a:buNone/>
            </a:pPr>
            <a:endParaRPr lang="fr-BE" dirty="0" smtClean="0"/>
          </a:p>
          <a:p>
            <a:pPr lvl="1">
              <a:buNone/>
            </a:pPr>
            <a:endParaRPr lang="fr-BE" dirty="0" smtClean="0"/>
          </a:p>
          <a:p>
            <a:pPr lvl="1"/>
            <a:endParaRPr lang="fr-BE" dirty="0" smtClean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4663" y="2340471"/>
            <a:ext cx="1914525" cy="3781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solidFill>
                  <a:srgbClr val="FF9900"/>
                </a:solidFill>
              </a:rPr>
              <a:t>Introduction</a:t>
            </a:r>
            <a:endParaRPr lang="nl-BE" sz="2000" dirty="0">
              <a:solidFill>
                <a:srgbClr val="FF99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0825"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B4DF"/>
              </a:buClr>
              <a:buSzPct val="99000"/>
            </a:pPr>
            <a:r>
              <a:rPr lang="fr-BE" sz="2400" kern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jQuery</a:t>
            </a:r>
            <a:endParaRPr lang="fr-BE" sz="2400" kern="1200" dirty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  <a:p>
            <a:pPr lvl="1"/>
            <a:r>
              <a:rPr lang="fr-BE" dirty="0" smtClean="0">
                <a:hlinkClick r:id="rId3"/>
              </a:rPr>
              <a:t>http://jquery.com</a:t>
            </a:r>
            <a:endParaRPr lang="fr-BE" dirty="0" smtClean="0"/>
          </a:p>
          <a:p>
            <a:pPr lvl="1"/>
            <a:r>
              <a:rPr lang="fr-BE" dirty="0" smtClean="0"/>
              <a:t>Noyau de base qui gère :</a:t>
            </a:r>
          </a:p>
          <a:p>
            <a:pPr lvl="2"/>
            <a:r>
              <a:rPr lang="fr-BE" dirty="0" smtClean="0"/>
              <a:t>Les sélecteurs</a:t>
            </a:r>
          </a:p>
          <a:p>
            <a:pPr lvl="2"/>
            <a:r>
              <a:rPr lang="fr-BE" dirty="0" smtClean="0"/>
              <a:t>Les évènements</a:t>
            </a:r>
          </a:p>
          <a:p>
            <a:pPr lvl="2"/>
            <a:r>
              <a:rPr lang="fr-BE" dirty="0" smtClean="0"/>
              <a:t>Ajax</a:t>
            </a:r>
          </a:p>
          <a:p>
            <a:pPr lvl="2"/>
            <a:endParaRPr lang="fr-BE" dirty="0" smtClean="0"/>
          </a:p>
          <a:p>
            <a:pPr marL="250825"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B4DF"/>
              </a:buClr>
              <a:buSzPct val="99000"/>
            </a:pPr>
            <a:r>
              <a:rPr lang="fr-BE" sz="2400" kern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jQuery</a:t>
            </a:r>
            <a:r>
              <a:rPr lang="fr-BE" sz="2400" kern="12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 UI</a:t>
            </a:r>
          </a:p>
          <a:p>
            <a:pPr lvl="1"/>
            <a:r>
              <a:rPr lang="fr-BE" dirty="0" smtClean="0">
                <a:hlinkClick r:id="rId4"/>
              </a:rPr>
              <a:t>http://jqueryui.com</a:t>
            </a:r>
            <a:endParaRPr lang="fr-BE" dirty="0" smtClean="0"/>
          </a:p>
          <a:p>
            <a:pPr lvl="1"/>
            <a:r>
              <a:rPr lang="fr-FR" dirty="0" smtClean="0"/>
              <a:t>Fonctionnalités pour gérer l'Interface Utilisateur</a:t>
            </a:r>
          </a:p>
          <a:p>
            <a:pPr lvl="1"/>
            <a:r>
              <a:rPr lang="fr-FR" dirty="0" smtClean="0"/>
              <a:t>Demande le noyau </a:t>
            </a:r>
            <a:r>
              <a:rPr lang="fr-FR" dirty="0" err="1" smtClean="0"/>
              <a:t>jQuery</a:t>
            </a:r>
            <a:r>
              <a:rPr lang="fr-FR" dirty="0" smtClean="0"/>
              <a:t> pour fonctionner</a:t>
            </a:r>
          </a:p>
          <a:p>
            <a:pPr lvl="1"/>
            <a:r>
              <a:rPr lang="nl-BE" dirty="0" smtClean="0"/>
              <a:t>Effets de déplacement (drag),</a:t>
            </a:r>
          </a:p>
          <a:p>
            <a:pPr lvl="1"/>
            <a:r>
              <a:rPr lang="fr-FR" dirty="0" smtClean="0"/>
              <a:t>Effets pour </a:t>
            </a:r>
            <a:r>
              <a:rPr lang="fr-FR" dirty="0" err="1" smtClean="0"/>
              <a:t>re-dimensionner</a:t>
            </a:r>
            <a:r>
              <a:rPr lang="fr-FR" dirty="0" smtClean="0"/>
              <a:t> les objets,</a:t>
            </a:r>
          </a:p>
          <a:p>
            <a:pPr lvl="1"/>
            <a:r>
              <a:rPr lang="fr-FR" dirty="0" smtClean="0"/>
              <a:t>Outils pour les interactions de l'utilisateur (dialogues...)</a:t>
            </a:r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marL="596900" lvl="1" indent="0">
              <a:buNone/>
            </a:pPr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89439" y="2227684"/>
            <a:ext cx="3133725" cy="904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61447" y="4767014"/>
            <a:ext cx="3133725" cy="885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solidFill>
                  <a:srgbClr val="FF9900"/>
                </a:solidFill>
              </a:rPr>
              <a:t>Introduction</a:t>
            </a:r>
            <a:endParaRPr lang="nl-BE" sz="2000" dirty="0">
              <a:solidFill>
                <a:srgbClr val="FF99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Rappel : les navigateur ‘modernes’ intègre un outil de </a:t>
            </a:r>
            <a:r>
              <a:rPr lang="fr-BE" dirty="0" err="1" smtClean="0"/>
              <a:t>debuggage</a:t>
            </a:r>
            <a:endParaRPr lang="fr-BE" dirty="0" smtClean="0"/>
          </a:p>
          <a:p>
            <a:pPr lvl="1"/>
            <a:r>
              <a:rPr lang="nl-BE" dirty="0" smtClean="0"/>
              <a:t>Pour Chrome/Safari</a:t>
            </a:r>
          </a:p>
          <a:p>
            <a:pPr lvl="2"/>
            <a:r>
              <a:rPr lang="nl-BE" dirty="0" smtClean="0"/>
              <a:t>Menu 'présentation' -&gt;</a:t>
            </a:r>
          </a:p>
          <a:p>
            <a:pPr lvl="2"/>
            <a:r>
              <a:rPr lang="nl-BE" dirty="0" smtClean="0"/>
              <a:t>'Options pour les développeurs' -&gt;</a:t>
            </a:r>
          </a:p>
          <a:p>
            <a:pPr lvl="2"/>
            <a:r>
              <a:rPr lang="nl-BE" dirty="0" smtClean="0"/>
              <a:t>Console JavaScript</a:t>
            </a:r>
          </a:p>
          <a:p>
            <a:pPr lvl="1"/>
            <a:r>
              <a:rPr lang="nl-BE" dirty="0" smtClean="0"/>
              <a:t>Pour Firefox</a:t>
            </a:r>
          </a:p>
          <a:p>
            <a:pPr lvl="2"/>
            <a:r>
              <a:rPr lang="fr-FR" dirty="0" smtClean="0"/>
              <a:t>Utiliser le module 'Web </a:t>
            </a:r>
            <a:r>
              <a:rPr lang="fr-FR" dirty="0" err="1" smtClean="0"/>
              <a:t>Developer</a:t>
            </a:r>
            <a:r>
              <a:rPr lang="fr-FR" dirty="0" smtClean="0"/>
              <a:t>‘</a:t>
            </a:r>
          </a:p>
          <a:p>
            <a:pPr lvl="2"/>
            <a:r>
              <a:rPr lang="fr-FR" dirty="0" smtClean="0"/>
              <a:t>OU</a:t>
            </a:r>
          </a:p>
          <a:p>
            <a:pPr lvl="2"/>
            <a:r>
              <a:rPr lang="fr-FR" dirty="0" smtClean="0"/>
              <a:t>Utiliser ‘</a:t>
            </a:r>
            <a:r>
              <a:rPr lang="fr-FR" dirty="0" err="1" smtClean="0"/>
              <a:t>Firebug</a:t>
            </a:r>
            <a:r>
              <a:rPr lang="fr-FR" dirty="0" smtClean="0"/>
              <a:t>’</a:t>
            </a:r>
          </a:p>
          <a:p>
            <a:pPr lvl="2"/>
            <a:r>
              <a:rPr lang="nl-BE" dirty="0" smtClean="0">
                <a:hlinkClick r:id="rId3"/>
              </a:rPr>
              <a:t>https://addons.mozilla.org/fr/firefox/addon/web-developer/</a:t>
            </a:r>
            <a:endParaRPr lang="nl-BE" dirty="0" smtClean="0"/>
          </a:p>
          <a:p>
            <a:pPr lvl="2"/>
            <a:endParaRPr lang="fr-BE" dirty="0" smtClean="0"/>
          </a:p>
          <a:p>
            <a:pPr lvl="1"/>
            <a:endParaRPr lang="fr-BE" dirty="0" smtClean="0"/>
          </a:p>
          <a:p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marL="596900" lvl="1" indent="0">
              <a:buNone/>
            </a:pPr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solidFill>
                  <a:srgbClr val="FF9900"/>
                </a:solidFill>
              </a:rPr>
              <a:t>Rappels</a:t>
            </a:r>
            <a:endParaRPr lang="fr-BE" sz="2000" dirty="0">
              <a:solidFill>
                <a:srgbClr val="FF99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BE" dirty="0" smtClean="0"/>
          </a:p>
          <a:p>
            <a:pPr marL="250825" lvl="1">
              <a:spcBef>
                <a:spcPts val="0"/>
              </a:spcBef>
              <a:spcAft>
                <a:spcPts val="0"/>
              </a:spcAft>
              <a:buClr>
                <a:srgbClr val="92B4DF"/>
              </a:buClr>
              <a:buSzPct val="99000"/>
            </a:pPr>
            <a:r>
              <a:rPr lang="fr-BE" sz="2400" kern="12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Rappels</a:t>
            </a:r>
          </a:p>
          <a:p>
            <a:pPr lvl="1"/>
            <a:endParaRPr lang="fr-BE" dirty="0" smtClean="0"/>
          </a:p>
          <a:p>
            <a:pPr lvl="1"/>
            <a:r>
              <a:rPr lang="fr-BE" dirty="0" smtClean="0"/>
              <a:t>DOM</a:t>
            </a:r>
          </a:p>
          <a:p>
            <a:pPr lvl="1"/>
            <a:r>
              <a:rPr lang="fr-BE" dirty="0" smtClean="0"/>
              <a:t>Scripts</a:t>
            </a:r>
          </a:p>
          <a:p>
            <a:pPr lvl="1"/>
            <a:r>
              <a:rPr lang="fr-BE" dirty="0" smtClean="0"/>
              <a:t>Chargement dynamique</a:t>
            </a:r>
          </a:p>
          <a:p>
            <a:pPr lvl="1"/>
            <a:r>
              <a:rPr lang="fr-BE" dirty="0" err="1" smtClean="0"/>
              <a:t>XMLHTTPRequest</a:t>
            </a:r>
            <a:endParaRPr lang="fr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8637" y="324247"/>
            <a:ext cx="9636125" cy="792088"/>
          </a:xfrm>
        </p:spPr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solidFill>
                  <a:srgbClr val="FF9900"/>
                </a:solidFill>
              </a:rPr>
              <a:t>Rappels</a:t>
            </a:r>
            <a:endParaRPr lang="nl-BE" sz="2000" dirty="0">
              <a:solidFill>
                <a:srgbClr val="FF99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DOM : </a:t>
            </a:r>
            <a:r>
              <a:rPr lang="nl-BE" dirty="0" smtClean="0"/>
              <a:t>Document Object Model</a:t>
            </a:r>
          </a:p>
          <a:p>
            <a:pPr lvl="1"/>
            <a:r>
              <a:rPr lang="fr-FR" dirty="0" smtClean="0"/>
              <a:t>Modèle objets de la page fabriqué par le navigateur</a:t>
            </a:r>
          </a:p>
          <a:p>
            <a:pPr lvl="1"/>
            <a:r>
              <a:rPr lang="fr-FR" dirty="0" smtClean="0"/>
              <a:t>Permet la manipulation du contenu au format XML</a:t>
            </a:r>
          </a:p>
          <a:p>
            <a:pPr lvl="1"/>
            <a:r>
              <a:rPr lang="fr-FR" dirty="0" smtClean="0"/>
              <a:t>C’est une représentation logique de la page HTML</a:t>
            </a:r>
          </a:p>
          <a:p>
            <a:pPr lvl="1"/>
            <a:r>
              <a:rPr lang="fr-FR" dirty="0" smtClean="0"/>
              <a:t>Les transformations appliquées au DOM sont renvoyées à l’affichage</a:t>
            </a:r>
            <a:endParaRPr lang="fr-BE" dirty="0" smtClean="0"/>
          </a:p>
          <a:p>
            <a:pPr lvl="1"/>
            <a:endParaRPr lang="fr-BE" dirty="0" smtClean="0"/>
          </a:p>
          <a:p>
            <a:endParaRPr lang="fr-BE" dirty="0" smtClean="0"/>
          </a:p>
          <a:p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endParaRPr lang="fr-BE" dirty="0" smtClean="0"/>
          </a:p>
          <a:p>
            <a:pPr marL="596900" lvl="1" indent="0">
              <a:buNone/>
            </a:pPr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7863" y="4201988"/>
            <a:ext cx="425767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659BD2"/>
      </a:hlink>
      <a:folHlink>
        <a:srgbClr val="659B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Template_WVN_Technocité_201308</Template>
  <TotalTime>3018</TotalTime>
  <Words>1746</Words>
  <Application>Microsoft Office PowerPoint</Application>
  <PresentationFormat>Personnalisé</PresentationFormat>
  <Paragraphs>880</Paragraphs>
  <Slides>45</Slides>
  <Notes>36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Courier New</vt:lpstr>
      <vt:lpstr>Wingdings</vt:lpstr>
      <vt:lpstr>Default Design</vt:lpstr>
      <vt:lpstr>Présentation PowerPoint</vt:lpstr>
      <vt:lpstr>jQuery Plan</vt:lpstr>
      <vt:lpstr>jQuery Introduction</vt:lpstr>
      <vt:lpstr>jQuery Introduction</vt:lpstr>
      <vt:lpstr>jQuery Introduction</vt:lpstr>
      <vt:lpstr>jQuery Introduction</vt:lpstr>
      <vt:lpstr>jQuery Introduction</vt:lpstr>
      <vt:lpstr>jQuery Rappels</vt:lpstr>
      <vt:lpstr>jQuery Rappels</vt:lpstr>
      <vt:lpstr>jQuery Rappels</vt:lpstr>
      <vt:lpstr>jQuery Rappels</vt:lpstr>
      <vt:lpstr>jQuery Rappels</vt:lpstr>
      <vt:lpstr>jQuery Rappels</vt:lpstr>
      <vt:lpstr>jQuery Les bases</vt:lpstr>
      <vt:lpstr>jQuery Les bases</vt:lpstr>
      <vt:lpstr>Présentation PowerPoint</vt:lpstr>
      <vt:lpstr>Présentation PowerPoint</vt:lpstr>
      <vt:lpstr>jQuery Les bases</vt:lpstr>
      <vt:lpstr>jQuery Les évènements</vt:lpstr>
      <vt:lpstr>jQuery Les événements</vt:lpstr>
      <vt:lpstr>jQuery Les événements</vt:lpstr>
      <vt:lpstr>jQuery Les événements</vt:lpstr>
      <vt:lpstr>jQuery Les événements</vt:lpstr>
      <vt:lpstr>jQuery Les effets</vt:lpstr>
      <vt:lpstr>jQuery Les effets</vt:lpstr>
      <vt:lpstr>jQuery Les effets</vt:lpstr>
      <vt:lpstr>jQuery Les effets</vt:lpstr>
      <vt:lpstr>jQuery Les effets</vt:lpstr>
      <vt:lpstr>jQuery Les effets</vt:lpstr>
      <vt:lpstr>jQuery AJAX</vt:lpstr>
      <vt:lpstr>jQuery AJAX</vt:lpstr>
      <vt:lpstr>jQuery AJAX</vt:lpstr>
      <vt:lpstr>jQuery AJAX</vt:lpstr>
      <vt:lpstr>jQuery AJAX</vt:lpstr>
      <vt:lpstr>jQuery AJAX</vt:lpstr>
      <vt:lpstr>jQuery AJAX</vt:lpstr>
      <vt:lpstr>jQuery UI </vt:lpstr>
      <vt:lpstr>jQuery UI</vt:lpstr>
      <vt:lpstr>jQuery UI</vt:lpstr>
      <vt:lpstr>jQuery UI</vt:lpstr>
      <vt:lpstr>jQuery UI</vt:lpstr>
      <vt:lpstr>jQuery Aller plus loin</vt:lpstr>
      <vt:lpstr>jQuery Aller plus loin</vt:lpstr>
      <vt:lpstr>jQuery Aller plus loin</vt:lpstr>
      <vt:lpstr>jQuery Aller plus loin</vt:lpstr>
    </vt:vector>
  </TitlesOfParts>
  <Company>MadCow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forma1300</cp:lastModifiedBy>
  <cp:revision>773</cp:revision>
  <dcterms:created xsi:type="dcterms:W3CDTF">2007-04-18T11:53:52Z</dcterms:created>
  <dcterms:modified xsi:type="dcterms:W3CDTF">2014-09-12T11:37:26Z</dcterms:modified>
</cp:coreProperties>
</file>