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notesMasterIdLst>
    <p:notesMasterId r:id="rId24"/>
  </p:notesMasterIdLst>
  <p:handoutMasterIdLst>
    <p:handoutMasterId r:id="rId25"/>
  </p:handoutMasterIdLst>
  <p:sldIdLst>
    <p:sldId id="256" r:id="rId2"/>
    <p:sldId id="286" r:id="rId3"/>
    <p:sldId id="287" r:id="rId4"/>
    <p:sldId id="288" r:id="rId5"/>
    <p:sldId id="289" r:id="rId6"/>
    <p:sldId id="290" r:id="rId7"/>
    <p:sldId id="307" r:id="rId8"/>
    <p:sldId id="291" r:id="rId9"/>
    <p:sldId id="308" r:id="rId10"/>
    <p:sldId id="292" r:id="rId11"/>
    <p:sldId id="293" r:id="rId12"/>
    <p:sldId id="294" r:id="rId13"/>
    <p:sldId id="309" r:id="rId14"/>
    <p:sldId id="295" r:id="rId15"/>
    <p:sldId id="310" r:id="rId16"/>
    <p:sldId id="296" r:id="rId17"/>
    <p:sldId id="311" r:id="rId18"/>
    <p:sldId id="297" r:id="rId19"/>
    <p:sldId id="298" r:id="rId20"/>
    <p:sldId id="312" r:id="rId21"/>
    <p:sldId id="305" r:id="rId22"/>
    <p:sldId id="306" r:id="rId23"/>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6958" algn="l" rtl="0" fontAlgn="base">
      <a:spcBef>
        <a:spcPct val="0"/>
      </a:spcBef>
      <a:spcAft>
        <a:spcPct val="0"/>
      </a:spcAft>
      <a:defRPr kern="1200">
        <a:solidFill>
          <a:schemeClr val="tx1"/>
        </a:solidFill>
        <a:latin typeface="Arial" charset="0"/>
        <a:ea typeface="+mn-ea"/>
        <a:cs typeface="Arial" charset="0"/>
      </a:defRPr>
    </a:lvl2pPr>
    <a:lvl3pPr marL="913916" algn="l" rtl="0" fontAlgn="base">
      <a:spcBef>
        <a:spcPct val="0"/>
      </a:spcBef>
      <a:spcAft>
        <a:spcPct val="0"/>
      </a:spcAft>
      <a:defRPr kern="1200">
        <a:solidFill>
          <a:schemeClr val="tx1"/>
        </a:solidFill>
        <a:latin typeface="Arial" charset="0"/>
        <a:ea typeface="+mn-ea"/>
        <a:cs typeface="Arial" charset="0"/>
      </a:defRPr>
    </a:lvl3pPr>
    <a:lvl4pPr marL="1370874" algn="l" rtl="0" fontAlgn="base">
      <a:spcBef>
        <a:spcPct val="0"/>
      </a:spcBef>
      <a:spcAft>
        <a:spcPct val="0"/>
      </a:spcAft>
      <a:defRPr kern="1200">
        <a:solidFill>
          <a:schemeClr val="tx1"/>
        </a:solidFill>
        <a:latin typeface="Arial" charset="0"/>
        <a:ea typeface="+mn-ea"/>
        <a:cs typeface="Arial" charset="0"/>
      </a:defRPr>
    </a:lvl4pPr>
    <a:lvl5pPr marL="1827832" algn="l" rtl="0" fontAlgn="base">
      <a:spcBef>
        <a:spcPct val="0"/>
      </a:spcBef>
      <a:spcAft>
        <a:spcPct val="0"/>
      </a:spcAft>
      <a:defRPr kern="1200">
        <a:solidFill>
          <a:schemeClr val="tx1"/>
        </a:solidFill>
        <a:latin typeface="Arial" charset="0"/>
        <a:ea typeface="+mn-ea"/>
        <a:cs typeface="Arial" charset="0"/>
      </a:defRPr>
    </a:lvl5pPr>
    <a:lvl6pPr marL="2284789" algn="l" defTabSz="913916" rtl="0" eaLnBrk="1" latinLnBrk="0" hangingPunct="1">
      <a:defRPr kern="1200">
        <a:solidFill>
          <a:schemeClr val="tx1"/>
        </a:solidFill>
        <a:latin typeface="Arial" charset="0"/>
        <a:ea typeface="+mn-ea"/>
        <a:cs typeface="Arial" charset="0"/>
      </a:defRPr>
    </a:lvl6pPr>
    <a:lvl7pPr marL="2741748" algn="l" defTabSz="913916" rtl="0" eaLnBrk="1" latinLnBrk="0" hangingPunct="1">
      <a:defRPr kern="1200">
        <a:solidFill>
          <a:schemeClr val="tx1"/>
        </a:solidFill>
        <a:latin typeface="Arial" charset="0"/>
        <a:ea typeface="+mn-ea"/>
        <a:cs typeface="Arial" charset="0"/>
      </a:defRPr>
    </a:lvl7pPr>
    <a:lvl8pPr marL="3198706" algn="l" defTabSz="913916" rtl="0" eaLnBrk="1" latinLnBrk="0" hangingPunct="1">
      <a:defRPr kern="1200">
        <a:solidFill>
          <a:schemeClr val="tx1"/>
        </a:solidFill>
        <a:latin typeface="Arial" charset="0"/>
        <a:ea typeface="+mn-ea"/>
        <a:cs typeface="Arial" charset="0"/>
      </a:defRPr>
    </a:lvl8pPr>
    <a:lvl9pPr marL="3655663" algn="l" defTabSz="913916"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1500" y="126"/>
      </p:cViewPr>
      <p:guideLst>
        <p:guide orient="horz" pos="2160"/>
        <p:guide pos="2880"/>
      </p:guideLst>
    </p:cSldViewPr>
  </p:slideViewPr>
  <p:notesTextViewPr>
    <p:cViewPr>
      <p:scale>
        <a:sx n="100" d="100"/>
        <a:sy n="100" d="100"/>
      </p:scale>
      <p:origin x="0" y="0"/>
    </p:cViewPr>
  </p:notesTextViewPr>
  <p:notesViewPr>
    <p:cSldViewPr>
      <p:cViewPr varScale="1">
        <p:scale>
          <a:sx n="85" d="100"/>
          <a:sy n="85" d="100"/>
        </p:scale>
        <p:origin x="-315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A42D2D4-7288-473E-84B7-AC9A199C49B4}" type="slidenum">
              <a:rPr lang="fr-BE"/>
              <a:pPr>
                <a:defRPr/>
              </a:pPr>
              <a:t>‹N°›</a:t>
            </a:fld>
            <a:endParaRPr lang="fr-BE"/>
          </a:p>
        </p:txBody>
      </p:sp>
    </p:spTree>
    <p:extLst>
      <p:ext uri="{BB962C8B-B14F-4D97-AF65-F5344CB8AC3E}">
        <p14:creationId xmlns:p14="http://schemas.microsoft.com/office/powerpoint/2010/main" val="4498767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fr-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F86D95C-477A-4D1C-9842-FE73325BEE5F}" type="datetimeFigureOut">
              <a:rPr lang="fr-FR"/>
              <a:pPr>
                <a:defRPr/>
              </a:pPr>
              <a:t>15/10/2014</a:t>
            </a:fld>
            <a:endParaRPr lang="fr-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BE"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fr-BE"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fr-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E72AE9A-286C-4573-A7CC-9C45FFB425B2}" type="slidenum">
              <a:rPr lang="fr-BE"/>
              <a:pPr>
                <a:defRPr/>
              </a:pPr>
              <a:t>‹N°›</a:t>
            </a:fld>
            <a:endParaRPr lang="fr-BE"/>
          </a:p>
        </p:txBody>
      </p:sp>
    </p:spTree>
    <p:extLst>
      <p:ext uri="{BB962C8B-B14F-4D97-AF65-F5344CB8AC3E}">
        <p14:creationId xmlns:p14="http://schemas.microsoft.com/office/powerpoint/2010/main" val="41369250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6958" algn="l" rtl="0" eaLnBrk="0" fontAlgn="base" hangingPunct="0">
      <a:spcBef>
        <a:spcPct val="30000"/>
      </a:spcBef>
      <a:spcAft>
        <a:spcPct val="0"/>
      </a:spcAft>
      <a:defRPr sz="1200" kern="1200">
        <a:solidFill>
          <a:schemeClr val="tx1"/>
        </a:solidFill>
        <a:latin typeface="+mn-lt"/>
        <a:ea typeface="+mn-ea"/>
        <a:cs typeface="+mn-cs"/>
      </a:defRPr>
    </a:lvl2pPr>
    <a:lvl3pPr marL="913916" algn="l" rtl="0" eaLnBrk="0" fontAlgn="base" hangingPunct="0">
      <a:spcBef>
        <a:spcPct val="30000"/>
      </a:spcBef>
      <a:spcAft>
        <a:spcPct val="0"/>
      </a:spcAft>
      <a:defRPr sz="1200" kern="1200">
        <a:solidFill>
          <a:schemeClr val="tx1"/>
        </a:solidFill>
        <a:latin typeface="+mn-lt"/>
        <a:ea typeface="+mn-ea"/>
        <a:cs typeface="+mn-cs"/>
      </a:defRPr>
    </a:lvl3pPr>
    <a:lvl4pPr marL="1370874" algn="l" rtl="0" eaLnBrk="0" fontAlgn="base" hangingPunct="0">
      <a:spcBef>
        <a:spcPct val="30000"/>
      </a:spcBef>
      <a:spcAft>
        <a:spcPct val="0"/>
      </a:spcAft>
      <a:defRPr sz="1200" kern="1200">
        <a:solidFill>
          <a:schemeClr val="tx1"/>
        </a:solidFill>
        <a:latin typeface="+mn-lt"/>
        <a:ea typeface="+mn-ea"/>
        <a:cs typeface="+mn-cs"/>
      </a:defRPr>
    </a:lvl4pPr>
    <a:lvl5pPr marL="1827832" algn="l" rtl="0" eaLnBrk="0" fontAlgn="base" hangingPunct="0">
      <a:spcBef>
        <a:spcPct val="30000"/>
      </a:spcBef>
      <a:spcAft>
        <a:spcPct val="0"/>
      </a:spcAft>
      <a:defRPr sz="1200" kern="1200">
        <a:solidFill>
          <a:schemeClr val="tx1"/>
        </a:solidFill>
        <a:latin typeface="+mn-lt"/>
        <a:ea typeface="+mn-ea"/>
        <a:cs typeface="+mn-cs"/>
      </a:defRPr>
    </a:lvl5pPr>
    <a:lvl6pPr marL="2284789" algn="l" defTabSz="913916" rtl="0" eaLnBrk="1" latinLnBrk="0" hangingPunct="1">
      <a:defRPr sz="1200" kern="1200">
        <a:solidFill>
          <a:schemeClr val="tx1"/>
        </a:solidFill>
        <a:latin typeface="+mn-lt"/>
        <a:ea typeface="+mn-ea"/>
        <a:cs typeface="+mn-cs"/>
      </a:defRPr>
    </a:lvl6pPr>
    <a:lvl7pPr marL="2741748" algn="l" defTabSz="913916" rtl="0" eaLnBrk="1" latinLnBrk="0" hangingPunct="1">
      <a:defRPr sz="1200" kern="1200">
        <a:solidFill>
          <a:schemeClr val="tx1"/>
        </a:solidFill>
        <a:latin typeface="+mn-lt"/>
        <a:ea typeface="+mn-ea"/>
        <a:cs typeface="+mn-cs"/>
      </a:defRPr>
    </a:lvl7pPr>
    <a:lvl8pPr marL="3198706" algn="l" defTabSz="913916" rtl="0" eaLnBrk="1" latinLnBrk="0" hangingPunct="1">
      <a:defRPr sz="1200" kern="1200">
        <a:solidFill>
          <a:schemeClr val="tx1"/>
        </a:solidFill>
        <a:latin typeface="+mn-lt"/>
        <a:ea typeface="+mn-ea"/>
        <a:cs typeface="+mn-cs"/>
      </a:defRPr>
    </a:lvl8pPr>
    <a:lvl9pPr marL="3655663" algn="l" defTabSz="91391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74F9EE5-F407-4C78-A5FF-0E839BCFF471}" type="slidenum">
              <a:rPr lang="fr-BE" altLang="fr-FR" smtClean="0"/>
              <a:pPr eaLnBrk="1" hangingPunct="1"/>
              <a:t>1</a:t>
            </a:fld>
            <a:endParaRPr lang="fr-BE" altLang="fr-FR" smtClean="0"/>
          </a:p>
        </p:txBody>
      </p:sp>
    </p:spTree>
    <p:extLst>
      <p:ext uri="{BB962C8B-B14F-4D97-AF65-F5344CB8AC3E}">
        <p14:creationId xmlns:p14="http://schemas.microsoft.com/office/powerpoint/2010/main" val="3231431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A143DCB-213F-4646-AA94-B7256544EB3F}" type="slidenum">
              <a:rPr lang="fr-BE" altLang="fr-FR" smtClean="0"/>
              <a:pPr eaLnBrk="1" hangingPunct="1"/>
              <a:t>10</a:t>
            </a:fld>
            <a:endParaRPr lang="fr-BE" altLang="fr-FR" smtClean="0"/>
          </a:p>
        </p:txBody>
      </p:sp>
    </p:spTree>
    <p:extLst>
      <p:ext uri="{BB962C8B-B14F-4D97-AF65-F5344CB8AC3E}">
        <p14:creationId xmlns:p14="http://schemas.microsoft.com/office/powerpoint/2010/main" val="3604998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73B87E1-7E36-4776-AC22-B65FEA5CB577}" type="slidenum">
              <a:rPr lang="fr-BE" altLang="fr-FR" smtClean="0"/>
              <a:pPr eaLnBrk="1" hangingPunct="1"/>
              <a:t>11</a:t>
            </a:fld>
            <a:endParaRPr lang="fr-BE" altLang="fr-FR" smtClean="0"/>
          </a:p>
        </p:txBody>
      </p:sp>
    </p:spTree>
    <p:extLst>
      <p:ext uri="{BB962C8B-B14F-4D97-AF65-F5344CB8AC3E}">
        <p14:creationId xmlns:p14="http://schemas.microsoft.com/office/powerpoint/2010/main" val="2356884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C3518AA-C0B9-486D-9940-CF8065B323EA}" type="slidenum">
              <a:rPr lang="fr-BE" altLang="fr-FR" smtClean="0"/>
              <a:pPr eaLnBrk="1" hangingPunct="1"/>
              <a:t>12</a:t>
            </a:fld>
            <a:endParaRPr lang="fr-BE" altLang="fr-FR" smtClean="0"/>
          </a:p>
        </p:txBody>
      </p:sp>
    </p:spTree>
    <p:extLst>
      <p:ext uri="{BB962C8B-B14F-4D97-AF65-F5344CB8AC3E}">
        <p14:creationId xmlns:p14="http://schemas.microsoft.com/office/powerpoint/2010/main" val="1909530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0DE028B-4D63-4DF4-A0CF-BAD87FE7CF72}" type="slidenum">
              <a:rPr lang="fr-BE" altLang="fr-FR" smtClean="0"/>
              <a:pPr eaLnBrk="1" hangingPunct="1"/>
              <a:t>13</a:t>
            </a:fld>
            <a:endParaRPr lang="fr-BE" altLang="fr-FR" smtClean="0"/>
          </a:p>
        </p:txBody>
      </p:sp>
    </p:spTree>
    <p:extLst>
      <p:ext uri="{BB962C8B-B14F-4D97-AF65-F5344CB8AC3E}">
        <p14:creationId xmlns:p14="http://schemas.microsoft.com/office/powerpoint/2010/main" val="2155275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40FD73D-9540-4CFB-81FB-17070DCBC88B}" type="slidenum">
              <a:rPr lang="fr-BE" altLang="fr-FR" smtClean="0"/>
              <a:pPr eaLnBrk="1" hangingPunct="1"/>
              <a:t>14</a:t>
            </a:fld>
            <a:endParaRPr lang="fr-BE" altLang="fr-FR" smtClean="0"/>
          </a:p>
        </p:txBody>
      </p:sp>
    </p:spTree>
    <p:extLst>
      <p:ext uri="{BB962C8B-B14F-4D97-AF65-F5344CB8AC3E}">
        <p14:creationId xmlns:p14="http://schemas.microsoft.com/office/powerpoint/2010/main" val="2469870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0DE028B-4D63-4DF4-A0CF-BAD87FE7CF72}" type="slidenum">
              <a:rPr lang="fr-BE" altLang="fr-FR" smtClean="0"/>
              <a:pPr eaLnBrk="1" hangingPunct="1"/>
              <a:t>15</a:t>
            </a:fld>
            <a:endParaRPr lang="fr-BE" altLang="fr-FR" smtClean="0"/>
          </a:p>
        </p:txBody>
      </p:sp>
    </p:spTree>
    <p:extLst>
      <p:ext uri="{BB962C8B-B14F-4D97-AF65-F5344CB8AC3E}">
        <p14:creationId xmlns:p14="http://schemas.microsoft.com/office/powerpoint/2010/main" val="3671052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E8F90D7-883E-45B8-BA31-317B7DD6F66E}" type="slidenum">
              <a:rPr lang="fr-BE" altLang="fr-FR" smtClean="0"/>
              <a:pPr eaLnBrk="1" hangingPunct="1"/>
              <a:t>16</a:t>
            </a:fld>
            <a:endParaRPr lang="fr-BE" altLang="fr-FR" smtClean="0"/>
          </a:p>
        </p:txBody>
      </p:sp>
    </p:spTree>
    <p:extLst>
      <p:ext uri="{BB962C8B-B14F-4D97-AF65-F5344CB8AC3E}">
        <p14:creationId xmlns:p14="http://schemas.microsoft.com/office/powerpoint/2010/main" val="30323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0DE028B-4D63-4DF4-A0CF-BAD87FE7CF72}" type="slidenum">
              <a:rPr lang="fr-BE" altLang="fr-FR" smtClean="0"/>
              <a:pPr eaLnBrk="1" hangingPunct="1"/>
              <a:t>17</a:t>
            </a:fld>
            <a:endParaRPr lang="fr-BE" altLang="fr-FR" smtClean="0"/>
          </a:p>
        </p:txBody>
      </p:sp>
    </p:spTree>
    <p:extLst>
      <p:ext uri="{BB962C8B-B14F-4D97-AF65-F5344CB8AC3E}">
        <p14:creationId xmlns:p14="http://schemas.microsoft.com/office/powerpoint/2010/main" val="1876859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DF998CC-5A73-4954-90E0-7A195F547E5B}" type="slidenum">
              <a:rPr lang="fr-BE" altLang="fr-FR" smtClean="0"/>
              <a:pPr eaLnBrk="1" hangingPunct="1"/>
              <a:t>18</a:t>
            </a:fld>
            <a:endParaRPr lang="fr-BE" altLang="fr-FR" smtClean="0"/>
          </a:p>
        </p:txBody>
      </p:sp>
    </p:spTree>
    <p:extLst>
      <p:ext uri="{BB962C8B-B14F-4D97-AF65-F5344CB8AC3E}">
        <p14:creationId xmlns:p14="http://schemas.microsoft.com/office/powerpoint/2010/main" val="3022427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B5DBD14-989E-4A42-BFAA-1F4AC71BF686}" type="slidenum">
              <a:rPr lang="fr-BE" altLang="fr-FR" smtClean="0"/>
              <a:pPr eaLnBrk="1" hangingPunct="1"/>
              <a:t>19</a:t>
            </a:fld>
            <a:endParaRPr lang="fr-BE" altLang="fr-FR" smtClean="0"/>
          </a:p>
        </p:txBody>
      </p:sp>
    </p:spTree>
    <p:extLst>
      <p:ext uri="{BB962C8B-B14F-4D97-AF65-F5344CB8AC3E}">
        <p14:creationId xmlns:p14="http://schemas.microsoft.com/office/powerpoint/2010/main" val="608227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129050D-5D92-4E92-9A4F-17BFE28C170F}" type="slidenum">
              <a:rPr lang="fr-BE" altLang="fr-FR" smtClean="0"/>
              <a:pPr eaLnBrk="1" hangingPunct="1"/>
              <a:t>2</a:t>
            </a:fld>
            <a:endParaRPr lang="fr-BE" altLang="fr-FR" smtClean="0"/>
          </a:p>
        </p:txBody>
      </p:sp>
    </p:spTree>
    <p:extLst>
      <p:ext uri="{BB962C8B-B14F-4D97-AF65-F5344CB8AC3E}">
        <p14:creationId xmlns:p14="http://schemas.microsoft.com/office/powerpoint/2010/main" val="1066721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0DE028B-4D63-4DF4-A0CF-BAD87FE7CF72}" type="slidenum">
              <a:rPr lang="fr-BE" altLang="fr-FR" smtClean="0"/>
              <a:pPr eaLnBrk="1" hangingPunct="1"/>
              <a:t>20</a:t>
            </a:fld>
            <a:endParaRPr lang="fr-BE" altLang="fr-FR" smtClean="0"/>
          </a:p>
        </p:txBody>
      </p:sp>
    </p:spTree>
    <p:extLst>
      <p:ext uri="{BB962C8B-B14F-4D97-AF65-F5344CB8AC3E}">
        <p14:creationId xmlns:p14="http://schemas.microsoft.com/office/powerpoint/2010/main" val="1940010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B5DBD14-989E-4A42-BFAA-1F4AC71BF686}" type="slidenum">
              <a:rPr lang="fr-BE" altLang="fr-FR" smtClean="0"/>
              <a:pPr eaLnBrk="1" hangingPunct="1"/>
              <a:t>21</a:t>
            </a:fld>
            <a:endParaRPr lang="fr-BE" altLang="fr-FR" smtClean="0"/>
          </a:p>
        </p:txBody>
      </p:sp>
    </p:spTree>
    <p:extLst>
      <p:ext uri="{BB962C8B-B14F-4D97-AF65-F5344CB8AC3E}">
        <p14:creationId xmlns:p14="http://schemas.microsoft.com/office/powerpoint/2010/main" val="3576159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B5DBD14-989E-4A42-BFAA-1F4AC71BF686}" type="slidenum">
              <a:rPr lang="fr-BE" altLang="fr-FR" smtClean="0"/>
              <a:pPr eaLnBrk="1" hangingPunct="1"/>
              <a:t>22</a:t>
            </a:fld>
            <a:endParaRPr lang="fr-BE" altLang="fr-FR" smtClean="0"/>
          </a:p>
        </p:txBody>
      </p:sp>
    </p:spTree>
    <p:extLst>
      <p:ext uri="{BB962C8B-B14F-4D97-AF65-F5344CB8AC3E}">
        <p14:creationId xmlns:p14="http://schemas.microsoft.com/office/powerpoint/2010/main" val="1324196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6D3C20E-7172-4B00-9BB2-214EB7328AA3}" type="slidenum">
              <a:rPr lang="fr-BE" altLang="fr-FR" smtClean="0"/>
              <a:pPr eaLnBrk="1" hangingPunct="1"/>
              <a:t>3</a:t>
            </a:fld>
            <a:endParaRPr lang="fr-BE" altLang="fr-FR" smtClean="0"/>
          </a:p>
        </p:txBody>
      </p:sp>
    </p:spTree>
    <p:extLst>
      <p:ext uri="{BB962C8B-B14F-4D97-AF65-F5344CB8AC3E}">
        <p14:creationId xmlns:p14="http://schemas.microsoft.com/office/powerpoint/2010/main" val="3038853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0DE028B-4D63-4DF4-A0CF-BAD87FE7CF72}" type="slidenum">
              <a:rPr lang="fr-BE" altLang="fr-FR" smtClean="0"/>
              <a:pPr eaLnBrk="1" hangingPunct="1"/>
              <a:t>4</a:t>
            </a:fld>
            <a:endParaRPr lang="fr-BE" altLang="fr-FR" smtClean="0"/>
          </a:p>
        </p:txBody>
      </p:sp>
    </p:spTree>
    <p:extLst>
      <p:ext uri="{BB962C8B-B14F-4D97-AF65-F5344CB8AC3E}">
        <p14:creationId xmlns:p14="http://schemas.microsoft.com/office/powerpoint/2010/main" val="4085630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6675345-8359-4BCB-888A-1178D6F11475}" type="slidenum">
              <a:rPr lang="fr-BE" altLang="fr-FR" smtClean="0"/>
              <a:pPr eaLnBrk="1" hangingPunct="1"/>
              <a:t>5</a:t>
            </a:fld>
            <a:endParaRPr lang="fr-BE" altLang="fr-FR" smtClean="0"/>
          </a:p>
        </p:txBody>
      </p:sp>
    </p:spTree>
    <p:extLst>
      <p:ext uri="{BB962C8B-B14F-4D97-AF65-F5344CB8AC3E}">
        <p14:creationId xmlns:p14="http://schemas.microsoft.com/office/powerpoint/2010/main" val="3135504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8B68092-DDAC-472D-976B-E1568C9FC6BC}" type="slidenum">
              <a:rPr lang="fr-BE" altLang="fr-FR" smtClean="0"/>
              <a:pPr eaLnBrk="1" hangingPunct="1"/>
              <a:t>6</a:t>
            </a:fld>
            <a:endParaRPr lang="fr-BE" altLang="fr-FR" smtClean="0"/>
          </a:p>
        </p:txBody>
      </p:sp>
    </p:spTree>
    <p:extLst>
      <p:ext uri="{BB962C8B-B14F-4D97-AF65-F5344CB8AC3E}">
        <p14:creationId xmlns:p14="http://schemas.microsoft.com/office/powerpoint/2010/main" val="1585709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0DE028B-4D63-4DF4-A0CF-BAD87FE7CF72}" type="slidenum">
              <a:rPr lang="fr-BE" altLang="fr-FR" smtClean="0"/>
              <a:pPr eaLnBrk="1" hangingPunct="1"/>
              <a:t>7</a:t>
            </a:fld>
            <a:endParaRPr lang="fr-BE" altLang="fr-FR" smtClean="0"/>
          </a:p>
        </p:txBody>
      </p:sp>
    </p:spTree>
    <p:extLst>
      <p:ext uri="{BB962C8B-B14F-4D97-AF65-F5344CB8AC3E}">
        <p14:creationId xmlns:p14="http://schemas.microsoft.com/office/powerpoint/2010/main" val="3112441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8EF72EB-CD3D-48A4-82B0-8D8A898AA8FE}" type="slidenum">
              <a:rPr lang="fr-BE" altLang="fr-FR" smtClean="0"/>
              <a:pPr eaLnBrk="1" hangingPunct="1"/>
              <a:t>8</a:t>
            </a:fld>
            <a:endParaRPr lang="fr-BE" altLang="fr-FR" smtClean="0"/>
          </a:p>
        </p:txBody>
      </p:sp>
    </p:spTree>
    <p:extLst>
      <p:ext uri="{BB962C8B-B14F-4D97-AF65-F5344CB8AC3E}">
        <p14:creationId xmlns:p14="http://schemas.microsoft.com/office/powerpoint/2010/main" val="2455808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0DE028B-4D63-4DF4-A0CF-BAD87FE7CF72}" type="slidenum">
              <a:rPr lang="fr-BE" altLang="fr-FR" smtClean="0"/>
              <a:pPr eaLnBrk="1" hangingPunct="1"/>
              <a:t>9</a:t>
            </a:fld>
            <a:endParaRPr lang="fr-BE" altLang="fr-FR" smtClean="0"/>
          </a:p>
        </p:txBody>
      </p:sp>
    </p:spTree>
    <p:extLst>
      <p:ext uri="{BB962C8B-B14F-4D97-AF65-F5344CB8AC3E}">
        <p14:creationId xmlns:p14="http://schemas.microsoft.com/office/powerpoint/2010/main" val="521128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532" y="2130976"/>
            <a:ext cx="7772943" cy="1470086"/>
          </a:xfrm>
        </p:spPr>
        <p:txBody>
          <a:bodyPr/>
          <a:lstStyle>
            <a:lvl1pPr algn="ctr">
              <a:defRPr/>
            </a:lvl1pPr>
          </a:lstStyle>
          <a:p>
            <a:r>
              <a:rPr lang="fr-FR" smtClean="0"/>
              <a:t>Modifiez le style du titre</a:t>
            </a:r>
            <a:endParaRPr lang="fr-BE" dirty="0"/>
          </a:p>
        </p:txBody>
      </p:sp>
      <p:sp>
        <p:nvSpPr>
          <p:cNvPr id="3" name="Subtitle 2"/>
          <p:cNvSpPr>
            <a:spLocks noGrp="1"/>
          </p:cNvSpPr>
          <p:nvPr>
            <p:ph type="subTitle" idx="1"/>
          </p:nvPr>
        </p:nvSpPr>
        <p:spPr>
          <a:xfrm>
            <a:off x="1371057" y="3886156"/>
            <a:ext cx="6401886" cy="1752295"/>
          </a:xfrm>
        </p:spPr>
        <p:txBody>
          <a:bodyPr/>
          <a:lstStyle>
            <a:lvl1pPr marL="0" indent="0" algn="ctr">
              <a:buNone/>
              <a:defRPr/>
            </a:lvl1pPr>
            <a:lvl2pPr marL="400525" indent="0" algn="ctr">
              <a:buNone/>
              <a:defRPr/>
            </a:lvl2pPr>
            <a:lvl3pPr marL="801046" indent="0" algn="ctr">
              <a:buNone/>
              <a:defRPr/>
            </a:lvl3pPr>
            <a:lvl4pPr marL="1201571" indent="0" algn="ctr">
              <a:buNone/>
              <a:defRPr/>
            </a:lvl4pPr>
            <a:lvl5pPr marL="1602094" indent="0" algn="ctr">
              <a:buNone/>
              <a:defRPr/>
            </a:lvl5pPr>
            <a:lvl6pPr marL="2002619" indent="0" algn="ctr">
              <a:buNone/>
              <a:defRPr/>
            </a:lvl6pPr>
            <a:lvl7pPr marL="2403143" indent="0" algn="ctr">
              <a:buNone/>
              <a:defRPr/>
            </a:lvl7pPr>
            <a:lvl8pPr marL="2803666" indent="0" algn="ctr">
              <a:buNone/>
              <a:defRPr/>
            </a:lvl8pPr>
            <a:lvl9pPr marL="3204189" indent="0" algn="ctr">
              <a:buNone/>
              <a:defRPr/>
            </a:lvl9pPr>
          </a:lstStyle>
          <a:p>
            <a:r>
              <a:rPr lang="fr-FR" smtClean="0"/>
              <a:t>Modifiez le style des sous-titres du masque</a:t>
            </a:r>
            <a:endParaRPr lang="fr-BE"/>
          </a:p>
        </p:txBody>
      </p:sp>
      <p:sp>
        <p:nvSpPr>
          <p:cNvPr id="4" name="Rectangle 4"/>
          <p:cNvSpPr>
            <a:spLocks noGrp="1" noChangeArrowheads="1"/>
          </p:cNvSpPr>
          <p:nvPr>
            <p:ph type="dt" sz="half" idx="10"/>
          </p:nvPr>
        </p:nvSpPr>
        <p:spPr>
          <a:xfrm>
            <a:off x="6788683" y="6640557"/>
            <a:ext cx="2133962" cy="222615"/>
          </a:xfrm>
          <a:prstGeom prst="rect">
            <a:avLst/>
          </a:prstGeom>
          <a:ln/>
        </p:spPr>
        <p:txBody>
          <a:bodyPr/>
          <a:lstStyle>
            <a:lvl1pPr>
              <a:defRPr/>
            </a:lvl1pPr>
          </a:lstStyle>
          <a:p>
            <a:pPr>
              <a:defRPr/>
            </a:pPr>
            <a:r>
              <a:rPr lang="fr-FR" smtClean="0"/>
              <a:t>© Wavenet 2014</a:t>
            </a:r>
            <a:endParaRPr lang="en-GB" noProof="1" smtClean="0"/>
          </a:p>
        </p:txBody>
      </p:sp>
    </p:spTree>
    <p:extLst>
      <p:ext uri="{BB962C8B-B14F-4D97-AF65-F5344CB8AC3E}">
        <p14:creationId xmlns:p14="http://schemas.microsoft.com/office/powerpoint/2010/main" val="54489343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fr-BE"/>
          </a:p>
        </p:txBody>
      </p:sp>
      <p:sp>
        <p:nvSpPr>
          <p:cNvPr id="3" name="Vertical Text Placeholder 2"/>
          <p:cNvSpPr>
            <a:spLocks noGrp="1"/>
          </p:cNvSpPr>
          <p:nvPr>
            <p:ph type="body" orient="vert" idx="1"/>
          </p:nvPr>
        </p:nvSpPr>
        <p:spPr/>
        <p:txBody>
          <a:bodyPr vert="eaVert"/>
          <a:lstStyle>
            <a:lvl2pPr marL="742637" indent="-219732">
              <a:defRPr lang="en-US" sz="1800" baseline="0" dirty="0" smtClean="0">
                <a:solidFill>
                  <a:srgbClr val="222146"/>
                </a:solidFill>
                <a:latin typeface="+mn-lt"/>
              </a:defRPr>
            </a:lvl2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Date Placeholder 7"/>
          <p:cNvSpPr>
            <a:spLocks noGrp="1"/>
          </p:cNvSpPr>
          <p:nvPr>
            <p:ph type="dt" sz="half" idx="10"/>
          </p:nvPr>
        </p:nvSpPr>
        <p:spPr>
          <a:xfrm>
            <a:off x="6850258" y="6649957"/>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12312665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231" y="600418"/>
            <a:ext cx="2059301" cy="5526139"/>
          </a:xfrm>
        </p:spPr>
        <p:txBody>
          <a:bodyPr vert="eaVert"/>
          <a:lstStyle/>
          <a:p>
            <a:r>
              <a:rPr lang="fr-FR" smtClean="0"/>
              <a:t>Modifiez le style du titre</a:t>
            </a:r>
            <a:endParaRPr lang="fr-BE"/>
          </a:p>
        </p:txBody>
      </p:sp>
      <p:sp>
        <p:nvSpPr>
          <p:cNvPr id="3" name="Vertical Text Placeholder 2"/>
          <p:cNvSpPr>
            <a:spLocks noGrp="1"/>
          </p:cNvSpPr>
          <p:nvPr>
            <p:ph type="body" orient="vert" idx="1"/>
          </p:nvPr>
        </p:nvSpPr>
        <p:spPr>
          <a:xfrm>
            <a:off x="446612" y="600418"/>
            <a:ext cx="6050298" cy="5526139"/>
          </a:xfrm>
        </p:spPr>
        <p:txBody>
          <a:bodyPr vert="eaVert"/>
          <a:lstStyle>
            <a:lvl2pPr marL="742637" indent="-219732">
              <a:defRPr lang="en-US" sz="1800" baseline="0" dirty="0" smtClean="0">
                <a:solidFill>
                  <a:srgbClr val="222146"/>
                </a:solidFill>
                <a:latin typeface="+mn-lt"/>
              </a:defRPr>
            </a:lvl2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Date Placeholder 7"/>
          <p:cNvSpPr>
            <a:spLocks noGrp="1"/>
          </p:cNvSpPr>
          <p:nvPr>
            <p:ph type="dt" sz="half" idx="10"/>
          </p:nvPr>
        </p:nvSpPr>
        <p:spPr>
          <a:xfrm>
            <a:off x="6850258" y="6649957"/>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276995945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smtClean="0"/>
              <a:t>Click to edit Master title style</a:t>
            </a:r>
            <a:endParaRPr lang="fr-BE"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BE" dirty="0"/>
          </a:p>
        </p:txBody>
      </p:sp>
      <p:sp>
        <p:nvSpPr>
          <p:cNvPr id="5" name="Date Placeholder 7"/>
          <p:cNvSpPr>
            <a:spLocks noGrp="1"/>
          </p:cNvSpPr>
          <p:nvPr>
            <p:ph type="dt" sz="half" idx="10"/>
          </p:nvPr>
        </p:nvSpPr>
        <p:spPr>
          <a:xfrm>
            <a:off x="6850258" y="6649957"/>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2539423671"/>
      </p:ext>
    </p:extLst>
  </p:cSld>
  <p:clrMapOvr>
    <a:masterClrMapping/>
  </p:clrMapOvr>
  <p:transition>
    <p:strips dir="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446509" y="294093"/>
            <a:ext cx="8239917" cy="528831"/>
          </a:xfrm>
        </p:spPr>
        <p:txBody>
          <a:bodyPr/>
          <a:lstStyle>
            <a:lvl1pPr>
              <a:defRPr sz="2500"/>
            </a:lvl1pPr>
          </a:lstStyle>
          <a:p>
            <a:r>
              <a:rPr lang="fr-FR" smtClean="0"/>
              <a:t>Modifiez le style du titre</a:t>
            </a:r>
            <a:endParaRPr lang="fr-BE" dirty="0"/>
          </a:p>
        </p:txBody>
      </p:sp>
      <p:sp>
        <p:nvSpPr>
          <p:cNvPr id="3" name="Content Placeholder 2"/>
          <p:cNvSpPr>
            <a:spLocks noGrp="1"/>
          </p:cNvSpPr>
          <p:nvPr>
            <p:ph idx="1"/>
          </p:nvPr>
        </p:nvSpPr>
        <p:spPr>
          <a:xfrm>
            <a:off x="457475" y="1208441"/>
            <a:ext cx="8229057" cy="4702366"/>
          </a:xfrm>
        </p:spPr>
        <p:txBody>
          <a:bodyPr/>
          <a:lstStyle>
            <a:lvl1pPr>
              <a:defRPr sz="2100" baseline="0">
                <a:solidFill>
                  <a:srgbClr val="222146"/>
                </a:solidFill>
              </a:defRPr>
            </a:lvl1pPr>
            <a:lvl2pPr marL="742637" indent="-219732">
              <a:buClr>
                <a:srgbClr val="3FBBED"/>
              </a:buClr>
              <a:buSzPct val="100000"/>
              <a:buFont typeface="Calibri" pitchFamily="34" charset="0"/>
              <a:buChar char="-"/>
              <a:defRPr baseline="0">
                <a:solidFill>
                  <a:srgbClr val="222146"/>
                </a:solidFill>
              </a:defRPr>
            </a:lvl2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Rectangle 4"/>
          <p:cNvSpPr>
            <a:spLocks noGrp="1" noChangeArrowheads="1"/>
          </p:cNvSpPr>
          <p:nvPr>
            <p:ph type="dt" sz="half" idx="10"/>
          </p:nvPr>
        </p:nvSpPr>
        <p:spPr>
          <a:xfrm>
            <a:off x="6850258" y="6617644"/>
            <a:ext cx="2133962" cy="222615"/>
          </a:xfrm>
          <a:prstGeom prst="rect">
            <a:avLst/>
          </a:prstGeom>
          <a:ln/>
        </p:spPr>
        <p:txBody>
          <a:bodyPr anchor="ctr"/>
          <a:lstStyle>
            <a:lvl1pPr>
              <a:defRPr sz="1000"/>
            </a:lvl1pPr>
          </a:lstStyle>
          <a:p>
            <a:pPr>
              <a:tabLst>
                <a:tab pos="392179" algn="l"/>
                <a:tab pos="1960897" algn="l"/>
              </a:tabLst>
              <a:defRPr/>
            </a:pPr>
            <a:r>
              <a:rPr lang="fr-FR" smtClean="0"/>
              <a:t>© Wavenet 2014</a:t>
            </a:r>
            <a:endParaRPr lang="en-GB" dirty="0" smtClean="0"/>
          </a:p>
        </p:txBody>
      </p:sp>
      <p:sp>
        <p:nvSpPr>
          <p:cNvPr id="12" name="Content Placeholder 11"/>
          <p:cNvSpPr>
            <a:spLocks noGrp="1"/>
          </p:cNvSpPr>
          <p:nvPr>
            <p:ph sz="quarter" idx="13"/>
          </p:nvPr>
        </p:nvSpPr>
        <p:spPr>
          <a:xfrm>
            <a:off x="446506" y="620642"/>
            <a:ext cx="4248706" cy="522665"/>
          </a:xfrm>
        </p:spPr>
        <p:txBody>
          <a:bodyPr/>
          <a:lstStyle>
            <a:lvl1pPr marL="0" indent="0">
              <a:buNone/>
              <a:defRPr lang="en-US" sz="1800" b="1" i="0" dirty="0" smtClean="0">
                <a:solidFill>
                  <a:srgbClr val="40BBED"/>
                </a:solidFill>
                <a:latin typeface="+mn-lt"/>
                <a:ea typeface="+mn-ea"/>
                <a:cs typeface="+mn-cs"/>
              </a:defRPr>
            </a:lvl1pPr>
          </a:lstStyle>
          <a:p>
            <a:pPr lvl="0"/>
            <a:r>
              <a:rPr lang="fr-FR" smtClean="0"/>
              <a:t>Modifiez les styles du texte du masque</a:t>
            </a:r>
          </a:p>
        </p:txBody>
      </p:sp>
    </p:spTree>
    <p:extLst>
      <p:ext uri="{BB962C8B-B14F-4D97-AF65-F5344CB8AC3E}">
        <p14:creationId xmlns:p14="http://schemas.microsoft.com/office/powerpoint/2010/main" val="15274565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184" y="4407381"/>
            <a:ext cx="7772943" cy="1362097"/>
          </a:xfrm>
        </p:spPr>
        <p:txBody>
          <a:bodyPr anchor="t"/>
          <a:lstStyle>
            <a:lvl1pPr algn="l">
              <a:defRPr sz="3500" b="1" cap="all"/>
            </a:lvl1pPr>
          </a:lstStyle>
          <a:p>
            <a:r>
              <a:rPr lang="fr-FR" smtClean="0"/>
              <a:t>Modifiez le style du titre</a:t>
            </a:r>
            <a:endParaRPr lang="fr-BE"/>
          </a:p>
        </p:txBody>
      </p:sp>
      <p:sp>
        <p:nvSpPr>
          <p:cNvPr id="3" name="Text Placeholder 2"/>
          <p:cNvSpPr>
            <a:spLocks noGrp="1"/>
          </p:cNvSpPr>
          <p:nvPr>
            <p:ph type="body" idx="1"/>
          </p:nvPr>
        </p:nvSpPr>
        <p:spPr>
          <a:xfrm>
            <a:off x="722184" y="2907058"/>
            <a:ext cx="7772943" cy="1500322"/>
          </a:xfrm>
        </p:spPr>
        <p:txBody>
          <a:bodyPr anchor="b"/>
          <a:lstStyle>
            <a:lvl1pPr marL="0" indent="0">
              <a:buNone/>
              <a:defRPr sz="1800"/>
            </a:lvl1pPr>
            <a:lvl2pPr marL="400525" indent="0">
              <a:buNone/>
              <a:defRPr sz="1600"/>
            </a:lvl2pPr>
            <a:lvl3pPr marL="801046" indent="0">
              <a:buNone/>
              <a:defRPr sz="1400"/>
            </a:lvl3pPr>
            <a:lvl4pPr marL="1201571" indent="0">
              <a:buNone/>
              <a:defRPr sz="1200"/>
            </a:lvl4pPr>
            <a:lvl5pPr marL="1602094" indent="0">
              <a:buNone/>
              <a:defRPr sz="1200"/>
            </a:lvl5pPr>
            <a:lvl6pPr marL="2002619" indent="0">
              <a:buNone/>
              <a:defRPr sz="1200"/>
            </a:lvl6pPr>
            <a:lvl7pPr marL="2403143" indent="0">
              <a:buNone/>
              <a:defRPr sz="1200"/>
            </a:lvl7pPr>
            <a:lvl8pPr marL="2803666" indent="0">
              <a:buNone/>
              <a:defRPr sz="1200"/>
            </a:lvl8pPr>
            <a:lvl9pPr marL="3204189" indent="0">
              <a:buNone/>
              <a:defRPr sz="1200"/>
            </a:lvl9pPr>
          </a:lstStyle>
          <a:p>
            <a:pPr lvl="0"/>
            <a:r>
              <a:rPr lang="fr-FR" smtClean="0"/>
              <a:t>Modifiez les styles du texte du masque</a:t>
            </a:r>
          </a:p>
        </p:txBody>
      </p:sp>
      <p:sp>
        <p:nvSpPr>
          <p:cNvPr id="4" name="Date Placeholder 7"/>
          <p:cNvSpPr>
            <a:spLocks noGrp="1"/>
          </p:cNvSpPr>
          <p:nvPr>
            <p:ph type="dt" sz="half" idx="10"/>
          </p:nvPr>
        </p:nvSpPr>
        <p:spPr>
          <a:xfrm>
            <a:off x="6850258" y="6649957"/>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16817741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474" y="1077817"/>
            <a:ext cx="4049369" cy="5048740"/>
          </a:xfrm>
        </p:spPr>
        <p:txBody>
          <a:bodyPr/>
          <a:lstStyle>
            <a:lvl1pPr>
              <a:defRPr sz="2500"/>
            </a:lvl1pPr>
            <a:lvl2pPr marL="742637" indent="-219732">
              <a:defRPr lang="en-US" sz="1800" baseline="0" dirty="0" smtClean="0">
                <a:solidFill>
                  <a:srgbClr val="222146"/>
                </a:solidFill>
                <a:latin typeface="+mn-lt"/>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Content Placeholder 3"/>
          <p:cNvSpPr>
            <a:spLocks noGrp="1"/>
          </p:cNvSpPr>
          <p:nvPr>
            <p:ph sz="half" idx="2"/>
          </p:nvPr>
        </p:nvSpPr>
        <p:spPr>
          <a:xfrm>
            <a:off x="4637159" y="1077817"/>
            <a:ext cx="4049370" cy="5048740"/>
          </a:xfrm>
        </p:spPr>
        <p:txBody>
          <a:bodyPr/>
          <a:lstStyle>
            <a:lvl1pPr>
              <a:defRPr sz="2500"/>
            </a:lvl1pPr>
            <a:lvl2pPr marL="742637" indent="-219732">
              <a:defRPr lang="en-US" sz="1800" baseline="0" dirty="0" smtClean="0">
                <a:solidFill>
                  <a:srgbClr val="222146"/>
                </a:solidFill>
                <a:latin typeface="+mn-lt"/>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8" name="Date Placeholder 7"/>
          <p:cNvSpPr>
            <a:spLocks noGrp="1"/>
          </p:cNvSpPr>
          <p:nvPr>
            <p:ph type="dt" sz="half" idx="10"/>
          </p:nvPr>
        </p:nvSpPr>
        <p:spPr>
          <a:xfrm>
            <a:off x="6850258" y="6649957"/>
            <a:ext cx="2133962" cy="222615"/>
          </a:xfrm>
          <a:prstGeom prst="rect">
            <a:avLst/>
          </a:prstGeom>
        </p:spPr>
        <p:txBody>
          <a:bodyPr/>
          <a:lstStyle/>
          <a:p>
            <a:pPr>
              <a:defRPr/>
            </a:pPr>
            <a:r>
              <a:rPr lang="fr-FR" smtClean="0"/>
              <a:t>© Wavenet 2014</a:t>
            </a:r>
            <a:endParaRPr lang="en-GB" noProof="1" smtClean="0"/>
          </a:p>
        </p:txBody>
      </p:sp>
      <p:sp>
        <p:nvSpPr>
          <p:cNvPr id="11" name="Title 10"/>
          <p:cNvSpPr>
            <a:spLocks noGrp="1"/>
          </p:cNvSpPr>
          <p:nvPr>
            <p:ph type="title"/>
          </p:nvPr>
        </p:nvSpPr>
        <p:spPr/>
        <p:txBody>
          <a:bodyPr/>
          <a:lstStyle/>
          <a:p>
            <a:r>
              <a:rPr lang="fr-FR" smtClean="0"/>
              <a:t>Modifiez le style du titre</a:t>
            </a:r>
            <a:endParaRPr lang="fr-BE"/>
          </a:p>
        </p:txBody>
      </p:sp>
    </p:spTree>
    <p:extLst>
      <p:ext uri="{BB962C8B-B14F-4D97-AF65-F5344CB8AC3E}">
        <p14:creationId xmlns:p14="http://schemas.microsoft.com/office/powerpoint/2010/main" val="6363717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57475" y="275012"/>
            <a:ext cx="8229057" cy="672184"/>
          </a:xfrm>
        </p:spPr>
        <p:txBody>
          <a:bodyPr/>
          <a:lstStyle>
            <a:lvl1pPr>
              <a:defRPr/>
            </a:lvl1pPr>
          </a:lstStyle>
          <a:p>
            <a:r>
              <a:rPr lang="fr-FR" smtClean="0"/>
              <a:t>Modifiez le style du titre</a:t>
            </a:r>
            <a:endParaRPr lang="fr-BE"/>
          </a:p>
        </p:txBody>
      </p:sp>
      <p:sp>
        <p:nvSpPr>
          <p:cNvPr id="3" name="Text Placeholder 2"/>
          <p:cNvSpPr>
            <a:spLocks noGrp="1"/>
          </p:cNvSpPr>
          <p:nvPr>
            <p:ph type="body" idx="1"/>
          </p:nvPr>
        </p:nvSpPr>
        <p:spPr>
          <a:xfrm>
            <a:off x="457474" y="1012506"/>
            <a:ext cx="4039867" cy="639293"/>
          </a:xfrm>
        </p:spPr>
        <p:txBody>
          <a:bodyPr anchor="b"/>
          <a:lstStyle>
            <a:lvl1pPr marL="0" indent="0">
              <a:buNone/>
              <a:defRPr sz="2100" b="1"/>
            </a:lvl1pPr>
            <a:lvl2pPr marL="400525" indent="0">
              <a:buNone/>
              <a:defRPr sz="1800" b="1"/>
            </a:lvl2pPr>
            <a:lvl3pPr marL="801046" indent="0">
              <a:buNone/>
              <a:defRPr sz="1600" b="1"/>
            </a:lvl3pPr>
            <a:lvl4pPr marL="1201571" indent="0">
              <a:buNone/>
              <a:defRPr sz="1400" b="1"/>
            </a:lvl4pPr>
            <a:lvl5pPr marL="1602094" indent="0">
              <a:buNone/>
              <a:defRPr sz="1400" b="1"/>
            </a:lvl5pPr>
            <a:lvl6pPr marL="2002619" indent="0">
              <a:buNone/>
              <a:defRPr sz="1400" b="1"/>
            </a:lvl6pPr>
            <a:lvl7pPr marL="2403143" indent="0">
              <a:buNone/>
              <a:defRPr sz="1400" b="1"/>
            </a:lvl7pPr>
            <a:lvl8pPr marL="2803666" indent="0">
              <a:buNone/>
              <a:defRPr sz="1400" b="1"/>
            </a:lvl8pPr>
            <a:lvl9pPr marL="3204189" indent="0">
              <a:buNone/>
              <a:defRPr sz="1400" b="1"/>
            </a:lvl9pPr>
          </a:lstStyle>
          <a:p>
            <a:pPr lvl="0"/>
            <a:r>
              <a:rPr lang="fr-FR" smtClean="0"/>
              <a:t>Modifiez les styles du texte du masque</a:t>
            </a:r>
          </a:p>
        </p:txBody>
      </p:sp>
      <p:sp>
        <p:nvSpPr>
          <p:cNvPr id="4" name="Content Placeholder 3"/>
          <p:cNvSpPr>
            <a:spLocks noGrp="1"/>
          </p:cNvSpPr>
          <p:nvPr>
            <p:ph sz="half" idx="2"/>
          </p:nvPr>
        </p:nvSpPr>
        <p:spPr>
          <a:xfrm>
            <a:off x="457474" y="1730923"/>
            <a:ext cx="4039867" cy="4395634"/>
          </a:xfrm>
        </p:spPr>
        <p:txBody>
          <a:bodyPr/>
          <a:lstStyle>
            <a:lvl1pPr>
              <a:defRPr sz="2100"/>
            </a:lvl1pPr>
            <a:lvl2pPr marL="742637" indent="-219732">
              <a:defRPr lang="en-US" sz="1800" baseline="0" dirty="0" smtClean="0">
                <a:solidFill>
                  <a:srgbClr val="222146"/>
                </a:solidFill>
                <a:latin typeface="+mn-lt"/>
              </a:defRPr>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5" name="Text Placeholder 4"/>
          <p:cNvSpPr>
            <a:spLocks noGrp="1"/>
          </p:cNvSpPr>
          <p:nvPr>
            <p:ph type="body" sz="quarter" idx="3"/>
          </p:nvPr>
        </p:nvSpPr>
        <p:spPr>
          <a:xfrm>
            <a:off x="4645307" y="1012506"/>
            <a:ext cx="4041225" cy="639293"/>
          </a:xfrm>
        </p:spPr>
        <p:txBody>
          <a:bodyPr anchor="b"/>
          <a:lstStyle>
            <a:lvl1pPr marL="0" indent="0">
              <a:buNone/>
              <a:defRPr sz="2100" b="1"/>
            </a:lvl1pPr>
            <a:lvl2pPr marL="400525" indent="0">
              <a:buNone/>
              <a:defRPr sz="1800" b="1"/>
            </a:lvl2pPr>
            <a:lvl3pPr marL="801046" indent="0">
              <a:buNone/>
              <a:defRPr sz="1600" b="1"/>
            </a:lvl3pPr>
            <a:lvl4pPr marL="1201571" indent="0">
              <a:buNone/>
              <a:defRPr sz="1400" b="1"/>
            </a:lvl4pPr>
            <a:lvl5pPr marL="1602094" indent="0">
              <a:buNone/>
              <a:defRPr sz="1400" b="1"/>
            </a:lvl5pPr>
            <a:lvl6pPr marL="2002619" indent="0">
              <a:buNone/>
              <a:defRPr sz="1400" b="1"/>
            </a:lvl6pPr>
            <a:lvl7pPr marL="2403143" indent="0">
              <a:buNone/>
              <a:defRPr sz="1400" b="1"/>
            </a:lvl7pPr>
            <a:lvl8pPr marL="2803666" indent="0">
              <a:buNone/>
              <a:defRPr sz="1400" b="1"/>
            </a:lvl8pPr>
            <a:lvl9pPr marL="3204189" indent="0">
              <a:buNone/>
              <a:defRPr sz="1400" b="1"/>
            </a:lvl9pPr>
          </a:lstStyle>
          <a:p>
            <a:pPr lvl="0"/>
            <a:r>
              <a:rPr lang="fr-FR" smtClean="0"/>
              <a:t>Modifiez les styles du texte du masque</a:t>
            </a:r>
          </a:p>
        </p:txBody>
      </p:sp>
      <p:sp>
        <p:nvSpPr>
          <p:cNvPr id="6" name="Content Placeholder 5"/>
          <p:cNvSpPr>
            <a:spLocks noGrp="1"/>
          </p:cNvSpPr>
          <p:nvPr>
            <p:ph sz="quarter" idx="4"/>
          </p:nvPr>
        </p:nvSpPr>
        <p:spPr>
          <a:xfrm>
            <a:off x="4645307" y="1730923"/>
            <a:ext cx="4041225" cy="4395634"/>
          </a:xfrm>
        </p:spPr>
        <p:txBody>
          <a:bodyPr/>
          <a:lstStyle>
            <a:lvl1pPr>
              <a:defRPr sz="2100"/>
            </a:lvl1pPr>
            <a:lvl2pPr marL="742637" indent="-219732">
              <a:defRPr lang="en-US" sz="1800" baseline="0" dirty="0" smtClean="0">
                <a:solidFill>
                  <a:srgbClr val="222146"/>
                </a:solidFill>
                <a:latin typeface="+mn-lt"/>
              </a:defRPr>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7" name="Date Placeholder 7"/>
          <p:cNvSpPr>
            <a:spLocks noGrp="1"/>
          </p:cNvSpPr>
          <p:nvPr>
            <p:ph type="dt" sz="half" idx="10"/>
          </p:nvPr>
        </p:nvSpPr>
        <p:spPr>
          <a:xfrm>
            <a:off x="6850258" y="6649957"/>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17393079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fr-BE"/>
          </a:p>
        </p:txBody>
      </p:sp>
      <p:sp>
        <p:nvSpPr>
          <p:cNvPr id="3" name="Date Placeholder 7"/>
          <p:cNvSpPr>
            <a:spLocks noGrp="1"/>
          </p:cNvSpPr>
          <p:nvPr>
            <p:ph type="dt" sz="half" idx="10"/>
          </p:nvPr>
        </p:nvSpPr>
        <p:spPr>
          <a:xfrm>
            <a:off x="6850258" y="6649957"/>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19737704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7"/>
          <p:cNvSpPr>
            <a:spLocks noGrp="1"/>
          </p:cNvSpPr>
          <p:nvPr>
            <p:ph type="dt" sz="half" idx="10"/>
          </p:nvPr>
        </p:nvSpPr>
        <p:spPr>
          <a:xfrm>
            <a:off x="6850258" y="6649957"/>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31455201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475" y="273575"/>
            <a:ext cx="3008181" cy="1161958"/>
          </a:xfrm>
        </p:spPr>
        <p:txBody>
          <a:bodyPr anchor="b"/>
          <a:lstStyle>
            <a:lvl1pPr algn="l">
              <a:defRPr sz="1800" b="1"/>
            </a:lvl1pPr>
          </a:lstStyle>
          <a:p>
            <a:r>
              <a:rPr lang="fr-FR" smtClean="0"/>
              <a:t>Modifiez le style du titre</a:t>
            </a:r>
            <a:endParaRPr lang="fr-BE"/>
          </a:p>
        </p:txBody>
      </p:sp>
      <p:sp>
        <p:nvSpPr>
          <p:cNvPr id="3" name="Content Placeholder 2"/>
          <p:cNvSpPr>
            <a:spLocks noGrp="1"/>
          </p:cNvSpPr>
          <p:nvPr>
            <p:ph idx="1"/>
          </p:nvPr>
        </p:nvSpPr>
        <p:spPr>
          <a:xfrm>
            <a:off x="3575611" y="273571"/>
            <a:ext cx="5110921" cy="5852986"/>
          </a:xfrm>
        </p:spPr>
        <p:txBody>
          <a:bodyPr/>
          <a:lstStyle>
            <a:lvl1pPr>
              <a:defRPr sz="2800"/>
            </a:lvl1pPr>
            <a:lvl2pPr marL="742637" indent="-219732">
              <a:defRPr lang="en-US" sz="1800" baseline="0" dirty="0" smtClean="0">
                <a:solidFill>
                  <a:srgbClr val="222146"/>
                </a:solidFill>
                <a:latin typeface="+mn-lt"/>
              </a:defRPr>
            </a:lvl2pPr>
            <a:lvl3pPr>
              <a:defRPr sz="21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Text Placeholder 3"/>
          <p:cNvSpPr>
            <a:spLocks noGrp="1"/>
          </p:cNvSpPr>
          <p:nvPr>
            <p:ph type="body" sz="half" idx="2"/>
          </p:nvPr>
        </p:nvSpPr>
        <p:spPr>
          <a:xfrm>
            <a:off x="457475" y="1435533"/>
            <a:ext cx="3008181" cy="4691027"/>
          </a:xfrm>
        </p:spPr>
        <p:txBody>
          <a:bodyPr/>
          <a:lstStyle>
            <a:lvl1pPr marL="0" indent="0">
              <a:buNone/>
              <a:defRPr sz="1200"/>
            </a:lvl1pPr>
            <a:lvl2pPr marL="400525" indent="0">
              <a:buNone/>
              <a:defRPr sz="1100"/>
            </a:lvl2pPr>
            <a:lvl3pPr marL="801046" indent="0">
              <a:buNone/>
              <a:defRPr sz="900"/>
            </a:lvl3pPr>
            <a:lvl4pPr marL="1201571" indent="0">
              <a:buNone/>
              <a:defRPr sz="800"/>
            </a:lvl4pPr>
            <a:lvl5pPr marL="1602094" indent="0">
              <a:buNone/>
              <a:defRPr sz="800"/>
            </a:lvl5pPr>
            <a:lvl6pPr marL="2002619" indent="0">
              <a:buNone/>
              <a:defRPr sz="800"/>
            </a:lvl6pPr>
            <a:lvl7pPr marL="2403143" indent="0">
              <a:buNone/>
              <a:defRPr sz="800"/>
            </a:lvl7pPr>
            <a:lvl8pPr marL="2803666" indent="0">
              <a:buNone/>
              <a:defRPr sz="800"/>
            </a:lvl8pPr>
            <a:lvl9pPr marL="3204189" indent="0">
              <a:buNone/>
              <a:defRPr sz="800"/>
            </a:lvl9pPr>
          </a:lstStyle>
          <a:p>
            <a:pPr lvl="0"/>
            <a:r>
              <a:rPr lang="fr-FR" smtClean="0"/>
              <a:t>Modifiez les styles du texte du masque</a:t>
            </a:r>
          </a:p>
        </p:txBody>
      </p:sp>
      <p:sp>
        <p:nvSpPr>
          <p:cNvPr id="5" name="Date Placeholder 7"/>
          <p:cNvSpPr>
            <a:spLocks noGrp="1"/>
          </p:cNvSpPr>
          <p:nvPr>
            <p:ph type="dt" sz="half" idx="10"/>
          </p:nvPr>
        </p:nvSpPr>
        <p:spPr>
          <a:xfrm>
            <a:off x="6850258" y="6649957"/>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5765746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age avec légend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1880" y="613376"/>
            <a:ext cx="5486943" cy="4113648"/>
          </a:xfrm>
        </p:spPr>
        <p:txBody>
          <a:bodyPr/>
          <a:lstStyle>
            <a:lvl1pPr marL="0" indent="0">
              <a:buNone/>
              <a:defRPr sz="2800"/>
            </a:lvl1pPr>
            <a:lvl2pPr marL="400525" indent="0">
              <a:buNone/>
              <a:defRPr sz="2500"/>
            </a:lvl2pPr>
            <a:lvl3pPr marL="801046" indent="0">
              <a:buNone/>
              <a:defRPr sz="2100"/>
            </a:lvl3pPr>
            <a:lvl4pPr marL="1201571" indent="0">
              <a:buNone/>
              <a:defRPr sz="1800"/>
            </a:lvl4pPr>
            <a:lvl5pPr marL="1602094" indent="0">
              <a:buNone/>
              <a:defRPr sz="1800"/>
            </a:lvl5pPr>
            <a:lvl6pPr marL="2002619" indent="0">
              <a:buNone/>
              <a:defRPr sz="1800"/>
            </a:lvl6pPr>
            <a:lvl7pPr marL="2403143" indent="0">
              <a:buNone/>
              <a:defRPr sz="1800"/>
            </a:lvl7pPr>
            <a:lvl8pPr marL="2803666" indent="0">
              <a:buNone/>
              <a:defRPr sz="1800"/>
            </a:lvl8pPr>
            <a:lvl9pPr marL="3204189" indent="0">
              <a:buNone/>
              <a:defRPr sz="1800"/>
            </a:lvl9pPr>
          </a:lstStyle>
          <a:p>
            <a:pPr lvl="0"/>
            <a:r>
              <a:rPr lang="fr-FR" noProof="0" smtClean="0"/>
              <a:t>Cliquez sur l'icône pour ajouter une image</a:t>
            </a:r>
            <a:endParaRPr lang="fr-BE" noProof="0" smtClean="0"/>
          </a:p>
        </p:txBody>
      </p:sp>
      <p:sp>
        <p:nvSpPr>
          <p:cNvPr id="4" name="Text Placeholder 3"/>
          <p:cNvSpPr>
            <a:spLocks noGrp="1"/>
          </p:cNvSpPr>
          <p:nvPr>
            <p:ph type="body" sz="half" idx="2"/>
          </p:nvPr>
        </p:nvSpPr>
        <p:spPr>
          <a:xfrm>
            <a:off x="1791880" y="5367757"/>
            <a:ext cx="5486943" cy="804876"/>
          </a:xfrm>
        </p:spPr>
        <p:txBody>
          <a:bodyPr/>
          <a:lstStyle>
            <a:lvl1pPr marL="0" indent="0">
              <a:buNone/>
              <a:defRPr sz="1200"/>
            </a:lvl1pPr>
            <a:lvl2pPr marL="400525" indent="0">
              <a:buNone/>
              <a:defRPr sz="1100"/>
            </a:lvl2pPr>
            <a:lvl3pPr marL="801046" indent="0">
              <a:buNone/>
              <a:defRPr sz="900"/>
            </a:lvl3pPr>
            <a:lvl4pPr marL="1201571" indent="0">
              <a:buNone/>
              <a:defRPr sz="800"/>
            </a:lvl4pPr>
            <a:lvl5pPr marL="1602094" indent="0">
              <a:buNone/>
              <a:defRPr sz="800"/>
            </a:lvl5pPr>
            <a:lvl6pPr marL="2002619" indent="0">
              <a:buNone/>
              <a:defRPr sz="800"/>
            </a:lvl6pPr>
            <a:lvl7pPr marL="2403143" indent="0">
              <a:buNone/>
              <a:defRPr sz="800"/>
            </a:lvl7pPr>
            <a:lvl8pPr marL="2803666" indent="0">
              <a:buNone/>
              <a:defRPr sz="800"/>
            </a:lvl8pPr>
            <a:lvl9pPr marL="3204189" indent="0">
              <a:buNone/>
              <a:defRPr sz="800"/>
            </a:lvl9pPr>
          </a:lstStyle>
          <a:p>
            <a:pPr lvl="0"/>
            <a:r>
              <a:rPr lang="fr-FR" smtClean="0"/>
              <a:t>Modifiez les styles du texte du masque</a:t>
            </a:r>
          </a:p>
        </p:txBody>
      </p:sp>
      <p:sp>
        <p:nvSpPr>
          <p:cNvPr id="8" name="Title 7"/>
          <p:cNvSpPr>
            <a:spLocks noGrp="1"/>
          </p:cNvSpPr>
          <p:nvPr>
            <p:ph type="title"/>
          </p:nvPr>
        </p:nvSpPr>
        <p:spPr/>
        <p:txBody>
          <a:bodyPr/>
          <a:lstStyle/>
          <a:p>
            <a:r>
              <a:rPr lang="fr-FR" smtClean="0"/>
              <a:t>Modifiez le style du titre</a:t>
            </a:r>
            <a:endParaRPr lang="fr-BE"/>
          </a:p>
        </p:txBody>
      </p:sp>
      <p:sp>
        <p:nvSpPr>
          <p:cNvPr id="5" name="Date Placeholder 7"/>
          <p:cNvSpPr>
            <a:spLocks noGrp="1"/>
          </p:cNvSpPr>
          <p:nvPr>
            <p:ph type="dt" sz="half" idx="10"/>
          </p:nvPr>
        </p:nvSpPr>
        <p:spPr>
          <a:xfrm>
            <a:off x="6850258" y="6649957"/>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19773478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46509" y="294089"/>
            <a:ext cx="8239917" cy="587796"/>
          </a:xfrm>
          <a:prstGeom prst="rect">
            <a:avLst/>
          </a:prstGeom>
          <a:noFill/>
          <a:ln w="9525">
            <a:noFill/>
            <a:miter lim="800000"/>
            <a:headEnd/>
            <a:tailEnd/>
          </a:ln>
        </p:spPr>
        <p:txBody>
          <a:bodyPr vert="horz" wrap="square" lIns="91376" tIns="45688" rIns="91376" bIns="45688" numCol="1" anchor="t" anchorCtr="0" compatLnSpc="1">
            <a:prstTxWarp prst="textNoShape">
              <a:avLst/>
            </a:prstTxWarp>
          </a:bodyPr>
          <a:lstStyle/>
          <a:p>
            <a:pPr lvl="0"/>
            <a:r>
              <a:rPr lang="fr-FR" smtClean="0"/>
              <a:t>Modifiez le style du titre</a:t>
            </a:r>
            <a:endParaRPr lang="en-US" dirty="0" smtClean="0"/>
          </a:p>
        </p:txBody>
      </p:sp>
      <p:sp>
        <p:nvSpPr>
          <p:cNvPr id="2051" name="Rectangle 3"/>
          <p:cNvSpPr>
            <a:spLocks noGrp="1" noChangeArrowheads="1"/>
          </p:cNvSpPr>
          <p:nvPr>
            <p:ph type="body" idx="1"/>
          </p:nvPr>
        </p:nvSpPr>
        <p:spPr bwMode="auto">
          <a:xfrm>
            <a:off x="457475" y="947196"/>
            <a:ext cx="8229057" cy="4963608"/>
          </a:xfrm>
          <a:prstGeom prst="rect">
            <a:avLst/>
          </a:prstGeom>
          <a:noFill/>
          <a:ln w="9525">
            <a:noFill/>
            <a:miter lim="800000"/>
            <a:headEnd/>
            <a:tailEnd/>
          </a:ln>
        </p:spPr>
        <p:txBody>
          <a:bodyPr vert="horz" wrap="square" lIns="91376" tIns="45688" rIns="91376" bIns="45688" numCol="1" anchor="t" anchorCtr="0" compatLnSpc="1">
            <a:prstTxWarp prst="textNoShape">
              <a:avLst/>
            </a:prstTxWarp>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smtClean="0"/>
          </a:p>
        </p:txBody>
      </p:sp>
      <p:pic>
        <p:nvPicPr>
          <p:cNvPr id="3" name="Picture 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725137" y="6172046"/>
            <a:ext cx="2227342" cy="414085"/>
          </a:xfrm>
          <a:prstGeom prst="rect">
            <a:avLst/>
          </a:prstGeom>
        </p:spPr>
      </p:pic>
      <p:sp>
        <p:nvSpPr>
          <p:cNvPr id="6" name="Rectangle 4"/>
          <p:cNvSpPr>
            <a:spLocks noGrp="1" noChangeArrowheads="1"/>
          </p:cNvSpPr>
          <p:nvPr>
            <p:ph type="dt" sz="half" idx="2"/>
          </p:nvPr>
        </p:nvSpPr>
        <p:spPr>
          <a:xfrm>
            <a:off x="6818515" y="6629224"/>
            <a:ext cx="2133962" cy="218807"/>
          </a:xfrm>
          <a:prstGeom prst="rect">
            <a:avLst/>
          </a:prstGeom>
          <a:ln/>
        </p:spPr>
        <p:txBody>
          <a:bodyPr lIns="80105" tIns="40053" rIns="80105" bIns="40053" anchor="ctr"/>
          <a:lstStyle>
            <a:lvl1pPr algn="ctr">
              <a:defRPr sz="1000"/>
            </a:lvl1pPr>
          </a:lstStyle>
          <a:p>
            <a:pPr>
              <a:tabLst>
                <a:tab pos="392179" algn="l"/>
                <a:tab pos="1960897" algn="l"/>
              </a:tabLst>
              <a:defRPr/>
            </a:pPr>
            <a:r>
              <a:rPr lang="fr-FR" smtClean="0"/>
              <a:t>© Wavenet 2014</a:t>
            </a:r>
            <a:endParaRPr lang="en-GB" dirty="0" smtClean="0"/>
          </a:p>
        </p:txBody>
      </p:sp>
      <p:sp>
        <p:nvSpPr>
          <p:cNvPr id="2" name="AutoShape 2" descr="http://intranet.wavenet.lan/traininginfo/Logo%20Technobel.jpg"/>
          <p:cNvSpPr>
            <a:spLocks noChangeAspect="1" noChangeArrowheads="1"/>
          </p:cNvSpPr>
          <p:nvPr userDrawn="1"/>
        </p:nvSpPr>
        <p:spPr bwMode="auto">
          <a:xfrm>
            <a:off x="155575" y="-14446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392" tIns="45696" rIns="91392" bIns="45696" numCol="1" anchor="t" anchorCtr="0" compatLnSpc="1">
            <a:prstTxWarp prst="textNoShape">
              <a:avLst/>
            </a:prstTxWarp>
          </a:bodyPr>
          <a:lstStyle/>
          <a:p>
            <a:endParaRPr lang="fr-BE"/>
          </a:p>
        </p:txBody>
      </p:sp>
      <p:sp>
        <p:nvSpPr>
          <p:cNvPr id="4" name="AutoShape 4" descr="http://intranet.wavenet.lan/traininginfo/Logo%20Technobel.jpg"/>
          <p:cNvSpPr>
            <a:spLocks noChangeAspect="1" noChangeArrowheads="1"/>
          </p:cNvSpPr>
          <p:nvPr userDrawn="1"/>
        </p:nvSpPr>
        <p:spPr bwMode="auto">
          <a:xfrm>
            <a:off x="307975" y="79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392" tIns="45696" rIns="91392" bIns="45696" numCol="1" anchor="t" anchorCtr="0" compatLnSpc="1">
            <a:prstTxWarp prst="textNoShape">
              <a:avLst/>
            </a:prstTxWarp>
          </a:bodyPr>
          <a:lstStyle/>
          <a:p>
            <a:endParaRPr lang="fr-BE"/>
          </a:p>
        </p:txBody>
      </p:sp>
      <p:pic>
        <p:nvPicPr>
          <p:cNvPr id="9" name="Image 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251520" y="5916860"/>
            <a:ext cx="1239132" cy="749380"/>
          </a:xfrm>
          <a:prstGeom prst="rect">
            <a:avLst/>
          </a:prstGeom>
        </p:spPr>
      </p:pic>
    </p:spTree>
    <p:extLst>
      <p:ext uri="{BB962C8B-B14F-4D97-AF65-F5344CB8AC3E}">
        <p14:creationId xmlns:p14="http://schemas.microsoft.com/office/powerpoint/2010/main" val="72626436"/>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Lst>
  <p:transition>
    <p:strips dir="rd"/>
  </p:transition>
  <p:timing>
    <p:tnLst>
      <p:par>
        <p:cTn id="1" dur="indefinite" restart="never" nodeType="tmRoot"/>
      </p:par>
    </p:tnLst>
  </p:timing>
  <p:hf sldNum="0" hdr="0" ftr="0" dt="0"/>
  <p:txStyles>
    <p:titleStyle>
      <a:lvl1pPr algn="l" defTabSz="913695" rtl="0" eaLnBrk="1" fontAlgn="base" hangingPunct="1">
        <a:spcBef>
          <a:spcPct val="0"/>
        </a:spcBef>
        <a:spcAft>
          <a:spcPct val="0"/>
        </a:spcAft>
        <a:defRPr lang="en-US" sz="2500" b="1" dirty="0" smtClean="0">
          <a:solidFill>
            <a:srgbClr val="174A9B"/>
          </a:solidFill>
          <a:latin typeface="+mj-lt"/>
          <a:ea typeface="+mj-ea"/>
          <a:cs typeface="+mj-cs"/>
        </a:defRPr>
      </a:lvl1pPr>
      <a:lvl2pPr algn="l" defTabSz="913695" rtl="0" eaLnBrk="1" fontAlgn="base" hangingPunct="1">
        <a:spcBef>
          <a:spcPct val="0"/>
        </a:spcBef>
        <a:spcAft>
          <a:spcPct val="0"/>
        </a:spcAft>
        <a:defRPr sz="3900" b="1">
          <a:solidFill>
            <a:srgbClr val="AFA28B"/>
          </a:solidFill>
          <a:latin typeface="Calibri" pitchFamily="34" charset="0"/>
        </a:defRPr>
      </a:lvl2pPr>
      <a:lvl3pPr algn="l" defTabSz="913695" rtl="0" eaLnBrk="1" fontAlgn="base" hangingPunct="1">
        <a:spcBef>
          <a:spcPct val="0"/>
        </a:spcBef>
        <a:spcAft>
          <a:spcPct val="0"/>
        </a:spcAft>
        <a:defRPr sz="3900" b="1">
          <a:solidFill>
            <a:srgbClr val="AFA28B"/>
          </a:solidFill>
          <a:latin typeface="Calibri" pitchFamily="34" charset="0"/>
        </a:defRPr>
      </a:lvl3pPr>
      <a:lvl4pPr algn="l" defTabSz="913695" rtl="0" eaLnBrk="1" fontAlgn="base" hangingPunct="1">
        <a:spcBef>
          <a:spcPct val="0"/>
        </a:spcBef>
        <a:spcAft>
          <a:spcPct val="0"/>
        </a:spcAft>
        <a:defRPr sz="3900" b="1">
          <a:solidFill>
            <a:srgbClr val="AFA28B"/>
          </a:solidFill>
          <a:latin typeface="Calibri" pitchFamily="34" charset="0"/>
        </a:defRPr>
      </a:lvl4pPr>
      <a:lvl5pPr algn="l" defTabSz="913695" rtl="0" eaLnBrk="1" fontAlgn="base" hangingPunct="1">
        <a:spcBef>
          <a:spcPct val="0"/>
        </a:spcBef>
        <a:spcAft>
          <a:spcPct val="0"/>
        </a:spcAft>
        <a:defRPr sz="3900" b="1">
          <a:solidFill>
            <a:srgbClr val="AFA28B"/>
          </a:solidFill>
          <a:latin typeface="Calibri" pitchFamily="34" charset="0"/>
        </a:defRPr>
      </a:lvl5pPr>
      <a:lvl6pPr marL="400525" algn="l" defTabSz="913695" rtl="0" eaLnBrk="1" fontAlgn="base" hangingPunct="1">
        <a:spcBef>
          <a:spcPct val="0"/>
        </a:spcBef>
        <a:spcAft>
          <a:spcPct val="0"/>
        </a:spcAft>
        <a:defRPr sz="3900" b="1">
          <a:solidFill>
            <a:srgbClr val="AFA28B"/>
          </a:solidFill>
          <a:latin typeface="Arial" charset="0"/>
        </a:defRPr>
      </a:lvl6pPr>
      <a:lvl7pPr marL="801046" algn="l" defTabSz="913695" rtl="0" eaLnBrk="1" fontAlgn="base" hangingPunct="1">
        <a:spcBef>
          <a:spcPct val="0"/>
        </a:spcBef>
        <a:spcAft>
          <a:spcPct val="0"/>
        </a:spcAft>
        <a:defRPr sz="3900" b="1">
          <a:solidFill>
            <a:srgbClr val="AFA28B"/>
          </a:solidFill>
          <a:latin typeface="Arial" charset="0"/>
        </a:defRPr>
      </a:lvl7pPr>
      <a:lvl8pPr marL="1201571" algn="l" defTabSz="913695" rtl="0" eaLnBrk="1" fontAlgn="base" hangingPunct="1">
        <a:spcBef>
          <a:spcPct val="0"/>
        </a:spcBef>
        <a:spcAft>
          <a:spcPct val="0"/>
        </a:spcAft>
        <a:defRPr sz="3900" b="1">
          <a:solidFill>
            <a:srgbClr val="AFA28B"/>
          </a:solidFill>
          <a:latin typeface="Arial" charset="0"/>
        </a:defRPr>
      </a:lvl8pPr>
      <a:lvl9pPr marL="1602094" algn="l" defTabSz="913695" rtl="0" eaLnBrk="1" fontAlgn="base" hangingPunct="1">
        <a:spcBef>
          <a:spcPct val="0"/>
        </a:spcBef>
        <a:spcAft>
          <a:spcPct val="0"/>
        </a:spcAft>
        <a:defRPr sz="3900" b="1">
          <a:solidFill>
            <a:srgbClr val="AFA28B"/>
          </a:solidFill>
          <a:latin typeface="Arial" charset="0"/>
        </a:defRPr>
      </a:lvl9pPr>
    </p:titleStyle>
    <p:bodyStyle>
      <a:lvl1pPr marL="219732" indent="-219732" algn="l" defTabSz="913695" rtl="0" eaLnBrk="1" fontAlgn="base" hangingPunct="1">
        <a:spcBef>
          <a:spcPct val="60000"/>
        </a:spcBef>
        <a:spcAft>
          <a:spcPct val="20000"/>
        </a:spcAft>
        <a:buClr>
          <a:srgbClr val="40BBED"/>
        </a:buClr>
        <a:buSzPct val="80000"/>
        <a:buFont typeface="Wingdings" pitchFamily="2" charset="2"/>
        <a:buChar char="§"/>
        <a:defRPr sz="2500" b="0" i="0">
          <a:solidFill>
            <a:schemeClr val="tx1">
              <a:lumMod val="75000"/>
              <a:lumOff val="25000"/>
            </a:schemeClr>
          </a:solidFill>
          <a:latin typeface="+mn-lt"/>
          <a:ea typeface="+mn-ea"/>
          <a:cs typeface="+mn-cs"/>
        </a:defRPr>
      </a:lvl1pPr>
      <a:lvl2pPr marL="742637" indent="-219732" algn="l" defTabSz="913695" rtl="0" eaLnBrk="1" fontAlgn="base" hangingPunct="1">
        <a:spcBef>
          <a:spcPct val="20000"/>
        </a:spcBef>
        <a:spcAft>
          <a:spcPct val="0"/>
        </a:spcAft>
        <a:buSzPct val="90000"/>
        <a:buFont typeface="Wingdings" pitchFamily="2" charset="2"/>
        <a:buChar char="§"/>
        <a:defRPr lang="en-US" sz="1800" baseline="0" dirty="0" smtClean="0">
          <a:solidFill>
            <a:srgbClr val="222146"/>
          </a:solidFill>
          <a:latin typeface="+mn-lt"/>
        </a:defRPr>
      </a:lvl2pPr>
      <a:lvl3pPr marL="1141772" indent="-228076" algn="l" defTabSz="913695" rtl="0" eaLnBrk="1" fontAlgn="base" hangingPunct="1">
        <a:spcBef>
          <a:spcPct val="20000"/>
        </a:spcBef>
        <a:spcAft>
          <a:spcPct val="0"/>
        </a:spcAft>
        <a:buFont typeface="Arial" pitchFamily="34" charset="0"/>
        <a:buChar char="­"/>
        <a:defRPr sz="2100">
          <a:solidFill>
            <a:schemeClr val="tx1"/>
          </a:solidFill>
          <a:latin typeface="+mn-lt"/>
        </a:defRPr>
      </a:lvl3pPr>
      <a:lvl4pPr marL="1599314" indent="-228076" algn="l" defTabSz="913695" rtl="0" eaLnBrk="1" fontAlgn="base" hangingPunct="1">
        <a:spcBef>
          <a:spcPct val="20000"/>
        </a:spcBef>
        <a:spcAft>
          <a:spcPct val="0"/>
        </a:spcAft>
        <a:buChar char="–"/>
        <a:defRPr sz="1400">
          <a:solidFill>
            <a:schemeClr val="tx1"/>
          </a:solidFill>
          <a:latin typeface="+mn-lt"/>
        </a:defRPr>
      </a:lvl4pPr>
      <a:lvl5pPr marL="2055465" indent="-228076" algn="l" defTabSz="913695" rtl="0" eaLnBrk="1" fontAlgn="base" hangingPunct="1">
        <a:spcBef>
          <a:spcPct val="20000"/>
        </a:spcBef>
        <a:spcAft>
          <a:spcPct val="0"/>
        </a:spcAft>
        <a:buChar char="»"/>
        <a:defRPr sz="1400">
          <a:solidFill>
            <a:schemeClr val="tx1"/>
          </a:solidFill>
          <a:latin typeface="+mn-lt"/>
        </a:defRPr>
      </a:lvl5pPr>
      <a:lvl6pPr marL="2455991" indent="-228076" algn="l" defTabSz="913695" rtl="0" eaLnBrk="1" fontAlgn="base" hangingPunct="1">
        <a:spcBef>
          <a:spcPct val="20000"/>
        </a:spcBef>
        <a:spcAft>
          <a:spcPct val="0"/>
        </a:spcAft>
        <a:defRPr sz="1400">
          <a:solidFill>
            <a:schemeClr val="tx1"/>
          </a:solidFill>
          <a:latin typeface="+mn-lt"/>
        </a:defRPr>
      </a:lvl6pPr>
      <a:lvl7pPr marL="2856513" indent="-228076" algn="l" defTabSz="913695" rtl="0" eaLnBrk="1" fontAlgn="base" hangingPunct="1">
        <a:spcBef>
          <a:spcPct val="20000"/>
        </a:spcBef>
        <a:spcAft>
          <a:spcPct val="0"/>
        </a:spcAft>
        <a:defRPr sz="1400">
          <a:solidFill>
            <a:schemeClr val="tx1"/>
          </a:solidFill>
          <a:latin typeface="+mn-lt"/>
        </a:defRPr>
      </a:lvl7pPr>
      <a:lvl8pPr marL="3257036" indent="-228076" algn="l" defTabSz="913695" rtl="0" eaLnBrk="1" fontAlgn="base" hangingPunct="1">
        <a:spcBef>
          <a:spcPct val="20000"/>
        </a:spcBef>
        <a:spcAft>
          <a:spcPct val="0"/>
        </a:spcAft>
        <a:defRPr sz="1400">
          <a:solidFill>
            <a:schemeClr val="tx1"/>
          </a:solidFill>
          <a:latin typeface="+mn-lt"/>
        </a:defRPr>
      </a:lvl8pPr>
      <a:lvl9pPr marL="3657559" indent="-228076" algn="l" defTabSz="913695" rtl="0" eaLnBrk="1" fontAlgn="base" hangingPunct="1">
        <a:spcBef>
          <a:spcPct val="20000"/>
        </a:spcBef>
        <a:spcAft>
          <a:spcPct val="0"/>
        </a:spcAft>
        <a:defRPr sz="1400">
          <a:solidFill>
            <a:schemeClr val="tx1"/>
          </a:solidFill>
          <a:latin typeface="+mn-lt"/>
        </a:defRPr>
      </a:lvl9pPr>
    </p:bodyStyle>
    <p:otherStyle>
      <a:defPPr>
        <a:defRPr lang="fr-FR"/>
      </a:defPPr>
      <a:lvl1pPr marL="0" algn="l" defTabSz="801046" rtl="0" eaLnBrk="1" latinLnBrk="0" hangingPunct="1">
        <a:defRPr sz="1600" kern="1200">
          <a:solidFill>
            <a:schemeClr val="tx1"/>
          </a:solidFill>
          <a:latin typeface="+mn-lt"/>
          <a:ea typeface="+mn-ea"/>
          <a:cs typeface="+mn-cs"/>
        </a:defRPr>
      </a:lvl1pPr>
      <a:lvl2pPr marL="400525" algn="l" defTabSz="801046" rtl="0" eaLnBrk="1" latinLnBrk="0" hangingPunct="1">
        <a:defRPr sz="1600" kern="1200">
          <a:solidFill>
            <a:schemeClr val="tx1"/>
          </a:solidFill>
          <a:latin typeface="+mn-lt"/>
          <a:ea typeface="+mn-ea"/>
          <a:cs typeface="+mn-cs"/>
        </a:defRPr>
      </a:lvl2pPr>
      <a:lvl3pPr marL="801046" algn="l" defTabSz="801046" rtl="0" eaLnBrk="1" latinLnBrk="0" hangingPunct="1">
        <a:defRPr sz="1600" kern="1200">
          <a:solidFill>
            <a:schemeClr val="tx1"/>
          </a:solidFill>
          <a:latin typeface="+mn-lt"/>
          <a:ea typeface="+mn-ea"/>
          <a:cs typeface="+mn-cs"/>
        </a:defRPr>
      </a:lvl3pPr>
      <a:lvl4pPr marL="1201571" algn="l" defTabSz="801046" rtl="0" eaLnBrk="1" latinLnBrk="0" hangingPunct="1">
        <a:defRPr sz="1600" kern="1200">
          <a:solidFill>
            <a:schemeClr val="tx1"/>
          </a:solidFill>
          <a:latin typeface="+mn-lt"/>
          <a:ea typeface="+mn-ea"/>
          <a:cs typeface="+mn-cs"/>
        </a:defRPr>
      </a:lvl4pPr>
      <a:lvl5pPr marL="1602094" algn="l" defTabSz="801046" rtl="0" eaLnBrk="1" latinLnBrk="0" hangingPunct="1">
        <a:defRPr sz="1600" kern="1200">
          <a:solidFill>
            <a:schemeClr val="tx1"/>
          </a:solidFill>
          <a:latin typeface="+mn-lt"/>
          <a:ea typeface="+mn-ea"/>
          <a:cs typeface="+mn-cs"/>
        </a:defRPr>
      </a:lvl5pPr>
      <a:lvl6pPr marL="2002619" algn="l" defTabSz="801046" rtl="0" eaLnBrk="1" latinLnBrk="0" hangingPunct="1">
        <a:defRPr sz="1600" kern="1200">
          <a:solidFill>
            <a:schemeClr val="tx1"/>
          </a:solidFill>
          <a:latin typeface="+mn-lt"/>
          <a:ea typeface="+mn-ea"/>
          <a:cs typeface="+mn-cs"/>
        </a:defRPr>
      </a:lvl6pPr>
      <a:lvl7pPr marL="2403143" algn="l" defTabSz="801046" rtl="0" eaLnBrk="1" latinLnBrk="0" hangingPunct="1">
        <a:defRPr sz="1600" kern="1200">
          <a:solidFill>
            <a:schemeClr val="tx1"/>
          </a:solidFill>
          <a:latin typeface="+mn-lt"/>
          <a:ea typeface="+mn-ea"/>
          <a:cs typeface="+mn-cs"/>
        </a:defRPr>
      </a:lvl7pPr>
      <a:lvl8pPr marL="2803666" algn="l" defTabSz="801046" rtl="0" eaLnBrk="1" latinLnBrk="0" hangingPunct="1">
        <a:defRPr sz="1600" kern="1200">
          <a:solidFill>
            <a:schemeClr val="tx1"/>
          </a:solidFill>
          <a:latin typeface="+mn-lt"/>
          <a:ea typeface="+mn-ea"/>
          <a:cs typeface="+mn-cs"/>
        </a:defRPr>
      </a:lvl8pPr>
      <a:lvl9pPr marL="3204189" algn="l" defTabSz="801046"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re 1"/>
          <p:cNvSpPr>
            <a:spLocks noGrp="1"/>
          </p:cNvSpPr>
          <p:nvPr>
            <p:ph type="ctrTitle"/>
          </p:nvPr>
        </p:nvSpPr>
        <p:spPr>
          <a:xfrm>
            <a:off x="642938" y="642941"/>
            <a:ext cx="7772400" cy="1470025"/>
          </a:xfrm>
        </p:spPr>
        <p:txBody>
          <a:bodyPr/>
          <a:lstStyle/>
          <a:p>
            <a:r>
              <a:rPr lang="fr-BE" altLang="fr-FR" b="1" dirty="0" smtClean="0">
                <a:latin typeface="Calibri" pitchFamily="34" charset="0"/>
              </a:rPr>
              <a:t>Introduction à la programmation en JAVA</a:t>
            </a:r>
          </a:p>
        </p:txBody>
      </p:sp>
      <p:pic>
        <p:nvPicPr>
          <p:cNvPr id="14340" name="Image 5" descr="logo-jav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1250" y="2143125"/>
            <a:ext cx="17780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2"/>
            <a:ext cx="9144000" cy="58472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392" tIns="45696" rIns="91392" bIns="45696">
            <a:spAutoFit/>
          </a:bodyPr>
          <a:lstStyle/>
          <a:p>
            <a:pPr fontAlgn="auto">
              <a:spcBef>
                <a:spcPts val="0"/>
              </a:spcBef>
              <a:spcAft>
                <a:spcPts val="0"/>
              </a:spcAft>
              <a:defRPr/>
            </a:pPr>
            <a:r>
              <a:rPr lang="fr-BE" sz="3200" b="1" dirty="0">
                <a:latin typeface="+mn-lt"/>
                <a:cs typeface="+mn-cs"/>
              </a:rPr>
              <a:t>III . </a:t>
            </a:r>
            <a:r>
              <a:rPr lang="fr-BE" sz="2400" b="1" dirty="0">
                <a:latin typeface="+mn-lt"/>
                <a:cs typeface="+mn-cs"/>
              </a:rPr>
              <a:t>Traiter une exception : le bloc </a:t>
            </a:r>
            <a:r>
              <a:rPr lang="fr-BE" sz="2400" b="1" dirty="0" err="1">
                <a:latin typeface="+mn-lt"/>
                <a:cs typeface="+mn-cs"/>
              </a:rPr>
              <a:t>try</a:t>
            </a:r>
            <a:r>
              <a:rPr lang="fr-BE" sz="2400" b="1" dirty="0">
                <a:latin typeface="+mn-lt"/>
                <a:cs typeface="+mn-cs"/>
              </a:rPr>
              <a:t> – catch – </a:t>
            </a:r>
            <a:r>
              <a:rPr lang="fr-BE" sz="2400" b="1" dirty="0" err="1">
                <a:latin typeface="+mn-lt"/>
                <a:cs typeface="+mn-cs"/>
              </a:rPr>
              <a:t>finally</a:t>
            </a:r>
            <a:endParaRPr lang="fr-BE" b="1" i="1" dirty="0">
              <a:latin typeface="+mn-lt"/>
              <a:cs typeface="+mn-cs"/>
            </a:endParaRPr>
          </a:p>
        </p:txBody>
      </p:sp>
      <p:sp>
        <p:nvSpPr>
          <p:cNvPr id="9" name="Rectangle 8"/>
          <p:cNvSpPr/>
          <p:nvPr/>
        </p:nvSpPr>
        <p:spPr>
          <a:xfrm>
            <a:off x="179512" y="908720"/>
            <a:ext cx="8784976" cy="4893599"/>
          </a:xfrm>
          <a:prstGeom prst="rect">
            <a:avLst/>
          </a:prstGeom>
        </p:spPr>
        <p:txBody>
          <a:bodyPr wrap="square" lIns="91392" tIns="45696" rIns="91392" bIns="45696">
            <a:spAutoFit/>
          </a:bodyPr>
          <a:lstStyle/>
          <a:p>
            <a:pPr fontAlgn="auto">
              <a:spcBef>
                <a:spcPts val="0"/>
              </a:spcBef>
              <a:spcAft>
                <a:spcPts val="0"/>
              </a:spcAft>
              <a:defRPr/>
            </a:pPr>
            <a:r>
              <a:rPr lang="fr-BE" sz="2400" dirty="0">
                <a:latin typeface="Calibri" panose="020F0502020204030204" pitchFamily="34" charset="0"/>
                <a:cs typeface="+mn-cs"/>
              </a:rPr>
              <a:t>Le </a:t>
            </a:r>
            <a:r>
              <a:rPr lang="fr-BE" sz="2400" b="1" dirty="0">
                <a:latin typeface="Calibri" panose="020F0502020204030204" pitchFamily="34" charset="0"/>
                <a:cs typeface="+mn-cs"/>
              </a:rPr>
              <a:t>traitement</a:t>
            </a:r>
            <a:r>
              <a:rPr lang="fr-BE" sz="2400" dirty="0">
                <a:latin typeface="Calibri" panose="020F0502020204030204" pitchFamily="34" charset="0"/>
                <a:cs typeface="+mn-cs"/>
              </a:rPr>
              <a:t> des exceptions se fait à l'aide de la séquence d'instructions </a:t>
            </a:r>
            <a:r>
              <a:rPr lang="fr-BE" sz="2400" b="1" dirty="0" err="1">
                <a:latin typeface="Calibri" panose="020F0502020204030204" pitchFamily="34" charset="0"/>
                <a:cs typeface="+mn-cs"/>
              </a:rPr>
              <a:t>try</a:t>
            </a:r>
            <a:r>
              <a:rPr lang="fr-BE" sz="2400" i="1" dirty="0">
                <a:latin typeface="Calibri" panose="020F0502020204030204" pitchFamily="34" charset="0"/>
                <a:cs typeface="+mn-cs"/>
              </a:rPr>
              <a:t>...</a:t>
            </a:r>
            <a:r>
              <a:rPr lang="fr-BE" sz="2400" b="1" dirty="0">
                <a:latin typeface="Calibri" panose="020F0502020204030204" pitchFamily="34" charset="0"/>
                <a:cs typeface="+mn-cs"/>
              </a:rPr>
              <a:t>catch</a:t>
            </a:r>
            <a:r>
              <a:rPr lang="fr-BE" sz="2400" i="1" dirty="0">
                <a:latin typeface="Calibri" panose="020F0502020204030204" pitchFamily="34" charset="0"/>
                <a:cs typeface="+mn-cs"/>
              </a:rPr>
              <a:t>...</a:t>
            </a:r>
            <a:r>
              <a:rPr lang="fr-BE" sz="2400" b="1" dirty="0" err="1">
                <a:latin typeface="Calibri" panose="020F0502020204030204" pitchFamily="34" charset="0"/>
                <a:cs typeface="+mn-cs"/>
              </a:rPr>
              <a:t>finally</a:t>
            </a:r>
            <a:endParaRPr lang="fr-BE" sz="2400" b="1" dirty="0">
              <a:latin typeface="Calibri" panose="020F0502020204030204" pitchFamily="34" charset="0"/>
              <a:cs typeface="+mn-cs"/>
              <a:hlinkClick r:id="" action="ppaction://hlinkfile"/>
            </a:endParaRPr>
          </a:p>
          <a:p>
            <a:pPr fontAlgn="auto">
              <a:spcBef>
                <a:spcPts val="0"/>
              </a:spcBef>
              <a:spcAft>
                <a:spcPts val="0"/>
              </a:spcAft>
              <a:defRPr/>
            </a:pPr>
            <a:endParaRPr lang="fr-BE" sz="2400" b="1" dirty="0">
              <a:effectLst>
                <a:outerShdw blurRad="38100" dist="38100" dir="2700000" algn="tl">
                  <a:srgbClr val="000000">
                    <a:alpha val="43137"/>
                  </a:srgbClr>
                </a:outerShdw>
              </a:effectLst>
              <a:latin typeface="Calibri" panose="020F0502020204030204" pitchFamily="34" charset="0"/>
              <a:cs typeface="+mn-cs"/>
              <a:hlinkClick r:id="" action="ppaction://hlinkfile"/>
            </a:endParaRPr>
          </a:p>
          <a:p>
            <a:pPr marL="799677" lvl="1" indent="-342718" fontAlgn="auto">
              <a:spcBef>
                <a:spcPts val="0"/>
              </a:spcBef>
              <a:spcAft>
                <a:spcPts val="0"/>
              </a:spcAft>
              <a:buFont typeface="Arial" panose="020B0604020202020204" pitchFamily="34" charset="0"/>
              <a:buChar char="•"/>
              <a:defRPr/>
            </a:pPr>
            <a:r>
              <a:rPr lang="fr-BE" sz="2400" dirty="0">
                <a:latin typeface="Calibri" panose="020F0502020204030204" pitchFamily="34" charset="0"/>
                <a:cs typeface="+mn-cs"/>
              </a:rPr>
              <a:t>L'instruction </a:t>
            </a:r>
            <a:r>
              <a:rPr lang="fr-BE" sz="2400" b="1" dirty="0" err="1">
                <a:latin typeface="Calibri" panose="020F0502020204030204" pitchFamily="34" charset="0"/>
                <a:cs typeface="+mn-cs"/>
              </a:rPr>
              <a:t>try</a:t>
            </a:r>
            <a:r>
              <a:rPr lang="fr-BE" sz="2400" dirty="0">
                <a:latin typeface="Calibri" panose="020F0502020204030204" pitchFamily="34" charset="0"/>
                <a:cs typeface="+mn-cs"/>
              </a:rPr>
              <a:t> indique qu'une instruction (ou plus généralement un bloc d'instructions) susceptible de lever une (des) exception(s) débute</a:t>
            </a:r>
          </a:p>
          <a:p>
            <a:pPr lvl="1" fontAlgn="auto">
              <a:spcBef>
                <a:spcPts val="0"/>
              </a:spcBef>
              <a:spcAft>
                <a:spcPts val="0"/>
              </a:spcAft>
              <a:defRPr/>
            </a:pPr>
            <a:endParaRPr lang="fr-BE" sz="2400" dirty="0">
              <a:latin typeface="Calibri" panose="020F0502020204030204" pitchFamily="34" charset="0"/>
              <a:cs typeface="+mn-cs"/>
            </a:endParaRPr>
          </a:p>
          <a:p>
            <a:pPr marL="799677" lvl="1" indent="-342718" fontAlgn="auto">
              <a:spcBef>
                <a:spcPts val="0"/>
              </a:spcBef>
              <a:spcAft>
                <a:spcPts val="0"/>
              </a:spcAft>
              <a:buFont typeface="Arial" panose="020B0604020202020204" pitchFamily="34" charset="0"/>
              <a:buChar char="•"/>
              <a:defRPr/>
            </a:pPr>
            <a:r>
              <a:rPr lang="fr-BE" sz="2400" dirty="0">
                <a:latin typeface="Calibri" panose="020F0502020204030204" pitchFamily="34" charset="0"/>
                <a:cs typeface="+mn-cs"/>
              </a:rPr>
              <a:t>L'instruction </a:t>
            </a:r>
            <a:r>
              <a:rPr lang="fr-BE" sz="2400" b="1" dirty="0">
                <a:latin typeface="Calibri" panose="020F0502020204030204" pitchFamily="34" charset="0"/>
                <a:cs typeface="+mn-cs"/>
              </a:rPr>
              <a:t>catch</a:t>
            </a:r>
            <a:r>
              <a:rPr lang="fr-BE" sz="2400" dirty="0">
                <a:latin typeface="Calibri" panose="020F0502020204030204" pitchFamily="34" charset="0"/>
                <a:cs typeface="+mn-cs"/>
              </a:rPr>
              <a:t> indique le traitement pour un type particulier d'exceptions</a:t>
            </a:r>
          </a:p>
          <a:p>
            <a:pPr marL="799677" lvl="1" indent="-342718" fontAlgn="auto">
              <a:spcBef>
                <a:spcPts val="0"/>
              </a:spcBef>
              <a:spcAft>
                <a:spcPts val="0"/>
              </a:spcAft>
              <a:buFont typeface="Arial" panose="020B0604020202020204" pitchFamily="34" charset="0"/>
              <a:buChar char="•"/>
              <a:defRPr/>
            </a:pPr>
            <a:endParaRPr lang="fr-BE" sz="2400" dirty="0">
              <a:latin typeface="Calibri" panose="020F0502020204030204" pitchFamily="34" charset="0"/>
              <a:cs typeface="+mn-cs"/>
            </a:endParaRPr>
          </a:p>
          <a:p>
            <a:pPr marL="799677" lvl="1" indent="-342718" fontAlgn="auto">
              <a:spcBef>
                <a:spcPts val="0"/>
              </a:spcBef>
              <a:spcAft>
                <a:spcPts val="0"/>
              </a:spcAft>
              <a:buFont typeface="Arial" panose="020B0604020202020204" pitchFamily="34" charset="0"/>
              <a:buChar char="•"/>
              <a:defRPr/>
            </a:pPr>
            <a:r>
              <a:rPr lang="fr-BE" sz="2400" dirty="0">
                <a:latin typeface="Calibri" panose="020F0502020204030204" pitchFamily="34" charset="0"/>
                <a:cs typeface="+mn-cs"/>
              </a:rPr>
              <a:t>L'instruction </a:t>
            </a:r>
            <a:r>
              <a:rPr lang="fr-BE" sz="2400" b="1" dirty="0" err="1">
                <a:latin typeface="Calibri" panose="020F0502020204030204" pitchFamily="34" charset="0"/>
                <a:cs typeface="+mn-cs"/>
              </a:rPr>
              <a:t>finally</a:t>
            </a:r>
            <a:r>
              <a:rPr lang="fr-BE" sz="2400" dirty="0">
                <a:latin typeface="Calibri" panose="020F0502020204030204" pitchFamily="34" charset="0"/>
                <a:cs typeface="+mn-cs"/>
              </a:rPr>
              <a:t>, qui est optionnelle, sert à définir un bloc de code à exécuter dans tous les cas, exception levée ou non</a:t>
            </a:r>
          </a:p>
          <a:p>
            <a:pPr fontAlgn="auto">
              <a:spcBef>
                <a:spcPts val="0"/>
              </a:spcBef>
              <a:spcAft>
                <a:spcPts val="0"/>
              </a:spcAft>
              <a:defRPr/>
            </a:pPr>
            <a:endParaRPr lang="fr-BE" sz="2400" dirty="0">
              <a:latin typeface="Calibri" panose="020F0502020204030204" pitchFamily="34" charset="0"/>
              <a:cs typeface="+mn-cs"/>
              <a:hlinkClick r:id="" action="ppaction://hlinkfile"/>
            </a:endParaRPr>
          </a:p>
        </p:txBody>
      </p:sp>
    </p:spTree>
    <p:extLst>
      <p:ext uri="{BB962C8B-B14F-4D97-AF65-F5344CB8AC3E}">
        <p14:creationId xmlns:p14="http://schemas.microsoft.com/office/powerpoint/2010/main" val="687448217"/>
      </p:ext>
    </p:extLst>
  </p:cSld>
  <p:clrMapOvr>
    <a:masterClrMapping/>
  </p:clrMapOvr>
  <p:transition>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re 1"/>
          <p:cNvSpPr>
            <a:spLocks noGrp="1"/>
          </p:cNvSpPr>
          <p:nvPr>
            <p:ph type="ctrTitle"/>
          </p:nvPr>
        </p:nvSpPr>
        <p:spPr/>
        <p:txBody>
          <a:bodyPr/>
          <a:lstStyle/>
          <a:p>
            <a:endParaRPr lang="fr-BE" altLang="fr-FR" smtClean="0"/>
          </a:p>
        </p:txBody>
      </p:sp>
      <p:sp>
        <p:nvSpPr>
          <p:cNvPr id="21507" name="Sous-titre 2"/>
          <p:cNvSpPr>
            <a:spLocks noGrp="1"/>
          </p:cNvSpPr>
          <p:nvPr>
            <p:ph type="subTitle" idx="1"/>
          </p:nvPr>
        </p:nvSpPr>
        <p:spPr/>
        <p:txBody>
          <a:bodyPr/>
          <a:lstStyle/>
          <a:p>
            <a:endParaRPr lang="fr-BE" altLang="fr-FR" smtClean="0"/>
          </a:p>
        </p:txBody>
      </p:sp>
      <p:sp>
        <p:nvSpPr>
          <p:cNvPr id="9" name="Rectangle 8"/>
          <p:cNvSpPr/>
          <p:nvPr/>
        </p:nvSpPr>
        <p:spPr>
          <a:xfrm>
            <a:off x="118209" y="836712"/>
            <a:ext cx="8858250" cy="5078265"/>
          </a:xfrm>
          <a:prstGeom prst="rect">
            <a:avLst/>
          </a:prstGeom>
          <a:ln>
            <a:prstDash val="sysDash"/>
          </a:ln>
        </p:spPr>
        <p:style>
          <a:lnRef idx="2">
            <a:schemeClr val="dk1"/>
          </a:lnRef>
          <a:fillRef idx="1">
            <a:schemeClr val="lt1"/>
          </a:fillRef>
          <a:effectRef idx="0">
            <a:schemeClr val="dk1"/>
          </a:effectRef>
          <a:fontRef idx="minor">
            <a:schemeClr val="dk1"/>
          </a:fontRef>
        </p:style>
        <p:txBody>
          <a:bodyPr lIns="91392" tIns="45696" rIns="91392" bIns="45696">
            <a:spAutoFit/>
          </a:bodyPr>
          <a:lstStyle/>
          <a:p>
            <a:pPr fontAlgn="auto">
              <a:spcBef>
                <a:spcPts val="0"/>
              </a:spcBef>
              <a:spcAft>
                <a:spcPts val="0"/>
              </a:spcAft>
              <a:defRPr/>
            </a:pPr>
            <a:r>
              <a:rPr lang="fr-BE" b="1" dirty="0">
                <a:solidFill>
                  <a:schemeClr val="tx2">
                    <a:lumMod val="60000"/>
                    <a:lumOff val="40000"/>
                  </a:schemeClr>
                </a:solidFill>
                <a:latin typeface="Calibri" panose="020F0502020204030204" pitchFamily="34" charset="0"/>
              </a:rPr>
              <a:t>public</a:t>
            </a:r>
            <a:r>
              <a:rPr lang="fr-BE" dirty="0">
                <a:latin typeface="Calibri" panose="020F0502020204030204" pitchFamily="34" charset="0"/>
              </a:rPr>
              <a:t> </a:t>
            </a:r>
            <a:r>
              <a:rPr lang="fr-BE" b="1" dirty="0">
                <a:solidFill>
                  <a:schemeClr val="tx2">
                    <a:lumMod val="60000"/>
                    <a:lumOff val="40000"/>
                  </a:schemeClr>
                </a:solidFill>
                <a:latin typeface="Calibri" panose="020F0502020204030204" pitchFamily="34" charset="0"/>
              </a:rPr>
              <a:t>String</a:t>
            </a:r>
            <a:r>
              <a:rPr lang="fr-BE" dirty="0">
                <a:latin typeface="Calibri" panose="020F0502020204030204" pitchFamily="34" charset="0"/>
              </a:rPr>
              <a:t> lire(String </a:t>
            </a:r>
            <a:r>
              <a:rPr lang="fr-BE" dirty="0" err="1">
                <a:latin typeface="Calibri" panose="020F0502020204030204" pitchFamily="34" charset="0"/>
              </a:rPr>
              <a:t>nomDeFichier</a:t>
            </a:r>
            <a:r>
              <a:rPr lang="fr-BE" dirty="0">
                <a:latin typeface="Calibri" panose="020F0502020204030204" pitchFamily="34" charset="0"/>
              </a:rPr>
              <a:t>) </a:t>
            </a:r>
            <a:r>
              <a:rPr lang="fr-BE" b="1" dirty="0" err="1">
                <a:solidFill>
                  <a:schemeClr val="tx2">
                    <a:lumMod val="60000"/>
                    <a:lumOff val="40000"/>
                  </a:schemeClr>
                </a:solidFill>
                <a:latin typeface="Calibri" panose="020F0502020204030204" pitchFamily="34" charset="0"/>
              </a:rPr>
              <a:t>throws</a:t>
            </a:r>
            <a:r>
              <a:rPr lang="fr-BE" dirty="0">
                <a:latin typeface="Calibri" panose="020F0502020204030204" pitchFamily="34" charset="0"/>
              </a:rPr>
              <a:t> </a:t>
            </a:r>
            <a:r>
              <a:rPr lang="fr-BE" b="1" dirty="0" err="1">
                <a:solidFill>
                  <a:schemeClr val="tx2">
                    <a:lumMod val="60000"/>
                    <a:lumOff val="40000"/>
                  </a:schemeClr>
                </a:solidFill>
                <a:latin typeface="Calibri" panose="020F0502020204030204" pitchFamily="34" charset="0"/>
              </a:rPr>
              <a:t>IOException</a:t>
            </a:r>
            <a:r>
              <a:rPr lang="fr-BE" b="1" dirty="0">
                <a:solidFill>
                  <a:schemeClr val="tx2">
                    <a:lumMod val="60000"/>
                    <a:lumOff val="40000"/>
                  </a:schemeClr>
                </a:solidFill>
                <a:latin typeface="Calibri" panose="020F0502020204030204" pitchFamily="34" charset="0"/>
              </a:rPr>
              <a:t> </a:t>
            </a:r>
            <a:r>
              <a:rPr lang="fr-BE" b="1" dirty="0">
                <a:latin typeface="Calibri" panose="020F0502020204030204" pitchFamily="34" charset="0"/>
              </a:rPr>
              <a:t>{ </a:t>
            </a:r>
          </a:p>
          <a:p>
            <a:pPr fontAlgn="auto">
              <a:spcBef>
                <a:spcPts val="0"/>
              </a:spcBef>
              <a:spcAft>
                <a:spcPts val="0"/>
              </a:spcAft>
              <a:defRPr/>
            </a:pPr>
            <a:r>
              <a:rPr lang="fr-BE" dirty="0">
                <a:latin typeface="Calibri" panose="020F0502020204030204" pitchFamily="34" charset="0"/>
              </a:rPr>
              <a:t>	</a:t>
            </a:r>
            <a:r>
              <a:rPr lang="fr-BE" b="1" dirty="0" err="1">
                <a:solidFill>
                  <a:schemeClr val="tx2">
                    <a:lumMod val="60000"/>
                    <a:lumOff val="40000"/>
                  </a:schemeClr>
                </a:solidFill>
                <a:latin typeface="Calibri" panose="020F0502020204030204" pitchFamily="34" charset="0"/>
              </a:rPr>
              <a:t>try</a:t>
            </a:r>
            <a:r>
              <a:rPr lang="fr-BE" b="1" dirty="0">
                <a:solidFill>
                  <a:schemeClr val="tx2">
                    <a:lumMod val="60000"/>
                    <a:lumOff val="40000"/>
                  </a:schemeClr>
                </a:solidFill>
                <a:latin typeface="Calibri" panose="020F0502020204030204" pitchFamily="34" charset="0"/>
              </a:rPr>
              <a:t> </a:t>
            </a:r>
            <a:r>
              <a:rPr lang="fr-BE" b="1" dirty="0">
                <a:latin typeface="Calibri" panose="020F0502020204030204" pitchFamily="34" charset="0"/>
              </a:rPr>
              <a:t>{</a:t>
            </a:r>
            <a:r>
              <a:rPr lang="fr-BE" dirty="0">
                <a:latin typeface="Calibri" panose="020F0502020204030204" pitchFamily="34" charset="0"/>
              </a:rPr>
              <a:t> </a:t>
            </a:r>
          </a:p>
          <a:p>
            <a:pPr lvl="3" fontAlgn="auto">
              <a:spcBef>
                <a:spcPts val="0"/>
              </a:spcBef>
              <a:spcAft>
                <a:spcPts val="0"/>
              </a:spcAft>
              <a:defRPr/>
            </a:pPr>
            <a:r>
              <a:rPr lang="fr-BE" dirty="0">
                <a:latin typeface="Calibri" panose="020F0502020204030204" pitchFamily="34" charset="0"/>
              </a:rPr>
              <a:t>	</a:t>
            </a:r>
            <a:r>
              <a:rPr lang="fr-BE" dirty="0">
                <a:solidFill>
                  <a:srgbClr val="92D050"/>
                </a:solidFill>
                <a:latin typeface="Calibri" panose="020F0502020204030204" pitchFamily="34" charset="0"/>
              </a:rPr>
              <a:t>// La ligne suivante est susceptible de lever une exception de </a:t>
            </a:r>
            <a:r>
              <a:rPr lang="fr-BE" dirty="0" smtClean="0">
                <a:solidFill>
                  <a:srgbClr val="92D050"/>
                </a:solidFill>
                <a:latin typeface="Calibri" panose="020F0502020204030204" pitchFamily="34" charset="0"/>
              </a:rPr>
              <a:t>type 	</a:t>
            </a:r>
          </a:p>
          <a:p>
            <a:pPr lvl="3" fontAlgn="auto">
              <a:spcBef>
                <a:spcPts val="0"/>
              </a:spcBef>
              <a:spcAft>
                <a:spcPts val="0"/>
              </a:spcAft>
              <a:defRPr/>
            </a:pPr>
            <a:r>
              <a:rPr lang="fr-BE" dirty="0" smtClean="0">
                <a:solidFill>
                  <a:srgbClr val="92D050"/>
                </a:solidFill>
                <a:latin typeface="Calibri" panose="020F0502020204030204" pitchFamily="34" charset="0"/>
              </a:rPr>
              <a:t>	// </a:t>
            </a:r>
            <a:r>
              <a:rPr lang="fr-BE" dirty="0" err="1" smtClean="0">
                <a:solidFill>
                  <a:srgbClr val="92D050"/>
                </a:solidFill>
                <a:latin typeface="Calibri" panose="020F0502020204030204" pitchFamily="34" charset="0"/>
              </a:rPr>
              <a:t>FileNoFoundException</a:t>
            </a:r>
            <a:r>
              <a:rPr lang="fr-BE" dirty="0" smtClean="0">
                <a:solidFill>
                  <a:srgbClr val="92D050"/>
                </a:solidFill>
                <a:latin typeface="Calibri" panose="020F0502020204030204" pitchFamily="34" charset="0"/>
              </a:rPr>
              <a:t> </a:t>
            </a:r>
            <a:endParaRPr lang="fr-BE" dirty="0">
              <a:solidFill>
                <a:srgbClr val="92D050"/>
              </a:solidFill>
              <a:latin typeface="Calibri" panose="020F0502020204030204" pitchFamily="34" charset="0"/>
            </a:endParaRPr>
          </a:p>
          <a:p>
            <a:pPr lvl="3" fontAlgn="auto">
              <a:spcBef>
                <a:spcPts val="0"/>
              </a:spcBef>
              <a:spcAft>
                <a:spcPts val="0"/>
              </a:spcAft>
              <a:defRPr/>
            </a:pPr>
            <a:r>
              <a:rPr lang="fr-BE" dirty="0">
                <a:latin typeface="Calibri" panose="020F0502020204030204" pitchFamily="34" charset="0"/>
              </a:rPr>
              <a:t>	</a:t>
            </a:r>
            <a:r>
              <a:rPr lang="fr-BE" b="1" dirty="0" err="1">
                <a:solidFill>
                  <a:schemeClr val="tx2">
                    <a:lumMod val="60000"/>
                    <a:lumOff val="40000"/>
                  </a:schemeClr>
                </a:solidFill>
                <a:latin typeface="Calibri" panose="020F0502020204030204" pitchFamily="34" charset="0"/>
              </a:rPr>
              <a:t>FileReader</a:t>
            </a:r>
            <a:r>
              <a:rPr lang="fr-BE" dirty="0">
                <a:latin typeface="Calibri" panose="020F0502020204030204" pitchFamily="34" charset="0"/>
              </a:rPr>
              <a:t> lecteur = </a:t>
            </a:r>
            <a:r>
              <a:rPr lang="fr-BE" b="1" dirty="0">
                <a:solidFill>
                  <a:schemeClr val="tx2">
                    <a:lumMod val="60000"/>
                    <a:lumOff val="40000"/>
                  </a:schemeClr>
                </a:solidFill>
                <a:latin typeface="Calibri" panose="020F0502020204030204" pitchFamily="34" charset="0"/>
              </a:rPr>
              <a:t>new</a:t>
            </a:r>
            <a:r>
              <a:rPr lang="fr-BE" dirty="0">
                <a:latin typeface="Calibri" panose="020F0502020204030204" pitchFamily="34" charset="0"/>
              </a:rPr>
              <a:t> </a:t>
            </a:r>
            <a:r>
              <a:rPr lang="fr-BE" b="1" dirty="0" err="1">
                <a:solidFill>
                  <a:schemeClr val="tx2">
                    <a:lumMod val="60000"/>
                    <a:lumOff val="40000"/>
                  </a:schemeClr>
                </a:solidFill>
                <a:latin typeface="Calibri" panose="020F0502020204030204" pitchFamily="34" charset="0"/>
              </a:rPr>
              <a:t>FileReader</a:t>
            </a:r>
            <a:r>
              <a:rPr lang="fr-BE" dirty="0">
                <a:solidFill>
                  <a:schemeClr val="tx1"/>
                </a:solidFill>
                <a:latin typeface="Calibri" panose="020F0502020204030204" pitchFamily="34" charset="0"/>
              </a:rPr>
              <a:t>(</a:t>
            </a:r>
            <a:r>
              <a:rPr lang="fr-BE" dirty="0" err="1">
                <a:latin typeface="Calibri" panose="020F0502020204030204" pitchFamily="34" charset="0"/>
              </a:rPr>
              <a:t>nomDeFichier</a:t>
            </a:r>
            <a:r>
              <a:rPr lang="fr-BE" dirty="0">
                <a:latin typeface="Calibri" panose="020F0502020204030204" pitchFamily="34" charset="0"/>
              </a:rPr>
              <a:t>); </a:t>
            </a:r>
          </a:p>
          <a:p>
            <a:pPr lvl="3" fontAlgn="auto">
              <a:spcBef>
                <a:spcPts val="0"/>
              </a:spcBef>
              <a:spcAft>
                <a:spcPts val="0"/>
              </a:spcAft>
              <a:defRPr/>
            </a:pPr>
            <a:r>
              <a:rPr lang="fr-BE" dirty="0">
                <a:latin typeface="Calibri" panose="020F0502020204030204" pitchFamily="34" charset="0"/>
              </a:rPr>
              <a:t>	</a:t>
            </a:r>
            <a:r>
              <a:rPr lang="fr-BE" b="1" dirty="0">
                <a:solidFill>
                  <a:schemeClr val="tx2">
                    <a:lumMod val="60000"/>
                    <a:lumOff val="40000"/>
                  </a:schemeClr>
                </a:solidFill>
                <a:latin typeface="Calibri" panose="020F0502020204030204" pitchFamily="34" charset="0"/>
              </a:rPr>
              <a:t>char</a:t>
            </a:r>
            <a:r>
              <a:rPr lang="fr-BE" dirty="0">
                <a:latin typeface="Calibri" panose="020F0502020204030204" pitchFamily="34" charset="0"/>
              </a:rPr>
              <a:t>[] </a:t>
            </a:r>
            <a:r>
              <a:rPr lang="fr-BE" dirty="0" err="1">
                <a:latin typeface="Calibri" panose="020F0502020204030204" pitchFamily="34" charset="0"/>
              </a:rPr>
              <a:t>buf</a:t>
            </a:r>
            <a:r>
              <a:rPr lang="fr-BE" dirty="0">
                <a:latin typeface="Calibri" panose="020F0502020204030204" pitchFamily="34" charset="0"/>
              </a:rPr>
              <a:t> = </a:t>
            </a:r>
            <a:r>
              <a:rPr lang="fr-BE" b="1" dirty="0">
                <a:solidFill>
                  <a:schemeClr val="tx2">
                    <a:lumMod val="60000"/>
                    <a:lumOff val="40000"/>
                  </a:schemeClr>
                </a:solidFill>
                <a:latin typeface="Calibri" panose="020F0502020204030204" pitchFamily="34" charset="0"/>
              </a:rPr>
              <a:t>new</a:t>
            </a:r>
            <a:r>
              <a:rPr lang="fr-BE" dirty="0">
                <a:latin typeface="Calibri" panose="020F0502020204030204" pitchFamily="34" charset="0"/>
              </a:rPr>
              <a:t> char[100];</a:t>
            </a:r>
          </a:p>
          <a:p>
            <a:pPr lvl="3" fontAlgn="auto">
              <a:spcBef>
                <a:spcPts val="0"/>
              </a:spcBef>
              <a:spcAft>
                <a:spcPts val="0"/>
              </a:spcAft>
              <a:defRPr/>
            </a:pPr>
            <a:r>
              <a:rPr lang="fr-BE" dirty="0">
                <a:latin typeface="Calibri" panose="020F0502020204030204" pitchFamily="34" charset="0"/>
              </a:rPr>
              <a:t>	</a:t>
            </a:r>
            <a:r>
              <a:rPr lang="fr-BE" dirty="0">
                <a:solidFill>
                  <a:srgbClr val="92D050"/>
                </a:solidFill>
                <a:latin typeface="Calibri" panose="020F0502020204030204" pitchFamily="34" charset="0"/>
              </a:rPr>
              <a:t>// Cette ligne est susceptible de lever une exception de type </a:t>
            </a:r>
            <a:r>
              <a:rPr lang="fr-BE" dirty="0" err="1">
                <a:solidFill>
                  <a:srgbClr val="92D050"/>
                </a:solidFill>
                <a:latin typeface="Calibri" panose="020F0502020204030204" pitchFamily="34" charset="0"/>
              </a:rPr>
              <a:t>IOException</a:t>
            </a:r>
            <a:r>
              <a:rPr lang="fr-BE" dirty="0">
                <a:solidFill>
                  <a:srgbClr val="92D050"/>
                </a:solidFill>
                <a:latin typeface="Calibri" panose="020F0502020204030204" pitchFamily="34" charset="0"/>
              </a:rPr>
              <a:t> </a:t>
            </a:r>
            <a:endParaRPr lang="fr-BE" dirty="0">
              <a:latin typeface="Calibri" panose="020F0502020204030204" pitchFamily="34" charset="0"/>
            </a:endParaRPr>
          </a:p>
          <a:p>
            <a:pPr lvl="3" fontAlgn="auto">
              <a:spcBef>
                <a:spcPts val="0"/>
              </a:spcBef>
              <a:spcAft>
                <a:spcPts val="0"/>
              </a:spcAft>
              <a:defRPr/>
            </a:pPr>
            <a:r>
              <a:rPr lang="fr-BE" dirty="0">
                <a:latin typeface="Calibri" panose="020F0502020204030204" pitchFamily="34" charset="0"/>
              </a:rPr>
              <a:t>	</a:t>
            </a:r>
            <a:r>
              <a:rPr lang="fr-BE" dirty="0" err="1">
                <a:latin typeface="Calibri" panose="020F0502020204030204" pitchFamily="34" charset="0"/>
              </a:rPr>
              <a:t>lecteur.</a:t>
            </a:r>
            <a:r>
              <a:rPr lang="fr-BE" b="1" dirty="0" err="1">
                <a:solidFill>
                  <a:schemeClr val="tx2">
                    <a:lumMod val="60000"/>
                    <a:lumOff val="40000"/>
                  </a:schemeClr>
                </a:solidFill>
                <a:latin typeface="Calibri" panose="020F0502020204030204" pitchFamily="34" charset="0"/>
              </a:rPr>
              <a:t>read</a:t>
            </a:r>
            <a:r>
              <a:rPr lang="fr-BE" dirty="0">
                <a:latin typeface="Calibri" panose="020F0502020204030204" pitchFamily="34" charset="0"/>
              </a:rPr>
              <a:t>(</a:t>
            </a:r>
            <a:r>
              <a:rPr lang="fr-BE" dirty="0" err="1">
                <a:latin typeface="Calibri" panose="020F0502020204030204" pitchFamily="34" charset="0"/>
              </a:rPr>
              <a:t>buf</a:t>
            </a:r>
            <a:r>
              <a:rPr lang="fr-BE" dirty="0">
                <a:latin typeface="Calibri" panose="020F0502020204030204" pitchFamily="34" charset="0"/>
              </a:rPr>
              <a:t>,0,100); </a:t>
            </a:r>
          </a:p>
          <a:p>
            <a:pPr lvl="3" fontAlgn="auto">
              <a:spcBef>
                <a:spcPts val="0"/>
              </a:spcBef>
              <a:spcAft>
                <a:spcPts val="0"/>
              </a:spcAft>
              <a:defRPr/>
            </a:pPr>
            <a:r>
              <a:rPr lang="fr-BE" dirty="0">
                <a:latin typeface="Calibri" panose="020F0502020204030204" pitchFamily="34" charset="0"/>
              </a:rPr>
              <a:t>	</a:t>
            </a:r>
            <a:r>
              <a:rPr lang="fr-BE" b="1" dirty="0">
                <a:solidFill>
                  <a:schemeClr val="tx2">
                    <a:lumMod val="60000"/>
                    <a:lumOff val="40000"/>
                  </a:schemeClr>
                </a:solidFill>
                <a:latin typeface="Calibri" panose="020F0502020204030204" pitchFamily="34" charset="0"/>
              </a:rPr>
              <a:t>return</a:t>
            </a:r>
            <a:r>
              <a:rPr lang="fr-BE" dirty="0">
                <a:latin typeface="Calibri" panose="020F0502020204030204" pitchFamily="34" charset="0"/>
              </a:rPr>
              <a:t> </a:t>
            </a:r>
            <a:r>
              <a:rPr lang="fr-BE" b="1" dirty="0">
                <a:solidFill>
                  <a:schemeClr val="tx2">
                    <a:lumMod val="60000"/>
                    <a:lumOff val="40000"/>
                  </a:schemeClr>
                </a:solidFill>
                <a:latin typeface="Calibri" panose="020F0502020204030204" pitchFamily="34" charset="0"/>
              </a:rPr>
              <a:t>new</a:t>
            </a:r>
            <a:r>
              <a:rPr lang="fr-BE" dirty="0">
                <a:latin typeface="Calibri" panose="020F0502020204030204" pitchFamily="34" charset="0"/>
              </a:rPr>
              <a:t> String(</a:t>
            </a:r>
            <a:r>
              <a:rPr lang="fr-BE" dirty="0" err="1">
                <a:latin typeface="Calibri" panose="020F0502020204030204" pitchFamily="34" charset="0"/>
              </a:rPr>
              <a:t>buf</a:t>
            </a:r>
            <a:r>
              <a:rPr lang="fr-BE" dirty="0">
                <a:latin typeface="Calibri" panose="020F0502020204030204" pitchFamily="34" charset="0"/>
              </a:rPr>
              <a:t>); </a:t>
            </a:r>
          </a:p>
          <a:p>
            <a:pPr fontAlgn="auto">
              <a:spcBef>
                <a:spcPts val="0"/>
              </a:spcBef>
              <a:spcAft>
                <a:spcPts val="0"/>
              </a:spcAft>
              <a:defRPr/>
            </a:pPr>
            <a:r>
              <a:rPr lang="fr-BE" dirty="0">
                <a:latin typeface="Calibri" panose="020F0502020204030204" pitchFamily="34" charset="0"/>
              </a:rPr>
              <a:t>	</a:t>
            </a:r>
            <a:r>
              <a:rPr lang="fr-BE" b="1" dirty="0">
                <a:latin typeface="Calibri" panose="020F0502020204030204" pitchFamily="34" charset="0"/>
              </a:rPr>
              <a:t>} </a:t>
            </a:r>
          </a:p>
          <a:p>
            <a:pPr lvl="2" fontAlgn="auto">
              <a:spcBef>
                <a:spcPts val="0"/>
              </a:spcBef>
              <a:spcAft>
                <a:spcPts val="0"/>
              </a:spcAft>
              <a:defRPr/>
            </a:pPr>
            <a:r>
              <a:rPr lang="fr-BE" b="1" dirty="0">
                <a:solidFill>
                  <a:schemeClr val="tx2">
                    <a:lumMod val="60000"/>
                    <a:lumOff val="40000"/>
                  </a:schemeClr>
                </a:solidFill>
                <a:latin typeface="Calibri" panose="020F0502020204030204" pitchFamily="34" charset="0"/>
              </a:rPr>
              <a:t>catch</a:t>
            </a:r>
            <a:r>
              <a:rPr lang="fr-BE" dirty="0">
                <a:latin typeface="Calibri" panose="020F0502020204030204" pitchFamily="34" charset="0"/>
              </a:rPr>
              <a:t> (</a:t>
            </a:r>
            <a:r>
              <a:rPr lang="fr-BE" b="1" dirty="0" err="1">
                <a:solidFill>
                  <a:schemeClr val="tx2">
                    <a:lumMod val="60000"/>
                    <a:lumOff val="40000"/>
                  </a:schemeClr>
                </a:solidFill>
                <a:latin typeface="Calibri" panose="020F0502020204030204" pitchFamily="34" charset="0"/>
              </a:rPr>
              <a:t>FileNotFoundException</a:t>
            </a:r>
            <a:r>
              <a:rPr lang="fr-BE" dirty="0">
                <a:latin typeface="Calibri" panose="020F0502020204030204" pitchFamily="34" charset="0"/>
              </a:rPr>
              <a:t> </a:t>
            </a:r>
            <a:r>
              <a:rPr lang="fr-BE" dirty="0" err="1">
                <a:latin typeface="Calibri" panose="020F0502020204030204" pitchFamily="34" charset="0"/>
              </a:rPr>
              <a:t>fnfe</a:t>
            </a:r>
            <a:r>
              <a:rPr lang="fr-BE" dirty="0">
                <a:latin typeface="Calibri" panose="020F0502020204030204" pitchFamily="34" charset="0"/>
              </a:rPr>
              <a:t>) </a:t>
            </a:r>
            <a:r>
              <a:rPr lang="fr-BE" b="1" dirty="0">
                <a:latin typeface="Calibri" panose="020F0502020204030204" pitchFamily="34" charset="0"/>
              </a:rPr>
              <a:t>{ </a:t>
            </a:r>
          </a:p>
          <a:p>
            <a:pPr lvl="2" fontAlgn="auto">
              <a:spcBef>
                <a:spcPts val="0"/>
              </a:spcBef>
              <a:spcAft>
                <a:spcPts val="0"/>
              </a:spcAft>
              <a:defRPr/>
            </a:pPr>
            <a:r>
              <a:rPr lang="fr-BE" dirty="0">
                <a:solidFill>
                  <a:srgbClr val="92D050"/>
                </a:solidFill>
                <a:latin typeface="Calibri" panose="020F0502020204030204" pitchFamily="34" charset="0"/>
              </a:rPr>
              <a:t>	</a:t>
            </a:r>
            <a:r>
              <a:rPr lang="fr-BE" dirty="0" smtClean="0">
                <a:solidFill>
                  <a:srgbClr val="92D050"/>
                </a:solidFill>
                <a:latin typeface="Calibri" panose="020F0502020204030204" pitchFamily="34" charset="0"/>
              </a:rPr>
              <a:t>	// </a:t>
            </a:r>
            <a:r>
              <a:rPr lang="fr-BE" dirty="0">
                <a:solidFill>
                  <a:srgbClr val="92D050"/>
                </a:solidFill>
                <a:latin typeface="Calibri" panose="020F0502020204030204" pitchFamily="34" charset="0"/>
              </a:rPr>
              <a:t>Indique l'exception sur le flux d'erreur standard</a:t>
            </a:r>
            <a:endParaRPr lang="fr-BE" dirty="0">
              <a:latin typeface="Calibri" panose="020F0502020204030204" pitchFamily="34" charset="0"/>
            </a:endParaRPr>
          </a:p>
          <a:p>
            <a:pPr lvl="2" fontAlgn="auto">
              <a:spcBef>
                <a:spcPts val="0"/>
              </a:spcBef>
              <a:spcAft>
                <a:spcPts val="0"/>
              </a:spcAft>
              <a:defRPr/>
            </a:pPr>
            <a:r>
              <a:rPr lang="fr-BE" dirty="0" smtClean="0">
                <a:latin typeface="Calibri" panose="020F0502020204030204" pitchFamily="34" charset="0"/>
              </a:rPr>
              <a:t>	</a:t>
            </a:r>
            <a:r>
              <a:rPr lang="fr-BE" dirty="0">
                <a:latin typeface="Calibri" panose="020F0502020204030204" pitchFamily="34" charset="0"/>
              </a:rPr>
              <a:t>	</a:t>
            </a:r>
            <a:r>
              <a:rPr lang="fr-BE" dirty="0" err="1">
                <a:latin typeface="Calibri" panose="020F0502020204030204" pitchFamily="34" charset="0"/>
              </a:rPr>
              <a:t>fnfe.printStackTrace</a:t>
            </a:r>
            <a:r>
              <a:rPr lang="fr-BE" dirty="0">
                <a:latin typeface="Calibri" panose="020F0502020204030204" pitchFamily="34" charset="0"/>
              </a:rPr>
              <a:t>(); </a:t>
            </a:r>
            <a:endParaRPr lang="fr-BE" dirty="0">
              <a:solidFill>
                <a:srgbClr val="92D050"/>
              </a:solidFill>
              <a:latin typeface="Calibri" panose="020F0502020204030204" pitchFamily="34" charset="0"/>
            </a:endParaRPr>
          </a:p>
          <a:p>
            <a:pPr lvl="2" fontAlgn="auto">
              <a:spcBef>
                <a:spcPts val="0"/>
              </a:spcBef>
              <a:spcAft>
                <a:spcPts val="0"/>
              </a:spcAft>
              <a:defRPr/>
            </a:pPr>
            <a:r>
              <a:rPr lang="fr-BE" b="1" dirty="0">
                <a:latin typeface="Calibri" panose="020F0502020204030204" pitchFamily="34" charset="0"/>
              </a:rPr>
              <a:t>} </a:t>
            </a:r>
          </a:p>
          <a:p>
            <a:pPr lvl="2" fontAlgn="auto">
              <a:spcBef>
                <a:spcPts val="0"/>
              </a:spcBef>
              <a:spcAft>
                <a:spcPts val="0"/>
              </a:spcAft>
              <a:defRPr/>
            </a:pPr>
            <a:r>
              <a:rPr lang="fr-BE" b="1" dirty="0" err="1">
                <a:solidFill>
                  <a:schemeClr val="tx2">
                    <a:lumMod val="60000"/>
                    <a:lumOff val="40000"/>
                  </a:schemeClr>
                </a:solidFill>
                <a:latin typeface="Calibri" panose="020F0502020204030204" pitchFamily="34" charset="0"/>
              </a:rPr>
              <a:t>finally</a:t>
            </a:r>
            <a:r>
              <a:rPr lang="fr-BE" dirty="0">
                <a:latin typeface="Calibri" panose="020F0502020204030204" pitchFamily="34" charset="0"/>
              </a:rPr>
              <a:t> </a:t>
            </a:r>
            <a:r>
              <a:rPr lang="fr-BE" b="1" dirty="0">
                <a:latin typeface="Calibri" panose="020F0502020204030204" pitchFamily="34" charset="0"/>
              </a:rPr>
              <a:t>{ </a:t>
            </a:r>
          </a:p>
          <a:p>
            <a:pPr lvl="2" fontAlgn="auto">
              <a:spcBef>
                <a:spcPts val="0"/>
              </a:spcBef>
              <a:spcAft>
                <a:spcPts val="0"/>
              </a:spcAft>
              <a:defRPr/>
            </a:pPr>
            <a:r>
              <a:rPr lang="fr-BE" dirty="0" smtClean="0">
                <a:latin typeface="Calibri" panose="020F0502020204030204" pitchFamily="34" charset="0"/>
              </a:rPr>
              <a:t>	</a:t>
            </a:r>
            <a:r>
              <a:rPr lang="fr-BE" dirty="0">
                <a:latin typeface="Calibri" panose="020F0502020204030204" pitchFamily="34" charset="0"/>
              </a:rPr>
              <a:t>	</a:t>
            </a:r>
            <a:r>
              <a:rPr lang="fr-BE" dirty="0" err="1">
                <a:latin typeface="Calibri" panose="020F0502020204030204" pitchFamily="34" charset="0"/>
              </a:rPr>
              <a:t>System.out.println</a:t>
            </a:r>
            <a:r>
              <a:rPr lang="fr-BE" dirty="0">
                <a:latin typeface="Calibri" panose="020F0502020204030204" pitchFamily="34" charset="0"/>
              </a:rPr>
              <a:t>("Fin de méthode"); </a:t>
            </a:r>
          </a:p>
          <a:p>
            <a:pPr lvl="2" fontAlgn="auto">
              <a:spcBef>
                <a:spcPts val="0"/>
              </a:spcBef>
              <a:spcAft>
                <a:spcPts val="0"/>
              </a:spcAft>
              <a:defRPr/>
            </a:pPr>
            <a:r>
              <a:rPr lang="fr-BE" b="1" dirty="0">
                <a:latin typeface="Calibri" panose="020F0502020204030204" pitchFamily="34" charset="0"/>
              </a:rPr>
              <a:t>}</a:t>
            </a:r>
          </a:p>
          <a:p>
            <a:pPr fontAlgn="auto">
              <a:spcBef>
                <a:spcPts val="0"/>
              </a:spcBef>
              <a:spcAft>
                <a:spcPts val="0"/>
              </a:spcAft>
              <a:defRPr/>
            </a:pPr>
            <a:r>
              <a:rPr lang="fr-BE" b="1" dirty="0">
                <a:latin typeface="Calibri" panose="020F0502020204030204" pitchFamily="34" charset="0"/>
              </a:rPr>
              <a:t>}</a:t>
            </a:r>
            <a:endParaRPr lang="fr-BE" b="1" dirty="0">
              <a:latin typeface="Calibri" panose="020F0502020204030204" pitchFamily="34" charset="0"/>
              <a:hlinkClick r:id="" action="ppaction://hlinkfile"/>
            </a:endParaRPr>
          </a:p>
        </p:txBody>
      </p:sp>
      <p:sp>
        <p:nvSpPr>
          <p:cNvPr id="10" name="ZoneTexte 9"/>
          <p:cNvSpPr txBox="1"/>
          <p:nvPr/>
        </p:nvSpPr>
        <p:spPr>
          <a:xfrm>
            <a:off x="0" y="2"/>
            <a:ext cx="9144000" cy="58472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392" tIns="45696" rIns="91392" bIns="45696">
            <a:spAutoFit/>
          </a:bodyPr>
          <a:lstStyle/>
          <a:p>
            <a:pPr fontAlgn="auto">
              <a:spcBef>
                <a:spcPts val="0"/>
              </a:spcBef>
              <a:spcAft>
                <a:spcPts val="0"/>
              </a:spcAft>
              <a:defRPr/>
            </a:pPr>
            <a:r>
              <a:rPr lang="fr-BE" sz="3200" b="1" dirty="0">
                <a:latin typeface="+mn-lt"/>
                <a:cs typeface="+mn-cs"/>
              </a:rPr>
              <a:t>III . </a:t>
            </a:r>
            <a:r>
              <a:rPr lang="fr-BE" sz="2400" b="1" dirty="0">
                <a:latin typeface="+mn-lt"/>
                <a:cs typeface="+mn-cs"/>
              </a:rPr>
              <a:t>Traiter une exception : le bloc </a:t>
            </a:r>
            <a:r>
              <a:rPr lang="fr-BE" sz="2400" b="1" dirty="0" err="1">
                <a:latin typeface="+mn-lt"/>
                <a:cs typeface="+mn-cs"/>
              </a:rPr>
              <a:t>try</a:t>
            </a:r>
            <a:r>
              <a:rPr lang="fr-BE" sz="2400" b="1" dirty="0">
                <a:latin typeface="+mn-lt"/>
                <a:cs typeface="+mn-cs"/>
              </a:rPr>
              <a:t> – catch – </a:t>
            </a:r>
            <a:r>
              <a:rPr lang="fr-BE" sz="2400" b="1" dirty="0" err="1">
                <a:latin typeface="+mn-lt"/>
                <a:cs typeface="+mn-cs"/>
              </a:rPr>
              <a:t>finally</a:t>
            </a:r>
            <a:endParaRPr lang="fr-BE" sz="2400" b="1" i="1" dirty="0">
              <a:latin typeface="+mn-lt"/>
              <a:cs typeface="+mn-cs"/>
            </a:endParaRPr>
          </a:p>
        </p:txBody>
      </p:sp>
    </p:spTree>
    <p:extLst>
      <p:ext uri="{BB962C8B-B14F-4D97-AF65-F5344CB8AC3E}">
        <p14:creationId xmlns:p14="http://schemas.microsoft.com/office/powerpoint/2010/main" val="914375403"/>
      </p:ext>
    </p:extLst>
  </p:cSld>
  <p:clrMapOvr>
    <a:masterClrMapping/>
  </p:clrMapOvr>
  <p:transition>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8"/>
          <p:cNvSpPr>
            <a:spLocks noChangeArrowheads="1"/>
          </p:cNvSpPr>
          <p:nvPr/>
        </p:nvSpPr>
        <p:spPr bwMode="auto">
          <a:xfrm>
            <a:off x="178594" y="908720"/>
            <a:ext cx="8786812" cy="4493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2" tIns="45696" rIns="91392" bIns="45696">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sz="2200" dirty="0">
                <a:latin typeface="Calibri" pitchFamily="34" charset="0"/>
              </a:rPr>
              <a:t>Le bloc </a:t>
            </a:r>
            <a:r>
              <a:rPr lang="fr-BE" altLang="fr-FR" sz="2200" b="1" dirty="0">
                <a:latin typeface="Calibri" pitchFamily="34" charset="0"/>
              </a:rPr>
              <a:t>catch</a:t>
            </a:r>
            <a:r>
              <a:rPr lang="fr-BE" altLang="fr-FR" sz="2200" dirty="0">
                <a:latin typeface="Calibri" pitchFamily="34" charset="0"/>
              </a:rPr>
              <a:t> (</a:t>
            </a:r>
            <a:r>
              <a:rPr lang="fr-BE" altLang="fr-FR" sz="2200" dirty="0" err="1">
                <a:latin typeface="Calibri" pitchFamily="34" charset="0"/>
              </a:rPr>
              <a:t>FileNotFoundException</a:t>
            </a:r>
            <a:r>
              <a:rPr lang="fr-BE" altLang="fr-FR" sz="2200" dirty="0">
                <a:latin typeface="Calibri" pitchFamily="34" charset="0"/>
              </a:rPr>
              <a:t> </a:t>
            </a:r>
            <a:r>
              <a:rPr lang="fr-BE" altLang="fr-FR" sz="2200" dirty="0" err="1">
                <a:latin typeface="Calibri" pitchFamily="34" charset="0"/>
              </a:rPr>
              <a:t>fnfe</a:t>
            </a:r>
            <a:r>
              <a:rPr lang="fr-BE" altLang="fr-FR" sz="2200" dirty="0">
                <a:latin typeface="Calibri" pitchFamily="34" charset="0"/>
              </a:rPr>
              <a:t>) capture toute exception du type </a:t>
            </a:r>
            <a:r>
              <a:rPr lang="fr-BE" altLang="fr-FR" sz="2200" dirty="0" err="1">
                <a:latin typeface="Calibri" pitchFamily="34" charset="0"/>
              </a:rPr>
              <a:t>FileNotFoundException</a:t>
            </a:r>
            <a:r>
              <a:rPr lang="fr-BE" altLang="fr-FR" sz="2200" dirty="0">
                <a:latin typeface="Calibri" pitchFamily="34" charset="0"/>
              </a:rPr>
              <a:t> (cette classe dérive de la classe </a:t>
            </a:r>
            <a:r>
              <a:rPr lang="fr-BE" altLang="fr-FR" sz="2200" dirty="0" err="1">
                <a:latin typeface="Calibri" pitchFamily="34" charset="0"/>
              </a:rPr>
              <a:t>IOException</a:t>
            </a:r>
            <a:r>
              <a:rPr lang="fr-BE" altLang="fr-FR" sz="2200" dirty="0">
                <a:latin typeface="Calibri" pitchFamily="34" charset="0"/>
              </a:rPr>
              <a:t>).</a:t>
            </a:r>
          </a:p>
          <a:p>
            <a:pPr eaLnBrk="1" hangingPunct="1"/>
            <a:endParaRPr lang="fr-BE" altLang="fr-FR" sz="2200" dirty="0">
              <a:latin typeface="Calibri" pitchFamily="34" charset="0"/>
            </a:endParaRPr>
          </a:p>
          <a:p>
            <a:pPr eaLnBrk="1" hangingPunct="1"/>
            <a:r>
              <a:rPr lang="fr-BE" altLang="fr-FR" sz="2200" dirty="0">
                <a:latin typeface="Calibri" pitchFamily="34" charset="0"/>
              </a:rPr>
              <a:t>Le bloc </a:t>
            </a:r>
            <a:r>
              <a:rPr lang="fr-BE" altLang="fr-FR" sz="2200" b="1" dirty="0" err="1">
                <a:latin typeface="Calibri" pitchFamily="34" charset="0"/>
              </a:rPr>
              <a:t>finally</a:t>
            </a:r>
            <a:r>
              <a:rPr lang="fr-BE" altLang="fr-FR" sz="2200" dirty="0">
                <a:latin typeface="Calibri" pitchFamily="34" charset="0"/>
              </a:rPr>
              <a:t> est exécuté quelque soit ce qui se passe (exception ou non).</a:t>
            </a:r>
          </a:p>
          <a:p>
            <a:pPr eaLnBrk="1" hangingPunct="1"/>
            <a:endParaRPr lang="fr-BE" altLang="fr-FR" sz="2200" dirty="0">
              <a:latin typeface="Calibri" pitchFamily="34" charset="0"/>
            </a:endParaRPr>
          </a:p>
          <a:p>
            <a:pPr eaLnBrk="1" hangingPunct="1"/>
            <a:r>
              <a:rPr lang="fr-BE" altLang="fr-FR" sz="2200" dirty="0">
                <a:latin typeface="Calibri" pitchFamily="34" charset="0"/>
              </a:rPr>
              <a:t>Toute autre </a:t>
            </a:r>
            <a:r>
              <a:rPr lang="fr-BE" altLang="fr-FR" sz="2200" b="1" dirty="0">
                <a:latin typeface="Calibri" pitchFamily="34" charset="0"/>
              </a:rPr>
              <a:t>exception non capturée </a:t>
            </a:r>
            <a:r>
              <a:rPr lang="fr-BE" altLang="fr-FR" sz="2200" dirty="0">
                <a:latin typeface="Calibri" pitchFamily="34" charset="0"/>
              </a:rPr>
              <a:t>(telle </a:t>
            </a:r>
            <a:r>
              <a:rPr lang="fr-BE" altLang="fr-FR" sz="2200" dirty="0" err="1">
                <a:latin typeface="Calibri" pitchFamily="34" charset="0"/>
              </a:rPr>
              <a:t>IOException</a:t>
            </a:r>
            <a:r>
              <a:rPr lang="fr-BE" altLang="fr-FR" sz="2200" dirty="0">
                <a:latin typeface="Calibri" pitchFamily="34" charset="0"/>
              </a:rPr>
              <a:t>) est transmise à la méthode appelante, et doit toujours être déclarée pour la méthode, en utilisant le mot clé </a:t>
            </a:r>
            <a:r>
              <a:rPr lang="fr-BE" altLang="fr-FR" sz="2200" b="1" dirty="0" err="1">
                <a:latin typeface="Calibri" pitchFamily="34" charset="0"/>
              </a:rPr>
              <a:t>throws</a:t>
            </a:r>
            <a:r>
              <a:rPr lang="fr-BE" altLang="fr-FR" sz="2200" dirty="0">
                <a:latin typeface="Calibri" pitchFamily="34" charset="0"/>
              </a:rPr>
              <a:t>, sauf les exceptions dérivant de la classe </a:t>
            </a:r>
            <a:r>
              <a:rPr lang="fr-BE" altLang="fr-FR" sz="2200" dirty="0" err="1">
                <a:latin typeface="Calibri" pitchFamily="34" charset="0"/>
              </a:rPr>
              <a:t>RuntimeException</a:t>
            </a:r>
            <a:r>
              <a:rPr lang="fr-BE" altLang="fr-FR" sz="2200" dirty="0" smtClean="0">
                <a:latin typeface="Calibri" pitchFamily="34" charset="0"/>
              </a:rPr>
              <a:t>.</a:t>
            </a:r>
            <a:endParaRPr lang="fr-BE" altLang="fr-FR" sz="2200" dirty="0">
              <a:latin typeface="Calibri" pitchFamily="34" charset="0"/>
            </a:endParaRPr>
          </a:p>
          <a:p>
            <a:pPr eaLnBrk="1" hangingPunct="1"/>
            <a:endParaRPr lang="fr-BE" altLang="fr-FR" sz="2200" dirty="0">
              <a:latin typeface="Calibri" pitchFamily="34" charset="0"/>
            </a:endParaRPr>
          </a:p>
          <a:p>
            <a:pPr eaLnBrk="1" hangingPunct="1"/>
            <a:r>
              <a:rPr lang="fr-BE" altLang="fr-FR" sz="2200" dirty="0">
                <a:latin typeface="Calibri" pitchFamily="34" charset="0"/>
              </a:rPr>
              <a:t>La méthode </a:t>
            </a:r>
            <a:r>
              <a:rPr lang="fr-BE" altLang="fr-FR" sz="2200" b="1" dirty="0" err="1">
                <a:latin typeface="Calibri" pitchFamily="34" charset="0"/>
              </a:rPr>
              <a:t>printStackTrace</a:t>
            </a:r>
            <a:r>
              <a:rPr lang="fr-BE" altLang="fr-FR" sz="2200" dirty="0">
                <a:latin typeface="Calibri" pitchFamily="34" charset="0"/>
              </a:rPr>
              <a:t> permet d’écrire la </a:t>
            </a:r>
            <a:r>
              <a:rPr lang="fr-BE" altLang="fr-FR" sz="2200" dirty="0" err="1">
                <a:latin typeface="Calibri" pitchFamily="34" charset="0"/>
              </a:rPr>
              <a:t>stack</a:t>
            </a:r>
            <a:r>
              <a:rPr lang="fr-BE" altLang="fr-FR" sz="2200" dirty="0">
                <a:latin typeface="Calibri" pitchFamily="34" charset="0"/>
              </a:rPr>
              <a:t> trace de l’exception (utilisée pour repérer, dans le code, l’endroit où elle s’est déclenchée).</a:t>
            </a:r>
          </a:p>
          <a:p>
            <a:pPr eaLnBrk="1" hangingPunct="1"/>
            <a:endParaRPr lang="fr-BE" altLang="fr-FR" sz="2200" dirty="0">
              <a:latin typeface="Calibri" pitchFamily="34" charset="0"/>
              <a:hlinkClick r:id="" action="ppaction://hlinkfile"/>
            </a:endParaRPr>
          </a:p>
        </p:txBody>
      </p:sp>
      <p:sp>
        <p:nvSpPr>
          <p:cNvPr id="10" name="ZoneTexte 9"/>
          <p:cNvSpPr txBox="1"/>
          <p:nvPr/>
        </p:nvSpPr>
        <p:spPr>
          <a:xfrm>
            <a:off x="0" y="2"/>
            <a:ext cx="9144000" cy="58472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392" tIns="45696" rIns="91392" bIns="45696">
            <a:spAutoFit/>
          </a:bodyPr>
          <a:lstStyle/>
          <a:p>
            <a:pPr fontAlgn="auto">
              <a:spcBef>
                <a:spcPts val="0"/>
              </a:spcBef>
              <a:spcAft>
                <a:spcPts val="0"/>
              </a:spcAft>
              <a:defRPr/>
            </a:pPr>
            <a:r>
              <a:rPr lang="fr-BE" sz="3200" b="1" dirty="0">
                <a:latin typeface="+mn-lt"/>
                <a:cs typeface="+mn-cs"/>
              </a:rPr>
              <a:t>III . </a:t>
            </a:r>
            <a:r>
              <a:rPr lang="fr-BE" sz="2400" b="1" dirty="0">
                <a:latin typeface="+mn-lt"/>
                <a:cs typeface="+mn-cs"/>
              </a:rPr>
              <a:t>Traiter une exception : le bloc </a:t>
            </a:r>
            <a:r>
              <a:rPr lang="fr-BE" sz="2400" b="1" dirty="0" err="1">
                <a:latin typeface="+mn-lt"/>
                <a:cs typeface="+mn-cs"/>
              </a:rPr>
              <a:t>try</a:t>
            </a:r>
            <a:r>
              <a:rPr lang="fr-BE" sz="2400" b="1" dirty="0">
                <a:latin typeface="+mn-lt"/>
                <a:cs typeface="+mn-cs"/>
              </a:rPr>
              <a:t> – catch – </a:t>
            </a:r>
            <a:r>
              <a:rPr lang="fr-BE" sz="2400" b="1" dirty="0" err="1">
                <a:latin typeface="+mn-lt"/>
                <a:cs typeface="+mn-cs"/>
              </a:rPr>
              <a:t>finally</a:t>
            </a:r>
            <a:endParaRPr lang="fr-BE" b="1" i="1" dirty="0">
              <a:latin typeface="+mn-lt"/>
              <a:cs typeface="+mn-cs"/>
            </a:endParaRPr>
          </a:p>
        </p:txBody>
      </p:sp>
    </p:spTree>
    <p:extLst>
      <p:ext uri="{BB962C8B-B14F-4D97-AF65-F5344CB8AC3E}">
        <p14:creationId xmlns:p14="http://schemas.microsoft.com/office/powerpoint/2010/main" val="1586183095"/>
      </p:ext>
    </p:extLst>
  </p:cSld>
  <p:clrMapOvr>
    <a:masterClrMapping/>
  </p:clrMapOvr>
  <p:transition>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ZoneTexte 4"/>
          <p:cNvSpPr txBox="1">
            <a:spLocks noChangeArrowheads="1"/>
          </p:cNvSpPr>
          <p:nvPr/>
        </p:nvSpPr>
        <p:spPr bwMode="auto">
          <a:xfrm>
            <a:off x="0" y="68263"/>
            <a:ext cx="9144000" cy="66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2" tIns="45696" rIns="91392" bIns="45696">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3600" b="1">
                <a:latin typeface="Calibri" pitchFamily="34" charset="0"/>
              </a:rPr>
              <a:t>Aperçu du chapitre</a:t>
            </a:r>
          </a:p>
        </p:txBody>
      </p:sp>
      <p:sp>
        <p:nvSpPr>
          <p:cNvPr id="8" name="ZoneTexte 7"/>
          <p:cNvSpPr txBox="1"/>
          <p:nvPr/>
        </p:nvSpPr>
        <p:spPr>
          <a:xfrm>
            <a:off x="785813" y="1124744"/>
            <a:ext cx="7572375" cy="4616600"/>
          </a:xfrm>
          <a:prstGeom prst="rect">
            <a:avLst/>
          </a:prstGeom>
          <a:noFill/>
        </p:spPr>
        <p:txBody>
          <a:bodyPr lIns="91392" tIns="45696" rIns="91392" bIns="45696">
            <a:spAutoFit/>
          </a:bodyPr>
          <a:lstStyle/>
          <a:p>
            <a:pPr fontAlgn="auto">
              <a:spcBef>
                <a:spcPts val="0"/>
              </a:spcBef>
              <a:spcAft>
                <a:spcPts val="0"/>
              </a:spcAft>
              <a:defRPr/>
            </a:pPr>
            <a:endParaRPr lang="fr-BE" sz="1600" b="1" dirty="0">
              <a:latin typeface="+mn-lt"/>
              <a:cs typeface="+mn-cs"/>
            </a:endParaRPr>
          </a:p>
          <a:p>
            <a:pPr fontAlgn="auto">
              <a:spcBef>
                <a:spcPts val="0"/>
              </a:spcBef>
              <a:spcAft>
                <a:spcPts val="0"/>
              </a:spcAft>
              <a:defRPr/>
            </a:pPr>
            <a:r>
              <a:rPr lang="fr-BE" sz="2000" b="1" dirty="0" smtClean="0">
                <a:latin typeface="+mn-lt"/>
                <a:cs typeface="+mn-cs"/>
              </a:rPr>
              <a:t>I. La </a:t>
            </a:r>
            <a:r>
              <a:rPr lang="fr-BE" sz="2000" b="1" dirty="0">
                <a:latin typeface="+mn-lt"/>
                <a:cs typeface="+mn-cs"/>
              </a:rPr>
              <a:t>gestion des exceptions</a:t>
            </a:r>
          </a:p>
          <a:p>
            <a:pPr fontAlgn="auto">
              <a:spcBef>
                <a:spcPts val="0"/>
              </a:spcBef>
              <a:spcAft>
                <a:spcPts val="0"/>
              </a:spcAft>
              <a:defRPr/>
            </a:pPr>
            <a:endParaRPr lang="fr-BE" sz="2000" b="1" dirty="0">
              <a:latin typeface="+mn-lt"/>
              <a:cs typeface="+mn-cs"/>
            </a:endParaRPr>
          </a:p>
          <a:p>
            <a:pPr fontAlgn="auto">
              <a:spcBef>
                <a:spcPts val="0"/>
              </a:spcBef>
              <a:spcAft>
                <a:spcPts val="0"/>
              </a:spcAft>
              <a:defRPr/>
            </a:pPr>
            <a:r>
              <a:rPr lang="fr-BE" sz="2000" b="1" dirty="0" smtClean="0">
                <a:latin typeface="+mn-lt"/>
                <a:cs typeface="+mn-cs"/>
              </a:rPr>
              <a:t>II. Lever </a:t>
            </a:r>
            <a:r>
              <a:rPr lang="fr-BE" sz="2000" b="1" dirty="0">
                <a:latin typeface="+mn-lt"/>
                <a:cs typeface="+mn-cs"/>
              </a:rPr>
              <a:t>une exception : </a:t>
            </a:r>
            <a:r>
              <a:rPr lang="fr-BE" sz="2000" b="1" dirty="0" err="1">
                <a:latin typeface="+mn-lt"/>
                <a:cs typeface="+mn-cs"/>
              </a:rPr>
              <a:t>throw</a:t>
            </a:r>
            <a:r>
              <a:rPr lang="fr-BE" sz="2000" b="1" dirty="0">
                <a:latin typeface="+mn-lt"/>
                <a:cs typeface="+mn-cs"/>
              </a:rPr>
              <a:t> - </a:t>
            </a:r>
            <a:r>
              <a:rPr lang="fr-BE" sz="2000" b="1" dirty="0" err="1">
                <a:latin typeface="+mn-lt"/>
                <a:cs typeface="+mn-cs"/>
              </a:rPr>
              <a:t>throws</a:t>
            </a:r>
            <a:endParaRPr lang="fr-BE" sz="2000" b="1" dirty="0">
              <a:latin typeface="+mn-lt"/>
              <a:cs typeface="+mn-cs"/>
            </a:endParaRPr>
          </a:p>
          <a:p>
            <a:pPr fontAlgn="auto">
              <a:spcBef>
                <a:spcPts val="0"/>
              </a:spcBef>
              <a:spcAft>
                <a:spcPts val="0"/>
              </a:spcAft>
              <a:defRPr/>
            </a:pPr>
            <a:r>
              <a:rPr lang="fr-BE" sz="2000" b="1" dirty="0">
                <a:latin typeface="+mn-lt"/>
                <a:cs typeface="+mn-cs"/>
              </a:rPr>
              <a:t>	</a:t>
            </a:r>
          </a:p>
          <a:p>
            <a:pPr marL="399837" indent="-399837" fontAlgn="auto">
              <a:spcBef>
                <a:spcPts val="0"/>
              </a:spcBef>
              <a:spcAft>
                <a:spcPts val="0"/>
              </a:spcAft>
              <a:defRPr/>
            </a:pPr>
            <a:r>
              <a:rPr lang="fr-BE" sz="2000" b="1" dirty="0" smtClean="0">
                <a:latin typeface="+mn-lt"/>
                <a:cs typeface="+mn-cs"/>
              </a:rPr>
              <a:t>III.</a:t>
            </a:r>
            <a:r>
              <a:rPr lang="fr-BE" sz="2000" b="1" dirty="0">
                <a:latin typeface="+mn-lt"/>
                <a:cs typeface="+mn-cs"/>
              </a:rPr>
              <a:t> </a:t>
            </a:r>
            <a:r>
              <a:rPr lang="fr-BE" sz="2000" b="1" dirty="0" smtClean="0">
                <a:latin typeface="+mn-lt"/>
                <a:cs typeface="+mn-cs"/>
              </a:rPr>
              <a:t>Traiter </a:t>
            </a:r>
            <a:r>
              <a:rPr lang="fr-BE" sz="2000" b="1" dirty="0">
                <a:latin typeface="+mn-lt"/>
                <a:cs typeface="+mn-cs"/>
              </a:rPr>
              <a:t>une exception : le bloc </a:t>
            </a:r>
            <a:r>
              <a:rPr lang="fr-BE" sz="2000" b="1" dirty="0" err="1">
                <a:latin typeface="+mn-lt"/>
                <a:cs typeface="+mn-cs"/>
              </a:rPr>
              <a:t>try</a:t>
            </a:r>
            <a:r>
              <a:rPr lang="fr-BE" sz="2000" b="1" dirty="0">
                <a:latin typeface="+mn-lt"/>
                <a:cs typeface="+mn-cs"/>
              </a:rPr>
              <a:t> – catch – </a:t>
            </a:r>
            <a:r>
              <a:rPr lang="fr-BE" sz="2000" b="1" dirty="0" err="1">
                <a:latin typeface="+mn-lt"/>
                <a:cs typeface="+mn-cs"/>
              </a:rPr>
              <a:t>finally</a:t>
            </a:r>
            <a:endParaRPr lang="fr-BE" sz="2000" b="1" dirty="0">
              <a:latin typeface="+mn-lt"/>
              <a:cs typeface="+mn-cs"/>
            </a:endParaRPr>
          </a:p>
          <a:p>
            <a:pPr marL="399837" indent="-399837" fontAlgn="auto">
              <a:spcBef>
                <a:spcPts val="0"/>
              </a:spcBef>
              <a:spcAft>
                <a:spcPts val="0"/>
              </a:spcAft>
              <a:defRPr/>
            </a:pPr>
            <a:endParaRPr lang="fr-BE" sz="2000" b="1" dirty="0">
              <a:latin typeface="+mn-lt"/>
              <a:cs typeface="+mn-cs"/>
            </a:endParaRPr>
          </a:p>
          <a:p>
            <a:pPr marL="399837" indent="-399837" fontAlgn="auto">
              <a:spcBef>
                <a:spcPts val="0"/>
              </a:spcBef>
              <a:spcAft>
                <a:spcPts val="0"/>
              </a:spcAft>
              <a:defRPr/>
            </a:pPr>
            <a:r>
              <a:rPr lang="fr-BE" sz="2000" b="1" dirty="0" smtClean="0">
                <a:solidFill>
                  <a:srgbClr val="FF0000"/>
                </a:solidFill>
                <a:latin typeface="+mn-lt"/>
                <a:cs typeface="+mn-cs"/>
              </a:rPr>
              <a:t>IV.</a:t>
            </a:r>
            <a:r>
              <a:rPr lang="fr-BE" sz="2000" b="1" dirty="0">
                <a:solidFill>
                  <a:srgbClr val="FF0000"/>
                </a:solidFill>
                <a:latin typeface="+mn-lt"/>
                <a:cs typeface="+mn-cs"/>
              </a:rPr>
              <a:t> </a:t>
            </a:r>
            <a:r>
              <a:rPr lang="fr-BE" sz="2000" b="1" dirty="0" smtClean="0">
                <a:solidFill>
                  <a:srgbClr val="FF0000"/>
                </a:solidFill>
                <a:latin typeface="+mn-lt"/>
                <a:cs typeface="+mn-cs"/>
              </a:rPr>
              <a:t>La </a:t>
            </a:r>
            <a:r>
              <a:rPr lang="fr-BE" sz="2000" b="1" dirty="0">
                <a:solidFill>
                  <a:srgbClr val="FF0000"/>
                </a:solidFill>
                <a:latin typeface="+mn-lt"/>
                <a:cs typeface="+mn-cs"/>
              </a:rPr>
              <a:t>hiérarchie des exceptions</a:t>
            </a:r>
          </a:p>
          <a:p>
            <a:pPr marL="399837" indent="-399837" fontAlgn="auto">
              <a:spcBef>
                <a:spcPts val="0"/>
              </a:spcBef>
              <a:spcAft>
                <a:spcPts val="0"/>
              </a:spcAft>
              <a:defRPr/>
            </a:pPr>
            <a:endParaRPr lang="fr-BE" sz="2000" b="1" dirty="0">
              <a:latin typeface="+mn-lt"/>
              <a:cs typeface="+mn-cs"/>
            </a:endParaRPr>
          </a:p>
          <a:p>
            <a:pPr marL="399837" indent="-399837" fontAlgn="auto">
              <a:spcBef>
                <a:spcPts val="0"/>
              </a:spcBef>
              <a:spcAft>
                <a:spcPts val="0"/>
              </a:spcAft>
              <a:defRPr/>
            </a:pPr>
            <a:r>
              <a:rPr lang="fr-BE" sz="2000" b="1" dirty="0" smtClean="0">
                <a:latin typeface="+mn-lt"/>
                <a:cs typeface="+mn-cs"/>
              </a:rPr>
              <a:t>V.</a:t>
            </a:r>
            <a:r>
              <a:rPr lang="fr-BE" sz="2000" b="1" dirty="0">
                <a:latin typeface="+mn-lt"/>
                <a:cs typeface="+mn-cs"/>
              </a:rPr>
              <a:t> </a:t>
            </a:r>
            <a:r>
              <a:rPr lang="fr-BE" sz="2000" b="1" dirty="0" smtClean="0">
                <a:latin typeface="+mn-lt"/>
                <a:cs typeface="+mn-cs"/>
              </a:rPr>
              <a:t>Relancer </a:t>
            </a:r>
            <a:r>
              <a:rPr lang="fr-BE" sz="2000" b="1" dirty="0">
                <a:latin typeface="+mn-lt"/>
                <a:cs typeface="+mn-cs"/>
              </a:rPr>
              <a:t>une exception</a:t>
            </a:r>
          </a:p>
          <a:p>
            <a:pPr marL="399837" indent="-399837" fontAlgn="auto">
              <a:spcBef>
                <a:spcPts val="0"/>
              </a:spcBef>
              <a:spcAft>
                <a:spcPts val="0"/>
              </a:spcAft>
              <a:defRPr/>
            </a:pPr>
            <a:endParaRPr lang="fr-BE" sz="2000" b="1" dirty="0">
              <a:latin typeface="+mn-lt"/>
              <a:cs typeface="+mn-cs"/>
            </a:endParaRPr>
          </a:p>
          <a:p>
            <a:pPr marL="399837" indent="-399837" fontAlgn="auto">
              <a:spcBef>
                <a:spcPts val="0"/>
              </a:spcBef>
              <a:spcAft>
                <a:spcPts val="0"/>
              </a:spcAft>
              <a:defRPr/>
            </a:pPr>
            <a:r>
              <a:rPr lang="fr-BE" sz="2000" b="1" dirty="0" smtClean="0">
                <a:latin typeface="+mn-lt"/>
                <a:cs typeface="+mn-cs"/>
              </a:rPr>
              <a:t>VI.</a:t>
            </a:r>
            <a:r>
              <a:rPr lang="fr-BE" sz="2000" b="1" dirty="0">
                <a:latin typeface="+mn-lt"/>
                <a:cs typeface="+mn-cs"/>
              </a:rPr>
              <a:t> </a:t>
            </a:r>
            <a:r>
              <a:rPr lang="fr-BE" sz="2000" b="1" dirty="0" smtClean="0">
                <a:latin typeface="+mn-lt"/>
                <a:cs typeface="+mn-cs"/>
              </a:rPr>
              <a:t>Créer </a:t>
            </a:r>
            <a:r>
              <a:rPr lang="fr-BE" sz="2000" b="1" dirty="0">
                <a:latin typeface="+mn-lt"/>
                <a:cs typeface="+mn-cs"/>
              </a:rPr>
              <a:t>une classe d’exception</a:t>
            </a:r>
          </a:p>
          <a:p>
            <a:pPr marL="399837" indent="-399837" fontAlgn="auto">
              <a:spcBef>
                <a:spcPts val="0"/>
              </a:spcBef>
              <a:spcAft>
                <a:spcPts val="0"/>
              </a:spcAft>
              <a:defRPr/>
            </a:pPr>
            <a:endParaRPr lang="fr-BE" sz="2000" b="1" dirty="0">
              <a:latin typeface="+mn-lt"/>
              <a:cs typeface="+mn-cs"/>
            </a:endParaRPr>
          </a:p>
          <a:p>
            <a:pPr marL="399837" indent="-399837" fontAlgn="auto">
              <a:spcBef>
                <a:spcPts val="0"/>
              </a:spcBef>
              <a:spcAft>
                <a:spcPts val="0"/>
              </a:spcAft>
              <a:defRPr/>
            </a:pPr>
            <a:r>
              <a:rPr lang="fr-BE" sz="2000" b="1" dirty="0" smtClean="0">
                <a:latin typeface="+mn-lt"/>
                <a:cs typeface="+mn-cs"/>
              </a:rPr>
              <a:t>VII. Exercices</a:t>
            </a:r>
            <a:endParaRPr lang="fr-BE" sz="2000" b="1" dirty="0">
              <a:latin typeface="+mn-lt"/>
              <a:cs typeface="+mn-cs"/>
            </a:endParaRPr>
          </a:p>
          <a:p>
            <a:pPr marL="399837" indent="-399837" fontAlgn="auto">
              <a:spcBef>
                <a:spcPts val="0"/>
              </a:spcBef>
              <a:spcAft>
                <a:spcPts val="0"/>
              </a:spcAft>
              <a:defRPr/>
            </a:pPr>
            <a:endParaRPr lang="fr-BE" sz="2000" b="1" dirty="0">
              <a:latin typeface="+mn-lt"/>
              <a:cs typeface="+mn-cs"/>
            </a:endParaRPr>
          </a:p>
        </p:txBody>
      </p:sp>
    </p:spTree>
    <p:extLst>
      <p:ext uri="{BB962C8B-B14F-4D97-AF65-F5344CB8AC3E}">
        <p14:creationId xmlns:p14="http://schemas.microsoft.com/office/powerpoint/2010/main" val="3867877053"/>
      </p:ext>
    </p:extLst>
  </p:cSld>
  <p:clrMapOvr>
    <a:masterClrMapping/>
  </p:clrMapOvr>
  <p:transition>
    <p:strips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99032" y="645119"/>
            <a:ext cx="8837464" cy="5232153"/>
          </a:xfrm>
          <a:prstGeom prst="rect">
            <a:avLst/>
          </a:prstGeom>
        </p:spPr>
        <p:txBody>
          <a:bodyPr wrap="square" lIns="91392" tIns="45696" rIns="91392" bIns="45696">
            <a:spAutoFit/>
          </a:bodyPr>
          <a:lstStyle/>
          <a:p>
            <a:pPr fontAlgn="auto">
              <a:spcBef>
                <a:spcPts val="0"/>
              </a:spcBef>
              <a:spcAft>
                <a:spcPts val="0"/>
              </a:spcAft>
              <a:defRPr/>
            </a:pPr>
            <a:r>
              <a:rPr lang="fr-BE" sz="2000" dirty="0">
                <a:latin typeface="Calibri" panose="020F0502020204030204" pitchFamily="34" charset="0"/>
                <a:cs typeface="+mn-cs"/>
              </a:rPr>
              <a:t>L'</a:t>
            </a:r>
            <a:r>
              <a:rPr lang="fr-BE" sz="2000" b="1" dirty="0">
                <a:latin typeface="Calibri" panose="020F0502020204030204" pitchFamily="34" charset="0"/>
                <a:cs typeface="+mn-cs"/>
              </a:rPr>
              <a:t>ordre</a:t>
            </a:r>
            <a:r>
              <a:rPr lang="fr-BE" sz="2000" dirty="0">
                <a:latin typeface="Calibri" panose="020F0502020204030204" pitchFamily="34" charset="0"/>
                <a:cs typeface="+mn-cs"/>
              </a:rPr>
              <a:t> des blocs </a:t>
            </a:r>
            <a:r>
              <a:rPr lang="fr-BE" sz="2000" b="1" dirty="0">
                <a:latin typeface="Calibri" panose="020F0502020204030204" pitchFamily="34" charset="0"/>
                <a:cs typeface="+mn-cs"/>
              </a:rPr>
              <a:t>catch </a:t>
            </a:r>
            <a:r>
              <a:rPr lang="fr-BE" sz="2000" dirty="0">
                <a:latin typeface="Calibri" panose="020F0502020204030204" pitchFamily="34" charset="0"/>
                <a:cs typeface="+mn-cs"/>
              </a:rPr>
              <a:t>est important : il faut placer les </a:t>
            </a:r>
            <a:r>
              <a:rPr lang="fr-BE" sz="2000" b="1" dirty="0">
                <a:latin typeface="Calibri" panose="020F0502020204030204" pitchFamily="34" charset="0"/>
                <a:cs typeface="+mn-cs"/>
              </a:rPr>
              <a:t>sous-classes avant leur </a:t>
            </a:r>
            <a:r>
              <a:rPr lang="fr-BE" sz="2000" b="1" dirty="0" err="1">
                <a:latin typeface="Calibri" panose="020F0502020204030204" pitchFamily="34" charset="0"/>
                <a:cs typeface="+mn-cs"/>
              </a:rPr>
              <a:t>super-classe</a:t>
            </a:r>
            <a:r>
              <a:rPr lang="fr-BE" sz="2000" dirty="0">
                <a:latin typeface="Calibri" panose="020F0502020204030204" pitchFamily="34" charset="0"/>
                <a:cs typeface="+mn-cs"/>
              </a:rPr>
              <a:t>. Dans le cas contraire le compilateur génère l'erreur exception:</a:t>
            </a:r>
          </a:p>
          <a:p>
            <a:pPr fontAlgn="auto">
              <a:spcBef>
                <a:spcPts val="0"/>
              </a:spcBef>
              <a:spcAft>
                <a:spcPts val="0"/>
              </a:spcAft>
              <a:defRPr/>
            </a:pPr>
            <a:r>
              <a:rPr lang="fr-BE" sz="2000" dirty="0">
                <a:latin typeface="Calibri" panose="020F0502020204030204" pitchFamily="34" charset="0"/>
                <a:cs typeface="+mn-cs"/>
              </a:rPr>
              <a:t>		</a:t>
            </a:r>
            <a:r>
              <a:rPr lang="fr-BE" sz="2000" dirty="0" err="1">
                <a:latin typeface="Calibri" panose="020F0502020204030204" pitchFamily="34" charset="0"/>
                <a:cs typeface="+mn-cs"/>
              </a:rPr>
              <a:t>classe_exception</a:t>
            </a:r>
            <a:r>
              <a:rPr lang="fr-BE" sz="2000" dirty="0">
                <a:latin typeface="Calibri" panose="020F0502020204030204" pitchFamily="34" charset="0"/>
                <a:cs typeface="+mn-cs"/>
              </a:rPr>
              <a:t> has </a:t>
            </a:r>
            <a:r>
              <a:rPr lang="fr-BE" sz="2000" dirty="0" err="1">
                <a:latin typeface="Calibri" panose="020F0502020204030204" pitchFamily="34" charset="0"/>
                <a:cs typeface="+mn-cs"/>
              </a:rPr>
              <a:t>already</a:t>
            </a:r>
            <a:r>
              <a:rPr lang="fr-BE" sz="2000" dirty="0">
                <a:latin typeface="Calibri" panose="020F0502020204030204" pitchFamily="34" charset="0"/>
                <a:cs typeface="+mn-cs"/>
              </a:rPr>
              <a:t> been </a:t>
            </a:r>
            <a:r>
              <a:rPr lang="fr-BE" sz="2000" dirty="0" err="1">
                <a:latin typeface="Calibri" panose="020F0502020204030204" pitchFamily="34" charset="0"/>
                <a:cs typeface="+mn-cs"/>
              </a:rPr>
              <a:t>caught</a:t>
            </a:r>
            <a:endParaRPr lang="fr-BE" sz="2000" b="1" dirty="0">
              <a:effectLst>
                <a:outerShdw blurRad="38100" dist="38100" dir="2700000" algn="tl">
                  <a:srgbClr val="000000">
                    <a:alpha val="43137"/>
                  </a:srgbClr>
                </a:outerShdw>
              </a:effectLst>
              <a:latin typeface="Calibri" panose="020F0502020204030204" pitchFamily="34" charset="0"/>
              <a:cs typeface="+mn-cs"/>
              <a:hlinkClick r:id="" action="ppaction://hlinkfile"/>
            </a:endParaRPr>
          </a:p>
          <a:p>
            <a:pPr fontAlgn="auto">
              <a:spcBef>
                <a:spcPts val="0"/>
              </a:spcBef>
              <a:spcAft>
                <a:spcPts val="0"/>
              </a:spcAft>
              <a:defRPr/>
            </a:pPr>
            <a:endParaRPr lang="fr-BE" sz="2000" b="1" dirty="0">
              <a:effectLst>
                <a:outerShdw blurRad="38100" dist="38100" dir="2700000" algn="tl">
                  <a:srgbClr val="000000">
                    <a:alpha val="43137"/>
                  </a:srgbClr>
                </a:outerShdw>
              </a:effectLst>
              <a:latin typeface="Calibri" panose="020F0502020204030204" pitchFamily="34" charset="0"/>
              <a:cs typeface="+mn-cs"/>
              <a:hlinkClick r:id="" action="ppaction://hlinkfile"/>
            </a:endParaRPr>
          </a:p>
          <a:p>
            <a:pPr fontAlgn="auto">
              <a:spcBef>
                <a:spcPts val="0"/>
              </a:spcBef>
              <a:spcAft>
                <a:spcPts val="0"/>
              </a:spcAft>
              <a:defRPr/>
            </a:pPr>
            <a:r>
              <a:rPr lang="fr-BE" sz="1400" dirty="0">
                <a:latin typeface="Calibri" panose="020F0502020204030204" pitchFamily="34" charset="0"/>
                <a:cs typeface="+mn-cs"/>
              </a:rPr>
              <a:t>	</a:t>
            </a:r>
            <a:r>
              <a:rPr lang="fr-BE" b="1" dirty="0" err="1" smtClean="0">
                <a:solidFill>
                  <a:schemeClr val="tx2">
                    <a:lumMod val="60000"/>
                    <a:lumOff val="40000"/>
                  </a:schemeClr>
                </a:solidFill>
                <a:latin typeface="Calibri" panose="020F0502020204030204" pitchFamily="34" charset="0"/>
                <a:cs typeface="+mn-cs"/>
              </a:rPr>
              <a:t>try</a:t>
            </a:r>
            <a:r>
              <a:rPr lang="fr-BE" b="1" dirty="0">
                <a:solidFill>
                  <a:schemeClr val="tx2">
                    <a:lumMod val="60000"/>
                    <a:lumOff val="40000"/>
                  </a:schemeClr>
                </a:solidFill>
                <a:latin typeface="Calibri" panose="020F0502020204030204" pitchFamily="34" charset="0"/>
                <a:cs typeface="+mn-cs"/>
              </a:rPr>
              <a:t> </a:t>
            </a:r>
            <a:r>
              <a:rPr lang="fr-BE" b="1" dirty="0" smtClean="0">
                <a:latin typeface="Calibri" panose="020F0502020204030204" pitchFamily="34" charset="0"/>
                <a:cs typeface="+mn-cs"/>
              </a:rPr>
              <a:t>{</a:t>
            </a:r>
            <a:r>
              <a:rPr lang="fr-BE" dirty="0" smtClean="0">
                <a:latin typeface="Calibri" panose="020F0502020204030204" pitchFamily="34" charset="0"/>
                <a:cs typeface="+mn-cs"/>
              </a:rPr>
              <a:t> </a:t>
            </a:r>
            <a:endParaRPr lang="fr-BE" dirty="0">
              <a:latin typeface="Calibri" panose="020F0502020204030204" pitchFamily="34" charset="0"/>
              <a:cs typeface="+mn-cs"/>
            </a:endParaRPr>
          </a:p>
          <a:p>
            <a:pPr lvl="2" fontAlgn="auto">
              <a:spcBef>
                <a:spcPts val="0"/>
              </a:spcBef>
              <a:spcAft>
                <a:spcPts val="0"/>
              </a:spcAft>
              <a:defRPr/>
            </a:pPr>
            <a:r>
              <a:rPr lang="fr-BE" dirty="0">
                <a:latin typeface="Calibri" panose="020F0502020204030204" pitchFamily="34" charset="0"/>
                <a:cs typeface="+mn-cs"/>
              </a:rPr>
              <a:t>	</a:t>
            </a:r>
            <a:r>
              <a:rPr lang="fr-BE" dirty="0" smtClean="0">
                <a:latin typeface="Calibri" panose="020F0502020204030204" pitchFamily="34" charset="0"/>
                <a:cs typeface="+mn-cs"/>
              </a:rPr>
              <a:t>	</a:t>
            </a:r>
            <a:r>
              <a:rPr lang="fr-BE" dirty="0" err="1" smtClean="0">
                <a:latin typeface="Calibri" panose="020F0502020204030204" pitchFamily="34" charset="0"/>
                <a:cs typeface="+mn-cs"/>
              </a:rPr>
              <a:t>FileReader</a:t>
            </a:r>
            <a:r>
              <a:rPr lang="fr-BE" dirty="0" smtClean="0">
                <a:latin typeface="Calibri" panose="020F0502020204030204" pitchFamily="34" charset="0"/>
                <a:cs typeface="+mn-cs"/>
              </a:rPr>
              <a:t> </a:t>
            </a:r>
            <a:r>
              <a:rPr lang="fr-BE" dirty="0">
                <a:latin typeface="Calibri" panose="020F0502020204030204" pitchFamily="34" charset="0"/>
                <a:cs typeface="+mn-cs"/>
              </a:rPr>
              <a:t>lecteur = new </a:t>
            </a:r>
            <a:r>
              <a:rPr lang="fr-BE" dirty="0" err="1">
                <a:latin typeface="Calibri" panose="020F0502020204030204" pitchFamily="34" charset="0"/>
                <a:cs typeface="+mn-cs"/>
              </a:rPr>
              <a:t>FileReader</a:t>
            </a:r>
            <a:r>
              <a:rPr lang="fr-BE" dirty="0">
                <a:latin typeface="Calibri" panose="020F0502020204030204" pitchFamily="34" charset="0"/>
                <a:cs typeface="+mn-cs"/>
              </a:rPr>
              <a:t>(</a:t>
            </a:r>
            <a:r>
              <a:rPr lang="fr-BE" dirty="0" err="1">
                <a:latin typeface="Calibri" panose="020F0502020204030204" pitchFamily="34" charset="0"/>
                <a:cs typeface="+mn-cs"/>
              </a:rPr>
              <a:t>nomDeFichier</a:t>
            </a:r>
            <a:r>
              <a:rPr lang="fr-BE" dirty="0">
                <a:latin typeface="Calibri" panose="020F0502020204030204" pitchFamily="34" charset="0"/>
                <a:cs typeface="+mn-cs"/>
              </a:rPr>
              <a:t>); </a:t>
            </a:r>
          </a:p>
          <a:p>
            <a:pPr fontAlgn="auto">
              <a:spcBef>
                <a:spcPts val="0"/>
              </a:spcBef>
              <a:spcAft>
                <a:spcPts val="0"/>
              </a:spcAft>
              <a:defRPr/>
            </a:pPr>
            <a:r>
              <a:rPr lang="fr-BE" dirty="0">
                <a:latin typeface="Calibri" panose="020F0502020204030204" pitchFamily="34" charset="0"/>
                <a:cs typeface="+mn-cs"/>
              </a:rPr>
              <a:t>	</a:t>
            </a:r>
            <a:r>
              <a:rPr lang="fr-BE" b="1" dirty="0">
                <a:latin typeface="Calibri" panose="020F0502020204030204" pitchFamily="34" charset="0"/>
                <a:cs typeface="+mn-cs"/>
              </a:rPr>
              <a:t>} </a:t>
            </a:r>
            <a:endParaRPr lang="fr-BE" b="1" dirty="0" smtClean="0">
              <a:latin typeface="Calibri" panose="020F0502020204030204" pitchFamily="34" charset="0"/>
              <a:cs typeface="+mn-cs"/>
            </a:endParaRPr>
          </a:p>
          <a:p>
            <a:pPr fontAlgn="auto">
              <a:spcBef>
                <a:spcPts val="0"/>
              </a:spcBef>
              <a:spcAft>
                <a:spcPts val="0"/>
              </a:spcAft>
              <a:defRPr/>
            </a:pPr>
            <a:r>
              <a:rPr lang="fr-BE" b="1" dirty="0">
                <a:latin typeface="Calibri" panose="020F0502020204030204" pitchFamily="34" charset="0"/>
                <a:cs typeface="+mn-cs"/>
              </a:rPr>
              <a:t>	</a:t>
            </a:r>
            <a:r>
              <a:rPr lang="fr-BE" dirty="0">
                <a:solidFill>
                  <a:srgbClr val="92D050"/>
                </a:solidFill>
                <a:latin typeface="Calibri" panose="020F0502020204030204" pitchFamily="34" charset="0"/>
              </a:rPr>
              <a:t> // Capture </a:t>
            </a:r>
            <a:r>
              <a:rPr lang="fr-BE" dirty="0" err="1">
                <a:solidFill>
                  <a:srgbClr val="92D050"/>
                </a:solidFill>
                <a:latin typeface="Calibri" panose="020F0502020204030204" pitchFamily="34" charset="0"/>
              </a:rPr>
              <a:t>IOException</a:t>
            </a:r>
            <a:r>
              <a:rPr lang="fr-BE" dirty="0">
                <a:solidFill>
                  <a:srgbClr val="92D050"/>
                </a:solidFill>
                <a:latin typeface="Calibri" panose="020F0502020204030204" pitchFamily="34" charset="0"/>
              </a:rPr>
              <a:t> et ses sous-classes</a:t>
            </a:r>
            <a:r>
              <a:rPr lang="fr-BE" dirty="0">
                <a:latin typeface="Calibri" panose="020F0502020204030204" pitchFamily="34" charset="0"/>
              </a:rPr>
              <a:t> </a:t>
            </a:r>
            <a:endParaRPr lang="fr-BE" b="1" dirty="0">
              <a:latin typeface="Calibri" panose="020F0502020204030204" pitchFamily="34" charset="0"/>
              <a:cs typeface="+mn-cs"/>
            </a:endParaRPr>
          </a:p>
          <a:p>
            <a:pPr lvl="2"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catch</a:t>
            </a:r>
            <a:r>
              <a:rPr lang="fr-BE" dirty="0">
                <a:latin typeface="Calibri" panose="020F0502020204030204" pitchFamily="34" charset="0"/>
                <a:cs typeface="+mn-cs"/>
              </a:rPr>
              <a:t> (</a:t>
            </a:r>
            <a:r>
              <a:rPr lang="fr-BE" b="1" dirty="0" err="1">
                <a:solidFill>
                  <a:schemeClr val="tx2">
                    <a:lumMod val="60000"/>
                    <a:lumOff val="40000"/>
                  </a:schemeClr>
                </a:solidFill>
                <a:latin typeface="Calibri" panose="020F0502020204030204" pitchFamily="34" charset="0"/>
                <a:cs typeface="+mn-cs"/>
              </a:rPr>
              <a:t>IOException</a:t>
            </a:r>
            <a:r>
              <a:rPr lang="fr-BE" b="1" dirty="0">
                <a:solidFill>
                  <a:schemeClr val="tx2">
                    <a:lumMod val="60000"/>
                    <a:lumOff val="40000"/>
                  </a:schemeClr>
                </a:solidFill>
                <a:latin typeface="Calibri" panose="020F0502020204030204" pitchFamily="34" charset="0"/>
                <a:cs typeface="+mn-cs"/>
              </a:rPr>
              <a:t> </a:t>
            </a:r>
            <a:r>
              <a:rPr lang="fr-BE" dirty="0" err="1">
                <a:latin typeface="Calibri" panose="020F0502020204030204" pitchFamily="34" charset="0"/>
                <a:cs typeface="+mn-cs"/>
              </a:rPr>
              <a:t>ioex</a:t>
            </a:r>
            <a:r>
              <a:rPr lang="fr-BE" dirty="0">
                <a:latin typeface="Calibri" panose="020F0502020204030204" pitchFamily="34" charset="0"/>
                <a:cs typeface="+mn-cs"/>
              </a:rPr>
              <a:t>) </a:t>
            </a:r>
            <a:r>
              <a:rPr lang="fr-BE" b="1" dirty="0" smtClean="0">
                <a:latin typeface="Calibri" panose="020F0502020204030204" pitchFamily="34" charset="0"/>
                <a:cs typeface="+mn-cs"/>
              </a:rPr>
              <a:t>{ </a:t>
            </a:r>
            <a:endParaRPr lang="fr-BE" dirty="0">
              <a:latin typeface="Calibri" panose="020F0502020204030204" pitchFamily="34" charset="0"/>
              <a:cs typeface="+mn-cs"/>
            </a:endParaRPr>
          </a:p>
          <a:p>
            <a:pPr lvl="2" fontAlgn="auto">
              <a:spcBef>
                <a:spcPts val="0"/>
              </a:spcBef>
              <a:spcAft>
                <a:spcPts val="0"/>
              </a:spcAft>
              <a:defRPr/>
            </a:pPr>
            <a:r>
              <a:rPr lang="fr-BE" dirty="0" smtClean="0">
                <a:latin typeface="Calibri" panose="020F0502020204030204" pitchFamily="34" charset="0"/>
                <a:cs typeface="+mn-cs"/>
              </a:rPr>
              <a:t>	</a:t>
            </a:r>
            <a:r>
              <a:rPr lang="fr-BE" dirty="0">
                <a:latin typeface="Calibri" panose="020F0502020204030204" pitchFamily="34" charset="0"/>
                <a:cs typeface="+mn-cs"/>
              </a:rPr>
              <a:t>	 System.err.println("</a:t>
            </a:r>
            <a:r>
              <a:rPr lang="fr-BE" dirty="0" err="1">
                <a:latin typeface="Calibri" panose="020F0502020204030204" pitchFamily="34" charset="0"/>
                <a:cs typeface="+mn-cs"/>
              </a:rPr>
              <a:t>IOException</a:t>
            </a:r>
            <a:r>
              <a:rPr lang="fr-BE" dirty="0">
                <a:latin typeface="Calibri" panose="020F0502020204030204" pitchFamily="34" charset="0"/>
                <a:cs typeface="+mn-cs"/>
              </a:rPr>
              <a:t> </a:t>
            </a:r>
            <a:r>
              <a:rPr lang="fr-BE" dirty="0" err="1">
                <a:latin typeface="Calibri" panose="020F0502020204030204" pitchFamily="34" charset="0"/>
                <a:cs typeface="+mn-cs"/>
              </a:rPr>
              <a:t>catched</a:t>
            </a:r>
            <a:r>
              <a:rPr lang="fr-BE" dirty="0">
                <a:latin typeface="Calibri" panose="020F0502020204030204" pitchFamily="34" charset="0"/>
                <a:cs typeface="+mn-cs"/>
              </a:rPr>
              <a:t>"); </a:t>
            </a:r>
          </a:p>
          <a:p>
            <a:pPr lvl="2" fontAlgn="auto">
              <a:spcBef>
                <a:spcPts val="0"/>
              </a:spcBef>
              <a:spcAft>
                <a:spcPts val="0"/>
              </a:spcAft>
              <a:defRPr/>
            </a:pPr>
            <a:r>
              <a:rPr lang="fr-BE" dirty="0" smtClean="0">
                <a:latin typeface="Calibri" panose="020F0502020204030204" pitchFamily="34" charset="0"/>
                <a:cs typeface="+mn-cs"/>
              </a:rPr>
              <a:t>	</a:t>
            </a:r>
            <a:r>
              <a:rPr lang="fr-BE" dirty="0">
                <a:latin typeface="Calibri" panose="020F0502020204030204" pitchFamily="34" charset="0"/>
                <a:cs typeface="+mn-cs"/>
              </a:rPr>
              <a:t>	 </a:t>
            </a:r>
            <a:r>
              <a:rPr lang="fr-BE" dirty="0" err="1">
                <a:latin typeface="Calibri" panose="020F0502020204030204" pitchFamily="34" charset="0"/>
                <a:cs typeface="+mn-cs"/>
              </a:rPr>
              <a:t>ioex.printStackTrace</a:t>
            </a:r>
            <a:r>
              <a:rPr lang="fr-BE" dirty="0">
                <a:latin typeface="Calibri" panose="020F0502020204030204" pitchFamily="34" charset="0"/>
                <a:cs typeface="+mn-cs"/>
              </a:rPr>
              <a:t>();</a:t>
            </a:r>
            <a:endParaRPr lang="fr-BE" dirty="0">
              <a:solidFill>
                <a:srgbClr val="92D050"/>
              </a:solidFill>
              <a:latin typeface="Calibri" panose="020F0502020204030204" pitchFamily="34" charset="0"/>
              <a:cs typeface="+mn-cs"/>
            </a:endParaRPr>
          </a:p>
          <a:p>
            <a:pPr lvl="2" fontAlgn="auto">
              <a:spcBef>
                <a:spcPts val="0"/>
              </a:spcBef>
              <a:spcAft>
                <a:spcPts val="0"/>
              </a:spcAft>
              <a:defRPr/>
            </a:pPr>
            <a:r>
              <a:rPr lang="fr-BE" b="1" dirty="0">
                <a:latin typeface="Calibri" panose="020F0502020204030204" pitchFamily="34" charset="0"/>
                <a:cs typeface="+mn-cs"/>
              </a:rPr>
              <a:t>} </a:t>
            </a:r>
          </a:p>
          <a:p>
            <a:pPr lvl="2" fontAlgn="auto">
              <a:spcBef>
                <a:spcPts val="0"/>
              </a:spcBef>
              <a:spcAft>
                <a:spcPts val="0"/>
              </a:spcAft>
              <a:defRPr/>
            </a:pPr>
            <a:r>
              <a:rPr lang="fr-BE" dirty="0">
                <a:solidFill>
                  <a:srgbClr val="92D050"/>
                </a:solidFill>
                <a:latin typeface="Calibri" panose="020F0502020204030204" pitchFamily="34" charset="0"/>
              </a:rPr>
              <a:t>// Erreur car </a:t>
            </a:r>
            <a:r>
              <a:rPr lang="fr-BE" dirty="0" err="1">
                <a:solidFill>
                  <a:srgbClr val="92D050"/>
                </a:solidFill>
                <a:latin typeface="Calibri" panose="020F0502020204030204" pitchFamily="34" charset="0"/>
              </a:rPr>
              <a:t>FileNotFoundException</a:t>
            </a:r>
            <a:r>
              <a:rPr lang="fr-BE" dirty="0">
                <a:solidFill>
                  <a:srgbClr val="92D050"/>
                </a:solidFill>
                <a:latin typeface="Calibri" panose="020F0502020204030204" pitchFamily="34" charset="0"/>
              </a:rPr>
              <a:t> déjà capturée par le premier bloc catch</a:t>
            </a:r>
          </a:p>
          <a:p>
            <a:pPr lvl="2" fontAlgn="auto">
              <a:spcBef>
                <a:spcPts val="0"/>
              </a:spcBef>
              <a:spcAft>
                <a:spcPts val="0"/>
              </a:spcAft>
              <a:defRPr/>
            </a:pPr>
            <a:r>
              <a:rPr lang="fr-BE" b="1" dirty="0" smtClean="0">
                <a:solidFill>
                  <a:schemeClr val="tx2">
                    <a:lumMod val="60000"/>
                    <a:lumOff val="40000"/>
                  </a:schemeClr>
                </a:solidFill>
                <a:latin typeface="Calibri" panose="020F0502020204030204" pitchFamily="34" charset="0"/>
                <a:cs typeface="+mn-cs"/>
              </a:rPr>
              <a:t>catch</a:t>
            </a:r>
            <a:r>
              <a:rPr lang="fr-BE" dirty="0" smtClean="0">
                <a:latin typeface="Calibri" panose="020F0502020204030204" pitchFamily="34" charset="0"/>
                <a:cs typeface="+mn-cs"/>
              </a:rPr>
              <a:t> </a:t>
            </a:r>
            <a:r>
              <a:rPr lang="fr-BE" dirty="0">
                <a:latin typeface="Calibri" panose="020F0502020204030204" pitchFamily="34" charset="0"/>
                <a:cs typeface="+mn-cs"/>
              </a:rPr>
              <a:t>(</a:t>
            </a:r>
            <a:r>
              <a:rPr lang="fr-BE" b="1" dirty="0" err="1">
                <a:solidFill>
                  <a:schemeClr val="tx2">
                    <a:lumMod val="60000"/>
                    <a:lumOff val="40000"/>
                  </a:schemeClr>
                </a:solidFill>
                <a:latin typeface="Calibri" panose="020F0502020204030204" pitchFamily="34" charset="0"/>
                <a:cs typeface="+mn-cs"/>
              </a:rPr>
              <a:t>FileNotFoundException</a:t>
            </a:r>
            <a:r>
              <a:rPr lang="fr-BE" dirty="0">
                <a:latin typeface="Calibri" panose="020F0502020204030204" pitchFamily="34" charset="0"/>
                <a:cs typeface="+mn-cs"/>
              </a:rPr>
              <a:t> </a:t>
            </a:r>
            <a:r>
              <a:rPr lang="fr-BE" dirty="0" err="1">
                <a:latin typeface="Calibri" panose="020F0502020204030204" pitchFamily="34" charset="0"/>
                <a:cs typeface="+mn-cs"/>
              </a:rPr>
              <a:t>fnfe</a:t>
            </a:r>
            <a:r>
              <a:rPr lang="fr-BE" dirty="0">
                <a:latin typeface="Calibri" panose="020F0502020204030204" pitchFamily="34" charset="0"/>
                <a:cs typeface="+mn-cs"/>
              </a:rPr>
              <a:t>) </a:t>
            </a:r>
            <a:r>
              <a:rPr lang="fr-BE" b="1" dirty="0" smtClean="0">
                <a:latin typeface="Calibri" panose="020F0502020204030204" pitchFamily="34" charset="0"/>
                <a:cs typeface="+mn-cs"/>
              </a:rPr>
              <a:t>{ </a:t>
            </a:r>
            <a:endParaRPr lang="fr-BE" dirty="0">
              <a:latin typeface="Calibri" panose="020F0502020204030204" pitchFamily="34" charset="0"/>
              <a:cs typeface="+mn-cs"/>
            </a:endParaRPr>
          </a:p>
          <a:p>
            <a:pPr lvl="2" fontAlgn="auto">
              <a:spcBef>
                <a:spcPts val="0"/>
              </a:spcBef>
              <a:spcAft>
                <a:spcPts val="0"/>
              </a:spcAft>
              <a:defRPr/>
            </a:pPr>
            <a:r>
              <a:rPr lang="fr-BE" dirty="0">
                <a:latin typeface="Calibri" panose="020F0502020204030204" pitchFamily="34" charset="0"/>
                <a:cs typeface="+mn-cs"/>
              </a:rPr>
              <a:t>	</a:t>
            </a:r>
            <a:r>
              <a:rPr lang="fr-BE" dirty="0" smtClean="0">
                <a:latin typeface="Calibri" panose="020F0502020204030204" pitchFamily="34" charset="0"/>
                <a:cs typeface="+mn-cs"/>
              </a:rPr>
              <a:t>	</a:t>
            </a:r>
            <a:r>
              <a:rPr lang="fr-BE" dirty="0" err="1" smtClean="0">
                <a:latin typeface="Calibri" panose="020F0502020204030204" pitchFamily="34" charset="0"/>
                <a:cs typeface="+mn-cs"/>
              </a:rPr>
              <a:t>System.err.println</a:t>
            </a:r>
            <a:r>
              <a:rPr lang="fr-BE" dirty="0">
                <a:latin typeface="Calibri" panose="020F0502020204030204" pitchFamily="34" charset="0"/>
                <a:cs typeface="+mn-cs"/>
              </a:rPr>
              <a:t>(« </a:t>
            </a:r>
            <a:r>
              <a:rPr lang="fr-BE" dirty="0" err="1">
                <a:latin typeface="Calibri" panose="020F0502020204030204" pitchFamily="34" charset="0"/>
                <a:cs typeface="+mn-cs"/>
              </a:rPr>
              <a:t>FileNotFoundException</a:t>
            </a:r>
            <a:r>
              <a:rPr lang="fr-BE" dirty="0">
                <a:latin typeface="Calibri" panose="020F0502020204030204" pitchFamily="34" charset="0"/>
                <a:cs typeface="+mn-cs"/>
              </a:rPr>
              <a:t> </a:t>
            </a:r>
            <a:r>
              <a:rPr lang="fr-BE" dirty="0" err="1">
                <a:latin typeface="Calibri" panose="020F0502020204030204" pitchFamily="34" charset="0"/>
                <a:cs typeface="+mn-cs"/>
              </a:rPr>
              <a:t>catched</a:t>
            </a:r>
            <a:r>
              <a:rPr lang="fr-BE" dirty="0">
                <a:latin typeface="Calibri" panose="020F0502020204030204" pitchFamily="34" charset="0"/>
                <a:cs typeface="+mn-cs"/>
              </a:rPr>
              <a:t>"); </a:t>
            </a:r>
          </a:p>
          <a:p>
            <a:pPr lvl="2" fontAlgn="auto">
              <a:spcBef>
                <a:spcPts val="0"/>
              </a:spcBef>
              <a:spcAft>
                <a:spcPts val="0"/>
              </a:spcAft>
              <a:defRPr/>
            </a:pPr>
            <a:r>
              <a:rPr lang="fr-BE" dirty="0">
                <a:latin typeface="Calibri" panose="020F0502020204030204" pitchFamily="34" charset="0"/>
                <a:cs typeface="+mn-cs"/>
              </a:rPr>
              <a:t>	 </a:t>
            </a:r>
            <a:r>
              <a:rPr lang="fr-BE" dirty="0" smtClean="0">
                <a:latin typeface="Calibri" panose="020F0502020204030204" pitchFamily="34" charset="0"/>
                <a:cs typeface="+mn-cs"/>
              </a:rPr>
              <a:t>	</a:t>
            </a:r>
            <a:r>
              <a:rPr lang="fr-BE" dirty="0" err="1" smtClean="0">
                <a:latin typeface="Calibri" panose="020F0502020204030204" pitchFamily="34" charset="0"/>
                <a:cs typeface="+mn-cs"/>
              </a:rPr>
              <a:t>fnfe.printStackTrace</a:t>
            </a:r>
            <a:r>
              <a:rPr lang="fr-BE" dirty="0">
                <a:latin typeface="Calibri" panose="020F0502020204030204" pitchFamily="34" charset="0"/>
                <a:cs typeface="+mn-cs"/>
              </a:rPr>
              <a:t>();</a:t>
            </a:r>
            <a:endParaRPr lang="fr-BE" dirty="0">
              <a:solidFill>
                <a:srgbClr val="92D050"/>
              </a:solidFill>
              <a:latin typeface="Calibri" panose="020F0502020204030204" pitchFamily="34" charset="0"/>
              <a:cs typeface="+mn-cs"/>
            </a:endParaRPr>
          </a:p>
          <a:p>
            <a:pPr lvl="2" fontAlgn="auto">
              <a:spcBef>
                <a:spcPts val="0"/>
              </a:spcBef>
              <a:spcAft>
                <a:spcPts val="0"/>
              </a:spcAft>
              <a:defRPr/>
            </a:pPr>
            <a:r>
              <a:rPr lang="fr-BE" b="1" dirty="0">
                <a:latin typeface="Calibri" panose="020F0502020204030204" pitchFamily="34" charset="0"/>
                <a:cs typeface="+mn-cs"/>
              </a:rPr>
              <a:t>}</a:t>
            </a:r>
            <a:endParaRPr lang="fr-BE" b="1" dirty="0">
              <a:latin typeface="Calibri" panose="020F0502020204030204" pitchFamily="34" charset="0"/>
              <a:cs typeface="+mn-cs"/>
              <a:hlinkClick r:id="" action="ppaction://hlinkfile"/>
            </a:endParaRPr>
          </a:p>
          <a:p>
            <a:pPr fontAlgn="auto">
              <a:spcBef>
                <a:spcPts val="0"/>
              </a:spcBef>
              <a:spcAft>
                <a:spcPts val="0"/>
              </a:spcAft>
              <a:defRPr/>
            </a:pPr>
            <a:endParaRPr lang="fr-BE" sz="2000" dirty="0">
              <a:latin typeface="Calibri" panose="020F0502020204030204" pitchFamily="34" charset="0"/>
              <a:cs typeface="+mn-cs"/>
              <a:hlinkClick r:id="" action="ppaction://hlinkfile"/>
            </a:endParaRPr>
          </a:p>
        </p:txBody>
      </p:sp>
      <p:sp>
        <p:nvSpPr>
          <p:cNvPr id="10" name="ZoneTexte 9"/>
          <p:cNvSpPr txBox="1"/>
          <p:nvPr/>
        </p:nvSpPr>
        <p:spPr>
          <a:xfrm>
            <a:off x="0" y="2"/>
            <a:ext cx="9144000" cy="58472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392" tIns="45696" rIns="91392" bIns="45696">
            <a:spAutoFit/>
          </a:bodyPr>
          <a:lstStyle/>
          <a:p>
            <a:pPr fontAlgn="auto">
              <a:spcBef>
                <a:spcPts val="0"/>
              </a:spcBef>
              <a:spcAft>
                <a:spcPts val="0"/>
              </a:spcAft>
              <a:defRPr/>
            </a:pPr>
            <a:r>
              <a:rPr lang="fr-BE" sz="3200" b="1" dirty="0">
                <a:latin typeface="+mn-lt"/>
                <a:cs typeface="+mn-cs"/>
              </a:rPr>
              <a:t>IV . </a:t>
            </a:r>
            <a:r>
              <a:rPr lang="fr-BE" sz="2400" b="1" dirty="0">
                <a:latin typeface="+mn-lt"/>
                <a:cs typeface="+mn-cs"/>
              </a:rPr>
              <a:t>La hiérarchie des exceptions</a:t>
            </a:r>
            <a:endParaRPr lang="fr-BE" sz="2400" b="1" i="1" dirty="0">
              <a:latin typeface="+mn-lt"/>
              <a:cs typeface="+mn-cs"/>
            </a:endParaRPr>
          </a:p>
        </p:txBody>
      </p:sp>
      <p:sp>
        <p:nvSpPr>
          <p:cNvPr id="8" name="Rectangle 7"/>
          <p:cNvSpPr/>
          <p:nvPr/>
        </p:nvSpPr>
        <p:spPr>
          <a:xfrm>
            <a:off x="959274" y="1772816"/>
            <a:ext cx="7929562" cy="3771794"/>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392" tIns="45696" rIns="91392" bIns="45696" anchor="ctr"/>
          <a:lstStyle/>
          <a:p>
            <a:pPr algn="ctr" fontAlgn="auto">
              <a:spcBef>
                <a:spcPts val="0"/>
              </a:spcBef>
              <a:spcAft>
                <a:spcPts val="0"/>
              </a:spcAft>
              <a:defRPr/>
            </a:pPr>
            <a:endParaRPr lang="fr-BE"/>
          </a:p>
        </p:txBody>
      </p:sp>
    </p:spTree>
    <p:extLst>
      <p:ext uri="{BB962C8B-B14F-4D97-AF65-F5344CB8AC3E}">
        <p14:creationId xmlns:p14="http://schemas.microsoft.com/office/powerpoint/2010/main" val="907037540"/>
      </p:ext>
    </p:extLst>
  </p:cSld>
  <p:clrMapOvr>
    <a:masterClrMapping/>
  </p:clrMapOvr>
  <p:transition>
    <p:strips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ZoneTexte 4"/>
          <p:cNvSpPr txBox="1">
            <a:spLocks noChangeArrowheads="1"/>
          </p:cNvSpPr>
          <p:nvPr/>
        </p:nvSpPr>
        <p:spPr bwMode="auto">
          <a:xfrm>
            <a:off x="0" y="68263"/>
            <a:ext cx="9144000" cy="66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2" tIns="45696" rIns="91392" bIns="45696">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3600" b="1">
                <a:latin typeface="Calibri" pitchFamily="34" charset="0"/>
              </a:rPr>
              <a:t>Aperçu du chapitre</a:t>
            </a:r>
          </a:p>
        </p:txBody>
      </p:sp>
      <p:sp>
        <p:nvSpPr>
          <p:cNvPr id="8" name="ZoneTexte 7"/>
          <p:cNvSpPr txBox="1"/>
          <p:nvPr/>
        </p:nvSpPr>
        <p:spPr>
          <a:xfrm>
            <a:off x="785813" y="1124744"/>
            <a:ext cx="7572375" cy="4616600"/>
          </a:xfrm>
          <a:prstGeom prst="rect">
            <a:avLst/>
          </a:prstGeom>
          <a:noFill/>
        </p:spPr>
        <p:txBody>
          <a:bodyPr lIns="91392" tIns="45696" rIns="91392" bIns="45696">
            <a:spAutoFit/>
          </a:bodyPr>
          <a:lstStyle/>
          <a:p>
            <a:pPr fontAlgn="auto">
              <a:spcBef>
                <a:spcPts val="0"/>
              </a:spcBef>
              <a:spcAft>
                <a:spcPts val="0"/>
              </a:spcAft>
              <a:defRPr/>
            </a:pPr>
            <a:endParaRPr lang="fr-BE" sz="1600" b="1" dirty="0">
              <a:latin typeface="+mn-lt"/>
              <a:cs typeface="+mn-cs"/>
            </a:endParaRPr>
          </a:p>
          <a:p>
            <a:pPr fontAlgn="auto">
              <a:spcBef>
                <a:spcPts val="0"/>
              </a:spcBef>
              <a:spcAft>
                <a:spcPts val="0"/>
              </a:spcAft>
              <a:defRPr/>
            </a:pPr>
            <a:r>
              <a:rPr lang="fr-BE" sz="2000" b="1" dirty="0" smtClean="0">
                <a:latin typeface="+mn-lt"/>
                <a:cs typeface="+mn-cs"/>
              </a:rPr>
              <a:t>I. La </a:t>
            </a:r>
            <a:r>
              <a:rPr lang="fr-BE" sz="2000" b="1" dirty="0">
                <a:latin typeface="+mn-lt"/>
                <a:cs typeface="+mn-cs"/>
              </a:rPr>
              <a:t>gestion des exceptions</a:t>
            </a:r>
          </a:p>
          <a:p>
            <a:pPr fontAlgn="auto">
              <a:spcBef>
                <a:spcPts val="0"/>
              </a:spcBef>
              <a:spcAft>
                <a:spcPts val="0"/>
              </a:spcAft>
              <a:defRPr/>
            </a:pPr>
            <a:endParaRPr lang="fr-BE" sz="2000" b="1" dirty="0">
              <a:latin typeface="+mn-lt"/>
              <a:cs typeface="+mn-cs"/>
            </a:endParaRPr>
          </a:p>
          <a:p>
            <a:pPr fontAlgn="auto">
              <a:spcBef>
                <a:spcPts val="0"/>
              </a:spcBef>
              <a:spcAft>
                <a:spcPts val="0"/>
              </a:spcAft>
              <a:defRPr/>
            </a:pPr>
            <a:r>
              <a:rPr lang="fr-BE" sz="2000" b="1" dirty="0" smtClean="0">
                <a:latin typeface="+mn-lt"/>
                <a:cs typeface="+mn-cs"/>
              </a:rPr>
              <a:t>II. Lever </a:t>
            </a:r>
            <a:r>
              <a:rPr lang="fr-BE" sz="2000" b="1" dirty="0">
                <a:latin typeface="+mn-lt"/>
                <a:cs typeface="+mn-cs"/>
              </a:rPr>
              <a:t>une exception : </a:t>
            </a:r>
            <a:r>
              <a:rPr lang="fr-BE" sz="2000" b="1" dirty="0" err="1">
                <a:latin typeface="+mn-lt"/>
                <a:cs typeface="+mn-cs"/>
              </a:rPr>
              <a:t>throw</a:t>
            </a:r>
            <a:r>
              <a:rPr lang="fr-BE" sz="2000" b="1" dirty="0">
                <a:latin typeface="+mn-lt"/>
                <a:cs typeface="+mn-cs"/>
              </a:rPr>
              <a:t> - </a:t>
            </a:r>
            <a:r>
              <a:rPr lang="fr-BE" sz="2000" b="1" dirty="0" err="1">
                <a:latin typeface="+mn-lt"/>
                <a:cs typeface="+mn-cs"/>
              </a:rPr>
              <a:t>throws</a:t>
            </a:r>
            <a:endParaRPr lang="fr-BE" sz="2000" b="1" dirty="0">
              <a:latin typeface="+mn-lt"/>
              <a:cs typeface="+mn-cs"/>
            </a:endParaRPr>
          </a:p>
          <a:p>
            <a:pPr fontAlgn="auto">
              <a:spcBef>
                <a:spcPts val="0"/>
              </a:spcBef>
              <a:spcAft>
                <a:spcPts val="0"/>
              </a:spcAft>
              <a:defRPr/>
            </a:pPr>
            <a:r>
              <a:rPr lang="fr-BE" sz="2000" b="1" dirty="0">
                <a:latin typeface="+mn-lt"/>
                <a:cs typeface="+mn-cs"/>
              </a:rPr>
              <a:t>	</a:t>
            </a:r>
          </a:p>
          <a:p>
            <a:pPr marL="399837" indent="-399837" fontAlgn="auto">
              <a:spcBef>
                <a:spcPts val="0"/>
              </a:spcBef>
              <a:spcAft>
                <a:spcPts val="0"/>
              </a:spcAft>
              <a:defRPr/>
            </a:pPr>
            <a:r>
              <a:rPr lang="fr-BE" sz="2000" b="1" dirty="0" smtClean="0">
                <a:latin typeface="+mn-lt"/>
                <a:cs typeface="+mn-cs"/>
              </a:rPr>
              <a:t>III.</a:t>
            </a:r>
            <a:r>
              <a:rPr lang="fr-BE" sz="2000" b="1" dirty="0">
                <a:latin typeface="+mn-lt"/>
                <a:cs typeface="+mn-cs"/>
              </a:rPr>
              <a:t> </a:t>
            </a:r>
            <a:r>
              <a:rPr lang="fr-BE" sz="2000" b="1" dirty="0" smtClean="0">
                <a:latin typeface="+mn-lt"/>
                <a:cs typeface="+mn-cs"/>
              </a:rPr>
              <a:t>Traiter </a:t>
            </a:r>
            <a:r>
              <a:rPr lang="fr-BE" sz="2000" b="1" dirty="0">
                <a:latin typeface="+mn-lt"/>
                <a:cs typeface="+mn-cs"/>
              </a:rPr>
              <a:t>une exception : le bloc </a:t>
            </a:r>
            <a:r>
              <a:rPr lang="fr-BE" sz="2000" b="1" dirty="0" err="1">
                <a:latin typeface="+mn-lt"/>
                <a:cs typeface="+mn-cs"/>
              </a:rPr>
              <a:t>try</a:t>
            </a:r>
            <a:r>
              <a:rPr lang="fr-BE" sz="2000" b="1" dirty="0">
                <a:latin typeface="+mn-lt"/>
                <a:cs typeface="+mn-cs"/>
              </a:rPr>
              <a:t> – catch – </a:t>
            </a:r>
            <a:r>
              <a:rPr lang="fr-BE" sz="2000" b="1" dirty="0" err="1">
                <a:latin typeface="+mn-lt"/>
                <a:cs typeface="+mn-cs"/>
              </a:rPr>
              <a:t>finally</a:t>
            </a:r>
            <a:endParaRPr lang="fr-BE" sz="2000" b="1" dirty="0">
              <a:latin typeface="+mn-lt"/>
              <a:cs typeface="+mn-cs"/>
            </a:endParaRPr>
          </a:p>
          <a:p>
            <a:pPr marL="399837" indent="-399837" fontAlgn="auto">
              <a:spcBef>
                <a:spcPts val="0"/>
              </a:spcBef>
              <a:spcAft>
                <a:spcPts val="0"/>
              </a:spcAft>
              <a:defRPr/>
            </a:pPr>
            <a:endParaRPr lang="fr-BE" sz="2000" b="1" dirty="0">
              <a:latin typeface="+mn-lt"/>
              <a:cs typeface="+mn-cs"/>
            </a:endParaRPr>
          </a:p>
          <a:p>
            <a:pPr marL="399837" indent="-399837" fontAlgn="auto">
              <a:spcBef>
                <a:spcPts val="0"/>
              </a:spcBef>
              <a:spcAft>
                <a:spcPts val="0"/>
              </a:spcAft>
              <a:defRPr/>
            </a:pPr>
            <a:r>
              <a:rPr lang="fr-BE" sz="2000" b="1" dirty="0" smtClean="0">
                <a:latin typeface="+mn-lt"/>
                <a:cs typeface="+mn-cs"/>
              </a:rPr>
              <a:t>IV.</a:t>
            </a:r>
            <a:r>
              <a:rPr lang="fr-BE" sz="2000" b="1" dirty="0">
                <a:latin typeface="+mn-lt"/>
                <a:cs typeface="+mn-cs"/>
              </a:rPr>
              <a:t> </a:t>
            </a:r>
            <a:r>
              <a:rPr lang="fr-BE" sz="2000" b="1" dirty="0" smtClean="0">
                <a:latin typeface="+mn-lt"/>
                <a:cs typeface="+mn-cs"/>
              </a:rPr>
              <a:t>La </a:t>
            </a:r>
            <a:r>
              <a:rPr lang="fr-BE" sz="2000" b="1" dirty="0">
                <a:latin typeface="+mn-lt"/>
                <a:cs typeface="+mn-cs"/>
              </a:rPr>
              <a:t>hiérarchie des exceptions</a:t>
            </a:r>
          </a:p>
          <a:p>
            <a:pPr marL="399837" indent="-399837" fontAlgn="auto">
              <a:spcBef>
                <a:spcPts val="0"/>
              </a:spcBef>
              <a:spcAft>
                <a:spcPts val="0"/>
              </a:spcAft>
              <a:defRPr/>
            </a:pPr>
            <a:endParaRPr lang="fr-BE" sz="2000" b="1" dirty="0">
              <a:latin typeface="+mn-lt"/>
              <a:cs typeface="+mn-cs"/>
            </a:endParaRPr>
          </a:p>
          <a:p>
            <a:pPr marL="399837" indent="-399837" fontAlgn="auto">
              <a:spcBef>
                <a:spcPts val="0"/>
              </a:spcBef>
              <a:spcAft>
                <a:spcPts val="0"/>
              </a:spcAft>
              <a:defRPr/>
            </a:pPr>
            <a:r>
              <a:rPr lang="fr-BE" sz="2000" b="1" dirty="0" smtClean="0">
                <a:solidFill>
                  <a:srgbClr val="FF0000"/>
                </a:solidFill>
                <a:latin typeface="+mn-lt"/>
                <a:cs typeface="+mn-cs"/>
              </a:rPr>
              <a:t>V.</a:t>
            </a:r>
            <a:r>
              <a:rPr lang="fr-BE" sz="2000" b="1" dirty="0">
                <a:solidFill>
                  <a:srgbClr val="FF0000"/>
                </a:solidFill>
                <a:latin typeface="+mn-lt"/>
                <a:cs typeface="+mn-cs"/>
              </a:rPr>
              <a:t> </a:t>
            </a:r>
            <a:r>
              <a:rPr lang="fr-BE" sz="2000" b="1" dirty="0" smtClean="0">
                <a:solidFill>
                  <a:srgbClr val="FF0000"/>
                </a:solidFill>
                <a:latin typeface="+mn-lt"/>
                <a:cs typeface="+mn-cs"/>
              </a:rPr>
              <a:t>Relancer </a:t>
            </a:r>
            <a:r>
              <a:rPr lang="fr-BE" sz="2000" b="1" dirty="0">
                <a:solidFill>
                  <a:srgbClr val="FF0000"/>
                </a:solidFill>
                <a:latin typeface="+mn-lt"/>
                <a:cs typeface="+mn-cs"/>
              </a:rPr>
              <a:t>une exception</a:t>
            </a:r>
          </a:p>
          <a:p>
            <a:pPr marL="399837" indent="-399837" fontAlgn="auto">
              <a:spcBef>
                <a:spcPts val="0"/>
              </a:spcBef>
              <a:spcAft>
                <a:spcPts val="0"/>
              </a:spcAft>
              <a:defRPr/>
            </a:pPr>
            <a:endParaRPr lang="fr-BE" sz="2000" b="1" dirty="0">
              <a:latin typeface="+mn-lt"/>
              <a:cs typeface="+mn-cs"/>
            </a:endParaRPr>
          </a:p>
          <a:p>
            <a:pPr marL="399837" indent="-399837" fontAlgn="auto">
              <a:spcBef>
                <a:spcPts val="0"/>
              </a:spcBef>
              <a:spcAft>
                <a:spcPts val="0"/>
              </a:spcAft>
              <a:defRPr/>
            </a:pPr>
            <a:r>
              <a:rPr lang="fr-BE" sz="2000" b="1" dirty="0" smtClean="0">
                <a:latin typeface="+mn-lt"/>
                <a:cs typeface="+mn-cs"/>
              </a:rPr>
              <a:t>VI.</a:t>
            </a:r>
            <a:r>
              <a:rPr lang="fr-BE" sz="2000" b="1" dirty="0">
                <a:latin typeface="+mn-lt"/>
                <a:cs typeface="+mn-cs"/>
              </a:rPr>
              <a:t> </a:t>
            </a:r>
            <a:r>
              <a:rPr lang="fr-BE" sz="2000" b="1" dirty="0" smtClean="0">
                <a:latin typeface="+mn-lt"/>
                <a:cs typeface="+mn-cs"/>
              </a:rPr>
              <a:t>Créer </a:t>
            </a:r>
            <a:r>
              <a:rPr lang="fr-BE" sz="2000" b="1" dirty="0">
                <a:latin typeface="+mn-lt"/>
                <a:cs typeface="+mn-cs"/>
              </a:rPr>
              <a:t>une classe d’exception</a:t>
            </a:r>
          </a:p>
          <a:p>
            <a:pPr marL="399837" indent="-399837" fontAlgn="auto">
              <a:spcBef>
                <a:spcPts val="0"/>
              </a:spcBef>
              <a:spcAft>
                <a:spcPts val="0"/>
              </a:spcAft>
              <a:defRPr/>
            </a:pPr>
            <a:endParaRPr lang="fr-BE" sz="2000" b="1" dirty="0">
              <a:latin typeface="+mn-lt"/>
              <a:cs typeface="+mn-cs"/>
            </a:endParaRPr>
          </a:p>
          <a:p>
            <a:pPr marL="399837" indent="-399837" fontAlgn="auto">
              <a:spcBef>
                <a:spcPts val="0"/>
              </a:spcBef>
              <a:spcAft>
                <a:spcPts val="0"/>
              </a:spcAft>
              <a:defRPr/>
            </a:pPr>
            <a:r>
              <a:rPr lang="fr-BE" sz="2000" b="1" dirty="0" smtClean="0">
                <a:latin typeface="+mn-lt"/>
                <a:cs typeface="+mn-cs"/>
              </a:rPr>
              <a:t>VII. Exercices</a:t>
            </a:r>
            <a:endParaRPr lang="fr-BE" sz="2000" b="1" dirty="0">
              <a:latin typeface="+mn-lt"/>
              <a:cs typeface="+mn-cs"/>
            </a:endParaRPr>
          </a:p>
          <a:p>
            <a:pPr marL="399837" indent="-399837" fontAlgn="auto">
              <a:spcBef>
                <a:spcPts val="0"/>
              </a:spcBef>
              <a:spcAft>
                <a:spcPts val="0"/>
              </a:spcAft>
              <a:defRPr/>
            </a:pPr>
            <a:endParaRPr lang="fr-BE" sz="2000" b="1" dirty="0">
              <a:latin typeface="+mn-lt"/>
              <a:cs typeface="+mn-cs"/>
            </a:endParaRPr>
          </a:p>
        </p:txBody>
      </p:sp>
    </p:spTree>
    <p:extLst>
      <p:ext uri="{BB962C8B-B14F-4D97-AF65-F5344CB8AC3E}">
        <p14:creationId xmlns:p14="http://schemas.microsoft.com/office/powerpoint/2010/main" val="3867877053"/>
      </p:ext>
    </p:extLst>
  </p:cSld>
  <p:clrMapOvr>
    <a:masterClrMapping/>
  </p:clrMapOvr>
  <p:transition>
    <p:strips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8"/>
          <p:cNvSpPr>
            <a:spLocks noChangeArrowheads="1"/>
          </p:cNvSpPr>
          <p:nvPr/>
        </p:nvSpPr>
        <p:spPr bwMode="auto">
          <a:xfrm>
            <a:off x="107504" y="692696"/>
            <a:ext cx="8928992" cy="830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2" tIns="45696" rIns="91392" bIns="45696">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sz="2400" dirty="0">
                <a:latin typeface="Calibri" pitchFamily="34" charset="0"/>
              </a:rPr>
              <a:t>Relancer une exception consiste simplement à utiliser l'instruction </a:t>
            </a:r>
            <a:r>
              <a:rPr lang="fr-BE" altLang="fr-FR" sz="2400" dirty="0" err="1" smtClean="0">
                <a:latin typeface="Calibri" pitchFamily="34" charset="0"/>
              </a:rPr>
              <a:t>throw</a:t>
            </a:r>
            <a:r>
              <a:rPr lang="fr-BE" altLang="fr-FR" sz="2400" dirty="0" smtClean="0">
                <a:latin typeface="Calibri" pitchFamily="34" charset="0"/>
              </a:rPr>
              <a:t> </a:t>
            </a:r>
            <a:r>
              <a:rPr lang="fr-BE" altLang="fr-FR" sz="2400" dirty="0">
                <a:latin typeface="Calibri" pitchFamily="34" charset="0"/>
              </a:rPr>
              <a:t>avec l'objet exception que l'on </a:t>
            </a:r>
            <a:r>
              <a:rPr lang="fr-BE" altLang="fr-FR" sz="2400" dirty="0" smtClean="0">
                <a:latin typeface="Calibri" pitchFamily="34" charset="0"/>
              </a:rPr>
              <a:t>a capturé</a:t>
            </a:r>
            <a:endParaRPr lang="fr-BE" altLang="fr-FR" sz="2400" dirty="0">
              <a:latin typeface="Calibri" pitchFamily="34" charset="0"/>
              <a:hlinkClick r:id="" action="ppaction://hlinkfile"/>
            </a:endParaRPr>
          </a:p>
        </p:txBody>
      </p:sp>
      <p:sp>
        <p:nvSpPr>
          <p:cNvPr id="10" name="ZoneTexte 9"/>
          <p:cNvSpPr txBox="1"/>
          <p:nvPr/>
        </p:nvSpPr>
        <p:spPr>
          <a:xfrm>
            <a:off x="0" y="2"/>
            <a:ext cx="9144000" cy="58472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392" tIns="45696" rIns="91392" bIns="45696">
            <a:spAutoFit/>
          </a:bodyPr>
          <a:lstStyle/>
          <a:p>
            <a:pPr fontAlgn="auto">
              <a:spcBef>
                <a:spcPts val="0"/>
              </a:spcBef>
              <a:spcAft>
                <a:spcPts val="0"/>
              </a:spcAft>
              <a:defRPr/>
            </a:pPr>
            <a:r>
              <a:rPr lang="fr-BE" sz="3200" b="1" dirty="0">
                <a:latin typeface="+mn-lt"/>
                <a:cs typeface="+mn-cs"/>
              </a:rPr>
              <a:t>V . </a:t>
            </a:r>
            <a:r>
              <a:rPr lang="fr-BE" sz="2400" b="1" dirty="0">
                <a:latin typeface="+mn-lt"/>
                <a:cs typeface="+mn-cs"/>
              </a:rPr>
              <a:t>Relancer une exception</a:t>
            </a:r>
            <a:endParaRPr lang="fr-BE" sz="2400" b="1" i="1" dirty="0">
              <a:latin typeface="+mn-lt"/>
              <a:cs typeface="+mn-cs"/>
            </a:endParaRPr>
          </a:p>
        </p:txBody>
      </p:sp>
      <p:sp>
        <p:nvSpPr>
          <p:cNvPr id="11" name="Rectangle 10"/>
          <p:cNvSpPr/>
          <p:nvPr/>
        </p:nvSpPr>
        <p:spPr>
          <a:xfrm>
            <a:off x="251523" y="1844824"/>
            <a:ext cx="8640960" cy="3970269"/>
          </a:xfrm>
          <a:prstGeom prst="rect">
            <a:avLst/>
          </a:prstGeom>
          <a:ln>
            <a:prstDash val="sysDash"/>
          </a:ln>
        </p:spPr>
        <p:style>
          <a:lnRef idx="2">
            <a:schemeClr val="dk1"/>
          </a:lnRef>
          <a:fillRef idx="1">
            <a:schemeClr val="lt1"/>
          </a:fillRef>
          <a:effectRef idx="0">
            <a:schemeClr val="dk1"/>
          </a:effectRef>
          <a:fontRef idx="minor">
            <a:schemeClr val="dk1"/>
          </a:fontRef>
        </p:style>
        <p:txBody>
          <a:bodyPr wrap="square" lIns="91392" tIns="45696" rIns="91392" bIns="45696">
            <a:spAutoFit/>
          </a:bodyPr>
          <a:lstStyle/>
          <a:p>
            <a:pPr fontAlgn="auto">
              <a:spcBef>
                <a:spcPts val="0"/>
              </a:spcBef>
              <a:spcAft>
                <a:spcPts val="0"/>
              </a:spcAft>
              <a:defRPr/>
            </a:pPr>
            <a:r>
              <a:rPr lang="fr-BE" b="1" dirty="0">
                <a:solidFill>
                  <a:schemeClr val="tx2">
                    <a:lumMod val="60000"/>
                    <a:lumOff val="40000"/>
                  </a:schemeClr>
                </a:solidFill>
                <a:latin typeface="Calibri" panose="020F0502020204030204" pitchFamily="34" charset="0"/>
              </a:rPr>
              <a:t>public</a:t>
            </a:r>
            <a:r>
              <a:rPr lang="fr-BE" dirty="0">
                <a:latin typeface="Calibri" panose="020F0502020204030204" pitchFamily="34" charset="0"/>
              </a:rPr>
              <a:t> </a:t>
            </a:r>
            <a:r>
              <a:rPr lang="fr-BE" b="1" dirty="0">
                <a:solidFill>
                  <a:schemeClr val="tx2">
                    <a:lumMod val="60000"/>
                    <a:lumOff val="40000"/>
                  </a:schemeClr>
                </a:solidFill>
                <a:latin typeface="Calibri" panose="020F0502020204030204" pitchFamily="34" charset="0"/>
              </a:rPr>
              <a:t>String</a:t>
            </a:r>
            <a:r>
              <a:rPr lang="fr-BE" dirty="0">
                <a:latin typeface="Calibri" panose="020F0502020204030204" pitchFamily="34" charset="0"/>
              </a:rPr>
              <a:t> lire(String </a:t>
            </a:r>
            <a:r>
              <a:rPr lang="fr-BE" dirty="0" err="1">
                <a:latin typeface="Calibri" panose="020F0502020204030204" pitchFamily="34" charset="0"/>
              </a:rPr>
              <a:t>nomDeFichier</a:t>
            </a:r>
            <a:r>
              <a:rPr lang="fr-BE" dirty="0">
                <a:latin typeface="Calibri" panose="020F0502020204030204" pitchFamily="34" charset="0"/>
              </a:rPr>
              <a:t>) </a:t>
            </a:r>
            <a:r>
              <a:rPr lang="fr-BE" b="1" dirty="0" err="1">
                <a:solidFill>
                  <a:schemeClr val="tx2">
                    <a:lumMod val="60000"/>
                    <a:lumOff val="40000"/>
                  </a:schemeClr>
                </a:solidFill>
                <a:latin typeface="Calibri" panose="020F0502020204030204" pitchFamily="34" charset="0"/>
              </a:rPr>
              <a:t>throws</a:t>
            </a:r>
            <a:r>
              <a:rPr lang="fr-BE" dirty="0">
                <a:latin typeface="Calibri" panose="020F0502020204030204" pitchFamily="34" charset="0"/>
              </a:rPr>
              <a:t> </a:t>
            </a:r>
            <a:r>
              <a:rPr lang="fr-BE" b="1" dirty="0" err="1">
                <a:solidFill>
                  <a:schemeClr val="tx2">
                    <a:lumMod val="60000"/>
                    <a:lumOff val="40000"/>
                  </a:schemeClr>
                </a:solidFill>
                <a:latin typeface="Calibri" panose="020F0502020204030204" pitchFamily="34" charset="0"/>
              </a:rPr>
              <a:t>IOException</a:t>
            </a:r>
            <a:r>
              <a:rPr lang="fr-BE" b="1" dirty="0">
                <a:solidFill>
                  <a:schemeClr val="tx2">
                    <a:lumMod val="60000"/>
                    <a:lumOff val="40000"/>
                  </a:schemeClr>
                </a:solidFill>
                <a:latin typeface="Calibri" panose="020F0502020204030204" pitchFamily="34" charset="0"/>
              </a:rPr>
              <a:t> </a:t>
            </a:r>
            <a:r>
              <a:rPr lang="fr-BE" b="1" dirty="0">
                <a:latin typeface="Calibri" panose="020F0502020204030204" pitchFamily="34" charset="0"/>
              </a:rPr>
              <a:t>{ </a:t>
            </a:r>
          </a:p>
          <a:p>
            <a:pPr fontAlgn="auto">
              <a:spcBef>
                <a:spcPts val="0"/>
              </a:spcBef>
              <a:spcAft>
                <a:spcPts val="0"/>
              </a:spcAft>
              <a:defRPr/>
            </a:pPr>
            <a:r>
              <a:rPr lang="fr-BE" dirty="0">
                <a:latin typeface="Calibri" panose="020F0502020204030204" pitchFamily="34" charset="0"/>
              </a:rPr>
              <a:t>	</a:t>
            </a:r>
            <a:r>
              <a:rPr lang="fr-BE" b="1" dirty="0" err="1">
                <a:solidFill>
                  <a:schemeClr val="tx2">
                    <a:lumMod val="60000"/>
                    <a:lumOff val="40000"/>
                  </a:schemeClr>
                </a:solidFill>
                <a:latin typeface="Calibri" panose="020F0502020204030204" pitchFamily="34" charset="0"/>
              </a:rPr>
              <a:t>try</a:t>
            </a:r>
            <a:r>
              <a:rPr lang="fr-BE" b="1" dirty="0">
                <a:solidFill>
                  <a:schemeClr val="tx2">
                    <a:lumMod val="60000"/>
                    <a:lumOff val="40000"/>
                  </a:schemeClr>
                </a:solidFill>
                <a:latin typeface="Calibri" panose="020F0502020204030204" pitchFamily="34" charset="0"/>
              </a:rPr>
              <a:t> </a:t>
            </a:r>
            <a:r>
              <a:rPr lang="fr-BE" b="1" dirty="0">
                <a:latin typeface="Calibri" panose="020F0502020204030204" pitchFamily="34" charset="0"/>
              </a:rPr>
              <a:t>{</a:t>
            </a:r>
            <a:r>
              <a:rPr lang="fr-BE" dirty="0">
                <a:latin typeface="Calibri" panose="020F0502020204030204" pitchFamily="34" charset="0"/>
              </a:rPr>
              <a:t> </a:t>
            </a:r>
          </a:p>
          <a:p>
            <a:pPr lvl="2" fontAlgn="auto">
              <a:spcBef>
                <a:spcPts val="0"/>
              </a:spcBef>
              <a:spcAft>
                <a:spcPts val="0"/>
              </a:spcAft>
              <a:defRPr/>
            </a:pPr>
            <a:r>
              <a:rPr lang="fr-BE" dirty="0" smtClean="0">
                <a:latin typeface="Calibri" panose="020F0502020204030204" pitchFamily="34" charset="0"/>
              </a:rPr>
              <a:t>	</a:t>
            </a:r>
            <a:r>
              <a:rPr lang="fr-BE" dirty="0">
                <a:latin typeface="Calibri" panose="020F0502020204030204" pitchFamily="34" charset="0"/>
              </a:rPr>
              <a:t>	</a:t>
            </a:r>
            <a:r>
              <a:rPr lang="fr-BE" b="1" dirty="0" err="1">
                <a:solidFill>
                  <a:schemeClr val="tx2">
                    <a:lumMod val="60000"/>
                    <a:lumOff val="40000"/>
                  </a:schemeClr>
                </a:solidFill>
                <a:latin typeface="Calibri" panose="020F0502020204030204" pitchFamily="34" charset="0"/>
              </a:rPr>
              <a:t>FileReader</a:t>
            </a:r>
            <a:r>
              <a:rPr lang="fr-BE" dirty="0">
                <a:latin typeface="Calibri" panose="020F0502020204030204" pitchFamily="34" charset="0"/>
              </a:rPr>
              <a:t> lecteur = </a:t>
            </a:r>
            <a:r>
              <a:rPr lang="fr-BE" b="1" dirty="0">
                <a:solidFill>
                  <a:schemeClr val="tx2">
                    <a:lumMod val="60000"/>
                    <a:lumOff val="40000"/>
                  </a:schemeClr>
                </a:solidFill>
                <a:latin typeface="Calibri" panose="020F0502020204030204" pitchFamily="34" charset="0"/>
              </a:rPr>
              <a:t>new</a:t>
            </a:r>
            <a:r>
              <a:rPr lang="fr-BE" dirty="0">
                <a:latin typeface="Calibri" panose="020F0502020204030204" pitchFamily="34" charset="0"/>
              </a:rPr>
              <a:t> </a:t>
            </a:r>
            <a:r>
              <a:rPr lang="fr-BE" b="1" dirty="0" err="1">
                <a:solidFill>
                  <a:schemeClr val="tx2">
                    <a:lumMod val="60000"/>
                    <a:lumOff val="40000"/>
                  </a:schemeClr>
                </a:solidFill>
                <a:latin typeface="Calibri" panose="020F0502020204030204" pitchFamily="34" charset="0"/>
              </a:rPr>
              <a:t>FileReader</a:t>
            </a:r>
            <a:r>
              <a:rPr lang="fr-BE" b="1" dirty="0">
                <a:solidFill>
                  <a:schemeClr val="tx2">
                    <a:lumMod val="60000"/>
                    <a:lumOff val="40000"/>
                  </a:schemeClr>
                </a:solidFill>
                <a:latin typeface="Calibri" panose="020F0502020204030204" pitchFamily="34" charset="0"/>
              </a:rPr>
              <a:t>(</a:t>
            </a:r>
            <a:r>
              <a:rPr lang="fr-BE" dirty="0" err="1">
                <a:latin typeface="Calibri" panose="020F0502020204030204" pitchFamily="34" charset="0"/>
              </a:rPr>
              <a:t>nomDeFichier</a:t>
            </a:r>
            <a:r>
              <a:rPr lang="fr-BE" dirty="0">
                <a:latin typeface="Calibri" panose="020F0502020204030204" pitchFamily="34" charset="0"/>
              </a:rPr>
              <a:t>); </a:t>
            </a:r>
          </a:p>
          <a:p>
            <a:pPr lvl="2" fontAlgn="auto">
              <a:spcBef>
                <a:spcPts val="0"/>
              </a:spcBef>
              <a:spcAft>
                <a:spcPts val="0"/>
              </a:spcAft>
              <a:defRPr/>
            </a:pPr>
            <a:r>
              <a:rPr lang="fr-BE" dirty="0" smtClean="0">
                <a:latin typeface="Calibri" panose="020F0502020204030204" pitchFamily="34" charset="0"/>
              </a:rPr>
              <a:t>	</a:t>
            </a:r>
            <a:r>
              <a:rPr lang="fr-BE" dirty="0">
                <a:latin typeface="Calibri" panose="020F0502020204030204" pitchFamily="34" charset="0"/>
              </a:rPr>
              <a:t>	</a:t>
            </a:r>
            <a:r>
              <a:rPr lang="fr-BE" b="1" dirty="0">
                <a:solidFill>
                  <a:schemeClr val="tx2">
                    <a:lumMod val="60000"/>
                    <a:lumOff val="40000"/>
                  </a:schemeClr>
                </a:solidFill>
                <a:latin typeface="Calibri" panose="020F0502020204030204" pitchFamily="34" charset="0"/>
              </a:rPr>
              <a:t>char</a:t>
            </a:r>
            <a:r>
              <a:rPr lang="fr-BE" dirty="0">
                <a:latin typeface="Calibri" panose="020F0502020204030204" pitchFamily="34" charset="0"/>
              </a:rPr>
              <a:t>[] </a:t>
            </a:r>
            <a:r>
              <a:rPr lang="fr-BE" dirty="0" err="1">
                <a:latin typeface="Calibri" panose="020F0502020204030204" pitchFamily="34" charset="0"/>
              </a:rPr>
              <a:t>buf</a:t>
            </a:r>
            <a:r>
              <a:rPr lang="fr-BE" dirty="0">
                <a:latin typeface="Calibri" panose="020F0502020204030204" pitchFamily="34" charset="0"/>
              </a:rPr>
              <a:t> = </a:t>
            </a:r>
            <a:r>
              <a:rPr lang="fr-BE" b="1" dirty="0">
                <a:solidFill>
                  <a:schemeClr val="tx2">
                    <a:lumMod val="60000"/>
                    <a:lumOff val="40000"/>
                  </a:schemeClr>
                </a:solidFill>
                <a:latin typeface="Calibri" panose="020F0502020204030204" pitchFamily="34" charset="0"/>
              </a:rPr>
              <a:t>new</a:t>
            </a:r>
            <a:r>
              <a:rPr lang="fr-BE" dirty="0">
                <a:latin typeface="Calibri" panose="020F0502020204030204" pitchFamily="34" charset="0"/>
              </a:rPr>
              <a:t> char[100];</a:t>
            </a:r>
          </a:p>
          <a:p>
            <a:pPr lvl="2" fontAlgn="auto">
              <a:spcBef>
                <a:spcPts val="0"/>
              </a:spcBef>
              <a:spcAft>
                <a:spcPts val="0"/>
              </a:spcAft>
              <a:defRPr/>
            </a:pPr>
            <a:r>
              <a:rPr lang="fr-BE" dirty="0" smtClean="0">
                <a:latin typeface="Calibri" panose="020F0502020204030204" pitchFamily="34" charset="0"/>
              </a:rPr>
              <a:t>	</a:t>
            </a:r>
            <a:r>
              <a:rPr lang="fr-BE" dirty="0">
                <a:latin typeface="Calibri" panose="020F0502020204030204" pitchFamily="34" charset="0"/>
              </a:rPr>
              <a:t>	</a:t>
            </a:r>
            <a:r>
              <a:rPr lang="fr-BE" dirty="0" err="1">
                <a:latin typeface="Calibri" panose="020F0502020204030204" pitchFamily="34" charset="0"/>
              </a:rPr>
              <a:t>lecteur.</a:t>
            </a:r>
            <a:r>
              <a:rPr lang="fr-BE" b="1" dirty="0" err="1">
                <a:solidFill>
                  <a:schemeClr val="tx2">
                    <a:lumMod val="60000"/>
                    <a:lumOff val="40000"/>
                  </a:schemeClr>
                </a:solidFill>
                <a:latin typeface="Calibri" panose="020F0502020204030204" pitchFamily="34" charset="0"/>
              </a:rPr>
              <a:t>read</a:t>
            </a:r>
            <a:r>
              <a:rPr lang="fr-BE" dirty="0">
                <a:latin typeface="Calibri" panose="020F0502020204030204" pitchFamily="34" charset="0"/>
              </a:rPr>
              <a:t>(buf,0,100); </a:t>
            </a:r>
          </a:p>
          <a:p>
            <a:pPr lvl="2" fontAlgn="auto">
              <a:spcBef>
                <a:spcPts val="0"/>
              </a:spcBef>
              <a:spcAft>
                <a:spcPts val="0"/>
              </a:spcAft>
              <a:defRPr/>
            </a:pPr>
            <a:r>
              <a:rPr lang="fr-BE" dirty="0">
                <a:latin typeface="Calibri" panose="020F0502020204030204" pitchFamily="34" charset="0"/>
              </a:rPr>
              <a:t>	</a:t>
            </a:r>
            <a:r>
              <a:rPr lang="fr-BE" dirty="0" smtClean="0">
                <a:latin typeface="Calibri" panose="020F0502020204030204" pitchFamily="34" charset="0"/>
              </a:rPr>
              <a:t>	</a:t>
            </a:r>
            <a:r>
              <a:rPr lang="fr-BE" b="1" dirty="0" smtClean="0">
                <a:solidFill>
                  <a:schemeClr val="tx2">
                    <a:lumMod val="60000"/>
                    <a:lumOff val="40000"/>
                  </a:schemeClr>
                </a:solidFill>
                <a:latin typeface="Calibri" panose="020F0502020204030204" pitchFamily="34" charset="0"/>
              </a:rPr>
              <a:t>return</a:t>
            </a:r>
            <a:r>
              <a:rPr lang="fr-BE" dirty="0" smtClean="0">
                <a:latin typeface="Calibri" panose="020F0502020204030204" pitchFamily="34" charset="0"/>
              </a:rPr>
              <a:t> </a:t>
            </a:r>
            <a:r>
              <a:rPr lang="fr-BE" b="1" dirty="0">
                <a:solidFill>
                  <a:schemeClr val="tx2">
                    <a:lumMod val="60000"/>
                    <a:lumOff val="40000"/>
                  </a:schemeClr>
                </a:solidFill>
                <a:latin typeface="Calibri" panose="020F0502020204030204" pitchFamily="34" charset="0"/>
              </a:rPr>
              <a:t>new</a:t>
            </a:r>
            <a:r>
              <a:rPr lang="fr-BE" dirty="0">
                <a:latin typeface="Calibri" panose="020F0502020204030204" pitchFamily="34" charset="0"/>
              </a:rPr>
              <a:t> String(</a:t>
            </a:r>
            <a:r>
              <a:rPr lang="fr-BE" dirty="0" err="1">
                <a:latin typeface="Calibri" panose="020F0502020204030204" pitchFamily="34" charset="0"/>
              </a:rPr>
              <a:t>buf</a:t>
            </a:r>
            <a:r>
              <a:rPr lang="fr-BE" dirty="0">
                <a:latin typeface="Calibri" panose="020F0502020204030204" pitchFamily="34" charset="0"/>
              </a:rPr>
              <a:t>); </a:t>
            </a:r>
          </a:p>
          <a:p>
            <a:pPr fontAlgn="auto">
              <a:spcBef>
                <a:spcPts val="0"/>
              </a:spcBef>
              <a:spcAft>
                <a:spcPts val="0"/>
              </a:spcAft>
              <a:defRPr/>
            </a:pPr>
            <a:r>
              <a:rPr lang="fr-BE" dirty="0">
                <a:latin typeface="Calibri" panose="020F0502020204030204" pitchFamily="34" charset="0"/>
              </a:rPr>
              <a:t>	</a:t>
            </a:r>
            <a:r>
              <a:rPr lang="fr-BE" b="1" dirty="0">
                <a:latin typeface="Calibri" panose="020F0502020204030204" pitchFamily="34" charset="0"/>
              </a:rPr>
              <a:t>} </a:t>
            </a:r>
          </a:p>
          <a:p>
            <a:pPr fontAlgn="auto">
              <a:spcBef>
                <a:spcPts val="0"/>
              </a:spcBef>
              <a:spcAft>
                <a:spcPts val="0"/>
              </a:spcAft>
              <a:defRPr/>
            </a:pPr>
            <a:r>
              <a:rPr lang="fr-BE" b="1" dirty="0">
                <a:latin typeface="Calibri" panose="020F0502020204030204" pitchFamily="34" charset="0"/>
              </a:rPr>
              <a:t>	</a:t>
            </a:r>
            <a:r>
              <a:rPr lang="fr-BE" dirty="0">
                <a:solidFill>
                  <a:srgbClr val="92D050"/>
                </a:solidFill>
                <a:latin typeface="Calibri" panose="020F0502020204030204" pitchFamily="34" charset="0"/>
              </a:rPr>
              <a:t> // Capture </a:t>
            </a:r>
            <a:r>
              <a:rPr lang="fr-BE" dirty="0" err="1">
                <a:solidFill>
                  <a:srgbClr val="92D050"/>
                </a:solidFill>
                <a:latin typeface="Calibri" panose="020F0502020204030204" pitchFamily="34" charset="0"/>
              </a:rPr>
              <a:t>IOException</a:t>
            </a:r>
            <a:r>
              <a:rPr lang="fr-BE" dirty="0">
                <a:solidFill>
                  <a:srgbClr val="92D050"/>
                </a:solidFill>
                <a:latin typeface="Calibri" panose="020F0502020204030204" pitchFamily="34" charset="0"/>
              </a:rPr>
              <a:t> et ses sous-classes</a:t>
            </a:r>
            <a:endParaRPr lang="fr-BE" b="1" dirty="0">
              <a:latin typeface="Calibri" panose="020F0502020204030204" pitchFamily="34" charset="0"/>
            </a:endParaRPr>
          </a:p>
          <a:p>
            <a:pPr lvl="2" fontAlgn="auto">
              <a:spcBef>
                <a:spcPts val="0"/>
              </a:spcBef>
              <a:spcAft>
                <a:spcPts val="0"/>
              </a:spcAft>
              <a:defRPr/>
            </a:pPr>
            <a:r>
              <a:rPr lang="fr-BE" b="1" dirty="0">
                <a:solidFill>
                  <a:schemeClr val="tx2">
                    <a:lumMod val="60000"/>
                    <a:lumOff val="40000"/>
                  </a:schemeClr>
                </a:solidFill>
                <a:latin typeface="Calibri" panose="020F0502020204030204" pitchFamily="34" charset="0"/>
              </a:rPr>
              <a:t>catch</a:t>
            </a:r>
            <a:r>
              <a:rPr lang="fr-BE" dirty="0">
                <a:latin typeface="Calibri" panose="020F0502020204030204" pitchFamily="34" charset="0"/>
              </a:rPr>
              <a:t> (</a:t>
            </a:r>
            <a:r>
              <a:rPr lang="fr-BE" b="1" dirty="0" err="1">
                <a:solidFill>
                  <a:schemeClr val="tx2">
                    <a:lumMod val="60000"/>
                    <a:lumOff val="40000"/>
                  </a:schemeClr>
                </a:solidFill>
                <a:latin typeface="Calibri" panose="020F0502020204030204" pitchFamily="34" charset="0"/>
              </a:rPr>
              <a:t>IOException</a:t>
            </a:r>
            <a:r>
              <a:rPr lang="fr-BE" b="1" dirty="0">
                <a:solidFill>
                  <a:schemeClr val="tx2">
                    <a:lumMod val="60000"/>
                    <a:lumOff val="40000"/>
                  </a:schemeClr>
                </a:solidFill>
                <a:latin typeface="Calibri" panose="020F0502020204030204" pitchFamily="34" charset="0"/>
              </a:rPr>
              <a:t> </a:t>
            </a:r>
            <a:r>
              <a:rPr lang="fr-BE" dirty="0" err="1">
                <a:latin typeface="Calibri" panose="020F0502020204030204" pitchFamily="34" charset="0"/>
              </a:rPr>
              <a:t>ioex</a:t>
            </a:r>
            <a:r>
              <a:rPr lang="fr-BE" dirty="0">
                <a:latin typeface="Calibri" panose="020F0502020204030204" pitchFamily="34" charset="0"/>
              </a:rPr>
              <a:t>) </a:t>
            </a:r>
            <a:r>
              <a:rPr lang="fr-BE" b="1" dirty="0">
                <a:latin typeface="Calibri" panose="020F0502020204030204" pitchFamily="34" charset="0"/>
              </a:rPr>
              <a:t>{ </a:t>
            </a:r>
          </a:p>
          <a:p>
            <a:pPr lvl="2" fontAlgn="auto">
              <a:spcBef>
                <a:spcPts val="0"/>
              </a:spcBef>
              <a:spcAft>
                <a:spcPts val="0"/>
              </a:spcAft>
              <a:defRPr/>
            </a:pPr>
            <a:r>
              <a:rPr lang="fr-BE" dirty="0" smtClean="0">
                <a:solidFill>
                  <a:srgbClr val="92D050"/>
                </a:solidFill>
                <a:latin typeface="Calibri" panose="020F0502020204030204" pitchFamily="34" charset="0"/>
              </a:rPr>
              <a:t>	</a:t>
            </a:r>
            <a:r>
              <a:rPr lang="fr-BE" dirty="0">
                <a:solidFill>
                  <a:srgbClr val="92D050"/>
                </a:solidFill>
                <a:latin typeface="Calibri" panose="020F0502020204030204" pitchFamily="34" charset="0"/>
              </a:rPr>
              <a:t>	</a:t>
            </a:r>
            <a:r>
              <a:rPr lang="fr-BE" b="1" dirty="0">
                <a:latin typeface="Calibri" panose="020F0502020204030204" pitchFamily="34" charset="0"/>
              </a:rPr>
              <a:t>…</a:t>
            </a:r>
          </a:p>
          <a:p>
            <a:pPr lvl="2" fontAlgn="auto">
              <a:spcBef>
                <a:spcPts val="0"/>
              </a:spcBef>
              <a:spcAft>
                <a:spcPts val="0"/>
              </a:spcAft>
              <a:defRPr/>
            </a:pPr>
            <a:r>
              <a:rPr lang="fr-BE" b="1" dirty="0">
                <a:solidFill>
                  <a:srgbClr val="92D050"/>
                </a:solidFill>
                <a:latin typeface="Calibri" panose="020F0502020204030204" pitchFamily="34" charset="0"/>
              </a:rPr>
              <a:t>	</a:t>
            </a:r>
            <a:r>
              <a:rPr lang="fr-BE" b="1" dirty="0" smtClean="0">
                <a:solidFill>
                  <a:srgbClr val="92D050"/>
                </a:solidFill>
                <a:latin typeface="Calibri" panose="020F0502020204030204" pitchFamily="34" charset="0"/>
              </a:rPr>
              <a:t>	</a:t>
            </a:r>
            <a:r>
              <a:rPr lang="fr-BE" dirty="0" smtClean="0">
                <a:solidFill>
                  <a:srgbClr val="92D050"/>
                </a:solidFill>
                <a:latin typeface="Calibri" panose="020F0502020204030204" pitchFamily="34" charset="0"/>
              </a:rPr>
              <a:t>// </a:t>
            </a:r>
            <a:r>
              <a:rPr lang="fr-BE" dirty="0">
                <a:solidFill>
                  <a:srgbClr val="92D050"/>
                </a:solidFill>
                <a:latin typeface="Calibri" panose="020F0502020204030204" pitchFamily="34" charset="0"/>
              </a:rPr>
              <a:t>traitement partiel de l’exception</a:t>
            </a:r>
            <a:endParaRPr lang="fr-BE" dirty="0">
              <a:latin typeface="Calibri" panose="020F0502020204030204" pitchFamily="34" charset="0"/>
            </a:endParaRPr>
          </a:p>
          <a:p>
            <a:pPr lvl="2" fontAlgn="auto">
              <a:spcBef>
                <a:spcPts val="0"/>
              </a:spcBef>
              <a:spcAft>
                <a:spcPts val="0"/>
              </a:spcAft>
              <a:defRPr/>
            </a:pPr>
            <a:r>
              <a:rPr lang="fr-BE" dirty="0" smtClean="0">
                <a:latin typeface="Calibri" panose="020F0502020204030204" pitchFamily="34" charset="0"/>
              </a:rPr>
              <a:t>	</a:t>
            </a:r>
            <a:r>
              <a:rPr lang="fr-BE" dirty="0">
                <a:latin typeface="Calibri" panose="020F0502020204030204" pitchFamily="34" charset="0"/>
              </a:rPr>
              <a:t>	</a:t>
            </a:r>
            <a:r>
              <a:rPr lang="fr-BE" b="1" dirty="0" err="1">
                <a:solidFill>
                  <a:schemeClr val="tx2">
                    <a:lumMod val="60000"/>
                    <a:lumOff val="40000"/>
                  </a:schemeClr>
                </a:solidFill>
                <a:latin typeface="Calibri" panose="020F0502020204030204" pitchFamily="34" charset="0"/>
              </a:rPr>
              <a:t>throw</a:t>
            </a:r>
            <a:r>
              <a:rPr lang="fr-BE" dirty="0">
                <a:latin typeface="Calibri" panose="020F0502020204030204" pitchFamily="34" charset="0"/>
              </a:rPr>
              <a:t> </a:t>
            </a:r>
            <a:r>
              <a:rPr lang="fr-BE" dirty="0" err="1">
                <a:latin typeface="Calibri" panose="020F0502020204030204" pitchFamily="34" charset="0"/>
              </a:rPr>
              <a:t>ioe</a:t>
            </a:r>
            <a:r>
              <a:rPr lang="fr-BE" dirty="0">
                <a:latin typeface="Calibri" panose="020F0502020204030204" pitchFamily="34" charset="0"/>
              </a:rPr>
              <a:t>;</a:t>
            </a:r>
            <a:endParaRPr lang="fr-BE" dirty="0">
              <a:solidFill>
                <a:srgbClr val="92D050"/>
              </a:solidFill>
              <a:latin typeface="Calibri" panose="020F0502020204030204" pitchFamily="34" charset="0"/>
            </a:endParaRPr>
          </a:p>
          <a:p>
            <a:pPr lvl="2" fontAlgn="auto">
              <a:spcBef>
                <a:spcPts val="0"/>
              </a:spcBef>
              <a:spcAft>
                <a:spcPts val="0"/>
              </a:spcAft>
              <a:defRPr/>
            </a:pPr>
            <a:r>
              <a:rPr lang="fr-BE" b="1" dirty="0">
                <a:latin typeface="Calibri" panose="020F0502020204030204" pitchFamily="34" charset="0"/>
              </a:rPr>
              <a:t>} </a:t>
            </a:r>
          </a:p>
          <a:p>
            <a:pPr fontAlgn="auto">
              <a:spcBef>
                <a:spcPts val="0"/>
              </a:spcBef>
              <a:spcAft>
                <a:spcPts val="0"/>
              </a:spcAft>
              <a:defRPr/>
            </a:pPr>
            <a:r>
              <a:rPr lang="fr-BE" b="1" dirty="0">
                <a:latin typeface="Calibri" panose="020F0502020204030204" pitchFamily="34" charset="0"/>
              </a:rPr>
              <a:t>}</a:t>
            </a:r>
          </a:p>
        </p:txBody>
      </p:sp>
    </p:spTree>
    <p:extLst>
      <p:ext uri="{BB962C8B-B14F-4D97-AF65-F5344CB8AC3E}">
        <p14:creationId xmlns:p14="http://schemas.microsoft.com/office/powerpoint/2010/main" val="565601161"/>
      </p:ext>
    </p:extLst>
  </p:cSld>
  <p:clrMapOvr>
    <a:masterClrMapping/>
  </p:clrMapOvr>
  <p:transition>
    <p:strips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ZoneTexte 4"/>
          <p:cNvSpPr txBox="1">
            <a:spLocks noChangeArrowheads="1"/>
          </p:cNvSpPr>
          <p:nvPr/>
        </p:nvSpPr>
        <p:spPr bwMode="auto">
          <a:xfrm>
            <a:off x="0" y="68263"/>
            <a:ext cx="9144000" cy="66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2" tIns="45696" rIns="91392" bIns="45696">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3600" b="1">
                <a:latin typeface="Calibri" pitchFamily="34" charset="0"/>
              </a:rPr>
              <a:t>Aperçu du chapitre</a:t>
            </a:r>
          </a:p>
        </p:txBody>
      </p:sp>
      <p:sp>
        <p:nvSpPr>
          <p:cNvPr id="8" name="ZoneTexte 7"/>
          <p:cNvSpPr txBox="1"/>
          <p:nvPr/>
        </p:nvSpPr>
        <p:spPr>
          <a:xfrm>
            <a:off x="785813" y="1124744"/>
            <a:ext cx="7572375" cy="4616600"/>
          </a:xfrm>
          <a:prstGeom prst="rect">
            <a:avLst/>
          </a:prstGeom>
          <a:noFill/>
        </p:spPr>
        <p:txBody>
          <a:bodyPr lIns="91392" tIns="45696" rIns="91392" bIns="45696">
            <a:spAutoFit/>
          </a:bodyPr>
          <a:lstStyle/>
          <a:p>
            <a:pPr fontAlgn="auto">
              <a:spcBef>
                <a:spcPts val="0"/>
              </a:spcBef>
              <a:spcAft>
                <a:spcPts val="0"/>
              </a:spcAft>
              <a:defRPr/>
            </a:pPr>
            <a:endParaRPr lang="fr-BE" sz="1600" b="1" dirty="0">
              <a:latin typeface="+mn-lt"/>
              <a:cs typeface="+mn-cs"/>
            </a:endParaRPr>
          </a:p>
          <a:p>
            <a:pPr fontAlgn="auto">
              <a:spcBef>
                <a:spcPts val="0"/>
              </a:spcBef>
              <a:spcAft>
                <a:spcPts val="0"/>
              </a:spcAft>
              <a:defRPr/>
            </a:pPr>
            <a:r>
              <a:rPr lang="fr-BE" sz="2000" b="1" dirty="0" smtClean="0">
                <a:latin typeface="+mn-lt"/>
                <a:cs typeface="+mn-cs"/>
              </a:rPr>
              <a:t>I. La </a:t>
            </a:r>
            <a:r>
              <a:rPr lang="fr-BE" sz="2000" b="1" dirty="0">
                <a:latin typeface="+mn-lt"/>
                <a:cs typeface="+mn-cs"/>
              </a:rPr>
              <a:t>gestion des exceptions</a:t>
            </a:r>
          </a:p>
          <a:p>
            <a:pPr fontAlgn="auto">
              <a:spcBef>
                <a:spcPts val="0"/>
              </a:spcBef>
              <a:spcAft>
                <a:spcPts val="0"/>
              </a:spcAft>
              <a:defRPr/>
            </a:pPr>
            <a:endParaRPr lang="fr-BE" sz="2000" b="1" dirty="0">
              <a:latin typeface="+mn-lt"/>
              <a:cs typeface="+mn-cs"/>
            </a:endParaRPr>
          </a:p>
          <a:p>
            <a:pPr fontAlgn="auto">
              <a:spcBef>
                <a:spcPts val="0"/>
              </a:spcBef>
              <a:spcAft>
                <a:spcPts val="0"/>
              </a:spcAft>
              <a:defRPr/>
            </a:pPr>
            <a:r>
              <a:rPr lang="fr-BE" sz="2000" b="1" dirty="0" smtClean="0">
                <a:latin typeface="+mn-lt"/>
                <a:cs typeface="+mn-cs"/>
              </a:rPr>
              <a:t>II. Lever </a:t>
            </a:r>
            <a:r>
              <a:rPr lang="fr-BE" sz="2000" b="1" dirty="0">
                <a:latin typeface="+mn-lt"/>
                <a:cs typeface="+mn-cs"/>
              </a:rPr>
              <a:t>une exception : </a:t>
            </a:r>
            <a:r>
              <a:rPr lang="fr-BE" sz="2000" b="1" dirty="0" err="1">
                <a:latin typeface="+mn-lt"/>
                <a:cs typeface="+mn-cs"/>
              </a:rPr>
              <a:t>throw</a:t>
            </a:r>
            <a:r>
              <a:rPr lang="fr-BE" sz="2000" b="1" dirty="0">
                <a:latin typeface="+mn-lt"/>
                <a:cs typeface="+mn-cs"/>
              </a:rPr>
              <a:t> - </a:t>
            </a:r>
            <a:r>
              <a:rPr lang="fr-BE" sz="2000" b="1" dirty="0" err="1">
                <a:latin typeface="+mn-lt"/>
                <a:cs typeface="+mn-cs"/>
              </a:rPr>
              <a:t>throws</a:t>
            </a:r>
            <a:endParaRPr lang="fr-BE" sz="2000" b="1" dirty="0">
              <a:latin typeface="+mn-lt"/>
              <a:cs typeface="+mn-cs"/>
            </a:endParaRPr>
          </a:p>
          <a:p>
            <a:pPr fontAlgn="auto">
              <a:spcBef>
                <a:spcPts val="0"/>
              </a:spcBef>
              <a:spcAft>
                <a:spcPts val="0"/>
              </a:spcAft>
              <a:defRPr/>
            </a:pPr>
            <a:r>
              <a:rPr lang="fr-BE" sz="2000" b="1" dirty="0">
                <a:latin typeface="+mn-lt"/>
                <a:cs typeface="+mn-cs"/>
              </a:rPr>
              <a:t>	</a:t>
            </a:r>
          </a:p>
          <a:p>
            <a:pPr marL="399837" indent="-399837" fontAlgn="auto">
              <a:spcBef>
                <a:spcPts val="0"/>
              </a:spcBef>
              <a:spcAft>
                <a:spcPts val="0"/>
              </a:spcAft>
              <a:defRPr/>
            </a:pPr>
            <a:r>
              <a:rPr lang="fr-BE" sz="2000" b="1" dirty="0" smtClean="0">
                <a:latin typeface="+mn-lt"/>
                <a:cs typeface="+mn-cs"/>
              </a:rPr>
              <a:t>III.</a:t>
            </a:r>
            <a:r>
              <a:rPr lang="fr-BE" sz="2000" b="1" dirty="0">
                <a:latin typeface="+mn-lt"/>
                <a:cs typeface="+mn-cs"/>
              </a:rPr>
              <a:t> </a:t>
            </a:r>
            <a:r>
              <a:rPr lang="fr-BE" sz="2000" b="1" dirty="0" smtClean="0">
                <a:latin typeface="+mn-lt"/>
                <a:cs typeface="+mn-cs"/>
              </a:rPr>
              <a:t>Traiter </a:t>
            </a:r>
            <a:r>
              <a:rPr lang="fr-BE" sz="2000" b="1" dirty="0">
                <a:latin typeface="+mn-lt"/>
                <a:cs typeface="+mn-cs"/>
              </a:rPr>
              <a:t>une exception : le bloc </a:t>
            </a:r>
            <a:r>
              <a:rPr lang="fr-BE" sz="2000" b="1" dirty="0" err="1">
                <a:latin typeface="+mn-lt"/>
                <a:cs typeface="+mn-cs"/>
              </a:rPr>
              <a:t>try</a:t>
            </a:r>
            <a:r>
              <a:rPr lang="fr-BE" sz="2000" b="1" dirty="0">
                <a:latin typeface="+mn-lt"/>
                <a:cs typeface="+mn-cs"/>
              </a:rPr>
              <a:t> – catch – </a:t>
            </a:r>
            <a:r>
              <a:rPr lang="fr-BE" sz="2000" b="1" dirty="0" err="1">
                <a:latin typeface="+mn-lt"/>
                <a:cs typeface="+mn-cs"/>
              </a:rPr>
              <a:t>finally</a:t>
            </a:r>
            <a:endParaRPr lang="fr-BE" sz="2000" b="1" dirty="0">
              <a:latin typeface="+mn-lt"/>
              <a:cs typeface="+mn-cs"/>
            </a:endParaRPr>
          </a:p>
          <a:p>
            <a:pPr marL="399837" indent="-399837" fontAlgn="auto">
              <a:spcBef>
                <a:spcPts val="0"/>
              </a:spcBef>
              <a:spcAft>
                <a:spcPts val="0"/>
              </a:spcAft>
              <a:defRPr/>
            </a:pPr>
            <a:endParaRPr lang="fr-BE" sz="2000" b="1" dirty="0">
              <a:latin typeface="+mn-lt"/>
              <a:cs typeface="+mn-cs"/>
            </a:endParaRPr>
          </a:p>
          <a:p>
            <a:pPr marL="399837" indent="-399837" fontAlgn="auto">
              <a:spcBef>
                <a:spcPts val="0"/>
              </a:spcBef>
              <a:spcAft>
                <a:spcPts val="0"/>
              </a:spcAft>
              <a:defRPr/>
            </a:pPr>
            <a:r>
              <a:rPr lang="fr-BE" sz="2000" b="1" dirty="0" smtClean="0">
                <a:latin typeface="+mn-lt"/>
                <a:cs typeface="+mn-cs"/>
              </a:rPr>
              <a:t>IV.</a:t>
            </a:r>
            <a:r>
              <a:rPr lang="fr-BE" sz="2000" b="1" dirty="0">
                <a:latin typeface="+mn-lt"/>
                <a:cs typeface="+mn-cs"/>
              </a:rPr>
              <a:t> </a:t>
            </a:r>
            <a:r>
              <a:rPr lang="fr-BE" sz="2000" b="1" dirty="0" smtClean="0">
                <a:latin typeface="+mn-lt"/>
                <a:cs typeface="+mn-cs"/>
              </a:rPr>
              <a:t>La </a:t>
            </a:r>
            <a:r>
              <a:rPr lang="fr-BE" sz="2000" b="1" dirty="0">
                <a:latin typeface="+mn-lt"/>
                <a:cs typeface="+mn-cs"/>
              </a:rPr>
              <a:t>hiérarchie des exceptions</a:t>
            </a:r>
          </a:p>
          <a:p>
            <a:pPr marL="399837" indent="-399837" fontAlgn="auto">
              <a:spcBef>
                <a:spcPts val="0"/>
              </a:spcBef>
              <a:spcAft>
                <a:spcPts val="0"/>
              </a:spcAft>
              <a:defRPr/>
            </a:pPr>
            <a:endParaRPr lang="fr-BE" sz="2000" b="1" dirty="0">
              <a:latin typeface="+mn-lt"/>
              <a:cs typeface="+mn-cs"/>
            </a:endParaRPr>
          </a:p>
          <a:p>
            <a:pPr marL="399837" indent="-399837" fontAlgn="auto">
              <a:spcBef>
                <a:spcPts val="0"/>
              </a:spcBef>
              <a:spcAft>
                <a:spcPts val="0"/>
              </a:spcAft>
              <a:defRPr/>
            </a:pPr>
            <a:r>
              <a:rPr lang="fr-BE" sz="2000" b="1" dirty="0" smtClean="0">
                <a:latin typeface="+mn-lt"/>
                <a:cs typeface="+mn-cs"/>
              </a:rPr>
              <a:t>V.</a:t>
            </a:r>
            <a:r>
              <a:rPr lang="fr-BE" sz="2000" b="1" dirty="0">
                <a:latin typeface="+mn-lt"/>
                <a:cs typeface="+mn-cs"/>
              </a:rPr>
              <a:t> </a:t>
            </a:r>
            <a:r>
              <a:rPr lang="fr-BE" sz="2000" b="1" dirty="0" smtClean="0">
                <a:latin typeface="+mn-lt"/>
                <a:cs typeface="+mn-cs"/>
              </a:rPr>
              <a:t>Relancer </a:t>
            </a:r>
            <a:r>
              <a:rPr lang="fr-BE" sz="2000" b="1" dirty="0">
                <a:latin typeface="+mn-lt"/>
                <a:cs typeface="+mn-cs"/>
              </a:rPr>
              <a:t>une exception</a:t>
            </a:r>
          </a:p>
          <a:p>
            <a:pPr marL="399837" indent="-399837" fontAlgn="auto">
              <a:spcBef>
                <a:spcPts val="0"/>
              </a:spcBef>
              <a:spcAft>
                <a:spcPts val="0"/>
              </a:spcAft>
              <a:defRPr/>
            </a:pPr>
            <a:endParaRPr lang="fr-BE" sz="2000" b="1" dirty="0">
              <a:latin typeface="+mn-lt"/>
              <a:cs typeface="+mn-cs"/>
            </a:endParaRPr>
          </a:p>
          <a:p>
            <a:pPr marL="399837" indent="-399837" fontAlgn="auto">
              <a:spcBef>
                <a:spcPts val="0"/>
              </a:spcBef>
              <a:spcAft>
                <a:spcPts val="0"/>
              </a:spcAft>
              <a:defRPr/>
            </a:pPr>
            <a:r>
              <a:rPr lang="fr-BE" sz="2000" b="1" dirty="0" smtClean="0">
                <a:solidFill>
                  <a:srgbClr val="FF0000"/>
                </a:solidFill>
                <a:latin typeface="+mn-lt"/>
                <a:cs typeface="+mn-cs"/>
              </a:rPr>
              <a:t>VI.</a:t>
            </a:r>
            <a:r>
              <a:rPr lang="fr-BE" sz="2000" b="1" dirty="0">
                <a:solidFill>
                  <a:srgbClr val="FF0000"/>
                </a:solidFill>
                <a:latin typeface="+mn-lt"/>
                <a:cs typeface="+mn-cs"/>
              </a:rPr>
              <a:t> </a:t>
            </a:r>
            <a:r>
              <a:rPr lang="fr-BE" sz="2000" b="1" dirty="0" smtClean="0">
                <a:solidFill>
                  <a:srgbClr val="FF0000"/>
                </a:solidFill>
                <a:latin typeface="+mn-lt"/>
                <a:cs typeface="+mn-cs"/>
              </a:rPr>
              <a:t>Créer </a:t>
            </a:r>
            <a:r>
              <a:rPr lang="fr-BE" sz="2000" b="1" dirty="0">
                <a:solidFill>
                  <a:srgbClr val="FF0000"/>
                </a:solidFill>
                <a:latin typeface="+mn-lt"/>
                <a:cs typeface="+mn-cs"/>
              </a:rPr>
              <a:t>une classe d’exception</a:t>
            </a:r>
          </a:p>
          <a:p>
            <a:pPr marL="399837" indent="-399837" fontAlgn="auto">
              <a:spcBef>
                <a:spcPts val="0"/>
              </a:spcBef>
              <a:spcAft>
                <a:spcPts val="0"/>
              </a:spcAft>
              <a:defRPr/>
            </a:pPr>
            <a:endParaRPr lang="fr-BE" sz="2000" b="1" dirty="0">
              <a:latin typeface="+mn-lt"/>
              <a:cs typeface="+mn-cs"/>
            </a:endParaRPr>
          </a:p>
          <a:p>
            <a:pPr marL="399837" indent="-399837" fontAlgn="auto">
              <a:spcBef>
                <a:spcPts val="0"/>
              </a:spcBef>
              <a:spcAft>
                <a:spcPts val="0"/>
              </a:spcAft>
              <a:defRPr/>
            </a:pPr>
            <a:r>
              <a:rPr lang="fr-BE" sz="2000" b="1" dirty="0" smtClean="0">
                <a:latin typeface="+mn-lt"/>
                <a:cs typeface="+mn-cs"/>
              </a:rPr>
              <a:t>VII. Exercices</a:t>
            </a:r>
            <a:endParaRPr lang="fr-BE" sz="2000" b="1" dirty="0">
              <a:latin typeface="+mn-lt"/>
              <a:cs typeface="+mn-cs"/>
            </a:endParaRPr>
          </a:p>
          <a:p>
            <a:pPr marL="399837" indent="-399837" fontAlgn="auto">
              <a:spcBef>
                <a:spcPts val="0"/>
              </a:spcBef>
              <a:spcAft>
                <a:spcPts val="0"/>
              </a:spcAft>
              <a:defRPr/>
            </a:pPr>
            <a:endParaRPr lang="fr-BE" sz="2000" b="1" dirty="0">
              <a:latin typeface="+mn-lt"/>
              <a:cs typeface="+mn-cs"/>
            </a:endParaRPr>
          </a:p>
        </p:txBody>
      </p:sp>
    </p:spTree>
    <p:extLst>
      <p:ext uri="{BB962C8B-B14F-4D97-AF65-F5344CB8AC3E}">
        <p14:creationId xmlns:p14="http://schemas.microsoft.com/office/powerpoint/2010/main" val="3867877053"/>
      </p:ext>
    </p:extLst>
  </p:cSld>
  <p:clrMapOvr>
    <a:masterClrMapping/>
  </p:clrMapOvr>
  <p:transition>
    <p:strips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8"/>
          <p:cNvSpPr>
            <a:spLocks noChangeArrowheads="1"/>
          </p:cNvSpPr>
          <p:nvPr/>
        </p:nvSpPr>
        <p:spPr bwMode="auto">
          <a:xfrm>
            <a:off x="178593" y="764704"/>
            <a:ext cx="8786813" cy="5262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2" tIns="45696" rIns="91392" bIns="45696">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sz="2000" dirty="0">
                <a:latin typeface="Calibri" pitchFamily="34" charset="0"/>
              </a:rPr>
              <a:t>Il est également possible d'étendre une classe d'exception pour </a:t>
            </a:r>
            <a:r>
              <a:rPr lang="fr-BE" altLang="fr-FR" sz="2000" b="1" dirty="0">
                <a:latin typeface="Calibri" pitchFamily="34" charset="0"/>
              </a:rPr>
              <a:t>spécialiser un type d'erreur</a:t>
            </a:r>
            <a:r>
              <a:rPr lang="fr-BE" altLang="fr-FR" sz="2000" dirty="0">
                <a:latin typeface="Calibri" pitchFamily="34" charset="0"/>
              </a:rPr>
              <a:t>, ajouter une information dans l'objet exception, </a:t>
            </a:r>
            <a:r>
              <a:rPr lang="fr-BE" altLang="fr-FR" sz="2000" dirty="0" smtClean="0">
                <a:latin typeface="Calibri" pitchFamily="34" charset="0"/>
              </a:rPr>
              <a:t>...</a:t>
            </a:r>
          </a:p>
          <a:p>
            <a:pPr eaLnBrk="1" hangingPunct="1"/>
            <a:endParaRPr lang="fr-BE" altLang="fr-FR" dirty="0">
              <a:latin typeface="Calibri" pitchFamily="34" charset="0"/>
            </a:endParaRPr>
          </a:p>
          <a:p>
            <a:pPr eaLnBrk="1" hangingPunct="1"/>
            <a:endParaRPr lang="fr-BE" altLang="fr-FR" dirty="0" smtClean="0">
              <a:latin typeface="Calibri" pitchFamily="34" charset="0"/>
            </a:endParaRPr>
          </a:p>
          <a:p>
            <a:pPr eaLnBrk="1" hangingPunct="1"/>
            <a:endParaRPr lang="fr-BE" altLang="fr-FR" dirty="0">
              <a:latin typeface="Calibri" pitchFamily="34" charset="0"/>
            </a:endParaRPr>
          </a:p>
          <a:p>
            <a:pPr eaLnBrk="1" hangingPunct="1"/>
            <a:endParaRPr lang="fr-BE" altLang="fr-FR" dirty="0" smtClean="0">
              <a:latin typeface="Calibri" pitchFamily="34" charset="0"/>
            </a:endParaRPr>
          </a:p>
          <a:p>
            <a:pPr eaLnBrk="1" hangingPunct="1"/>
            <a:endParaRPr lang="fr-BE" altLang="fr-FR" dirty="0">
              <a:latin typeface="Calibri" pitchFamily="34" charset="0"/>
            </a:endParaRPr>
          </a:p>
          <a:p>
            <a:pPr eaLnBrk="1" hangingPunct="1"/>
            <a:endParaRPr lang="fr-BE" altLang="fr-FR" dirty="0" smtClean="0">
              <a:latin typeface="Calibri" pitchFamily="34" charset="0"/>
            </a:endParaRPr>
          </a:p>
          <a:p>
            <a:pPr eaLnBrk="1" hangingPunct="1"/>
            <a:endParaRPr lang="fr-BE" altLang="fr-FR" dirty="0">
              <a:latin typeface="Calibri" pitchFamily="34" charset="0"/>
            </a:endParaRPr>
          </a:p>
          <a:p>
            <a:pPr eaLnBrk="1" hangingPunct="1"/>
            <a:endParaRPr lang="fr-BE" altLang="fr-FR" dirty="0" smtClean="0">
              <a:latin typeface="Calibri" pitchFamily="34" charset="0"/>
            </a:endParaRPr>
          </a:p>
          <a:p>
            <a:pPr eaLnBrk="1" hangingPunct="1"/>
            <a:endParaRPr lang="fr-BE" altLang="fr-FR" dirty="0">
              <a:latin typeface="Calibri" pitchFamily="34" charset="0"/>
            </a:endParaRPr>
          </a:p>
          <a:p>
            <a:pPr eaLnBrk="1" hangingPunct="1"/>
            <a:endParaRPr lang="fr-BE" altLang="fr-FR" dirty="0" smtClean="0">
              <a:latin typeface="Calibri" pitchFamily="34" charset="0"/>
            </a:endParaRPr>
          </a:p>
          <a:p>
            <a:pPr eaLnBrk="1" hangingPunct="1"/>
            <a:endParaRPr lang="fr-BE" altLang="fr-FR" dirty="0">
              <a:latin typeface="Calibri" pitchFamily="34" charset="0"/>
            </a:endParaRPr>
          </a:p>
          <a:p>
            <a:pPr eaLnBrk="1" hangingPunct="1"/>
            <a:endParaRPr lang="fr-BE" altLang="fr-FR" dirty="0" smtClean="0">
              <a:latin typeface="Calibri" pitchFamily="34" charset="0"/>
            </a:endParaRPr>
          </a:p>
          <a:p>
            <a:pPr eaLnBrk="1" hangingPunct="1"/>
            <a:endParaRPr lang="fr-BE" altLang="fr-FR" sz="2000" dirty="0" smtClean="0">
              <a:latin typeface="Calibri" pitchFamily="34" charset="0"/>
            </a:endParaRPr>
          </a:p>
          <a:p>
            <a:pPr eaLnBrk="1" hangingPunct="1"/>
            <a:endParaRPr lang="fr-BE" altLang="fr-FR" sz="2000" dirty="0" smtClean="0">
              <a:latin typeface="Calibri" pitchFamily="34" charset="0"/>
            </a:endParaRPr>
          </a:p>
          <a:p>
            <a:pPr eaLnBrk="1" hangingPunct="1"/>
            <a:r>
              <a:rPr lang="fr-BE" altLang="fr-FR" sz="2000" dirty="0" smtClean="0">
                <a:latin typeface="Calibri" pitchFamily="34" charset="0"/>
              </a:rPr>
              <a:t>La chaîne de caractères passée en argument lors de l’appel du constructeur parent sert à définir le message d’erreur à afficher.</a:t>
            </a:r>
          </a:p>
        </p:txBody>
      </p:sp>
      <p:sp>
        <p:nvSpPr>
          <p:cNvPr id="10" name="ZoneTexte 9"/>
          <p:cNvSpPr txBox="1"/>
          <p:nvPr/>
        </p:nvSpPr>
        <p:spPr>
          <a:xfrm>
            <a:off x="0" y="2"/>
            <a:ext cx="9144000" cy="58472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392" tIns="45696" rIns="91392" bIns="45696">
            <a:spAutoFit/>
          </a:bodyPr>
          <a:lstStyle/>
          <a:p>
            <a:pPr fontAlgn="auto">
              <a:spcBef>
                <a:spcPts val="0"/>
              </a:spcBef>
              <a:spcAft>
                <a:spcPts val="0"/>
              </a:spcAft>
              <a:defRPr/>
            </a:pPr>
            <a:r>
              <a:rPr lang="fr-BE" sz="3200" b="1" dirty="0">
                <a:latin typeface="+mn-lt"/>
                <a:cs typeface="+mn-cs"/>
              </a:rPr>
              <a:t>VI . </a:t>
            </a:r>
            <a:r>
              <a:rPr lang="fr-BE" sz="2400" b="1" dirty="0">
                <a:latin typeface="+mn-lt"/>
                <a:cs typeface="+mn-cs"/>
              </a:rPr>
              <a:t>Créer une classe d’exception</a:t>
            </a:r>
            <a:endParaRPr lang="fr-BE" sz="2400" b="1" i="1" dirty="0">
              <a:latin typeface="+mn-lt"/>
              <a:cs typeface="+mn-cs"/>
            </a:endParaRPr>
          </a:p>
        </p:txBody>
      </p:sp>
      <p:sp>
        <p:nvSpPr>
          <p:cNvPr id="11" name="Rectangle 10"/>
          <p:cNvSpPr/>
          <p:nvPr/>
        </p:nvSpPr>
        <p:spPr>
          <a:xfrm>
            <a:off x="683568" y="1628800"/>
            <a:ext cx="7920682" cy="3416271"/>
          </a:xfrm>
          <a:prstGeom prst="rect">
            <a:avLst/>
          </a:prstGeom>
          <a:ln>
            <a:prstDash val="sysDash"/>
          </a:ln>
        </p:spPr>
        <p:style>
          <a:lnRef idx="2">
            <a:schemeClr val="dk1"/>
          </a:lnRef>
          <a:fillRef idx="1">
            <a:schemeClr val="lt1"/>
          </a:fillRef>
          <a:effectRef idx="0">
            <a:schemeClr val="dk1"/>
          </a:effectRef>
          <a:fontRef idx="minor">
            <a:schemeClr val="dk1"/>
          </a:fontRef>
        </p:style>
        <p:txBody>
          <a:bodyPr wrap="square" lIns="91392" tIns="45696" rIns="91392" bIns="45696">
            <a:spAutoFit/>
          </a:bodyPr>
          <a:lstStyle/>
          <a:p>
            <a:pPr fontAlgn="auto">
              <a:spcBef>
                <a:spcPts val="0"/>
              </a:spcBef>
              <a:spcAft>
                <a:spcPts val="0"/>
              </a:spcAft>
              <a:defRPr/>
            </a:pPr>
            <a:r>
              <a:rPr lang="fr-BE" b="1" dirty="0">
                <a:solidFill>
                  <a:schemeClr val="tx2">
                    <a:lumMod val="60000"/>
                    <a:lumOff val="40000"/>
                  </a:schemeClr>
                </a:solidFill>
                <a:latin typeface="Calibri" panose="020F0502020204030204" pitchFamily="34" charset="0"/>
              </a:rPr>
              <a:t>public</a:t>
            </a:r>
            <a:r>
              <a:rPr lang="fr-BE" dirty="0">
                <a:latin typeface="Calibri" panose="020F0502020204030204" pitchFamily="34" charset="0"/>
              </a:rPr>
              <a:t> </a:t>
            </a:r>
            <a:r>
              <a:rPr lang="fr-BE" b="1" dirty="0">
                <a:solidFill>
                  <a:schemeClr val="tx2">
                    <a:lumMod val="60000"/>
                    <a:lumOff val="40000"/>
                  </a:schemeClr>
                </a:solidFill>
                <a:latin typeface="Calibri" panose="020F0502020204030204" pitchFamily="34" charset="0"/>
              </a:rPr>
              <a:t>class</a:t>
            </a:r>
            <a:r>
              <a:rPr lang="fr-BE" dirty="0">
                <a:latin typeface="Calibri" panose="020F0502020204030204" pitchFamily="34" charset="0"/>
              </a:rPr>
              <a:t> </a:t>
            </a:r>
            <a:r>
              <a:rPr lang="fr-BE" dirty="0" err="1">
                <a:latin typeface="Calibri" panose="020F0502020204030204" pitchFamily="34" charset="0"/>
              </a:rPr>
              <a:t>HttpException</a:t>
            </a:r>
            <a:r>
              <a:rPr lang="fr-BE" dirty="0">
                <a:latin typeface="Calibri" panose="020F0502020204030204" pitchFamily="34" charset="0"/>
              </a:rPr>
              <a:t> </a:t>
            </a:r>
            <a:r>
              <a:rPr lang="fr-BE" b="1" dirty="0" err="1">
                <a:solidFill>
                  <a:schemeClr val="tx2">
                    <a:lumMod val="60000"/>
                    <a:lumOff val="40000"/>
                  </a:schemeClr>
                </a:solidFill>
                <a:latin typeface="Calibri" panose="020F0502020204030204" pitchFamily="34" charset="0"/>
              </a:rPr>
              <a:t>extends</a:t>
            </a:r>
            <a:r>
              <a:rPr lang="fr-BE" dirty="0">
                <a:latin typeface="Calibri" panose="020F0502020204030204" pitchFamily="34" charset="0"/>
              </a:rPr>
              <a:t> Exception </a:t>
            </a:r>
            <a:r>
              <a:rPr lang="fr-BE" b="1" dirty="0">
                <a:latin typeface="Calibri" panose="020F0502020204030204" pitchFamily="34" charset="0"/>
              </a:rPr>
              <a:t>{ </a:t>
            </a:r>
          </a:p>
          <a:p>
            <a:pPr fontAlgn="auto">
              <a:spcBef>
                <a:spcPts val="0"/>
              </a:spcBef>
              <a:spcAft>
                <a:spcPts val="0"/>
              </a:spcAft>
              <a:defRPr/>
            </a:pPr>
            <a:r>
              <a:rPr lang="fr-BE" b="1" dirty="0">
                <a:solidFill>
                  <a:schemeClr val="tx2">
                    <a:lumMod val="60000"/>
                    <a:lumOff val="40000"/>
                  </a:schemeClr>
                </a:solidFill>
                <a:latin typeface="Calibri" panose="020F0502020204030204" pitchFamily="34" charset="0"/>
              </a:rPr>
              <a:t>	</a:t>
            </a:r>
            <a:r>
              <a:rPr lang="fr-BE" b="1" dirty="0" err="1">
                <a:solidFill>
                  <a:schemeClr val="tx2">
                    <a:lumMod val="60000"/>
                    <a:lumOff val="40000"/>
                  </a:schemeClr>
                </a:solidFill>
                <a:latin typeface="Calibri" panose="020F0502020204030204" pitchFamily="34" charset="0"/>
              </a:rPr>
              <a:t>private</a:t>
            </a:r>
            <a:r>
              <a:rPr lang="fr-BE" dirty="0">
                <a:latin typeface="Calibri" panose="020F0502020204030204" pitchFamily="34" charset="0"/>
              </a:rPr>
              <a:t> </a:t>
            </a:r>
            <a:r>
              <a:rPr lang="fr-BE" b="1" dirty="0" err="1">
                <a:solidFill>
                  <a:schemeClr val="tx2">
                    <a:lumMod val="60000"/>
                    <a:lumOff val="40000"/>
                  </a:schemeClr>
                </a:solidFill>
                <a:latin typeface="Calibri" panose="020F0502020204030204" pitchFamily="34" charset="0"/>
              </a:rPr>
              <a:t>int</a:t>
            </a:r>
            <a:r>
              <a:rPr lang="fr-BE" dirty="0">
                <a:latin typeface="Calibri" panose="020F0502020204030204" pitchFamily="34" charset="0"/>
              </a:rPr>
              <a:t> code; </a:t>
            </a:r>
          </a:p>
          <a:p>
            <a:pPr fontAlgn="auto">
              <a:spcBef>
                <a:spcPts val="0"/>
              </a:spcBef>
              <a:spcAft>
                <a:spcPts val="0"/>
              </a:spcAft>
              <a:defRPr/>
            </a:pPr>
            <a:endParaRPr lang="fr-BE" dirty="0">
              <a:latin typeface="Calibri" panose="020F0502020204030204" pitchFamily="34" charset="0"/>
            </a:endParaRPr>
          </a:p>
          <a:p>
            <a:pPr fontAlgn="auto">
              <a:spcBef>
                <a:spcPts val="0"/>
              </a:spcBef>
              <a:spcAft>
                <a:spcPts val="0"/>
              </a:spcAft>
              <a:defRPr/>
            </a:pPr>
            <a:r>
              <a:rPr lang="fr-BE" b="1" dirty="0">
                <a:solidFill>
                  <a:schemeClr val="tx2">
                    <a:lumMod val="60000"/>
                    <a:lumOff val="40000"/>
                  </a:schemeClr>
                </a:solidFill>
                <a:latin typeface="Calibri" panose="020F0502020204030204" pitchFamily="34" charset="0"/>
              </a:rPr>
              <a:t>	public</a:t>
            </a:r>
            <a:r>
              <a:rPr lang="fr-BE" dirty="0">
                <a:latin typeface="Calibri" panose="020F0502020204030204" pitchFamily="34" charset="0"/>
              </a:rPr>
              <a:t> </a:t>
            </a:r>
            <a:r>
              <a:rPr lang="fr-BE" dirty="0" err="1">
                <a:latin typeface="Calibri" panose="020F0502020204030204" pitchFamily="34" charset="0"/>
              </a:rPr>
              <a:t>HttpException</a:t>
            </a:r>
            <a:r>
              <a:rPr lang="fr-BE" b="1" dirty="0">
                <a:solidFill>
                  <a:schemeClr val="tx2">
                    <a:lumMod val="60000"/>
                    <a:lumOff val="40000"/>
                  </a:schemeClr>
                </a:solidFill>
                <a:latin typeface="Calibri" panose="020F0502020204030204" pitchFamily="34" charset="0"/>
              </a:rPr>
              <a:t>(</a:t>
            </a:r>
            <a:r>
              <a:rPr lang="fr-BE" b="1" dirty="0" err="1">
                <a:solidFill>
                  <a:schemeClr val="tx2">
                    <a:lumMod val="60000"/>
                    <a:lumOff val="40000"/>
                  </a:schemeClr>
                </a:solidFill>
                <a:latin typeface="Calibri" panose="020F0502020204030204" pitchFamily="34" charset="0"/>
              </a:rPr>
              <a:t>int</a:t>
            </a:r>
            <a:r>
              <a:rPr lang="fr-BE" dirty="0">
                <a:latin typeface="Calibri" panose="020F0502020204030204" pitchFamily="34" charset="0"/>
              </a:rPr>
              <a:t> </a:t>
            </a:r>
            <a:r>
              <a:rPr lang="fr-BE" dirty="0" err="1">
                <a:latin typeface="Calibri" panose="020F0502020204030204" pitchFamily="34" charset="0"/>
              </a:rPr>
              <a:t>code,</a:t>
            </a:r>
            <a:r>
              <a:rPr lang="fr-BE" b="1" dirty="0" err="1">
                <a:solidFill>
                  <a:schemeClr val="tx2">
                    <a:lumMod val="60000"/>
                    <a:lumOff val="40000"/>
                  </a:schemeClr>
                </a:solidFill>
                <a:latin typeface="Calibri" panose="020F0502020204030204" pitchFamily="34" charset="0"/>
              </a:rPr>
              <a:t>String</a:t>
            </a:r>
            <a:r>
              <a:rPr lang="fr-BE" dirty="0">
                <a:latin typeface="Calibri" panose="020F0502020204030204" pitchFamily="34" charset="0"/>
              </a:rPr>
              <a:t> message) </a:t>
            </a:r>
            <a:r>
              <a:rPr lang="fr-BE" b="1" dirty="0">
                <a:latin typeface="Calibri" panose="020F0502020204030204" pitchFamily="34" charset="0"/>
              </a:rPr>
              <a:t>{ </a:t>
            </a:r>
          </a:p>
          <a:p>
            <a:pPr fontAlgn="auto">
              <a:spcBef>
                <a:spcPts val="0"/>
              </a:spcBef>
              <a:spcAft>
                <a:spcPts val="0"/>
              </a:spcAft>
              <a:defRPr/>
            </a:pPr>
            <a:r>
              <a:rPr lang="fr-BE" b="1" dirty="0">
                <a:solidFill>
                  <a:schemeClr val="tx2">
                    <a:lumMod val="60000"/>
                    <a:lumOff val="40000"/>
                  </a:schemeClr>
                </a:solidFill>
                <a:latin typeface="Calibri" panose="020F0502020204030204" pitchFamily="34" charset="0"/>
              </a:rPr>
              <a:t>	</a:t>
            </a:r>
            <a:r>
              <a:rPr lang="fr-BE" b="1">
                <a:solidFill>
                  <a:schemeClr val="tx2">
                    <a:lumMod val="60000"/>
                    <a:lumOff val="40000"/>
                  </a:schemeClr>
                </a:solidFill>
                <a:latin typeface="Calibri" panose="020F0502020204030204" pitchFamily="34" charset="0"/>
              </a:rPr>
              <a:t>	</a:t>
            </a:r>
            <a:r>
              <a:rPr lang="fr-BE" b="1" smtClean="0">
                <a:solidFill>
                  <a:schemeClr val="tx2">
                    <a:lumMod val="60000"/>
                    <a:lumOff val="40000"/>
                  </a:schemeClr>
                </a:solidFill>
                <a:latin typeface="Calibri" panose="020F0502020204030204" pitchFamily="34" charset="0"/>
              </a:rPr>
              <a:t>super</a:t>
            </a:r>
            <a:r>
              <a:rPr lang="fr-BE" smtClean="0">
                <a:latin typeface="Calibri" panose="020F0502020204030204" pitchFamily="34" charset="0"/>
              </a:rPr>
              <a:t>(code</a:t>
            </a:r>
            <a:r>
              <a:rPr lang="fr-BE" dirty="0">
                <a:latin typeface="Calibri" panose="020F0502020204030204" pitchFamily="34" charset="0"/>
              </a:rPr>
              <a:t>+" "+message); </a:t>
            </a:r>
          </a:p>
          <a:p>
            <a:pPr fontAlgn="auto">
              <a:spcBef>
                <a:spcPts val="0"/>
              </a:spcBef>
              <a:spcAft>
                <a:spcPts val="0"/>
              </a:spcAft>
              <a:defRPr/>
            </a:pPr>
            <a:r>
              <a:rPr lang="fr-BE" b="1" dirty="0">
                <a:solidFill>
                  <a:schemeClr val="tx2">
                    <a:lumMod val="60000"/>
                    <a:lumOff val="40000"/>
                  </a:schemeClr>
                </a:solidFill>
                <a:latin typeface="Calibri" panose="020F0502020204030204" pitchFamily="34" charset="0"/>
              </a:rPr>
              <a:t>		</a:t>
            </a:r>
            <a:r>
              <a:rPr lang="fr-BE" b="1" dirty="0" err="1">
                <a:solidFill>
                  <a:schemeClr val="tx2">
                    <a:lumMod val="60000"/>
                    <a:lumOff val="40000"/>
                  </a:schemeClr>
                </a:solidFill>
                <a:latin typeface="Calibri" panose="020F0502020204030204" pitchFamily="34" charset="0"/>
              </a:rPr>
              <a:t>this</a:t>
            </a:r>
            <a:r>
              <a:rPr lang="fr-BE" dirty="0" err="1">
                <a:latin typeface="Calibri" panose="020F0502020204030204" pitchFamily="34" charset="0"/>
              </a:rPr>
              <a:t>.code</a:t>
            </a:r>
            <a:r>
              <a:rPr lang="fr-BE" dirty="0">
                <a:latin typeface="Calibri" panose="020F0502020204030204" pitchFamily="34" charset="0"/>
              </a:rPr>
              <a:t>=code; </a:t>
            </a:r>
          </a:p>
          <a:p>
            <a:pPr fontAlgn="auto">
              <a:spcBef>
                <a:spcPts val="0"/>
              </a:spcBef>
              <a:spcAft>
                <a:spcPts val="0"/>
              </a:spcAft>
              <a:defRPr/>
            </a:pPr>
            <a:r>
              <a:rPr lang="fr-BE" b="1" dirty="0">
                <a:latin typeface="Calibri" panose="020F0502020204030204" pitchFamily="34" charset="0"/>
              </a:rPr>
              <a:t>	}</a:t>
            </a:r>
          </a:p>
          <a:p>
            <a:pPr fontAlgn="auto">
              <a:spcBef>
                <a:spcPts val="0"/>
              </a:spcBef>
              <a:spcAft>
                <a:spcPts val="0"/>
              </a:spcAft>
              <a:defRPr/>
            </a:pPr>
            <a:endParaRPr lang="fr-BE" dirty="0">
              <a:latin typeface="Calibri" panose="020F0502020204030204" pitchFamily="34" charset="0"/>
            </a:endParaRPr>
          </a:p>
          <a:p>
            <a:pPr fontAlgn="auto">
              <a:spcBef>
                <a:spcPts val="0"/>
              </a:spcBef>
              <a:spcAft>
                <a:spcPts val="0"/>
              </a:spcAft>
              <a:defRPr/>
            </a:pPr>
            <a:r>
              <a:rPr lang="fr-BE" dirty="0">
                <a:latin typeface="Calibri" panose="020F0502020204030204" pitchFamily="34" charset="0"/>
              </a:rPr>
              <a:t> 	</a:t>
            </a:r>
            <a:r>
              <a:rPr lang="fr-BE" b="1" dirty="0">
                <a:solidFill>
                  <a:schemeClr val="tx2">
                    <a:lumMod val="60000"/>
                    <a:lumOff val="40000"/>
                  </a:schemeClr>
                </a:solidFill>
                <a:latin typeface="Calibri" panose="020F0502020204030204" pitchFamily="34" charset="0"/>
              </a:rPr>
              <a:t>public</a:t>
            </a:r>
            <a:r>
              <a:rPr lang="fr-BE" dirty="0">
                <a:latin typeface="Calibri" panose="020F0502020204030204" pitchFamily="34" charset="0"/>
              </a:rPr>
              <a:t> </a:t>
            </a:r>
            <a:r>
              <a:rPr lang="fr-BE" b="1" dirty="0" err="1">
                <a:solidFill>
                  <a:schemeClr val="tx2">
                    <a:lumMod val="60000"/>
                    <a:lumOff val="40000"/>
                  </a:schemeClr>
                </a:solidFill>
                <a:latin typeface="Calibri" panose="020F0502020204030204" pitchFamily="34" charset="0"/>
              </a:rPr>
              <a:t>int</a:t>
            </a:r>
            <a:r>
              <a:rPr lang="fr-BE" dirty="0">
                <a:latin typeface="Calibri" panose="020F0502020204030204" pitchFamily="34" charset="0"/>
              </a:rPr>
              <a:t> </a:t>
            </a:r>
            <a:r>
              <a:rPr lang="fr-BE" dirty="0" err="1">
                <a:latin typeface="Calibri" panose="020F0502020204030204" pitchFamily="34" charset="0"/>
              </a:rPr>
              <a:t>getHttpCode</a:t>
            </a:r>
            <a:r>
              <a:rPr lang="fr-BE" dirty="0">
                <a:latin typeface="Calibri" panose="020F0502020204030204" pitchFamily="34" charset="0"/>
              </a:rPr>
              <a:t>() </a:t>
            </a:r>
            <a:r>
              <a:rPr lang="fr-BE" b="1" dirty="0">
                <a:latin typeface="Calibri" panose="020F0502020204030204" pitchFamily="34" charset="0"/>
              </a:rPr>
              <a:t>{</a:t>
            </a:r>
          </a:p>
          <a:p>
            <a:pPr fontAlgn="auto">
              <a:spcBef>
                <a:spcPts val="0"/>
              </a:spcBef>
              <a:spcAft>
                <a:spcPts val="0"/>
              </a:spcAft>
              <a:defRPr/>
            </a:pPr>
            <a:r>
              <a:rPr lang="fr-BE" b="1" dirty="0">
                <a:solidFill>
                  <a:schemeClr val="tx2">
                    <a:lumMod val="60000"/>
                    <a:lumOff val="40000"/>
                  </a:schemeClr>
                </a:solidFill>
                <a:latin typeface="Calibri" panose="020F0502020204030204" pitchFamily="34" charset="0"/>
              </a:rPr>
              <a:t>		return</a:t>
            </a:r>
            <a:r>
              <a:rPr lang="fr-BE" dirty="0">
                <a:latin typeface="Calibri" panose="020F0502020204030204" pitchFamily="34" charset="0"/>
              </a:rPr>
              <a:t> code;</a:t>
            </a:r>
          </a:p>
          <a:p>
            <a:pPr fontAlgn="auto">
              <a:spcBef>
                <a:spcPts val="0"/>
              </a:spcBef>
              <a:spcAft>
                <a:spcPts val="0"/>
              </a:spcAft>
              <a:defRPr/>
            </a:pPr>
            <a:r>
              <a:rPr lang="fr-BE" b="1" dirty="0">
                <a:latin typeface="Calibri" panose="020F0502020204030204" pitchFamily="34" charset="0"/>
              </a:rPr>
              <a:t>	} </a:t>
            </a:r>
          </a:p>
          <a:p>
            <a:pPr fontAlgn="auto">
              <a:spcBef>
                <a:spcPts val="0"/>
              </a:spcBef>
              <a:spcAft>
                <a:spcPts val="0"/>
              </a:spcAft>
              <a:defRPr/>
            </a:pPr>
            <a:r>
              <a:rPr lang="fr-BE" b="1" dirty="0">
                <a:latin typeface="Calibri" panose="020F0502020204030204" pitchFamily="34" charset="0"/>
              </a:rPr>
              <a:t>}</a:t>
            </a:r>
          </a:p>
        </p:txBody>
      </p:sp>
    </p:spTree>
    <p:extLst>
      <p:ext uri="{BB962C8B-B14F-4D97-AF65-F5344CB8AC3E}">
        <p14:creationId xmlns:p14="http://schemas.microsoft.com/office/powerpoint/2010/main" val="264765769"/>
      </p:ext>
    </p:extLst>
  </p:cSld>
  <p:clrMapOvr>
    <a:masterClrMapping/>
  </p:clrMapOvr>
  <p:transition>
    <p:strips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p:cNvSpPr txBox="1"/>
          <p:nvPr/>
        </p:nvSpPr>
        <p:spPr>
          <a:xfrm>
            <a:off x="0" y="2"/>
            <a:ext cx="9144000" cy="58472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392" tIns="45696" rIns="91392" bIns="45696">
            <a:spAutoFit/>
          </a:bodyPr>
          <a:lstStyle/>
          <a:p>
            <a:pPr fontAlgn="auto">
              <a:spcBef>
                <a:spcPts val="0"/>
              </a:spcBef>
              <a:spcAft>
                <a:spcPts val="0"/>
              </a:spcAft>
              <a:defRPr/>
            </a:pPr>
            <a:r>
              <a:rPr lang="fr-BE" sz="3200" b="1" dirty="0">
                <a:latin typeface="+mn-lt"/>
                <a:cs typeface="+mn-cs"/>
              </a:rPr>
              <a:t>VI . </a:t>
            </a:r>
            <a:r>
              <a:rPr lang="fr-BE" sz="2400" b="1" dirty="0">
                <a:latin typeface="+mn-lt"/>
                <a:cs typeface="+mn-cs"/>
              </a:rPr>
              <a:t>Créer une classe d’exception</a:t>
            </a:r>
            <a:endParaRPr lang="fr-BE" sz="2400" b="1" i="1" dirty="0">
              <a:latin typeface="+mn-lt"/>
              <a:cs typeface="+mn-cs"/>
            </a:endParaRPr>
          </a:p>
        </p:txBody>
      </p:sp>
      <p:sp>
        <p:nvSpPr>
          <p:cNvPr id="11" name="Rectangle 10"/>
          <p:cNvSpPr/>
          <p:nvPr/>
        </p:nvSpPr>
        <p:spPr>
          <a:xfrm>
            <a:off x="71438" y="857251"/>
            <a:ext cx="9001125" cy="1723500"/>
          </a:xfrm>
          <a:prstGeom prst="rect">
            <a:avLst/>
          </a:prstGeom>
        </p:spPr>
        <p:txBody>
          <a:bodyPr lIns="91392" tIns="45696" rIns="91392" bIns="45696">
            <a:spAutoFit/>
          </a:bodyPr>
          <a:lstStyle/>
          <a:p>
            <a:pPr fontAlgn="auto">
              <a:spcBef>
                <a:spcPts val="0"/>
              </a:spcBef>
              <a:spcAft>
                <a:spcPts val="0"/>
              </a:spcAft>
              <a:defRPr/>
            </a:pPr>
            <a:r>
              <a:rPr lang="fr-BE" sz="2000" dirty="0">
                <a:latin typeface="Calibri" panose="020F0502020204030204" pitchFamily="34" charset="0"/>
                <a:cs typeface="+mn-cs"/>
              </a:rPr>
              <a:t>Une instance de cette classe peut ensuite être lancée de la manière suivante </a:t>
            </a:r>
            <a:r>
              <a:rPr lang="fr-BE" sz="2000" dirty="0" smtClean="0">
                <a:latin typeface="Calibri" panose="020F0502020204030204" pitchFamily="34" charset="0"/>
                <a:cs typeface="+mn-cs"/>
              </a:rPr>
              <a:t>:</a:t>
            </a:r>
          </a:p>
          <a:p>
            <a:pPr fontAlgn="auto">
              <a:spcBef>
                <a:spcPts val="0"/>
              </a:spcBef>
              <a:spcAft>
                <a:spcPts val="0"/>
              </a:spcAft>
              <a:defRPr/>
            </a:pPr>
            <a:endParaRPr lang="fr-BE" sz="1400" dirty="0">
              <a:latin typeface="Calibri" panose="020F0502020204030204" pitchFamily="34" charset="0"/>
              <a:cs typeface="+mn-cs"/>
            </a:endParaRPr>
          </a:p>
          <a:p>
            <a:pPr lvl="4"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public</a:t>
            </a:r>
            <a:r>
              <a:rPr lang="fr-BE" dirty="0">
                <a:latin typeface="Calibri" panose="020F0502020204030204" pitchFamily="34" charset="0"/>
                <a:cs typeface="+mn-cs"/>
              </a:rPr>
              <a:t> </a:t>
            </a:r>
            <a:r>
              <a:rPr lang="fr-BE" b="1" dirty="0" err="1">
                <a:solidFill>
                  <a:schemeClr val="tx2">
                    <a:lumMod val="60000"/>
                    <a:lumOff val="40000"/>
                  </a:schemeClr>
                </a:solidFill>
                <a:latin typeface="Calibri" panose="020F0502020204030204" pitchFamily="34" charset="0"/>
                <a:cs typeface="+mn-cs"/>
              </a:rPr>
              <a:t>void</a:t>
            </a:r>
            <a:r>
              <a:rPr lang="fr-BE" dirty="0">
                <a:latin typeface="Calibri" panose="020F0502020204030204" pitchFamily="34" charset="0"/>
                <a:cs typeface="+mn-cs"/>
              </a:rPr>
              <a:t> </a:t>
            </a:r>
            <a:r>
              <a:rPr lang="fr-BE" dirty="0" err="1">
                <a:latin typeface="Calibri" panose="020F0502020204030204" pitchFamily="34" charset="0"/>
                <a:cs typeface="+mn-cs"/>
              </a:rPr>
              <a:t>download</a:t>
            </a:r>
            <a:r>
              <a:rPr lang="fr-BE" dirty="0">
                <a:latin typeface="Calibri" panose="020F0502020204030204" pitchFamily="34" charset="0"/>
                <a:cs typeface="+mn-cs"/>
              </a:rPr>
              <a:t>(</a:t>
            </a:r>
            <a:r>
              <a:rPr lang="fr-BE" b="1" dirty="0">
                <a:solidFill>
                  <a:schemeClr val="tx2">
                    <a:lumMod val="60000"/>
                    <a:lumOff val="40000"/>
                  </a:schemeClr>
                </a:solidFill>
                <a:latin typeface="Calibri" panose="020F0502020204030204" pitchFamily="34" charset="0"/>
                <a:cs typeface="+mn-cs"/>
              </a:rPr>
              <a:t>URL</a:t>
            </a:r>
            <a:r>
              <a:rPr lang="fr-BE" dirty="0">
                <a:latin typeface="Calibri" panose="020F0502020204030204" pitchFamily="34" charset="0"/>
                <a:cs typeface="+mn-cs"/>
              </a:rPr>
              <a:t> </a:t>
            </a:r>
            <a:r>
              <a:rPr lang="fr-BE" dirty="0" err="1">
                <a:latin typeface="Calibri" panose="020F0502020204030204" pitchFamily="34" charset="0"/>
                <a:cs typeface="+mn-cs"/>
              </a:rPr>
              <a:t>url</a:t>
            </a:r>
            <a:r>
              <a:rPr lang="fr-BE" dirty="0">
                <a:latin typeface="Calibri" panose="020F0502020204030204" pitchFamily="34" charset="0"/>
                <a:cs typeface="+mn-cs"/>
              </a:rPr>
              <a:t>) </a:t>
            </a:r>
            <a:r>
              <a:rPr lang="fr-BE" b="1" dirty="0" err="1">
                <a:solidFill>
                  <a:schemeClr val="tx2">
                    <a:lumMod val="60000"/>
                    <a:lumOff val="40000"/>
                  </a:schemeClr>
                </a:solidFill>
                <a:latin typeface="Calibri" panose="020F0502020204030204" pitchFamily="34" charset="0"/>
                <a:cs typeface="+mn-cs"/>
              </a:rPr>
              <a:t>throws</a:t>
            </a:r>
            <a:r>
              <a:rPr lang="fr-BE" dirty="0">
                <a:latin typeface="Calibri" panose="020F0502020204030204" pitchFamily="34" charset="0"/>
                <a:cs typeface="+mn-cs"/>
              </a:rPr>
              <a:t> </a:t>
            </a:r>
            <a:r>
              <a:rPr lang="fr-BE" dirty="0" err="1">
                <a:latin typeface="Calibri" panose="020F0502020204030204" pitchFamily="34" charset="0"/>
                <a:cs typeface="+mn-cs"/>
              </a:rPr>
              <a:t>HttpException</a:t>
            </a:r>
            <a:r>
              <a:rPr lang="fr-BE" dirty="0">
                <a:latin typeface="Calibri" panose="020F0502020204030204" pitchFamily="34" charset="0"/>
                <a:cs typeface="+mn-cs"/>
              </a:rPr>
              <a:t> </a:t>
            </a:r>
            <a:r>
              <a:rPr lang="fr-BE" b="1" dirty="0" smtClean="0">
                <a:latin typeface="Calibri" panose="020F0502020204030204" pitchFamily="34" charset="0"/>
                <a:cs typeface="+mn-cs"/>
              </a:rPr>
              <a:t>{ </a:t>
            </a:r>
            <a:endParaRPr lang="fr-BE" b="1" dirty="0">
              <a:latin typeface="Calibri" panose="020F0502020204030204" pitchFamily="34" charset="0"/>
              <a:cs typeface="+mn-cs"/>
            </a:endParaRPr>
          </a:p>
          <a:p>
            <a:pPr lvl="4" fontAlgn="auto">
              <a:spcBef>
                <a:spcPts val="0"/>
              </a:spcBef>
              <a:spcAft>
                <a:spcPts val="0"/>
              </a:spcAft>
              <a:defRPr/>
            </a:pPr>
            <a:r>
              <a:rPr lang="fr-BE" dirty="0">
                <a:latin typeface="Calibri" panose="020F0502020204030204" pitchFamily="34" charset="0"/>
                <a:cs typeface="+mn-cs"/>
              </a:rPr>
              <a:t>	</a:t>
            </a:r>
            <a:r>
              <a:rPr lang="fr-BE" dirty="0" smtClean="0">
                <a:latin typeface="Calibri" panose="020F0502020204030204" pitchFamily="34" charset="0"/>
                <a:cs typeface="+mn-cs"/>
              </a:rPr>
              <a:t>	... </a:t>
            </a:r>
            <a:endParaRPr lang="fr-BE" dirty="0">
              <a:latin typeface="Calibri" panose="020F0502020204030204" pitchFamily="34" charset="0"/>
              <a:cs typeface="+mn-cs"/>
            </a:endParaRPr>
          </a:p>
          <a:p>
            <a:pPr lvl="4"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	</a:t>
            </a:r>
            <a:r>
              <a:rPr lang="fr-BE" b="1" dirty="0" smtClean="0">
                <a:solidFill>
                  <a:schemeClr val="tx2">
                    <a:lumMod val="60000"/>
                    <a:lumOff val="40000"/>
                  </a:schemeClr>
                </a:solidFill>
                <a:latin typeface="Calibri" panose="020F0502020204030204" pitchFamily="34" charset="0"/>
                <a:cs typeface="+mn-cs"/>
              </a:rPr>
              <a:t>	</a:t>
            </a:r>
            <a:r>
              <a:rPr lang="fr-BE" b="1" dirty="0" err="1" smtClean="0">
                <a:solidFill>
                  <a:schemeClr val="tx2">
                    <a:lumMod val="60000"/>
                    <a:lumOff val="40000"/>
                  </a:schemeClr>
                </a:solidFill>
                <a:latin typeface="Calibri" panose="020F0502020204030204" pitchFamily="34" charset="0"/>
                <a:cs typeface="+mn-cs"/>
              </a:rPr>
              <a:t>throw</a:t>
            </a:r>
            <a:r>
              <a:rPr lang="fr-BE" dirty="0" smtClean="0">
                <a:latin typeface="Calibri" panose="020F0502020204030204" pitchFamily="34" charset="0"/>
                <a:cs typeface="+mn-cs"/>
              </a:rPr>
              <a:t> </a:t>
            </a:r>
            <a:r>
              <a:rPr lang="fr-BE" b="1" dirty="0">
                <a:solidFill>
                  <a:schemeClr val="tx2">
                    <a:lumMod val="60000"/>
                    <a:lumOff val="40000"/>
                  </a:schemeClr>
                </a:solidFill>
                <a:latin typeface="Calibri" panose="020F0502020204030204" pitchFamily="34" charset="0"/>
                <a:cs typeface="+mn-cs"/>
              </a:rPr>
              <a:t>new</a:t>
            </a:r>
            <a:r>
              <a:rPr lang="fr-BE" dirty="0">
                <a:latin typeface="Calibri" panose="020F0502020204030204" pitchFamily="34" charset="0"/>
                <a:cs typeface="+mn-cs"/>
              </a:rPr>
              <a:t> </a:t>
            </a:r>
            <a:r>
              <a:rPr lang="fr-BE" dirty="0" err="1">
                <a:latin typeface="Calibri" panose="020F0502020204030204" pitchFamily="34" charset="0"/>
                <a:cs typeface="+mn-cs"/>
              </a:rPr>
              <a:t>HttpException</a:t>
            </a:r>
            <a:r>
              <a:rPr lang="fr-BE" dirty="0">
                <a:latin typeface="Calibri" panose="020F0502020204030204" pitchFamily="34" charset="0"/>
                <a:cs typeface="+mn-cs"/>
              </a:rPr>
              <a:t> ( 404</a:t>
            </a:r>
            <a:r>
              <a:rPr lang="fr-BE" dirty="0">
                <a:solidFill>
                  <a:schemeClr val="bg1">
                    <a:lumMod val="65000"/>
                  </a:schemeClr>
                </a:solidFill>
                <a:latin typeface="Calibri" panose="020F0502020204030204" pitchFamily="34" charset="0"/>
                <a:cs typeface="+mn-cs"/>
              </a:rPr>
              <a:t>, "File not </a:t>
            </a:r>
            <a:r>
              <a:rPr lang="fr-BE" dirty="0" err="1">
                <a:solidFill>
                  <a:schemeClr val="bg1">
                    <a:lumMod val="65000"/>
                  </a:schemeClr>
                </a:solidFill>
                <a:latin typeface="Calibri" panose="020F0502020204030204" pitchFamily="34" charset="0"/>
                <a:cs typeface="+mn-cs"/>
              </a:rPr>
              <a:t>found</a:t>
            </a:r>
            <a:r>
              <a:rPr lang="fr-BE" dirty="0">
                <a:solidFill>
                  <a:schemeClr val="bg1">
                    <a:lumMod val="65000"/>
                  </a:schemeClr>
                </a:solidFill>
                <a:latin typeface="Calibri" panose="020F0502020204030204" pitchFamily="34" charset="0"/>
                <a:cs typeface="+mn-cs"/>
              </a:rPr>
              <a:t>" </a:t>
            </a:r>
            <a:r>
              <a:rPr lang="fr-BE" dirty="0">
                <a:latin typeface="Calibri" panose="020F0502020204030204" pitchFamily="34" charset="0"/>
                <a:cs typeface="+mn-cs"/>
              </a:rPr>
              <a:t>); </a:t>
            </a:r>
          </a:p>
          <a:p>
            <a:pPr lvl="4" fontAlgn="auto">
              <a:spcBef>
                <a:spcPts val="0"/>
              </a:spcBef>
              <a:spcAft>
                <a:spcPts val="0"/>
              </a:spcAft>
              <a:defRPr/>
            </a:pPr>
            <a:r>
              <a:rPr lang="fr-BE" b="1" dirty="0">
                <a:latin typeface="Calibri" panose="020F0502020204030204" pitchFamily="34" charset="0"/>
                <a:cs typeface="+mn-cs"/>
              </a:rPr>
              <a:t>} </a:t>
            </a:r>
          </a:p>
        </p:txBody>
      </p:sp>
      <p:sp>
        <p:nvSpPr>
          <p:cNvPr id="12" name="Rectangle 11"/>
          <p:cNvSpPr/>
          <p:nvPr/>
        </p:nvSpPr>
        <p:spPr>
          <a:xfrm>
            <a:off x="71440" y="2866383"/>
            <a:ext cx="8748712" cy="2277498"/>
          </a:xfrm>
          <a:prstGeom prst="rect">
            <a:avLst/>
          </a:prstGeom>
        </p:spPr>
        <p:txBody>
          <a:bodyPr lIns="91392" tIns="45696" rIns="91392" bIns="45696">
            <a:spAutoFit/>
          </a:bodyPr>
          <a:lstStyle/>
          <a:p>
            <a:pPr fontAlgn="auto">
              <a:spcBef>
                <a:spcPts val="0"/>
              </a:spcBef>
              <a:spcAft>
                <a:spcPts val="0"/>
              </a:spcAft>
              <a:defRPr/>
            </a:pPr>
            <a:r>
              <a:rPr lang="fr-BE" sz="2000" dirty="0">
                <a:latin typeface="Calibri" panose="020F0502020204030204" pitchFamily="34" charset="0"/>
                <a:cs typeface="+mn-cs"/>
              </a:rPr>
              <a:t>et capturée comme suit :</a:t>
            </a:r>
          </a:p>
          <a:p>
            <a:pPr fontAlgn="auto">
              <a:spcBef>
                <a:spcPts val="0"/>
              </a:spcBef>
              <a:spcAft>
                <a:spcPts val="0"/>
              </a:spcAft>
              <a:defRPr/>
            </a:pPr>
            <a:endParaRPr lang="fr-BE" sz="1400" dirty="0">
              <a:latin typeface="Calibri" panose="020F0502020204030204" pitchFamily="34" charset="0"/>
              <a:cs typeface="+mn-cs"/>
            </a:endParaRPr>
          </a:p>
          <a:p>
            <a:pPr lvl="4" fontAlgn="auto">
              <a:spcBef>
                <a:spcPts val="0"/>
              </a:spcBef>
              <a:spcAft>
                <a:spcPts val="0"/>
              </a:spcAft>
              <a:defRPr/>
            </a:pPr>
            <a:r>
              <a:rPr lang="fr-BE" b="1" dirty="0" err="1" smtClean="0">
                <a:solidFill>
                  <a:schemeClr val="tx2">
                    <a:lumMod val="60000"/>
                    <a:lumOff val="40000"/>
                  </a:schemeClr>
                </a:solidFill>
                <a:latin typeface="Calibri" panose="020F0502020204030204" pitchFamily="34" charset="0"/>
                <a:cs typeface="+mn-cs"/>
              </a:rPr>
              <a:t>try</a:t>
            </a:r>
            <a:r>
              <a:rPr lang="fr-BE" b="1" dirty="0" smtClean="0">
                <a:latin typeface="Calibri" panose="020F0502020204030204" pitchFamily="34" charset="0"/>
                <a:cs typeface="+mn-cs"/>
              </a:rPr>
              <a:t> </a:t>
            </a:r>
            <a:r>
              <a:rPr lang="fr-BE" b="1" dirty="0">
                <a:latin typeface="Calibri" panose="020F0502020204030204" pitchFamily="34" charset="0"/>
                <a:cs typeface="+mn-cs"/>
              </a:rPr>
              <a:t>{ </a:t>
            </a:r>
          </a:p>
          <a:p>
            <a:pPr lvl="4" fontAlgn="auto">
              <a:spcBef>
                <a:spcPts val="0"/>
              </a:spcBef>
              <a:spcAft>
                <a:spcPts val="0"/>
              </a:spcAft>
              <a:defRPr/>
            </a:pPr>
            <a:r>
              <a:rPr lang="fr-BE" dirty="0" smtClean="0">
                <a:latin typeface="Calibri" panose="020F0502020204030204" pitchFamily="34" charset="0"/>
                <a:cs typeface="+mn-cs"/>
              </a:rPr>
              <a:t>	</a:t>
            </a:r>
            <a:r>
              <a:rPr lang="fr-BE" dirty="0">
                <a:latin typeface="Calibri" panose="020F0502020204030204" pitchFamily="34" charset="0"/>
                <a:cs typeface="+mn-cs"/>
              </a:rPr>
              <a:t>	</a:t>
            </a:r>
            <a:r>
              <a:rPr lang="fr-BE" dirty="0" err="1">
                <a:latin typeface="Calibri" panose="020F0502020204030204" pitchFamily="34" charset="0"/>
                <a:cs typeface="+mn-cs"/>
              </a:rPr>
              <a:t>download</a:t>
            </a:r>
            <a:r>
              <a:rPr lang="fr-BE" dirty="0">
                <a:latin typeface="Calibri" panose="020F0502020204030204" pitchFamily="34" charset="0"/>
                <a:cs typeface="+mn-cs"/>
              </a:rPr>
              <a:t>( ... ); </a:t>
            </a:r>
          </a:p>
          <a:p>
            <a:pPr lvl="4" fontAlgn="auto">
              <a:spcBef>
                <a:spcPts val="0"/>
              </a:spcBef>
              <a:spcAft>
                <a:spcPts val="0"/>
              </a:spcAft>
              <a:defRPr/>
            </a:pPr>
            <a:r>
              <a:rPr lang="fr-BE" b="1" dirty="0">
                <a:latin typeface="Calibri" panose="020F0502020204030204" pitchFamily="34" charset="0"/>
                <a:cs typeface="+mn-cs"/>
              </a:rPr>
              <a:t>} </a:t>
            </a:r>
          </a:p>
          <a:p>
            <a:pPr lvl="4"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catch</a:t>
            </a:r>
            <a:r>
              <a:rPr lang="fr-BE" dirty="0">
                <a:latin typeface="Calibri" panose="020F0502020204030204" pitchFamily="34" charset="0"/>
                <a:cs typeface="+mn-cs"/>
              </a:rPr>
              <a:t>(</a:t>
            </a:r>
            <a:r>
              <a:rPr lang="fr-BE" dirty="0" err="1">
                <a:latin typeface="Calibri" panose="020F0502020204030204" pitchFamily="34" charset="0"/>
                <a:cs typeface="+mn-cs"/>
              </a:rPr>
              <a:t>HttpException</a:t>
            </a:r>
            <a:r>
              <a:rPr lang="fr-BE" dirty="0">
                <a:latin typeface="Calibri" panose="020F0502020204030204" pitchFamily="34" charset="0"/>
                <a:cs typeface="+mn-cs"/>
              </a:rPr>
              <a:t> </a:t>
            </a:r>
            <a:r>
              <a:rPr lang="fr-BE" dirty="0" err="1">
                <a:latin typeface="Calibri" panose="020F0502020204030204" pitchFamily="34" charset="0"/>
                <a:cs typeface="+mn-cs"/>
              </a:rPr>
              <a:t>http_ex</a:t>
            </a:r>
            <a:r>
              <a:rPr lang="fr-BE" dirty="0">
                <a:latin typeface="Calibri" panose="020F0502020204030204" pitchFamily="34" charset="0"/>
                <a:cs typeface="+mn-cs"/>
              </a:rPr>
              <a:t>) </a:t>
            </a:r>
            <a:r>
              <a:rPr lang="fr-BE" b="1" dirty="0" smtClean="0">
                <a:latin typeface="Calibri" panose="020F0502020204030204" pitchFamily="34" charset="0"/>
                <a:cs typeface="+mn-cs"/>
              </a:rPr>
              <a:t>{ </a:t>
            </a:r>
            <a:endParaRPr lang="fr-BE" b="1" dirty="0">
              <a:latin typeface="Calibri" panose="020F0502020204030204" pitchFamily="34" charset="0"/>
              <a:cs typeface="+mn-cs"/>
            </a:endParaRPr>
          </a:p>
          <a:p>
            <a:pPr lvl="4" fontAlgn="auto">
              <a:spcBef>
                <a:spcPts val="0"/>
              </a:spcBef>
              <a:spcAft>
                <a:spcPts val="0"/>
              </a:spcAft>
              <a:defRPr/>
            </a:pPr>
            <a:r>
              <a:rPr lang="fr-BE" dirty="0" smtClean="0">
                <a:latin typeface="Calibri" panose="020F0502020204030204" pitchFamily="34" charset="0"/>
                <a:cs typeface="+mn-cs"/>
              </a:rPr>
              <a:t>	</a:t>
            </a:r>
            <a:r>
              <a:rPr lang="fr-BE" dirty="0">
                <a:latin typeface="Calibri" panose="020F0502020204030204" pitchFamily="34" charset="0"/>
                <a:cs typeface="+mn-cs"/>
              </a:rPr>
              <a:t>	System.err.println("Erreur " + </a:t>
            </a:r>
            <a:r>
              <a:rPr lang="fr-BE" dirty="0" err="1">
                <a:latin typeface="Calibri" panose="020F0502020204030204" pitchFamily="34" charset="0"/>
                <a:cs typeface="+mn-cs"/>
              </a:rPr>
              <a:t>http_ex.getHttpCode</a:t>
            </a:r>
            <a:r>
              <a:rPr lang="fr-BE" dirty="0">
                <a:latin typeface="Calibri" panose="020F0502020204030204" pitchFamily="34" charset="0"/>
                <a:cs typeface="+mn-cs"/>
              </a:rPr>
              <a:t>()); </a:t>
            </a:r>
          </a:p>
          <a:p>
            <a:pPr lvl="4" fontAlgn="auto">
              <a:spcBef>
                <a:spcPts val="0"/>
              </a:spcBef>
              <a:spcAft>
                <a:spcPts val="0"/>
              </a:spcAft>
              <a:defRPr/>
            </a:pPr>
            <a:r>
              <a:rPr lang="fr-BE" b="1" dirty="0">
                <a:latin typeface="Calibri" panose="020F0502020204030204" pitchFamily="34" charset="0"/>
                <a:cs typeface="+mn-cs"/>
              </a:rPr>
              <a:t>}</a:t>
            </a:r>
          </a:p>
        </p:txBody>
      </p:sp>
      <p:sp>
        <p:nvSpPr>
          <p:cNvPr id="9" name="Rectangle 8"/>
          <p:cNvSpPr/>
          <p:nvPr/>
        </p:nvSpPr>
        <p:spPr>
          <a:xfrm>
            <a:off x="1187452" y="1357314"/>
            <a:ext cx="7129463" cy="1223437"/>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392" tIns="45696" rIns="91392" bIns="45696" anchor="ctr"/>
          <a:lstStyle/>
          <a:p>
            <a:pPr algn="ctr" fontAlgn="auto">
              <a:spcBef>
                <a:spcPts val="0"/>
              </a:spcBef>
              <a:spcAft>
                <a:spcPts val="0"/>
              </a:spcAft>
              <a:defRPr/>
            </a:pPr>
            <a:endParaRPr lang="fr-BE"/>
          </a:p>
        </p:txBody>
      </p:sp>
      <p:sp>
        <p:nvSpPr>
          <p:cNvPr id="13" name="Rectangle 12"/>
          <p:cNvSpPr/>
          <p:nvPr/>
        </p:nvSpPr>
        <p:spPr>
          <a:xfrm>
            <a:off x="1187453" y="3356992"/>
            <a:ext cx="7129463" cy="2301227"/>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392" tIns="45696" rIns="91392" bIns="45696" anchor="ctr"/>
          <a:lstStyle/>
          <a:p>
            <a:pPr algn="ctr" fontAlgn="auto">
              <a:spcBef>
                <a:spcPts val="0"/>
              </a:spcBef>
              <a:spcAft>
                <a:spcPts val="0"/>
              </a:spcAft>
              <a:defRPr/>
            </a:pPr>
            <a:endParaRPr lang="fr-BE"/>
          </a:p>
        </p:txBody>
      </p:sp>
    </p:spTree>
    <p:extLst>
      <p:ext uri="{BB962C8B-B14F-4D97-AF65-F5344CB8AC3E}">
        <p14:creationId xmlns:p14="http://schemas.microsoft.com/office/powerpoint/2010/main" val="4159883670"/>
      </p:ext>
    </p:extLst>
  </p:cSld>
  <p:clrMapOvr>
    <a:masterClrMapping/>
  </p:clrMapOvr>
  <p:transition>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9"/>
          <p:cNvSpPr>
            <a:spLocks noGrp="1"/>
          </p:cNvSpPr>
          <p:nvPr>
            <p:ph type="title"/>
          </p:nvPr>
        </p:nvSpPr>
        <p:spPr>
          <a:xfrm>
            <a:off x="457200" y="274641"/>
            <a:ext cx="8229600" cy="796925"/>
          </a:xfrm>
        </p:spPr>
        <p:txBody>
          <a:bodyPr/>
          <a:lstStyle/>
          <a:p>
            <a:r>
              <a:rPr lang="fr-BE" altLang="fr-FR" b="1" smtClean="0">
                <a:latin typeface="Calibri" pitchFamily="34" charset="0"/>
              </a:rPr>
              <a:t>Table des matières</a:t>
            </a:r>
            <a:endParaRPr lang="fr-BE" altLang="fr-FR" smtClean="0"/>
          </a:p>
        </p:txBody>
      </p:sp>
      <p:sp>
        <p:nvSpPr>
          <p:cNvPr id="12" name="ZoneTexte 7"/>
          <p:cNvSpPr txBox="1">
            <a:spLocks noGrp="1"/>
          </p:cNvSpPr>
          <p:nvPr>
            <p:ph idx="1"/>
          </p:nvPr>
        </p:nvSpPr>
        <p:spPr>
          <a:xfrm>
            <a:off x="457200" y="1046164"/>
            <a:ext cx="8229600" cy="4493522"/>
          </a:xfrm>
          <a:noFill/>
        </p:spPr>
        <p:txBody>
          <a:bodyPr>
            <a:spAutoFit/>
          </a:bodyPr>
          <a:lstStyle/>
          <a:p>
            <a:pPr fontAlgn="auto">
              <a:spcBef>
                <a:spcPts val="0"/>
              </a:spcBef>
              <a:spcAft>
                <a:spcPts val="0"/>
              </a:spcAft>
              <a:defRPr/>
            </a:pPr>
            <a:endParaRPr lang="fr-BE" sz="1600" b="1" dirty="0">
              <a:solidFill>
                <a:schemeClr val="tx1"/>
              </a:solidFill>
            </a:endParaRPr>
          </a:p>
          <a:p>
            <a:pPr fontAlgn="auto">
              <a:spcBef>
                <a:spcPts val="0"/>
              </a:spcBef>
              <a:spcAft>
                <a:spcPts val="0"/>
              </a:spcAft>
              <a:defRPr/>
            </a:pPr>
            <a:r>
              <a:rPr lang="fr-BE" sz="1800" b="1" dirty="0">
                <a:solidFill>
                  <a:schemeClr val="tx1"/>
                </a:solidFill>
              </a:rPr>
              <a:t>I . 	Introduction à Java et historique du langage</a:t>
            </a:r>
          </a:p>
          <a:p>
            <a:pPr fontAlgn="auto">
              <a:spcBef>
                <a:spcPts val="0"/>
              </a:spcBef>
              <a:spcAft>
                <a:spcPts val="0"/>
              </a:spcAft>
              <a:defRPr/>
            </a:pPr>
            <a:endParaRPr lang="fr-BE" sz="1800" b="1" dirty="0">
              <a:solidFill>
                <a:schemeClr val="tx1"/>
              </a:solidFill>
            </a:endParaRPr>
          </a:p>
          <a:p>
            <a:pPr fontAlgn="auto">
              <a:spcBef>
                <a:spcPts val="0"/>
              </a:spcBef>
              <a:spcAft>
                <a:spcPts val="0"/>
              </a:spcAft>
              <a:defRPr/>
            </a:pPr>
            <a:r>
              <a:rPr lang="fr-BE" sz="1800" b="1" dirty="0">
                <a:solidFill>
                  <a:schemeClr val="tx1"/>
                </a:solidFill>
              </a:rPr>
              <a:t>II. 	Notre outil de développement : </a:t>
            </a:r>
            <a:r>
              <a:rPr lang="fr-BE" sz="1800" b="1" i="1" dirty="0">
                <a:solidFill>
                  <a:schemeClr val="tx1"/>
                </a:solidFill>
              </a:rPr>
              <a:t>Eclipse Kepler</a:t>
            </a:r>
          </a:p>
          <a:p>
            <a:pPr marL="0" indent="0" fontAlgn="auto">
              <a:spcBef>
                <a:spcPts val="0"/>
              </a:spcBef>
              <a:spcAft>
                <a:spcPts val="0"/>
              </a:spcAft>
              <a:buNone/>
              <a:defRPr/>
            </a:pPr>
            <a:endParaRPr lang="fr-BE" sz="1800" b="1" dirty="0">
              <a:solidFill>
                <a:schemeClr val="tx1"/>
              </a:solidFill>
            </a:endParaRPr>
          </a:p>
          <a:p>
            <a:pPr fontAlgn="auto">
              <a:spcBef>
                <a:spcPts val="0"/>
              </a:spcBef>
              <a:spcAft>
                <a:spcPts val="0"/>
              </a:spcAft>
              <a:defRPr/>
            </a:pPr>
            <a:r>
              <a:rPr lang="fr-BE" sz="1800" b="1" dirty="0">
                <a:solidFill>
                  <a:schemeClr val="tx1"/>
                </a:solidFill>
              </a:rPr>
              <a:t>III. 	Le langage Java et sa syntaxe</a:t>
            </a:r>
          </a:p>
          <a:p>
            <a:pPr fontAlgn="auto">
              <a:spcBef>
                <a:spcPts val="0"/>
              </a:spcBef>
              <a:spcAft>
                <a:spcPts val="0"/>
              </a:spcAft>
              <a:defRPr/>
            </a:pPr>
            <a:endParaRPr lang="fr-BE" sz="1800" b="1" dirty="0">
              <a:solidFill>
                <a:schemeClr val="tx1"/>
              </a:solidFill>
            </a:endParaRPr>
          </a:p>
          <a:p>
            <a:pPr fontAlgn="auto">
              <a:spcBef>
                <a:spcPts val="0"/>
              </a:spcBef>
              <a:spcAft>
                <a:spcPts val="0"/>
              </a:spcAft>
              <a:defRPr/>
            </a:pPr>
            <a:r>
              <a:rPr lang="fr-BE" sz="1800" b="1" dirty="0">
                <a:solidFill>
                  <a:schemeClr val="tx1"/>
                </a:solidFill>
              </a:rPr>
              <a:t>IV. 	La POO avec Java</a:t>
            </a:r>
          </a:p>
          <a:p>
            <a:pPr fontAlgn="auto">
              <a:spcBef>
                <a:spcPts val="0"/>
              </a:spcBef>
              <a:spcAft>
                <a:spcPts val="0"/>
              </a:spcAft>
              <a:defRPr/>
            </a:pPr>
            <a:endParaRPr lang="fr-BE" sz="1800" b="1" dirty="0">
              <a:solidFill>
                <a:schemeClr val="tx1"/>
              </a:solidFill>
            </a:endParaRPr>
          </a:p>
          <a:p>
            <a:pPr fontAlgn="auto">
              <a:spcBef>
                <a:spcPts val="0"/>
              </a:spcBef>
              <a:spcAft>
                <a:spcPts val="0"/>
              </a:spcAft>
              <a:defRPr/>
            </a:pPr>
            <a:r>
              <a:rPr lang="fr-BE" sz="1800" b="1" dirty="0">
                <a:solidFill>
                  <a:schemeClr val="tx1"/>
                </a:solidFill>
              </a:rPr>
              <a:t>V. 	API Java</a:t>
            </a:r>
          </a:p>
          <a:p>
            <a:pPr fontAlgn="auto">
              <a:spcBef>
                <a:spcPts val="0"/>
              </a:spcBef>
              <a:spcAft>
                <a:spcPts val="0"/>
              </a:spcAft>
              <a:defRPr/>
            </a:pPr>
            <a:endParaRPr lang="fr-BE" sz="1800" b="1" dirty="0">
              <a:solidFill>
                <a:schemeClr val="tx1"/>
              </a:solidFill>
            </a:endParaRPr>
          </a:p>
          <a:p>
            <a:pPr fontAlgn="auto">
              <a:spcBef>
                <a:spcPts val="0"/>
              </a:spcBef>
              <a:spcAft>
                <a:spcPts val="0"/>
              </a:spcAft>
              <a:defRPr/>
            </a:pPr>
            <a:r>
              <a:rPr lang="fr-BE" sz="1800" b="1" dirty="0">
                <a:solidFill>
                  <a:srgbClr val="FF0000"/>
                </a:solidFill>
              </a:rPr>
              <a:t>VI. 	La gestion des exceptions</a:t>
            </a:r>
          </a:p>
          <a:p>
            <a:pPr fontAlgn="auto">
              <a:spcBef>
                <a:spcPts val="0"/>
              </a:spcBef>
              <a:spcAft>
                <a:spcPts val="0"/>
              </a:spcAft>
              <a:defRPr/>
            </a:pPr>
            <a:endParaRPr lang="fr-BE" sz="1800" b="1" dirty="0">
              <a:solidFill>
                <a:schemeClr val="tx1"/>
              </a:solidFill>
            </a:endParaRPr>
          </a:p>
          <a:p>
            <a:pPr fontAlgn="auto">
              <a:spcBef>
                <a:spcPts val="0"/>
              </a:spcBef>
              <a:spcAft>
                <a:spcPts val="0"/>
              </a:spcAft>
              <a:defRPr/>
            </a:pPr>
            <a:r>
              <a:rPr lang="fr-BE" sz="1800" b="1" dirty="0">
                <a:solidFill>
                  <a:schemeClr val="tx1"/>
                </a:solidFill>
              </a:rPr>
              <a:t>VII. 	Les collections</a:t>
            </a:r>
          </a:p>
          <a:p>
            <a:pPr fontAlgn="auto">
              <a:spcBef>
                <a:spcPts val="0"/>
              </a:spcBef>
              <a:spcAft>
                <a:spcPts val="0"/>
              </a:spcAft>
              <a:defRPr/>
            </a:pPr>
            <a:endParaRPr lang="fr-BE" sz="1800" b="1" dirty="0">
              <a:solidFill>
                <a:schemeClr val="tx1"/>
              </a:solidFill>
            </a:endParaRPr>
          </a:p>
          <a:p>
            <a:pPr fontAlgn="auto">
              <a:spcBef>
                <a:spcPts val="0"/>
              </a:spcBef>
              <a:spcAft>
                <a:spcPts val="0"/>
              </a:spcAft>
              <a:defRPr/>
            </a:pPr>
            <a:r>
              <a:rPr lang="fr-BE" sz="1800" b="1" smtClean="0">
                <a:solidFill>
                  <a:schemeClr val="tx1"/>
                </a:solidFill>
              </a:rPr>
              <a:t>VIII</a:t>
            </a:r>
            <a:r>
              <a:rPr lang="fr-BE" sz="1800" b="1" dirty="0">
                <a:solidFill>
                  <a:schemeClr val="tx1"/>
                </a:solidFill>
              </a:rPr>
              <a:t>. 	La sérialisation</a:t>
            </a:r>
          </a:p>
        </p:txBody>
      </p:sp>
    </p:spTree>
    <p:extLst>
      <p:ext uri="{BB962C8B-B14F-4D97-AF65-F5344CB8AC3E}">
        <p14:creationId xmlns:p14="http://schemas.microsoft.com/office/powerpoint/2010/main" val="2904789998"/>
      </p:ext>
    </p:extLst>
  </p:cSld>
  <p:clrMapOvr>
    <a:masterClrMapping/>
  </p:clrMapOvr>
  <p:transition>
    <p:strips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ZoneTexte 4"/>
          <p:cNvSpPr txBox="1">
            <a:spLocks noChangeArrowheads="1"/>
          </p:cNvSpPr>
          <p:nvPr/>
        </p:nvSpPr>
        <p:spPr bwMode="auto">
          <a:xfrm>
            <a:off x="0" y="68263"/>
            <a:ext cx="9144000" cy="66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2" tIns="45696" rIns="91392" bIns="45696">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3600" b="1">
                <a:latin typeface="Calibri" pitchFamily="34" charset="0"/>
              </a:rPr>
              <a:t>Aperçu du chapitre</a:t>
            </a:r>
          </a:p>
        </p:txBody>
      </p:sp>
      <p:sp>
        <p:nvSpPr>
          <p:cNvPr id="8" name="ZoneTexte 7"/>
          <p:cNvSpPr txBox="1"/>
          <p:nvPr/>
        </p:nvSpPr>
        <p:spPr>
          <a:xfrm>
            <a:off x="785813" y="1124744"/>
            <a:ext cx="7572375" cy="4616600"/>
          </a:xfrm>
          <a:prstGeom prst="rect">
            <a:avLst/>
          </a:prstGeom>
          <a:noFill/>
        </p:spPr>
        <p:txBody>
          <a:bodyPr lIns="91392" tIns="45696" rIns="91392" bIns="45696">
            <a:spAutoFit/>
          </a:bodyPr>
          <a:lstStyle/>
          <a:p>
            <a:pPr fontAlgn="auto">
              <a:spcBef>
                <a:spcPts val="0"/>
              </a:spcBef>
              <a:spcAft>
                <a:spcPts val="0"/>
              </a:spcAft>
              <a:defRPr/>
            </a:pPr>
            <a:endParaRPr lang="fr-BE" sz="1600" b="1" dirty="0">
              <a:latin typeface="+mn-lt"/>
              <a:cs typeface="+mn-cs"/>
            </a:endParaRPr>
          </a:p>
          <a:p>
            <a:pPr fontAlgn="auto">
              <a:spcBef>
                <a:spcPts val="0"/>
              </a:spcBef>
              <a:spcAft>
                <a:spcPts val="0"/>
              </a:spcAft>
              <a:defRPr/>
            </a:pPr>
            <a:r>
              <a:rPr lang="fr-BE" sz="2000" b="1" dirty="0" smtClean="0">
                <a:latin typeface="+mn-lt"/>
                <a:cs typeface="+mn-cs"/>
              </a:rPr>
              <a:t>I. La </a:t>
            </a:r>
            <a:r>
              <a:rPr lang="fr-BE" sz="2000" b="1" dirty="0">
                <a:latin typeface="+mn-lt"/>
                <a:cs typeface="+mn-cs"/>
              </a:rPr>
              <a:t>gestion des exceptions</a:t>
            </a:r>
          </a:p>
          <a:p>
            <a:pPr fontAlgn="auto">
              <a:spcBef>
                <a:spcPts val="0"/>
              </a:spcBef>
              <a:spcAft>
                <a:spcPts val="0"/>
              </a:spcAft>
              <a:defRPr/>
            </a:pPr>
            <a:endParaRPr lang="fr-BE" sz="2000" b="1" dirty="0">
              <a:latin typeface="+mn-lt"/>
              <a:cs typeface="+mn-cs"/>
            </a:endParaRPr>
          </a:p>
          <a:p>
            <a:pPr fontAlgn="auto">
              <a:spcBef>
                <a:spcPts val="0"/>
              </a:spcBef>
              <a:spcAft>
                <a:spcPts val="0"/>
              </a:spcAft>
              <a:defRPr/>
            </a:pPr>
            <a:r>
              <a:rPr lang="fr-BE" sz="2000" b="1" dirty="0" smtClean="0">
                <a:latin typeface="+mn-lt"/>
                <a:cs typeface="+mn-cs"/>
              </a:rPr>
              <a:t>II. Lever </a:t>
            </a:r>
            <a:r>
              <a:rPr lang="fr-BE" sz="2000" b="1" dirty="0">
                <a:latin typeface="+mn-lt"/>
                <a:cs typeface="+mn-cs"/>
              </a:rPr>
              <a:t>une exception : </a:t>
            </a:r>
            <a:r>
              <a:rPr lang="fr-BE" sz="2000" b="1" dirty="0" err="1">
                <a:latin typeface="+mn-lt"/>
                <a:cs typeface="+mn-cs"/>
              </a:rPr>
              <a:t>throw</a:t>
            </a:r>
            <a:r>
              <a:rPr lang="fr-BE" sz="2000" b="1" dirty="0">
                <a:latin typeface="+mn-lt"/>
                <a:cs typeface="+mn-cs"/>
              </a:rPr>
              <a:t> - </a:t>
            </a:r>
            <a:r>
              <a:rPr lang="fr-BE" sz="2000" b="1" dirty="0" err="1">
                <a:latin typeface="+mn-lt"/>
                <a:cs typeface="+mn-cs"/>
              </a:rPr>
              <a:t>throws</a:t>
            </a:r>
            <a:endParaRPr lang="fr-BE" sz="2000" b="1" dirty="0">
              <a:latin typeface="+mn-lt"/>
              <a:cs typeface="+mn-cs"/>
            </a:endParaRPr>
          </a:p>
          <a:p>
            <a:pPr fontAlgn="auto">
              <a:spcBef>
                <a:spcPts val="0"/>
              </a:spcBef>
              <a:spcAft>
                <a:spcPts val="0"/>
              </a:spcAft>
              <a:defRPr/>
            </a:pPr>
            <a:r>
              <a:rPr lang="fr-BE" sz="2000" b="1" dirty="0">
                <a:latin typeface="+mn-lt"/>
                <a:cs typeface="+mn-cs"/>
              </a:rPr>
              <a:t>	</a:t>
            </a:r>
          </a:p>
          <a:p>
            <a:pPr marL="399837" indent="-399837" fontAlgn="auto">
              <a:spcBef>
                <a:spcPts val="0"/>
              </a:spcBef>
              <a:spcAft>
                <a:spcPts val="0"/>
              </a:spcAft>
              <a:defRPr/>
            </a:pPr>
            <a:r>
              <a:rPr lang="fr-BE" sz="2000" b="1" dirty="0" smtClean="0">
                <a:latin typeface="+mn-lt"/>
                <a:cs typeface="+mn-cs"/>
              </a:rPr>
              <a:t>III.</a:t>
            </a:r>
            <a:r>
              <a:rPr lang="fr-BE" sz="2000" b="1" dirty="0">
                <a:latin typeface="+mn-lt"/>
                <a:cs typeface="+mn-cs"/>
              </a:rPr>
              <a:t> </a:t>
            </a:r>
            <a:r>
              <a:rPr lang="fr-BE" sz="2000" b="1" dirty="0" smtClean="0">
                <a:latin typeface="+mn-lt"/>
                <a:cs typeface="+mn-cs"/>
              </a:rPr>
              <a:t>Traiter </a:t>
            </a:r>
            <a:r>
              <a:rPr lang="fr-BE" sz="2000" b="1" dirty="0">
                <a:latin typeface="+mn-lt"/>
                <a:cs typeface="+mn-cs"/>
              </a:rPr>
              <a:t>une exception : le bloc </a:t>
            </a:r>
            <a:r>
              <a:rPr lang="fr-BE" sz="2000" b="1" dirty="0" err="1">
                <a:latin typeface="+mn-lt"/>
                <a:cs typeface="+mn-cs"/>
              </a:rPr>
              <a:t>try</a:t>
            </a:r>
            <a:r>
              <a:rPr lang="fr-BE" sz="2000" b="1" dirty="0">
                <a:latin typeface="+mn-lt"/>
                <a:cs typeface="+mn-cs"/>
              </a:rPr>
              <a:t> – catch – </a:t>
            </a:r>
            <a:r>
              <a:rPr lang="fr-BE" sz="2000" b="1" dirty="0" err="1">
                <a:latin typeface="+mn-lt"/>
                <a:cs typeface="+mn-cs"/>
              </a:rPr>
              <a:t>finally</a:t>
            </a:r>
            <a:endParaRPr lang="fr-BE" sz="2000" b="1" dirty="0">
              <a:latin typeface="+mn-lt"/>
              <a:cs typeface="+mn-cs"/>
            </a:endParaRPr>
          </a:p>
          <a:p>
            <a:pPr marL="399837" indent="-399837" fontAlgn="auto">
              <a:spcBef>
                <a:spcPts val="0"/>
              </a:spcBef>
              <a:spcAft>
                <a:spcPts val="0"/>
              </a:spcAft>
              <a:defRPr/>
            </a:pPr>
            <a:endParaRPr lang="fr-BE" sz="2000" b="1" dirty="0">
              <a:latin typeface="+mn-lt"/>
              <a:cs typeface="+mn-cs"/>
            </a:endParaRPr>
          </a:p>
          <a:p>
            <a:pPr marL="399837" indent="-399837" fontAlgn="auto">
              <a:spcBef>
                <a:spcPts val="0"/>
              </a:spcBef>
              <a:spcAft>
                <a:spcPts val="0"/>
              </a:spcAft>
              <a:defRPr/>
            </a:pPr>
            <a:r>
              <a:rPr lang="fr-BE" sz="2000" b="1" dirty="0" smtClean="0">
                <a:latin typeface="+mn-lt"/>
                <a:cs typeface="+mn-cs"/>
              </a:rPr>
              <a:t>IV.</a:t>
            </a:r>
            <a:r>
              <a:rPr lang="fr-BE" sz="2000" b="1" dirty="0">
                <a:latin typeface="+mn-lt"/>
                <a:cs typeface="+mn-cs"/>
              </a:rPr>
              <a:t> </a:t>
            </a:r>
            <a:r>
              <a:rPr lang="fr-BE" sz="2000" b="1" dirty="0" smtClean="0">
                <a:latin typeface="+mn-lt"/>
                <a:cs typeface="+mn-cs"/>
              </a:rPr>
              <a:t>La </a:t>
            </a:r>
            <a:r>
              <a:rPr lang="fr-BE" sz="2000" b="1" dirty="0">
                <a:latin typeface="+mn-lt"/>
                <a:cs typeface="+mn-cs"/>
              </a:rPr>
              <a:t>hiérarchie des exceptions</a:t>
            </a:r>
          </a:p>
          <a:p>
            <a:pPr marL="399837" indent="-399837" fontAlgn="auto">
              <a:spcBef>
                <a:spcPts val="0"/>
              </a:spcBef>
              <a:spcAft>
                <a:spcPts val="0"/>
              </a:spcAft>
              <a:defRPr/>
            </a:pPr>
            <a:endParaRPr lang="fr-BE" sz="2000" b="1" dirty="0">
              <a:latin typeface="+mn-lt"/>
              <a:cs typeface="+mn-cs"/>
            </a:endParaRPr>
          </a:p>
          <a:p>
            <a:pPr marL="399837" indent="-399837" fontAlgn="auto">
              <a:spcBef>
                <a:spcPts val="0"/>
              </a:spcBef>
              <a:spcAft>
                <a:spcPts val="0"/>
              </a:spcAft>
              <a:defRPr/>
            </a:pPr>
            <a:r>
              <a:rPr lang="fr-BE" sz="2000" b="1" dirty="0" smtClean="0">
                <a:latin typeface="+mn-lt"/>
                <a:cs typeface="+mn-cs"/>
              </a:rPr>
              <a:t>V.</a:t>
            </a:r>
            <a:r>
              <a:rPr lang="fr-BE" sz="2000" b="1" dirty="0">
                <a:latin typeface="+mn-lt"/>
                <a:cs typeface="+mn-cs"/>
              </a:rPr>
              <a:t> </a:t>
            </a:r>
            <a:r>
              <a:rPr lang="fr-BE" sz="2000" b="1" dirty="0" smtClean="0">
                <a:latin typeface="+mn-lt"/>
                <a:cs typeface="+mn-cs"/>
              </a:rPr>
              <a:t>Relancer </a:t>
            </a:r>
            <a:r>
              <a:rPr lang="fr-BE" sz="2000" b="1" dirty="0">
                <a:latin typeface="+mn-lt"/>
                <a:cs typeface="+mn-cs"/>
              </a:rPr>
              <a:t>une exception</a:t>
            </a:r>
          </a:p>
          <a:p>
            <a:pPr marL="399837" indent="-399837" fontAlgn="auto">
              <a:spcBef>
                <a:spcPts val="0"/>
              </a:spcBef>
              <a:spcAft>
                <a:spcPts val="0"/>
              </a:spcAft>
              <a:defRPr/>
            </a:pPr>
            <a:endParaRPr lang="fr-BE" sz="2000" b="1" dirty="0">
              <a:latin typeface="+mn-lt"/>
              <a:cs typeface="+mn-cs"/>
            </a:endParaRPr>
          </a:p>
          <a:p>
            <a:pPr marL="399837" indent="-399837" fontAlgn="auto">
              <a:spcBef>
                <a:spcPts val="0"/>
              </a:spcBef>
              <a:spcAft>
                <a:spcPts val="0"/>
              </a:spcAft>
              <a:defRPr/>
            </a:pPr>
            <a:r>
              <a:rPr lang="fr-BE" sz="2000" b="1" dirty="0" smtClean="0">
                <a:latin typeface="+mn-lt"/>
                <a:cs typeface="+mn-cs"/>
              </a:rPr>
              <a:t>VI.</a:t>
            </a:r>
            <a:r>
              <a:rPr lang="fr-BE" sz="2000" b="1" dirty="0">
                <a:latin typeface="+mn-lt"/>
                <a:cs typeface="+mn-cs"/>
              </a:rPr>
              <a:t> </a:t>
            </a:r>
            <a:r>
              <a:rPr lang="fr-BE" sz="2000" b="1" dirty="0" smtClean="0">
                <a:latin typeface="+mn-lt"/>
                <a:cs typeface="+mn-cs"/>
              </a:rPr>
              <a:t>Créer </a:t>
            </a:r>
            <a:r>
              <a:rPr lang="fr-BE" sz="2000" b="1" dirty="0">
                <a:latin typeface="+mn-lt"/>
                <a:cs typeface="+mn-cs"/>
              </a:rPr>
              <a:t>une classe d’exception</a:t>
            </a:r>
          </a:p>
          <a:p>
            <a:pPr marL="399837" indent="-399837" fontAlgn="auto">
              <a:spcBef>
                <a:spcPts val="0"/>
              </a:spcBef>
              <a:spcAft>
                <a:spcPts val="0"/>
              </a:spcAft>
              <a:defRPr/>
            </a:pPr>
            <a:endParaRPr lang="fr-BE" sz="2000" b="1" dirty="0">
              <a:latin typeface="+mn-lt"/>
              <a:cs typeface="+mn-cs"/>
            </a:endParaRPr>
          </a:p>
          <a:p>
            <a:pPr marL="399837" indent="-399837" fontAlgn="auto">
              <a:spcBef>
                <a:spcPts val="0"/>
              </a:spcBef>
              <a:spcAft>
                <a:spcPts val="0"/>
              </a:spcAft>
              <a:defRPr/>
            </a:pPr>
            <a:r>
              <a:rPr lang="fr-BE" sz="2000" b="1" dirty="0" smtClean="0">
                <a:solidFill>
                  <a:srgbClr val="FF0000"/>
                </a:solidFill>
                <a:latin typeface="+mn-lt"/>
                <a:cs typeface="+mn-cs"/>
              </a:rPr>
              <a:t>VII. Exercices</a:t>
            </a:r>
            <a:endParaRPr lang="fr-BE" sz="2000" b="1" dirty="0">
              <a:solidFill>
                <a:srgbClr val="FF0000"/>
              </a:solidFill>
              <a:latin typeface="+mn-lt"/>
              <a:cs typeface="+mn-cs"/>
            </a:endParaRPr>
          </a:p>
          <a:p>
            <a:pPr marL="399837" indent="-399837" fontAlgn="auto">
              <a:spcBef>
                <a:spcPts val="0"/>
              </a:spcBef>
              <a:spcAft>
                <a:spcPts val="0"/>
              </a:spcAft>
              <a:defRPr/>
            </a:pPr>
            <a:endParaRPr lang="fr-BE" sz="2000" b="1" dirty="0">
              <a:latin typeface="+mn-lt"/>
              <a:cs typeface="+mn-cs"/>
            </a:endParaRPr>
          </a:p>
        </p:txBody>
      </p:sp>
    </p:spTree>
    <p:extLst>
      <p:ext uri="{BB962C8B-B14F-4D97-AF65-F5344CB8AC3E}">
        <p14:creationId xmlns:p14="http://schemas.microsoft.com/office/powerpoint/2010/main" val="3867877053"/>
      </p:ext>
    </p:extLst>
  </p:cSld>
  <p:clrMapOvr>
    <a:masterClrMapping/>
  </p:clrMapOvr>
  <p:transition>
    <p:strips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p:cNvSpPr txBox="1"/>
          <p:nvPr/>
        </p:nvSpPr>
        <p:spPr>
          <a:xfrm>
            <a:off x="0" y="2"/>
            <a:ext cx="9144000" cy="58472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392" tIns="45696" rIns="91392" bIns="45696">
            <a:spAutoFit/>
          </a:bodyPr>
          <a:lstStyle/>
          <a:p>
            <a:pPr fontAlgn="auto">
              <a:spcBef>
                <a:spcPts val="0"/>
              </a:spcBef>
              <a:spcAft>
                <a:spcPts val="0"/>
              </a:spcAft>
              <a:defRPr/>
            </a:pPr>
            <a:r>
              <a:rPr lang="fr-BE" sz="3200" b="1" dirty="0">
                <a:latin typeface="+mn-lt"/>
                <a:cs typeface="+mn-cs"/>
              </a:rPr>
              <a:t>VII . </a:t>
            </a:r>
            <a:r>
              <a:rPr lang="fr-BE" sz="2400" b="1" dirty="0">
                <a:latin typeface="+mn-lt"/>
                <a:cs typeface="+mn-cs"/>
              </a:rPr>
              <a:t>Exercices</a:t>
            </a:r>
            <a:endParaRPr lang="fr-BE" sz="2400" b="1" i="1" dirty="0">
              <a:latin typeface="+mn-lt"/>
              <a:cs typeface="+mn-cs"/>
            </a:endParaRPr>
          </a:p>
        </p:txBody>
      </p:sp>
      <p:sp>
        <p:nvSpPr>
          <p:cNvPr id="11" name="Rectangle 10"/>
          <p:cNvSpPr/>
          <p:nvPr/>
        </p:nvSpPr>
        <p:spPr>
          <a:xfrm>
            <a:off x="71438" y="857251"/>
            <a:ext cx="9001125" cy="5016710"/>
          </a:xfrm>
          <a:prstGeom prst="rect">
            <a:avLst/>
          </a:prstGeom>
        </p:spPr>
        <p:txBody>
          <a:bodyPr lIns="91392" tIns="45696" rIns="91392" bIns="45696">
            <a:spAutoFit/>
          </a:bodyPr>
          <a:lstStyle/>
          <a:p>
            <a:pPr marL="342718" indent="-342718" fontAlgn="auto">
              <a:spcBef>
                <a:spcPts val="0"/>
              </a:spcBef>
              <a:spcAft>
                <a:spcPts val="0"/>
              </a:spcAft>
              <a:buFont typeface="+mj-lt"/>
              <a:buAutoNum type="arabicPeriod"/>
              <a:defRPr/>
            </a:pPr>
            <a:r>
              <a:rPr lang="fr-BE" sz="2000" dirty="0" smtClean="0">
                <a:latin typeface="Calibri" panose="020F0502020204030204" pitchFamily="34" charset="0"/>
                <a:cs typeface="+mn-cs"/>
              </a:rPr>
              <a:t>Créez une classe Ville. Une ville est caractérisée par un nom et un nombre d’habitants.</a:t>
            </a:r>
          </a:p>
          <a:p>
            <a:pPr fontAlgn="auto">
              <a:spcBef>
                <a:spcPts val="0"/>
              </a:spcBef>
              <a:spcAft>
                <a:spcPts val="0"/>
              </a:spcAft>
              <a:defRPr/>
            </a:pPr>
            <a:r>
              <a:rPr lang="fr-BE" sz="2000" dirty="0" smtClean="0">
                <a:latin typeface="Calibri" panose="020F0502020204030204" pitchFamily="34" charset="0"/>
                <a:cs typeface="+mn-cs"/>
              </a:rPr>
              <a:t>Vous allez prévoir deux constructeurs : </a:t>
            </a:r>
          </a:p>
          <a:p>
            <a:pPr marL="742557" lvl="1" indent="-285600" fontAlgn="auto">
              <a:spcBef>
                <a:spcPts val="0"/>
              </a:spcBef>
              <a:spcAft>
                <a:spcPts val="0"/>
              </a:spcAft>
              <a:buFont typeface="Arial" panose="020B0604020202020204" pitchFamily="34" charset="0"/>
              <a:buChar char="•"/>
              <a:defRPr/>
            </a:pPr>
            <a:r>
              <a:rPr lang="fr-BE" sz="2000" dirty="0" smtClean="0">
                <a:latin typeface="Calibri" panose="020F0502020204030204" pitchFamily="34" charset="0"/>
                <a:cs typeface="+mn-cs"/>
              </a:rPr>
              <a:t>Le premier pour lequel on ne donne que le nom (nombre d’habitants = 1000)</a:t>
            </a:r>
          </a:p>
          <a:p>
            <a:pPr marL="742557" lvl="1" indent="-285600" fontAlgn="auto">
              <a:spcBef>
                <a:spcPts val="0"/>
              </a:spcBef>
              <a:spcAft>
                <a:spcPts val="0"/>
              </a:spcAft>
              <a:buFont typeface="Arial" panose="020B0604020202020204" pitchFamily="34" charset="0"/>
              <a:buChar char="•"/>
              <a:defRPr/>
            </a:pPr>
            <a:r>
              <a:rPr lang="fr-BE" sz="2000" dirty="0" smtClean="0">
                <a:latin typeface="Calibri" panose="020F0502020204030204" pitchFamily="34" charset="0"/>
                <a:cs typeface="+mn-cs"/>
              </a:rPr>
              <a:t>Le second pour lequel on donne le nom et le nombre d’habitants</a:t>
            </a:r>
            <a:endParaRPr lang="fr-BE" sz="2000" dirty="0">
              <a:latin typeface="Calibri" panose="020F0502020204030204" pitchFamily="34" charset="0"/>
              <a:cs typeface="+mn-cs"/>
            </a:endParaRPr>
          </a:p>
          <a:p>
            <a:pPr fontAlgn="auto">
              <a:spcBef>
                <a:spcPts val="0"/>
              </a:spcBef>
              <a:spcAft>
                <a:spcPts val="0"/>
              </a:spcAft>
              <a:defRPr/>
            </a:pPr>
            <a:r>
              <a:rPr lang="fr-BE" sz="2000" dirty="0" smtClean="0">
                <a:latin typeface="Calibri" panose="020F0502020204030204" pitchFamily="34" charset="0"/>
                <a:cs typeface="+mn-cs"/>
              </a:rPr>
              <a:t>Il faut prévoir deux types d’exception :</a:t>
            </a:r>
          </a:p>
          <a:p>
            <a:pPr marL="742557" lvl="1" indent="-285600" fontAlgn="auto">
              <a:spcBef>
                <a:spcPts val="0"/>
              </a:spcBef>
              <a:spcAft>
                <a:spcPts val="0"/>
              </a:spcAft>
              <a:buFont typeface="Arial" panose="020B0604020202020204" pitchFamily="34" charset="0"/>
              <a:buChar char="•"/>
              <a:defRPr/>
            </a:pPr>
            <a:r>
              <a:rPr lang="fr-BE" sz="2000" dirty="0" smtClean="0">
                <a:latin typeface="Calibri" panose="020F0502020204030204" pitchFamily="34" charset="0"/>
                <a:cs typeface="+mn-cs"/>
              </a:rPr>
              <a:t>Un nombre d’habitants négatif</a:t>
            </a:r>
          </a:p>
          <a:p>
            <a:pPr marL="742557" lvl="1" indent="-285600" fontAlgn="auto">
              <a:spcBef>
                <a:spcPts val="0"/>
              </a:spcBef>
              <a:spcAft>
                <a:spcPts val="0"/>
              </a:spcAft>
              <a:buFont typeface="Arial" panose="020B0604020202020204" pitchFamily="34" charset="0"/>
              <a:buChar char="•"/>
              <a:defRPr/>
            </a:pPr>
            <a:r>
              <a:rPr lang="fr-BE" sz="2000" dirty="0" smtClean="0">
                <a:latin typeface="Calibri" panose="020F0502020204030204" pitchFamily="34" charset="0"/>
                <a:cs typeface="+mn-cs"/>
              </a:rPr>
              <a:t>Un nombre d’habitants nul</a:t>
            </a:r>
            <a:endParaRPr lang="fr-BE" sz="2000" dirty="0">
              <a:latin typeface="Calibri" panose="020F0502020204030204" pitchFamily="34" charset="0"/>
              <a:cs typeface="+mn-cs"/>
            </a:endParaRPr>
          </a:p>
          <a:p>
            <a:pPr fontAlgn="auto">
              <a:spcBef>
                <a:spcPts val="0"/>
              </a:spcBef>
              <a:spcAft>
                <a:spcPts val="0"/>
              </a:spcAft>
              <a:defRPr/>
            </a:pPr>
            <a:r>
              <a:rPr lang="fr-BE" sz="2000" dirty="0" smtClean="0">
                <a:latin typeface="Calibri" panose="020F0502020204030204" pitchFamily="34" charset="0"/>
                <a:cs typeface="+mn-cs"/>
              </a:rPr>
              <a:t>Dans les deux cas, il faut afficher un message d’exception adapté.</a:t>
            </a:r>
          </a:p>
          <a:p>
            <a:pPr fontAlgn="auto">
              <a:spcBef>
                <a:spcPts val="0"/>
              </a:spcBef>
              <a:spcAft>
                <a:spcPts val="0"/>
              </a:spcAft>
              <a:defRPr/>
            </a:pPr>
            <a:r>
              <a:rPr lang="fr-BE" sz="2000" dirty="0" smtClean="0">
                <a:latin typeface="Calibri" panose="020F0502020204030204" pitchFamily="34" charset="0"/>
                <a:cs typeface="+mn-cs"/>
              </a:rPr>
              <a:t>La ville sera tout de même créée avec un nombre d’habitants égal à 1000 dans chaque cas.</a:t>
            </a:r>
          </a:p>
          <a:p>
            <a:pPr fontAlgn="auto">
              <a:spcBef>
                <a:spcPts val="0"/>
              </a:spcBef>
              <a:spcAft>
                <a:spcPts val="0"/>
              </a:spcAft>
              <a:defRPr/>
            </a:pPr>
            <a:endParaRPr lang="fr-BE" sz="2000" dirty="0" smtClean="0">
              <a:latin typeface="Calibri" panose="020F0502020204030204" pitchFamily="34" charset="0"/>
              <a:cs typeface="+mn-cs"/>
            </a:endParaRPr>
          </a:p>
          <a:p>
            <a:pPr marL="342718" indent="-342718" fontAlgn="auto">
              <a:spcBef>
                <a:spcPts val="0"/>
              </a:spcBef>
              <a:spcAft>
                <a:spcPts val="0"/>
              </a:spcAft>
              <a:buFont typeface="+mj-lt"/>
              <a:buAutoNum type="arabicPeriod" startAt="2"/>
              <a:defRPr/>
            </a:pPr>
            <a:r>
              <a:rPr lang="fr-BE" sz="2000" dirty="0" smtClean="0">
                <a:latin typeface="Calibri" panose="020F0502020204030204" pitchFamily="34" charset="0"/>
                <a:cs typeface="+mn-cs"/>
              </a:rPr>
              <a:t>Vous demandez à un utilisateur d’encoder un nombre réel. Une exception risque de se produire si l’information encodée par l’utilisateur n’est pas un nombre réel. Vous demandez à l’utilisateur d’encoder une valeur jusqu’à ce qu’il fournisse un nombre réel.</a:t>
            </a:r>
          </a:p>
        </p:txBody>
      </p:sp>
    </p:spTree>
    <p:extLst>
      <p:ext uri="{BB962C8B-B14F-4D97-AF65-F5344CB8AC3E}">
        <p14:creationId xmlns:p14="http://schemas.microsoft.com/office/powerpoint/2010/main" val="3549119119"/>
      </p:ext>
    </p:extLst>
  </p:cSld>
  <p:clrMapOvr>
    <a:masterClrMapping/>
  </p:clrMapOvr>
  <p:transition>
    <p:strips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p:cNvSpPr txBox="1"/>
          <p:nvPr/>
        </p:nvSpPr>
        <p:spPr>
          <a:xfrm>
            <a:off x="0" y="2"/>
            <a:ext cx="9144000" cy="58472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392" tIns="45696" rIns="91392" bIns="45696">
            <a:spAutoFit/>
          </a:bodyPr>
          <a:lstStyle/>
          <a:p>
            <a:pPr fontAlgn="auto">
              <a:spcBef>
                <a:spcPts val="0"/>
              </a:spcBef>
              <a:spcAft>
                <a:spcPts val="0"/>
              </a:spcAft>
              <a:defRPr/>
            </a:pPr>
            <a:r>
              <a:rPr lang="fr-BE" sz="3200" b="1" dirty="0">
                <a:latin typeface="+mn-lt"/>
                <a:cs typeface="+mn-cs"/>
              </a:rPr>
              <a:t>VII . </a:t>
            </a:r>
            <a:r>
              <a:rPr lang="fr-BE" sz="2400" b="1" dirty="0">
                <a:latin typeface="+mn-lt"/>
                <a:cs typeface="+mn-cs"/>
              </a:rPr>
              <a:t>Exercices</a:t>
            </a:r>
            <a:endParaRPr lang="fr-BE" sz="2400" b="1" i="1" dirty="0">
              <a:latin typeface="+mn-lt"/>
              <a:cs typeface="+mn-cs"/>
            </a:endParaRPr>
          </a:p>
        </p:txBody>
      </p:sp>
      <p:sp>
        <p:nvSpPr>
          <p:cNvPr id="11" name="Rectangle 10"/>
          <p:cNvSpPr/>
          <p:nvPr/>
        </p:nvSpPr>
        <p:spPr>
          <a:xfrm>
            <a:off x="71437" y="692696"/>
            <a:ext cx="9001125" cy="5016710"/>
          </a:xfrm>
          <a:prstGeom prst="rect">
            <a:avLst/>
          </a:prstGeom>
        </p:spPr>
        <p:txBody>
          <a:bodyPr lIns="91392" tIns="45696" rIns="91392" bIns="45696">
            <a:spAutoFit/>
          </a:bodyPr>
          <a:lstStyle/>
          <a:p>
            <a:pPr marL="342718" indent="-342718" fontAlgn="auto">
              <a:spcBef>
                <a:spcPts val="0"/>
              </a:spcBef>
              <a:spcAft>
                <a:spcPts val="0"/>
              </a:spcAft>
              <a:buFont typeface="+mj-lt"/>
              <a:buAutoNum type="arabicPeriod" startAt="3"/>
              <a:defRPr/>
            </a:pPr>
            <a:r>
              <a:rPr lang="fr-BE" sz="2000" dirty="0" smtClean="0">
                <a:latin typeface="Calibri" panose="020F0502020204030204" pitchFamily="34" charset="0"/>
                <a:cs typeface="+mn-cs"/>
              </a:rPr>
              <a:t>Créez une classe Etudiant. </a:t>
            </a:r>
          </a:p>
          <a:p>
            <a:pPr fontAlgn="auto">
              <a:spcBef>
                <a:spcPts val="0"/>
              </a:spcBef>
              <a:spcAft>
                <a:spcPts val="0"/>
              </a:spcAft>
              <a:defRPr/>
            </a:pPr>
            <a:r>
              <a:rPr lang="fr-BE" sz="2000" dirty="0" smtClean="0">
                <a:latin typeface="Calibri" panose="020F0502020204030204" pitchFamily="34" charset="0"/>
                <a:cs typeface="+mn-cs"/>
              </a:rPr>
              <a:t>Un étudiant sera caractérisé par un nom, un prénom et un tableau reprenant la liste des cours qu’il suit (l’étudiant peut suivre un maximum de 10 cours).</a:t>
            </a:r>
          </a:p>
          <a:p>
            <a:pPr fontAlgn="auto">
              <a:spcBef>
                <a:spcPts val="0"/>
              </a:spcBef>
              <a:spcAft>
                <a:spcPts val="0"/>
              </a:spcAft>
              <a:defRPr/>
            </a:pPr>
            <a:r>
              <a:rPr lang="fr-BE" sz="2000" dirty="0" smtClean="0">
                <a:latin typeface="Calibri" panose="020F0502020204030204" pitchFamily="34" charset="0"/>
                <a:cs typeface="+mn-cs"/>
              </a:rPr>
              <a:t>Vous devez prévoir un constructeur garnissant le nom et le prénom (le nombre de cours sera nul).</a:t>
            </a:r>
          </a:p>
          <a:p>
            <a:pPr fontAlgn="auto">
              <a:spcBef>
                <a:spcPts val="0"/>
              </a:spcBef>
              <a:spcAft>
                <a:spcPts val="0"/>
              </a:spcAft>
              <a:defRPr/>
            </a:pPr>
            <a:r>
              <a:rPr lang="fr-BE" sz="2000" dirty="0" smtClean="0">
                <a:latin typeface="Calibri" panose="020F0502020204030204" pitchFamily="34" charset="0"/>
                <a:cs typeface="+mn-cs"/>
              </a:rPr>
              <a:t>Il faut prévoir une méthode </a:t>
            </a:r>
            <a:r>
              <a:rPr lang="fr-BE" sz="2000" dirty="0" err="1" smtClean="0">
                <a:latin typeface="Calibri" panose="020F0502020204030204" pitchFamily="34" charset="0"/>
                <a:cs typeface="+mn-cs"/>
              </a:rPr>
              <a:t>ajouterCours</a:t>
            </a:r>
            <a:r>
              <a:rPr lang="fr-BE" sz="2000" dirty="0" smtClean="0">
                <a:latin typeface="Calibri" panose="020F0502020204030204" pitchFamily="34" charset="0"/>
                <a:cs typeface="+mn-cs"/>
              </a:rPr>
              <a:t> ajoutant un cours dans la liste des cours d’un étudiant.</a:t>
            </a:r>
          </a:p>
          <a:p>
            <a:pPr fontAlgn="auto">
              <a:spcBef>
                <a:spcPts val="0"/>
              </a:spcBef>
              <a:spcAft>
                <a:spcPts val="0"/>
              </a:spcAft>
              <a:defRPr/>
            </a:pPr>
            <a:r>
              <a:rPr lang="fr-BE" sz="2000" dirty="0" smtClean="0">
                <a:latin typeface="Calibri" panose="020F0502020204030204" pitchFamily="34" charset="0"/>
                <a:cs typeface="+mn-cs"/>
              </a:rPr>
              <a:t>L’ajout d’un doublon (cours déjà présent dans la liste) ainsi que la tentative d’ajouter un 11</a:t>
            </a:r>
            <a:r>
              <a:rPr lang="fr-BE" sz="2000" baseline="30000" dirty="0" smtClean="0">
                <a:latin typeface="Calibri" panose="020F0502020204030204" pitchFamily="34" charset="0"/>
                <a:cs typeface="+mn-cs"/>
              </a:rPr>
              <a:t>e</a:t>
            </a:r>
            <a:r>
              <a:rPr lang="fr-BE" sz="2000" dirty="0" smtClean="0">
                <a:latin typeface="Calibri" panose="020F0502020204030204" pitchFamily="34" charset="0"/>
                <a:cs typeface="+mn-cs"/>
              </a:rPr>
              <a:t> cours doivent être gérés par des exceptions.</a:t>
            </a:r>
          </a:p>
          <a:p>
            <a:pPr fontAlgn="auto">
              <a:spcBef>
                <a:spcPts val="0"/>
              </a:spcBef>
              <a:spcAft>
                <a:spcPts val="0"/>
              </a:spcAft>
              <a:defRPr/>
            </a:pPr>
            <a:r>
              <a:rPr lang="fr-BE" sz="2000" dirty="0" smtClean="0">
                <a:latin typeface="Calibri" panose="020F0502020204030204" pitchFamily="34" charset="0"/>
                <a:cs typeface="+mn-cs"/>
              </a:rPr>
              <a:t>Créez également une méthode </a:t>
            </a:r>
            <a:r>
              <a:rPr lang="fr-BE" sz="2000" dirty="0" err="1" smtClean="0">
                <a:latin typeface="Calibri" panose="020F0502020204030204" pitchFamily="34" charset="0"/>
                <a:cs typeface="+mn-cs"/>
              </a:rPr>
              <a:t>getCours</a:t>
            </a:r>
            <a:r>
              <a:rPr lang="fr-BE" sz="2000" dirty="0" smtClean="0">
                <a:latin typeface="Calibri" panose="020F0502020204030204" pitchFamily="34" charset="0"/>
                <a:cs typeface="+mn-cs"/>
              </a:rPr>
              <a:t> qui retourne le libellé du cours lorsqu’on donne son numéro. Vous devez gérer pour cette méthodes 3 types d’exceptions : indice négatif, indice dépassant le nombre de cours suivis par l’étudiant, indice dépassant la taille maximale de 10 cours.</a:t>
            </a:r>
          </a:p>
          <a:p>
            <a:pPr fontAlgn="auto">
              <a:spcBef>
                <a:spcPts val="0"/>
              </a:spcBef>
              <a:spcAft>
                <a:spcPts val="0"/>
              </a:spcAft>
              <a:defRPr/>
            </a:pPr>
            <a:r>
              <a:rPr lang="fr-BE" sz="2000" dirty="0" smtClean="0">
                <a:latin typeface="Calibri" panose="020F0502020204030204" pitchFamily="34" charset="0"/>
                <a:cs typeface="+mn-cs"/>
              </a:rPr>
              <a:t>Un cours est caractérisé par un libellé, l’année dans laquelle il est donné et un nombre d’heures données. Deux cours sont les mêmes s’ils possèdent le même libellé et la même année dans laquelle ils sont donnés.</a:t>
            </a:r>
          </a:p>
        </p:txBody>
      </p:sp>
    </p:spTree>
    <p:extLst>
      <p:ext uri="{BB962C8B-B14F-4D97-AF65-F5344CB8AC3E}">
        <p14:creationId xmlns:p14="http://schemas.microsoft.com/office/powerpoint/2010/main" val="2313550301"/>
      </p:ext>
    </p:extLst>
  </p:cSld>
  <p:clrMapOvr>
    <a:masterClrMapping/>
  </p:clrMapOvr>
  <p:transition>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ZoneTexte 4"/>
          <p:cNvSpPr txBox="1">
            <a:spLocks noChangeArrowheads="1"/>
          </p:cNvSpPr>
          <p:nvPr/>
        </p:nvSpPr>
        <p:spPr bwMode="auto">
          <a:xfrm>
            <a:off x="0" y="571502"/>
            <a:ext cx="9144000" cy="79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2" tIns="45696" rIns="91392" bIns="45696">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4400" b="1">
                <a:latin typeface="Calibri" pitchFamily="34" charset="0"/>
              </a:rPr>
              <a:t>La gestion des exceptions</a:t>
            </a:r>
          </a:p>
        </p:txBody>
      </p:sp>
      <p:pic>
        <p:nvPicPr>
          <p:cNvPr id="15363" name="Image 5" descr="logo-jav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2689" y="2143128"/>
            <a:ext cx="206375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2578760"/>
      </p:ext>
    </p:extLst>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ZoneTexte 4"/>
          <p:cNvSpPr txBox="1">
            <a:spLocks noChangeArrowheads="1"/>
          </p:cNvSpPr>
          <p:nvPr/>
        </p:nvSpPr>
        <p:spPr bwMode="auto">
          <a:xfrm>
            <a:off x="0" y="68263"/>
            <a:ext cx="9144000" cy="66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2" tIns="45696" rIns="91392" bIns="45696">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3600" b="1">
                <a:latin typeface="Calibri" pitchFamily="34" charset="0"/>
              </a:rPr>
              <a:t>Aperçu du chapitre</a:t>
            </a:r>
          </a:p>
        </p:txBody>
      </p:sp>
      <p:sp>
        <p:nvSpPr>
          <p:cNvPr id="8" name="ZoneTexte 7"/>
          <p:cNvSpPr txBox="1"/>
          <p:nvPr/>
        </p:nvSpPr>
        <p:spPr>
          <a:xfrm>
            <a:off x="785813" y="1124744"/>
            <a:ext cx="7572375" cy="4616600"/>
          </a:xfrm>
          <a:prstGeom prst="rect">
            <a:avLst/>
          </a:prstGeom>
          <a:noFill/>
        </p:spPr>
        <p:txBody>
          <a:bodyPr lIns="91392" tIns="45696" rIns="91392" bIns="45696">
            <a:spAutoFit/>
          </a:bodyPr>
          <a:lstStyle/>
          <a:p>
            <a:pPr fontAlgn="auto">
              <a:spcBef>
                <a:spcPts val="0"/>
              </a:spcBef>
              <a:spcAft>
                <a:spcPts val="0"/>
              </a:spcAft>
              <a:defRPr/>
            </a:pPr>
            <a:endParaRPr lang="fr-BE" sz="1600" b="1" dirty="0">
              <a:latin typeface="+mn-lt"/>
              <a:cs typeface="+mn-cs"/>
            </a:endParaRPr>
          </a:p>
          <a:p>
            <a:pPr fontAlgn="auto">
              <a:spcBef>
                <a:spcPts val="0"/>
              </a:spcBef>
              <a:spcAft>
                <a:spcPts val="0"/>
              </a:spcAft>
              <a:defRPr/>
            </a:pPr>
            <a:r>
              <a:rPr lang="fr-BE" sz="2000" b="1" dirty="0" smtClean="0">
                <a:solidFill>
                  <a:srgbClr val="FF0000"/>
                </a:solidFill>
                <a:latin typeface="+mn-lt"/>
                <a:cs typeface="+mn-cs"/>
              </a:rPr>
              <a:t>I. La </a:t>
            </a:r>
            <a:r>
              <a:rPr lang="fr-BE" sz="2000" b="1" dirty="0">
                <a:solidFill>
                  <a:srgbClr val="FF0000"/>
                </a:solidFill>
                <a:latin typeface="+mn-lt"/>
                <a:cs typeface="+mn-cs"/>
              </a:rPr>
              <a:t>gestion des exceptions</a:t>
            </a:r>
          </a:p>
          <a:p>
            <a:pPr fontAlgn="auto">
              <a:spcBef>
                <a:spcPts val="0"/>
              </a:spcBef>
              <a:spcAft>
                <a:spcPts val="0"/>
              </a:spcAft>
              <a:defRPr/>
            </a:pPr>
            <a:endParaRPr lang="fr-BE" sz="2000" b="1" dirty="0">
              <a:latin typeface="+mn-lt"/>
              <a:cs typeface="+mn-cs"/>
            </a:endParaRPr>
          </a:p>
          <a:p>
            <a:pPr fontAlgn="auto">
              <a:spcBef>
                <a:spcPts val="0"/>
              </a:spcBef>
              <a:spcAft>
                <a:spcPts val="0"/>
              </a:spcAft>
              <a:defRPr/>
            </a:pPr>
            <a:r>
              <a:rPr lang="fr-BE" sz="2000" b="1" dirty="0" smtClean="0">
                <a:latin typeface="+mn-lt"/>
                <a:cs typeface="+mn-cs"/>
              </a:rPr>
              <a:t>II. Lever </a:t>
            </a:r>
            <a:r>
              <a:rPr lang="fr-BE" sz="2000" b="1" dirty="0">
                <a:latin typeface="+mn-lt"/>
                <a:cs typeface="+mn-cs"/>
              </a:rPr>
              <a:t>une exception : </a:t>
            </a:r>
            <a:r>
              <a:rPr lang="fr-BE" sz="2000" b="1" dirty="0" err="1">
                <a:latin typeface="+mn-lt"/>
                <a:cs typeface="+mn-cs"/>
              </a:rPr>
              <a:t>throw</a:t>
            </a:r>
            <a:r>
              <a:rPr lang="fr-BE" sz="2000" b="1" dirty="0">
                <a:latin typeface="+mn-lt"/>
                <a:cs typeface="+mn-cs"/>
              </a:rPr>
              <a:t> - </a:t>
            </a:r>
            <a:r>
              <a:rPr lang="fr-BE" sz="2000" b="1" dirty="0" err="1">
                <a:latin typeface="+mn-lt"/>
                <a:cs typeface="+mn-cs"/>
              </a:rPr>
              <a:t>throws</a:t>
            </a:r>
            <a:endParaRPr lang="fr-BE" sz="2000" b="1" dirty="0">
              <a:latin typeface="+mn-lt"/>
              <a:cs typeface="+mn-cs"/>
            </a:endParaRPr>
          </a:p>
          <a:p>
            <a:pPr fontAlgn="auto">
              <a:spcBef>
                <a:spcPts val="0"/>
              </a:spcBef>
              <a:spcAft>
                <a:spcPts val="0"/>
              </a:spcAft>
              <a:defRPr/>
            </a:pPr>
            <a:r>
              <a:rPr lang="fr-BE" sz="2000" b="1" dirty="0">
                <a:latin typeface="+mn-lt"/>
                <a:cs typeface="+mn-cs"/>
              </a:rPr>
              <a:t>	</a:t>
            </a:r>
          </a:p>
          <a:p>
            <a:pPr marL="399837" indent="-399837" fontAlgn="auto">
              <a:spcBef>
                <a:spcPts val="0"/>
              </a:spcBef>
              <a:spcAft>
                <a:spcPts val="0"/>
              </a:spcAft>
              <a:defRPr/>
            </a:pPr>
            <a:r>
              <a:rPr lang="fr-BE" sz="2000" b="1" dirty="0" smtClean="0">
                <a:latin typeface="+mn-lt"/>
                <a:cs typeface="+mn-cs"/>
              </a:rPr>
              <a:t>III.</a:t>
            </a:r>
            <a:r>
              <a:rPr lang="fr-BE" sz="2000" b="1" dirty="0">
                <a:latin typeface="+mn-lt"/>
                <a:cs typeface="+mn-cs"/>
              </a:rPr>
              <a:t> </a:t>
            </a:r>
            <a:r>
              <a:rPr lang="fr-BE" sz="2000" b="1" dirty="0" smtClean="0">
                <a:latin typeface="+mn-lt"/>
                <a:cs typeface="+mn-cs"/>
              </a:rPr>
              <a:t>Traiter </a:t>
            </a:r>
            <a:r>
              <a:rPr lang="fr-BE" sz="2000" b="1" dirty="0">
                <a:latin typeface="+mn-lt"/>
                <a:cs typeface="+mn-cs"/>
              </a:rPr>
              <a:t>une exception : le bloc </a:t>
            </a:r>
            <a:r>
              <a:rPr lang="fr-BE" sz="2000" b="1" dirty="0" err="1">
                <a:latin typeface="+mn-lt"/>
                <a:cs typeface="+mn-cs"/>
              </a:rPr>
              <a:t>try</a:t>
            </a:r>
            <a:r>
              <a:rPr lang="fr-BE" sz="2000" b="1" dirty="0">
                <a:latin typeface="+mn-lt"/>
                <a:cs typeface="+mn-cs"/>
              </a:rPr>
              <a:t> – catch – </a:t>
            </a:r>
            <a:r>
              <a:rPr lang="fr-BE" sz="2000" b="1" dirty="0" err="1">
                <a:latin typeface="+mn-lt"/>
                <a:cs typeface="+mn-cs"/>
              </a:rPr>
              <a:t>finally</a:t>
            </a:r>
            <a:endParaRPr lang="fr-BE" sz="2000" b="1" dirty="0">
              <a:latin typeface="+mn-lt"/>
              <a:cs typeface="+mn-cs"/>
            </a:endParaRPr>
          </a:p>
          <a:p>
            <a:pPr marL="399837" indent="-399837" fontAlgn="auto">
              <a:spcBef>
                <a:spcPts val="0"/>
              </a:spcBef>
              <a:spcAft>
                <a:spcPts val="0"/>
              </a:spcAft>
              <a:defRPr/>
            </a:pPr>
            <a:endParaRPr lang="fr-BE" sz="2000" b="1" dirty="0">
              <a:latin typeface="+mn-lt"/>
              <a:cs typeface="+mn-cs"/>
            </a:endParaRPr>
          </a:p>
          <a:p>
            <a:pPr marL="399837" indent="-399837" fontAlgn="auto">
              <a:spcBef>
                <a:spcPts val="0"/>
              </a:spcBef>
              <a:spcAft>
                <a:spcPts val="0"/>
              </a:spcAft>
              <a:defRPr/>
            </a:pPr>
            <a:r>
              <a:rPr lang="fr-BE" sz="2000" b="1" dirty="0" smtClean="0">
                <a:latin typeface="+mn-lt"/>
                <a:cs typeface="+mn-cs"/>
              </a:rPr>
              <a:t>IV.</a:t>
            </a:r>
            <a:r>
              <a:rPr lang="fr-BE" sz="2000" b="1" dirty="0">
                <a:latin typeface="+mn-lt"/>
                <a:cs typeface="+mn-cs"/>
              </a:rPr>
              <a:t> </a:t>
            </a:r>
            <a:r>
              <a:rPr lang="fr-BE" sz="2000" b="1" dirty="0" smtClean="0">
                <a:latin typeface="+mn-lt"/>
                <a:cs typeface="+mn-cs"/>
              </a:rPr>
              <a:t>La </a:t>
            </a:r>
            <a:r>
              <a:rPr lang="fr-BE" sz="2000" b="1" dirty="0">
                <a:latin typeface="+mn-lt"/>
                <a:cs typeface="+mn-cs"/>
              </a:rPr>
              <a:t>hiérarchie des exceptions</a:t>
            </a:r>
          </a:p>
          <a:p>
            <a:pPr marL="399837" indent="-399837" fontAlgn="auto">
              <a:spcBef>
                <a:spcPts val="0"/>
              </a:spcBef>
              <a:spcAft>
                <a:spcPts val="0"/>
              </a:spcAft>
              <a:defRPr/>
            </a:pPr>
            <a:endParaRPr lang="fr-BE" sz="2000" b="1" dirty="0">
              <a:latin typeface="+mn-lt"/>
              <a:cs typeface="+mn-cs"/>
            </a:endParaRPr>
          </a:p>
          <a:p>
            <a:pPr marL="399837" indent="-399837" fontAlgn="auto">
              <a:spcBef>
                <a:spcPts val="0"/>
              </a:spcBef>
              <a:spcAft>
                <a:spcPts val="0"/>
              </a:spcAft>
              <a:defRPr/>
            </a:pPr>
            <a:r>
              <a:rPr lang="fr-BE" sz="2000" b="1" dirty="0" smtClean="0">
                <a:latin typeface="+mn-lt"/>
                <a:cs typeface="+mn-cs"/>
              </a:rPr>
              <a:t>V.</a:t>
            </a:r>
            <a:r>
              <a:rPr lang="fr-BE" sz="2000" b="1" dirty="0">
                <a:latin typeface="+mn-lt"/>
                <a:cs typeface="+mn-cs"/>
              </a:rPr>
              <a:t> </a:t>
            </a:r>
            <a:r>
              <a:rPr lang="fr-BE" sz="2000" b="1" dirty="0" smtClean="0">
                <a:latin typeface="+mn-lt"/>
                <a:cs typeface="+mn-cs"/>
              </a:rPr>
              <a:t>Relancer </a:t>
            </a:r>
            <a:r>
              <a:rPr lang="fr-BE" sz="2000" b="1" dirty="0">
                <a:latin typeface="+mn-lt"/>
                <a:cs typeface="+mn-cs"/>
              </a:rPr>
              <a:t>une exception</a:t>
            </a:r>
          </a:p>
          <a:p>
            <a:pPr marL="399837" indent="-399837" fontAlgn="auto">
              <a:spcBef>
                <a:spcPts val="0"/>
              </a:spcBef>
              <a:spcAft>
                <a:spcPts val="0"/>
              </a:spcAft>
              <a:defRPr/>
            </a:pPr>
            <a:endParaRPr lang="fr-BE" sz="2000" b="1" dirty="0">
              <a:latin typeface="+mn-lt"/>
              <a:cs typeface="+mn-cs"/>
            </a:endParaRPr>
          </a:p>
          <a:p>
            <a:pPr marL="399837" indent="-399837" fontAlgn="auto">
              <a:spcBef>
                <a:spcPts val="0"/>
              </a:spcBef>
              <a:spcAft>
                <a:spcPts val="0"/>
              </a:spcAft>
              <a:defRPr/>
            </a:pPr>
            <a:r>
              <a:rPr lang="fr-BE" sz="2000" b="1" dirty="0" smtClean="0">
                <a:latin typeface="+mn-lt"/>
                <a:cs typeface="+mn-cs"/>
              </a:rPr>
              <a:t>VI.</a:t>
            </a:r>
            <a:r>
              <a:rPr lang="fr-BE" sz="2000" b="1" dirty="0">
                <a:latin typeface="+mn-lt"/>
                <a:cs typeface="+mn-cs"/>
              </a:rPr>
              <a:t> </a:t>
            </a:r>
            <a:r>
              <a:rPr lang="fr-BE" sz="2000" b="1" dirty="0" smtClean="0">
                <a:latin typeface="+mn-lt"/>
                <a:cs typeface="+mn-cs"/>
              </a:rPr>
              <a:t>Créer </a:t>
            </a:r>
            <a:r>
              <a:rPr lang="fr-BE" sz="2000" b="1" dirty="0">
                <a:latin typeface="+mn-lt"/>
                <a:cs typeface="+mn-cs"/>
              </a:rPr>
              <a:t>une classe d’exception</a:t>
            </a:r>
          </a:p>
          <a:p>
            <a:pPr marL="399837" indent="-399837" fontAlgn="auto">
              <a:spcBef>
                <a:spcPts val="0"/>
              </a:spcBef>
              <a:spcAft>
                <a:spcPts val="0"/>
              </a:spcAft>
              <a:defRPr/>
            </a:pPr>
            <a:endParaRPr lang="fr-BE" sz="2000" b="1" dirty="0">
              <a:latin typeface="+mn-lt"/>
              <a:cs typeface="+mn-cs"/>
            </a:endParaRPr>
          </a:p>
          <a:p>
            <a:pPr marL="399837" indent="-399837" fontAlgn="auto">
              <a:spcBef>
                <a:spcPts val="0"/>
              </a:spcBef>
              <a:spcAft>
                <a:spcPts val="0"/>
              </a:spcAft>
              <a:defRPr/>
            </a:pPr>
            <a:r>
              <a:rPr lang="fr-BE" sz="2000" b="1" dirty="0" smtClean="0">
                <a:latin typeface="+mn-lt"/>
                <a:cs typeface="+mn-cs"/>
              </a:rPr>
              <a:t>VII. Exercices</a:t>
            </a:r>
            <a:endParaRPr lang="fr-BE" sz="2000" b="1" dirty="0">
              <a:latin typeface="+mn-lt"/>
              <a:cs typeface="+mn-cs"/>
            </a:endParaRPr>
          </a:p>
          <a:p>
            <a:pPr marL="399837" indent="-399837" fontAlgn="auto">
              <a:spcBef>
                <a:spcPts val="0"/>
              </a:spcBef>
              <a:spcAft>
                <a:spcPts val="0"/>
              </a:spcAft>
              <a:defRPr/>
            </a:pPr>
            <a:endParaRPr lang="fr-BE" sz="2000" b="1" dirty="0">
              <a:latin typeface="+mn-lt"/>
              <a:cs typeface="+mn-cs"/>
            </a:endParaRPr>
          </a:p>
        </p:txBody>
      </p:sp>
    </p:spTree>
    <p:extLst>
      <p:ext uri="{BB962C8B-B14F-4D97-AF65-F5344CB8AC3E}">
        <p14:creationId xmlns:p14="http://schemas.microsoft.com/office/powerpoint/2010/main" val="2430787428"/>
      </p:ext>
    </p:extLst>
  </p:cSld>
  <p:clrMapOvr>
    <a:masterClrMapping/>
  </p:clrMapOvr>
  <p:transition>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2"/>
            <a:ext cx="9144000" cy="58472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392" tIns="45696" rIns="91392" bIns="45696">
            <a:spAutoFit/>
          </a:bodyPr>
          <a:lstStyle/>
          <a:p>
            <a:pPr fontAlgn="auto">
              <a:spcBef>
                <a:spcPts val="0"/>
              </a:spcBef>
              <a:spcAft>
                <a:spcPts val="0"/>
              </a:spcAft>
              <a:defRPr/>
            </a:pPr>
            <a:r>
              <a:rPr lang="fr-BE" sz="3200" b="1" dirty="0">
                <a:latin typeface="+mn-lt"/>
                <a:cs typeface="+mn-cs"/>
              </a:rPr>
              <a:t>I . </a:t>
            </a:r>
            <a:r>
              <a:rPr lang="fr-BE" sz="2400" b="1" dirty="0">
                <a:latin typeface="+mn-lt"/>
                <a:cs typeface="+mn-cs"/>
              </a:rPr>
              <a:t>La gestion des exceptions</a:t>
            </a:r>
            <a:r>
              <a:rPr lang="fr-BE" sz="3200" b="1" dirty="0">
                <a:latin typeface="+mn-lt"/>
                <a:cs typeface="+mn-cs"/>
              </a:rPr>
              <a:t>	</a:t>
            </a:r>
            <a:endParaRPr lang="fr-BE" sz="2400" b="1" i="1" dirty="0">
              <a:latin typeface="+mn-lt"/>
              <a:cs typeface="+mn-cs"/>
            </a:endParaRPr>
          </a:p>
        </p:txBody>
      </p:sp>
      <p:sp>
        <p:nvSpPr>
          <p:cNvPr id="9" name="Rectangle 8"/>
          <p:cNvSpPr/>
          <p:nvPr/>
        </p:nvSpPr>
        <p:spPr>
          <a:xfrm>
            <a:off x="428625" y="1049338"/>
            <a:ext cx="8464550" cy="4093380"/>
          </a:xfrm>
          <a:prstGeom prst="rect">
            <a:avLst/>
          </a:prstGeom>
        </p:spPr>
        <p:txBody>
          <a:bodyPr lIns="91392" tIns="45696" rIns="91392" bIns="45696">
            <a:spAutoFit/>
          </a:bodyPr>
          <a:lstStyle/>
          <a:p>
            <a:pPr fontAlgn="auto">
              <a:spcBef>
                <a:spcPts val="0"/>
              </a:spcBef>
              <a:spcAft>
                <a:spcPts val="0"/>
              </a:spcAft>
              <a:defRPr/>
            </a:pPr>
            <a:r>
              <a:rPr lang="fr-BE" sz="2000" dirty="0">
                <a:latin typeface="Calibri" panose="020F0502020204030204" pitchFamily="34" charset="0"/>
                <a:cs typeface="+mn-cs"/>
              </a:rPr>
              <a:t>Une </a:t>
            </a:r>
            <a:r>
              <a:rPr lang="fr-BE" sz="2000" b="1" dirty="0">
                <a:latin typeface="Calibri" panose="020F0502020204030204" pitchFamily="34" charset="0"/>
                <a:cs typeface="+mn-cs"/>
              </a:rPr>
              <a:t>exception</a:t>
            </a:r>
            <a:r>
              <a:rPr lang="fr-BE" sz="2000" dirty="0">
                <a:latin typeface="Calibri" panose="020F0502020204030204" pitchFamily="34" charset="0"/>
                <a:cs typeface="+mn-cs"/>
              </a:rPr>
              <a:t> est un </a:t>
            </a:r>
            <a:r>
              <a:rPr lang="fr-BE" sz="2000" b="1" dirty="0">
                <a:latin typeface="Calibri" panose="020F0502020204030204" pitchFamily="34" charset="0"/>
                <a:cs typeface="+mn-cs"/>
              </a:rPr>
              <a:t>signal</a:t>
            </a:r>
            <a:r>
              <a:rPr lang="fr-BE" sz="2000" dirty="0">
                <a:latin typeface="Calibri" panose="020F0502020204030204" pitchFamily="34" charset="0"/>
                <a:cs typeface="+mn-cs"/>
              </a:rPr>
              <a:t> qui se déclenche en cas de </a:t>
            </a:r>
            <a:r>
              <a:rPr lang="fr-BE" sz="2000" b="1" dirty="0">
                <a:latin typeface="Calibri" panose="020F0502020204030204" pitchFamily="34" charset="0"/>
                <a:cs typeface="+mn-cs"/>
              </a:rPr>
              <a:t>problème</a:t>
            </a:r>
            <a:r>
              <a:rPr lang="fr-BE" sz="2000" dirty="0">
                <a:latin typeface="Calibri" panose="020F0502020204030204" pitchFamily="34" charset="0"/>
                <a:cs typeface="+mn-cs"/>
              </a:rPr>
              <a:t>. </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Les exceptions permettent de </a:t>
            </a:r>
            <a:r>
              <a:rPr lang="fr-BE" sz="2000" b="1" dirty="0">
                <a:latin typeface="Calibri" panose="020F0502020204030204" pitchFamily="34" charset="0"/>
                <a:cs typeface="+mn-cs"/>
              </a:rPr>
              <a:t>gérer les cas d'erreur </a:t>
            </a:r>
            <a:r>
              <a:rPr lang="fr-BE" sz="2000" dirty="0">
                <a:latin typeface="Calibri" panose="020F0502020204030204" pitchFamily="34" charset="0"/>
                <a:cs typeface="+mn-cs"/>
              </a:rPr>
              <a:t>et de rétablir une situation stable (ce qui veut dire, dans certains cas, quitter l'application proprement).</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La gestion des exceptions se décompose en deux phases :</a:t>
            </a:r>
          </a:p>
          <a:p>
            <a:pPr marL="1256635" lvl="2" indent="-342718" fontAlgn="auto">
              <a:spcBef>
                <a:spcPts val="0"/>
              </a:spcBef>
              <a:spcAft>
                <a:spcPts val="0"/>
              </a:spcAft>
              <a:buFont typeface="Arial" panose="020B0604020202020204" pitchFamily="34" charset="0"/>
              <a:buChar char="•"/>
              <a:defRPr/>
            </a:pPr>
            <a:r>
              <a:rPr lang="fr-BE" sz="2000" dirty="0">
                <a:latin typeface="Calibri" panose="020F0502020204030204" pitchFamily="34" charset="0"/>
                <a:cs typeface="+mn-cs"/>
              </a:rPr>
              <a:t>la </a:t>
            </a:r>
            <a:r>
              <a:rPr lang="fr-BE" sz="2000" b="1" dirty="0">
                <a:latin typeface="Calibri" panose="020F0502020204030204" pitchFamily="34" charset="0"/>
                <a:cs typeface="+mn-cs"/>
              </a:rPr>
              <a:t>levée</a:t>
            </a:r>
            <a:r>
              <a:rPr lang="fr-BE" sz="2000" dirty="0">
                <a:latin typeface="Calibri" panose="020F0502020204030204" pitchFamily="34" charset="0"/>
                <a:cs typeface="+mn-cs"/>
              </a:rPr>
              <a:t> de l’exception</a:t>
            </a:r>
          </a:p>
          <a:p>
            <a:pPr marL="1256635" lvl="2" indent="-342718" fontAlgn="auto">
              <a:spcBef>
                <a:spcPts val="0"/>
              </a:spcBef>
              <a:spcAft>
                <a:spcPts val="0"/>
              </a:spcAft>
              <a:buFont typeface="Arial" panose="020B0604020202020204" pitchFamily="34" charset="0"/>
              <a:buChar char="•"/>
              <a:defRPr/>
            </a:pPr>
            <a:r>
              <a:rPr lang="fr-BE" sz="2000" dirty="0">
                <a:latin typeface="Calibri" panose="020F0502020204030204" pitchFamily="34" charset="0"/>
                <a:cs typeface="+mn-cs"/>
              </a:rPr>
              <a:t>le </a:t>
            </a:r>
            <a:r>
              <a:rPr lang="fr-BE" sz="2000" b="1" dirty="0">
                <a:latin typeface="Calibri" panose="020F0502020204030204" pitchFamily="34" charset="0"/>
                <a:cs typeface="+mn-cs"/>
              </a:rPr>
              <a:t>traitement</a:t>
            </a:r>
            <a:r>
              <a:rPr lang="fr-BE" sz="2000" dirty="0">
                <a:latin typeface="Calibri" panose="020F0502020204030204" pitchFamily="34" charset="0"/>
                <a:cs typeface="+mn-cs"/>
              </a:rPr>
              <a:t> de l’exception</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En Java, une exception est représentée par une </a:t>
            </a:r>
            <a:r>
              <a:rPr lang="fr-BE" sz="2000" b="1" dirty="0">
                <a:latin typeface="Calibri" panose="020F0502020204030204" pitchFamily="34" charset="0"/>
                <a:cs typeface="+mn-cs"/>
              </a:rPr>
              <a:t>classe</a:t>
            </a:r>
            <a:r>
              <a:rPr lang="fr-BE" sz="2000" dirty="0">
                <a:latin typeface="Calibri" panose="020F0502020204030204" pitchFamily="34" charset="0"/>
                <a:cs typeface="+mn-cs"/>
              </a:rPr>
              <a:t>.</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Toutes les exceptions dérivent de la classe </a:t>
            </a:r>
            <a:r>
              <a:rPr lang="fr-BE" sz="2000" b="1" dirty="0">
                <a:latin typeface="Calibri" panose="020F0502020204030204" pitchFamily="34" charset="0"/>
                <a:cs typeface="+mn-cs"/>
              </a:rPr>
              <a:t>Exception</a:t>
            </a:r>
            <a:r>
              <a:rPr lang="fr-BE" sz="2000" dirty="0">
                <a:latin typeface="Calibri" panose="020F0502020204030204" pitchFamily="34" charset="0"/>
                <a:cs typeface="+mn-cs"/>
              </a:rPr>
              <a:t> qui dérive de la classe </a:t>
            </a:r>
            <a:r>
              <a:rPr lang="fr-BE" sz="2000" b="1" dirty="0" err="1">
                <a:latin typeface="Calibri" panose="020F0502020204030204" pitchFamily="34" charset="0"/>
                <a:cs typeface="+mn-cs"/>
              </a:rPr>
              <a:t>Throwable</a:t>
            </a:r>
            <a:r>
              <a:rPr lang="fr-BE" sz="2000" dirty="0">
                <a:latin typeface="Calibri" panose="020F0502020204030204" pitchFamily="34" charset="0"/>
                <a:cs typeface="+mn-cs"/>
              </a:rPr>
              <a:t>.</a:t>
            </a:r>
          </a:p>
        </p:txBody>
      </p:sp>
    </p:spTree>
    <p:extLst>
      <p:ext uri="{BB962C8B-B14F-4D97-AF65-F5344CB8AC3E}">
        <p14:creationId xmlns:p14="http://schemas.microsoft.com/office/powerpoint/2010/main" val="3321230366"/>
      </p:ext>
    </p:extLst>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2"/>
            <a:ext cx="9144000" cy="58472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392" tIns="45696" rIns="91392" bIns="45696">
            <a:spAutoFit/>
          </a:bodyPr>
          <a:lstStyle/>
          <a:p>
            <a:pPr fontAlgn="auto">
              <a:spcBef>
                <a:spcPts val="0"/>
              </a:spcBef>
              <a:spcAft>
                <a:spcPts val="0"/>
              </a:spcAft>
              <a:defRPr/>
            </a:pPr>
            <a:r>
              <a:rPr lang="fr-BE" sz="3200" b="1" dirty="0">
                <a:latin typeface="+mn-lt"/>
                <a:cs typeface="+mn-cs"/>
              </a:rPr>
              <a:t>I . </a:t>
            </a:r>
            <a:r>
              <a:rPr lang="fr-BE" sz="2400" b="1" dirty="0">
                <a:latin typeface="+mn-lt"/>
                <a:cs typeface="+mn-cs"/>
              </a:rPr>
              <a:t>La gestion des exceptions</a:t>
            </a:r>
            <a:r>
              <a:rPr lang="fr-BE" sz="3200" b="1" dirty="0">
                <a:latin typeface="+mn-lt"/>
                <a:cs typeface="+mn-cs"/>
              </a:rPr>
              <a:t>	</a:t>
            </a:r>
            <a:endParaRPr lang="fr-BE" sz="2400" b="1" i="1" dirty="0">
              <a:latin typeface="+mn-lt"/>
              <a:cs typeface="+mn-cs"/>
            </a:endParaRPr>
          </a:p>
        </p:txBody>
      </p:sp>
      <p:sp>
        <p:nvSpPr>
          <p:cNvPr id="9" name="Rectangle 8"/>
          <p:cNvSpPr/>
          <p:nvPr/>
        </p:nvSpPr>
        <p:spPr>
          <a:xfrm>
            <a:off x="178594" y="908722"/>
            <a:ext cx="8786812" cy="3785603"/>
          </a:xfrm>
          <a:prstGeom prst="rect">
            <a:avLst/>
          </a:prstGeom>
        </p:spPr>
        <p:txBody>
          <a:bodyPr lIns="91392" tIns="45696" rIns="91392" bIns="45696">
            <a:spAutoFit/>
          </a:bodyPr>
          <a:lstStyle/>
          <a:p>
            <a:pPr fontAlgn="auto">
              <a:spcBef>
                <a:spcPts val="0"/>
              </a:spcBef>
              <a:spcAft>
                <a:spcPts val="0"/>
              </a:spcAft>
              <a:defRPr/>
            </a:pPr>
            <a:r>
              <a:rPr lang="fr-BE" sz="2000" dirty="0">
                <a:latin typeface="Calibri" panose="020F0502020204030204" pitchFamily="34" charset="0"/>
                <a:cs typeface="+mn-cs"/>
              </a:rPr>
              <a:t>En Java, il existe 3 sortes d’exception :</a:t>
            </a:r>
          </a:p>
          <a:p>
            <a:pPr fontAlgn="auto">
              <a:spcBef>
                <a:spcPts val="0"/>
              </a:spcBef>
              <a:spcAft>
                <a:spcPts val="0"/>
              </a:spcAft>
              <a:defRPr/>
            </a:pPr>
            <a:endParaRPr lang="fr-BE" sz="2000" dirty="0">
              <a:latin typeface="Calibri" panose="020F0502020204030204" pitchFamily="34" charset="0"/>
              <a:cs typeface="+mn-cs"/>
            </a:endParaRPr>
          </a:p>
          <a:p>
            <a:pPr marL="799677" lvl="1" indent="-342718" fontAlgn="auto">
              <a:spcBef>
                <a:spcPts val="0"/>
              </a:spcBef>
              <a:spcAft>
                <a:spcPts val="0"/>
              </a:spcAft>
              <a:buFont typeface="Arial" panose="020B0604020202020204" pitchFamily="34" charset="0"/>
              <a:buChar char="•"/>
              <a:defRPr/>
            </a:pPr>
            <a:r>
              <a:rPr lang="fr-BE" sz="2000" dirty="0">
                <a:latin typeface="Calibri" panose="020F0502020204030204" pitchFamily="34" charset="0"/>
                <a:cs typeface="+mn-cs"/>
              </a:rPr>
              <a:t>Les exceptions vérifiées (Exception) : </a:t>
            </a:r>
            <a:r>
              <a:rPr lang="fr-BE" sz="2000" b="1" dirty="0">
                <a:latin typeface="Calibri" panose="020F0502020204030204" pitchFamily="34" charset="0"/>
              </a:rPr>
              <a:t>exceptions prévisibles</a:t>
            </a:r>
            <a:r>
              <a:rPr lang="fr-BE" sz="2000" dirty="0">
                <a:latin typeface="Calibri" panose="020F0502020204030204" pitchFamily="34" charset="0"/>
              </a:rPr>
              <a:t> dans le programme et traitées par le programmeur (panne réseau, absence d’un fichier, ...).</a:t>
            </a:r>
            <a:endParaRPr lang="fr-BE" sz="2000" dirty="0">
              <a:latin typeface="Calibri" panose="020F0502020204030204" pitchFamily="34" charset="0"/>
              <a:cs typeface="+mn-cs"/>
            </a:endParaRPr>
          </a:p>
          <a:p>
            <a:pPr marL="799677" lvl="1" indent="-342718" fontAlgn="auto">
              <a:spcBef>
                <a:spcPts val="0"/>
              </a:spcBef>
              <a:spcAft>
                <a:spcPts val="0"/>
              </a:spcAft>
              <a:buFont typeface="Arial" panose="020B0604020202020204" pitchFamily="34" charset="0"/>
              <a:buChar char="•"/>
              <a:defRPr/>
            </a:pPr>
            <a:endParaRPr lang="fr-BE" sz="2000" dirty="0">
              <a:latin typeface="Calibri" panose="020F0502020204030204" pitchFamily="34" charset="0"/>
              <a:cs typeface="+mn-cs"/>
            </a:endParaRPr>
          </a:p>
          <a:p>
            <a:pPr marL="799677" lvl="1" indent="-342718" fontAlgn="auto">
              <a:spcBef>
                <a:spcPts val="0"/>
              </a:spcBef>
              <a:spcAft>
                <a:spcPts val="0"/>
              </a:spcAft>
              <a:buFont typeface="Arial" panose="020B0604020202020204" pitchFamily="34" charset="0"/>
              <a:buChar char="•"/>
              <a:defRPr/>
            </a:pPr>
            <a:r>
              <a:rPr lang="fr-BE" sz="2000" dirty="0">
                <a:latin typeface="Calibri" panose="020F0502020204030204" pitchFamily="34" charset="0"/>
                <a:cs typeface="+mn-cs"/>
              </a:rPr>
              <a:t>Les exceptions </a:t>
            </a:r>
            <a:r>
              <a:rPr lang="fr-BE" sz="2000" dirty="0" err="1">
                <a:latin typeface="Calibri" panose="020F0502020204030204" pitchFamily="34" charset="0"/>
                <a:cs typeface="+mn-cs"/>
              </a:rPr>
              <a:t>runtime</a:t>
            </a:r>
            <a:r>
              <a:rPr lang="fr-BE" sz="2000" dirty="0">
                <a:latin typeface="Calibri" panose="020F0502020204030204" pitchFamily="34" charset="0"/>
                <a:cs typeface="+mn-cs"/>
              </a:rPr>
              <a:t> (</a:t>
            </a:r>
            <a:r>
              <a:rPr lang="fr-BE" sz="2000" dirty="0" err="1">
                <a:latin typeface="Calibri" panose="020F0502020204030204" pitchFamily="34" charset="0"/>
                <a:cs typeface="+mn-cs"/>
              </a:rPr>
              <a:t>RuntimeException</a:t>
            </a:r>
            <a:r>
              <a:rPr lang="fr-BE" sz="2000" dirty="0">
                <a:latin typeface="Calibri" panose="020F0502020204030204" pitchFamily="34" charset="0"/>
                <a:cs typeface="+mn-cs"/>
              </a:rPr>
              <a:t>) : </a:t>
            </a:r>
            <a:r>
              <a:rPr lang="fr-BE" sz="2000" b="1" dirty="0">
                <a:latin typeface="Calibri" panose="020F0502020204030204" pitchFamily="34" charset="0"/>
                <a:cs typeface="+mn-cs"/>
              </a:rPr>
              <a:t>exceptions internes </a:t>
            </a:r>
            <a:r>
              <a:rPr lang="fr-BE" sz="2000" dirty="0">
                <a:latin typeface="Calibri" panose="020F0502020204030204" pitchFamily="34" charset="0"/>
                <a:cs typeface="+mn-cs"/>
              </a:rPr>
              <a:t>au programme et qui résultent de </a:t>
            </a:r>
            <a:r>
              <a:rPr lang="fr-BE" sz="2000" b="1" dirty="0">
                <a:latin typeface="Calibri" panose="020F0502020204030204" pitchFamily="34" charset="0"/>
                <a:cs typeface="+mn-cs"/>
              </a:rPr>
              <a:t>bugs</a:t>
            </a:r>
            <a:r>
              <a:rPr lang="fr-BE" sz="2000" dirty="0">
                <a:latin typeface="Calibri" panose="020F0502020204030204" pitchFamily="34" charset="0"/>
                <a:cs typeface="+mn-cs"/>
              </a:rPr>
              <a:t> de programmation.</a:t>
            </a:r>
          </a:p>
          <a:p>
            <a:pPr marL="342718" indent="-342718" fontAlgn="auto">
              <a:spcBef>
                <a:spcPts val="0"/>
              </a:spcBef>
              <a:spcAft>
                <a:spcPts val="0"/>
              </a:spcAft>
              <a:buFont typeface="Arial" panose="020B0604020202020204" pitchFamily="34" charset="0"/>
              <a:buChar char="•"/>
              <a:defRPr/>
            </a:pPr>
            <a:endParaRPr lang="fr-BE" sz="2000" dirty="0">
              <a:latin typeface="Calibri" panose="020F0502020204030204" pitchFamily="34" charset="0"/>
              <a:cs typeface="+mn-cs"/>
            </a:endParaRPr>
          </a:p>
          <a:p>
            <a:pPr marL="799677" lvl="1" indent="-342718" fontAlgn="auto">
              <a:spcBef>
                <a:spcPts val="0"/>
              </a:spcBef>
              <a:spcAft>
                <a:spcPts val="0"/>
              </a:spcAft>
              <a:buFont typeface="Arial" panose="020B0604020202020204" pitchFamily="34" charset="0"/>
              <a:buChar char="•"/>
              <a:defRPr/>
            </a:pPr>
            <a:r>
              <a:rPr lang="fr-BE" sz="2000" dirty="0">
                <a:latin typeface="Calibri" panose="020F0502020204030204" pitchFamily="34" charset="0"/>
                <a:cs typeface="+mn-cs"/>
              </a:rPr>
              <a:t>Les erreurs (</a:t>
            </a:r>
            <a:r>
              <a:rPr lang="fr-BE" sz="2000" dirty="0" err="1">
                <a:latin typeface="Calibri" panose="020F0502020204030204" pitchFamily="34" charset="0"/>
                <a:cs typeface="+mn-cs"/>
              </a:rPr>
              <a:t>Error</a:t>
            </a:r>
            <a:r>
              <a:rPr lang="fr-BE" sz="2000" dirty="0">
                <a:latin typeface="Calibri" panose="020F0502020204030204" pitchFamily="34" charset="0"/>
                <a:cs typeface="+mn-cs"/>
              </a:rPr>
              <a:t>) : </a:t>
            </a:r>
            <a:r>
              <a:rPr lang="fr-BE" sz="2000" b="1" dirty="0">
                <a:latin typeface="Calibri" panose="020F0502020204030204" pitchFamily="34" charset="0"/>
                <a:cs typeface="+mn-cs"/>
              </a:rPr>
              <a:t>exceptions externes </a:t>
            </a:r>
            <a:r>
              <a:rPr lang="fr-BE" sz="2000" dirty="0">
                <a:latin typeface="Calibri" panose="020F0502020204030204" pitchFamily="34" charset="0"/>
                <a:cs typeface="+mn-cs"/>
              </a:rPr>
              <a:t>au programme et impossible à prévoir que le programmeur n’est pas censé traiter.</a:t>
            </a:r>
            <a:endParaRPr lang="fr-BE" sz="2000" dirty="0">
              <a:latin typeface="Calibri" panose="020F0502020204030204" pitchFamily="34" charset="0"/>
              <a:cs typeface="+mn-cs"/>
              <a:hlinkClick r:id="" action="ppaction://hlinkfile"/>
            </a:endParaRPr>
          </a:p>
          <a:p>
            <a:pPr fontAlgn="auto">
              <a:spcBef>
                <a:spcPts val="0"/>
              </a:spcBef>
              <a:spcAft>
                <a:spcPts val="0"/>
              </a:spcAft>
              <a:defRPr/>
            </a:pPr>
            <a:endParaRPr lang="fr-BE" sz="2000" dirty="0">
              <a:latin typeface="Calibri" panose="020F0502020204030204" pitchFamily="34" charset="0"/>
              <a:cs typeface="+mn-cs"/>
              <a:hlinkClick r:id="" action="ppaction://hlinkfile"/>
            </a:endParaRPr>
          </a:p>
        </p:txBody>
      </p:sp>
    </p:spTree>
    <p:extLst>
      <p:ext uri="{BB962C8B-B14F-4D97-AF65-F5344CB8AC3E}">
        <p14:creationId xmlns:p14="http://schemas.microsoft.com/office/powerpoint/2010/main" val="1883634397"/>
      </p:ext>
    </p:extLst>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ZoneTexte 4"/>
          <p:cNvSpPr txBox="1">
            <a:spLocks noChangeArrowheads="1"/>
          </p:cNvSpPr>
          <p:nvPr/>
        </p:nvSpPr>
        <p:spPr bwMode="auto">
          <a:xfrm>
            <a:off x="0" y="68263"/>
            <a:ext cx="9144000" cy="66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2" tIns="45696" rIns="91392" bIns="45696">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3600" b="1">
                <a:latin typeface="Calibri" pitchFamily="34" charset="0"/>
              </a:rPr>
              <a:t>Aperçu du chapitre</a:t>
            </a:r>
          </a:p>
        </p:txBody>
      </p:sp>
      <p:sp>
        <p:nvSpPr>
          <p:cNvPr id="8" name="ZoneTexte 7"/>
          <p:cNvSpPr txBox="1"/>
          <p:nvPr/>
        </p:nvSpPr>
        <p:spPr>
          <a:xfrm>
            <a:off x="785813" y="1124744"/>
            <a:ext cx="7572375" cy="4616600"/>
          </a:xfrm>
          <a:prstGeom prst="rect">
            <a:avLst/>
          </a:prstGeom>
          <a:noFill/>
        </p:spPr>
        <p:txBody>
          <a:bodyPr lIns="91392" tIns="45696" rIns="91392" bIns="45696">
            <a:spAutoFit/>
          </a:bodyPr>
          <a:lstStyle/>
          <a:p>
            <a:pPr fontAlgn="auto">
              <a:spcBef>
                <a:spcPts val="0"/>
              </a:spcBef>
              <a:spcAft>
                <a:spcPts val="0"/>
              </a:spcAft>
              <a:defRPr/>
            </a:pPr>
            <a:endParaRPr lang="fr-BE" sz="1600" b="1" dirty="0">
              <a:latin typeface="+mn-lt"/>
              <a:cs typeface="+mn-cs"/>
            </a:endParaRPr>
          </a:p>
          <a:p>
            <a:pPr fontAlgn="auto">
              <a:spcBef>
                <a:spcPts val="0"/>
              </a:spcBef>
              <a:spcAft>
                <a:spcPts val="0"/>
              </a:spcAft>
              <a:defRPr/>
            </a:pPr>
            <a:r>
              <a:rPr lang="fr-BE" sz="2000" b="1" dirty="0" smtClean="0">
                <a:latin typeface="+mn-lt"/>
                <a:cs typeface="+mn-cs"/>
              </a:rPr>
              <a:t>I. La </a:t>
            </a:r>
            <a:r>
              <a:rPr lang="fr-BE" sz="2000" b="1" dirty="0">
                <a:latin typeface="+mn-lt"/>
                <a:cs typeface="+mn-cs"/>
              </a:rPr>
              <a:t>gestion des exceptions</a:t>
            </a:r>
          </a:p>
          <a:p>
            <a:pPr fontAlgn="auto">
              <a:spcBef>
                <a:spcPts val="0"/>
              </a:spcBef>
              <a:spcAft>
                <a:spcPts val="0"/>
              </a:spcAft>
              <a:defRPr/>
            </a:pPr>
            <a:endParaRPr lang="fr-BE" sz="2000" b="1" dirty="0">
              <a:latin typeface="+mn-lt"/>
              <a:cs typeface="+mn-cs"/>
            </a:endParaRPr>
          </a:p>
          <a:p>
            <a:pPr fontAlgn="auto">
              <a:spcBef>
                <a:spcPts val="0"/>
              </a:spcBef>
              <a:spcAft>
                <a:spcPts val="0"/>
              </a:spcAft>
              <a:defRPr/>
            </a:pPr>
            <a:r>
              <a:rPr lang="fr-BE" sz="2000" b="1" dirty="0" smtClean="0">
                <a:solidFill>
                  <a:srgbClr val="FF0000"/>
                </a:solidFill>
                <a:latin typeface="+mn-lt"/>
                <a:cs typeface="+mn-cs"/>
              </a:rPr>
              <a:t>II. Lever </a:t>
            </a:r>
            <a:r>
              <a:rPr lang="fr-BE" sz="2000" b="1" dirty="0">
                <a:solidFill>
                  <a:srgbClr val="FF0000"/>
                </a:solidFill>
                <a:latin typeface="+mn-lt"/>
                <a:cs typeface="+mn-cs"/>
              </a:rPr>
              <a:t>une exception : </a:t>
            </a:r>
            <a:r>
              <a:rPr lang="fr-BE" sz="2000" b="1" dirty="0" err="1">
                <a:solidFill>
                  <a:srgbClr val="FF0000"/>
                </a:solidFill>
                <a:latin typeface="+mn-lt"/>
                <a:cs typeface="+mn-cs"/>
              </a:rPr>
              <a:t>throw</a:t>
            </a:r>
            <a:r>
              <a:rPr lang="fr-BE" sz="2000" b="1" dirty="0">
                <a:solidFill>
                  <a:srgbClr val="FF0000"/>
                </a:solidFill>
                <a:latin typeface="+mn-lt"/>
                <a:cs typeface="+mn-cs"/>
              </a:rPr>
              <a:t> - </a:t>
            </a:r>
            <a:r>
              <a:rPr lang="fr-BE" sz="2000" b="1" dirty="0" err="1">
                <a:solidFill>
                  <a:srgbClr val="FF0000"/>
                </a:solidFill>
                <a:latin typeface="+mn-lt"/>
                <a:cs typeface="+mn-cs"/>
              </a:rPr>
              <a:t>throws</a:t>
            </a:r>
            <a:endParaRPr lang="fr-BE" sz="2000" b="1" dirty="0">
              <a:solidFill>
                <a:srgbClr val="FF0000"/>
              </a:solidFill>
              <a:latin typeface="+mn-lt"/>
              <a:cs typeface="+mn-cs"/>
            </a:endParaRPr>
          </a:p>
          <a:p>
            <a:pPr fontAlgn="auto">
              <a:spcBef>
                <a:spcPts val="0"/>
              </a:spcBef>
              <a:spcAft>
                <a:spcPts val="0"/>
              </a:spcAft>
              <a:defRPr/>
            </a:pPr>
            <a:r>
              <a:rPr lang="fr-BE" sz="2000" b="1" dirty="0">
                <a:latin typeface="+mn-lt"/>
                <a:cs typeface="+mn-cs"/>
              </a:rPr>
              <a:t>	</a:t>
            </a:r>
          </a:p>
          <a:p>
            <a:pPr marL="399837" indent="-399837" fontAlgn="auto">
              <a:spcBef>
                <a:spcPts val="0"/>
              </a:spcBef>
              <a:spcAft>
                <a:spcPts val="0"/>
              </a:spcAft>
              <a:defRPr/>
            </a:pPr>
            <a:r>
              <a:rPr lang="fr-BE" sz="2000" b="1" dirty="0" smtClean="0">
                <a:latin typeface="+mn-lt"/>
                <a:cs typeface="+mn-cs"/>
              </a:rPr>
              <a:t>III.</a:t>
            </a:r>
            <a:r>
              <a:rPr lang="fr-BE" sz="2000" b="1" dirty="0">
                <a:latin typeface="+mn-lt"/>
                <a:cs typeface="+mn-cs"/>
              </a:rPr>
              <a:t> </a:t>
            </a:r>
            <a:r>
              <a:rPr lang="fr-BE" sz="2000" b="1" dirty="0" smtClean="0">
                <a:latin typeface="+mn-lt"/>
                <a:cs typeface="+mn-cs"/>
              </a:rPr>
              <a:t>Traiter </a:t>
            </a:r>
            <a:r>
              <a:rPr lang="fr-BE" sz="2000" b="1" dirty="0">
                <a:latin typeface="+mn-lt"/>
                <a:cs typeface="+mn-cs"/>
              </a:rPr>
              <a:t>une exception : le bloc </a:t>
            </a:r>
            <a:r>
              <a:rPr lang="fr-BE" sz="2000" b="1" dirty="0" err="1">
                <a:latin typeface="+mn-lt"/>
                <a:cs typeface="+mn-cs"/>
              </a:rPr>
              <a:t>try</a:t>
            </a:r>
            <a:r>
              <a:rPr lang="fr-BE" sz="2000" b="1" dirty="0">
                <a:latin typeface="+mn-lt"/>
                <a:cs typeface="+mn-cs"/>
              </a:rPr>
              <a:t> – catch – </a:t>
            </a:r>
            <a:r>
              <a:rPr lang="fr-BE" sz="2000" b="1" dirty="0" err="1">
                <a:latin typeface="+mn-lt"/>
                <a:cs typeface="+mn-cs"/>
              </a:rPr>
              <a:t>finally</a:t>
            </a:r>
            <a:endParaRPr lang="fr-BE" sz="2000" b="1" dirty="0">
              <a:latin typeface="+mn-lt"/>
              <a:cs typeface="+mn-cs"/>
            </a:endParaRPr>
          </a:p>
          <a:p>
            <a:pPr marL="399837" indent="-399837" fontAlgn="auto">
              <a:spcBef>
                <a:spcPts val="0"/>
              </a:spcBef>
              <a:spcAft>
                <a:spcPts val="0"/>
              </a:spcAft>
              <a:defRPr/>
            </a:pPr>
            <a:endParaRPr lang="fr-BE" sz="2000" b="1" dirty="0">
              <a:latin typeface="+mn-lt"/>
              <a:cs typeface="+mn-cs"/>
            </a:endParaRPr>
          </a:p>
          <a:p>
            <a:pPr marL="399837" indent="-399837" fontAlgn="auto">
              <a:spcBef>
                <a:spcPts val="0"/>
              </a:spcBef>
              <a:spcAft>
                <a:spcPts val="0"/>
              </a:spcAft>
              <a:defRPr/>
            </a:pPr>
            <a:r>
              <a:rPr lang="fr-BE" sz="2000" b="1" dirty="0" smtClean="0">
                <a:latin typeface="+mn-lt"/>
                <a:cs typeface="+mn-cs"/>
              </a:rPr>
              <a:t>IV.</a:t>
            </a:r>
            <a:r>
              <a:rPr lang="fr-BE" sz="2000" b="1" dirty="0">
                <a:latin typeface="+mn-lt"/>
                <a:cs typeface="+mn-cs"/>
              </a:rPr>
              <a:t> </a:t>
            </a:r>
            <a:r>
              <a:rPr lang="fr-BE" sz="2000" b="1" dirty="0" smtClean="0">
                <a:latin typeface="+mn-lt"/>
                <a:cs typeface="+mn-cs"/>
              </a:rPr>
              <a:t>La </a:t>
            </a:r>
            <a:r>
              <a:rPr lang="fr-BE" sz="2000" b="1" dirty="0">
                <a:latin typeface="+mn-lt"/>
                <a:cs typeface="+mn-cs"/>
              </a:rPr>
              <a:t>hiérarchie des exceptions</a:t>
            </a:r>
          </a:p>
          <a:p>
            <a:pPr marL="399837" indent="-399837" fontAlgn="auto">
              <a:spcBef>
                <a:spcPts val="0"/>
              </a:spcBef>
              <a:spcAft>
                <a:spcPts val="0"/>
              </a:spcAft>
              <a:defRPr/>
            </a:pPr>
            <a:endParaRPr lang="fr-BE" sz="2000" b="1" dirty="0">
              <a:latin typeface="+mn-lt"/>
              <a:cs typeface="+mn-cs"/>
            </a:endParaRPr>
          </a:p>
          <a:p>
            <a:pPr marL="399837" indent="-399837" fontAlgn="auto">
              <a:spcBef>
                <a:spcPts val="0"/>
              </a:spcBef>
              <a:spcAft>
                <a:spcPts val="0"/>
              </a:spcAft>
              <a:defRPr/>
            </a:pPr>
            <a:r>
              <a:rPr lang="fr-BE" sz="2000" b="1" dirty="0" smtClean="0">
                <a:latin typeface="+mn-lt"/>
                <a:cs typeface="+mn-cs"/>
              </a:rPr>
              <a:t>V.</a:t>
            </a:r>
            <a:r>
              <a:rPr lang="fr-BE" sz="2000" b="1" dirty="0">
                <a:latin typeface="+mn-lt"/>
                <a:cs typeface="+mn-cs"/>
              </a:rPr>
              <a:t> </a:t>
            </a:r>
            <a:r>
              <a:rPr lang="fr-BE" sz="2000" b="1" dirty="0" smtClean="0">
                <a:latin typeface="+mn-lt"/>
                <a:cs typeface="+mn-cs"/>
              </a:rPr>
              <a:t>Relancer </a:t>
            </a:r>
            <a:r>
              <a:rPr lang="fr-BE" sz="2000" b="1" dirty="0">
                <a:latin typeface="+mn-lt"/>
                <a:cs typeface="+mn-cs"/>
              </a:rPr>
              <a:t>une exception</a:t>
            </a:r>
          </a:p>
          <a:p>
            <a:pPr marL="399837" indent="-399837" fontAlgn="auto">
              <a:spcBef>
                <a:spcPts val="0"/>
              </a:spcBef>
              <a:spcAft>
                <a:spcPts val="0"/>
              </a:spcAft>
              <a:defRPr/>
            </a:pPr>
            <a:endParaRPr lang="fr-BE" sz="2000" b="1" dirty="0">
              <a:latin typeface="+mn-lt"/>
              <a:cs typeface="+mn-cs"/>
            </a:endParaRPr>
          </a:p>
          <a:p>
            <a:pPr marL="399837" indent="-399837" fontAlgn="auto">
              <a:spcBef>
                <a:spcPts val="0"/>
              </a:spcBef>
              <a:spcAft>
                <a:spcPts val="0"/>
              </a:spcAft>
              <a:defRPr/>
            </a:pPr>
            <a:r>
              <a:rPr lang="fr-BE" sz="2000" b="1" dirty="0" smtClean="0">
                <a:latin typeface="+mn-lt"/>
                <a:cs typeface="+mn-cs"/>
              </a:rPr>
              <a:t>VI.</a:t>
            </a:r>
            <a:r>
              <a:rPr lang="fr-BE" sz="2000" b="1" dirty="0">
                <a:latin typeface="+mn-lt"/>
                <a:cs typeface="+mn-cs"/>
              </a:rPr>
              <a:t> </a:t>
            </a:r>
            <a:r>
              <a:rPr lang="fr-BE" sz="2000" b="1" dirty="0" smtClean="0">
                <a:latin typeface="+mn-lt"/>
                <a:cs typeface="+mn-cs"/>
              </a:rPr>
              <a:t>Créer </a:t>
            </a:r>
            <a:r>
              <a:rPr lang="fr-BE" sz="2000" b="1" dirty="0">
                <a:latin typeface="+mn-lt"/>
                <a:cs typeface="+mn-cs"/>
              </a:rPr>
              <a:t>une classe d’exception</a:t>
            </a:r>
          </a:p>
          <a:p>
            <a:pPr marL="399837" indent="-399837" fontAlgn="auto">
              <a:spcBef>
                <a:spcPts val="0"/>
              </a:spcBef>
              <a:spcAft>
                <a:spcPts val="0"/>
              </a:spcAft>
              <a:defRPr/>
            </a:pPr>
            <a:endParaRPr lang="fr-BE" sz="2000" b="1" dirty="0">
              <a:latin typeface="+mn-lt"/>
              <a:cs typeface="+mn-cs"/>
            </a:endParaRPr>
          </a:p>
          <a:p>
            <a:pPr marL="399837" indent="-399837" fontAlgn="auto">
              <a:spcBef>
                <a:spcPts val="0"/>
              </a:spcBef>
              <a:spcAft>
                <a:spcPts val="0"/>
              </a:spcAft>
              <a:defRPr/>
            </a:pPr>
            <a:r>
              <a:rPr lang="fr-BE" sz="2000" b="1" dirty="0" smtClean="0">
                <a:latin typeface="+mn-lt"/>
                <a:cs typeface="+mn-cs"/>
              </a:rPr>
              <a:t>VII. Exercices</a:t>
            </a:r>
            <a:endParaRPr lang="fr-BE" sz="2000" b="1" dirty="0">
              <a:latin typeface="+mn-lt"/>
              <a:cs typeface="+mn-cs"/>
            </a:endParaRPr>
          </a:p>
          <a:p>
            <a:pPr marL="399837" indent="-399837" fontAlgn="auto">
              <a:spcBef>
                <a:spcPts val="0"/>
              </a:spcBef>
              <a:spcAft>
                <a:spcPts val="0"/>
              </a:spcAft>
              <a:defRPr/>
            </a:pPr>
            <a:endParaRPr lang="fr-BE" sz="2000" b="1" dirty="0">
              <a:latin typeface="+mn-lt"/>
              <a:cs typeface="+mn-cs"/>
            </a:endParaRPr>
          </a:p>
        </p:txBody>
      </p:sp>
    </p:spTree>
    <p:extLst>
      <p:ext uri="{BB962C8B-B14F-4D97-AF65-F5344CB8AC3E}">
        <p14:creationId xmlns:p14="http://schemas.microsoft.com/office/powerpoint/2010/main" val="3867877053"/>
      </p:ext>
    </p:extLst>
  </p:cSld>
  <p:clrMapOvr>
    <a:masterClrMapping/>
  </p:clrMapOvr>
  <p:transition>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2"/>
            <a:ext cx="9144000" cy="58472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392" tIns="45696" rIns="91392" bIns="45696">
            <a:spAutoFit/>
          </a:bodyPr>
          <a:lstStyle/>
          <a:p>
            <a:pPr fontAlgn="auto">
              <a:spcBef>
                <a:spcPts val="0"/>
              </a:spcBef>
              <a:spcAft>
                <a:spcPts val="0"/>
              </a:spcAft>
              <a:defRPr/>
            </a:pPr>
            <a:r>
              <a:rPr lang="fr-BE" sz="3200" b="1" dirty="0">
                <a:latin typeface="+mn-lt"/>
                <a:cs typeface="+mn-cs"/>
              </a:rPr>
              <a:t>II . </a:t>
            </a:r>
            <a:r>
              <a:rPr lang="fr-BE" sz="2400" b="1" dirty="0">
                <a:latin typeface="+mn-lt"/>
                <a:cs typeface="+mn-cs"/>
              </a:rPr>
              <a:t>Lever une exception : </a:t>
            </a:r>
            <a:r>
              <a:rPr lang="fr-BE" sz="2400" b="1" dirty="0" err="1">
                <a:latin typeface="+mn-lt"/>
                <a:cs typeface="+mn-cs"/>
              </a:rPr>
              <a:t>throw</a:t>
            </a:r>
            <a:r>
              <a:rPr lang="fr-BE" sz="2400" b="1" dirty="0">
                <a:latin typeface="+mn-lt"/>
                <a:cs typeface="+mn-cs"/>
              </a:rPr>
              <a:t> – </a:t>
            </a:r>
            <a:r>
              <a:rPr lang="fr-BE" sz="2400" b="1" dirty="0" err="1">
                <a:latin typeface="+mn-lt"/>
                <a:cs typeface="+mn-cs"/>
              </a:rPr>
              <a:t>throws</a:t>
            </a:r>
            <a:r>
              <a:rPr lang="fr-BE" sz="2400" b="1" dirty="0">
                <a:latin typeface="+mn-lt"/>
                <a:cs typeface="+mn-cs"/>
              </a:rPr>
              <a:t> </a:t>
            </a:r>
            <a:r>
              <a:rPr lang="fr-BE" sz="3200" b="1" dirty="0">
                <a:latin typeface="+mn-lt"/>
                <a:cs typeface="+mn-cs"/>
              </a:rPr>
              <a:t>	</a:t>
            </a:r>
            <a:endParaRPr lang="fr-BE" sz="2400" b="1" i="1" dirty="0">
              <a:latin typeface="+mn-lt"/>
              <a:cs typeface="+mn-cs"/>
            </a:endParaRPr>
          </a:p>
        </p:txBody>
      </p:sp>
      <p:sp>
        <p:nvSpPr>
          <p:cNvPr id="9" name="Rectangle 8"/>
          <p:cNvSpPr/>
          <p:nvPr/>
        </p:nvSpPr>
        <p:spPr>
          <a:xfrm>
            <a:off x="285750" y="911225"/>
            <a:ext cx="8786813" cy="1261835"/>
          </a:xfrm>
          <a:prstGeom prst="rect">
            <a:avLst/>
          </a:prstGeom>
        </p:spPr>
        <p:txBody>
          <a:bodyPr lIns="91392" tIns="45696" rIns="91392" bIns="45696">
            <a:spAutoFit/>
          </a:bodyPr>
          <a:lstStyle/>
          <a:p>
            <a:pPr fontAlgn="auto">
              <a:spcBef>
                <a:spcPts val="0"/>
              </a:spcBef>
              <a:spcAft>
                <a:spcPts val="0"/>
              </a:spcAft>
              <a:defRPr/>
            </a:pPr>
            <a:r>
              <a:rPr lang="fr-BE" sz="2000" dirty="0">
                <a:latin typeface="Calibri" panose="020F0502020204030204" pitchFamily="34" charset="0"/>
                <a:cs typeface="+mn-cs"/>
              </a:rPr>
              <a:t>Une exception est </a:t>
            </a:r>
            <a:r>
              <a:rPr lang="fr-BE" sz="2000" b="1" dirty="0">
                <a:latin typeface="Calibri" panose="020F0502020204030204" pitchFamily="34" charset="0"/>
                <a:cs typeface="+mn-cs"/>
              </a:rPr>
              <a:t>levée</a:t>
            </a:r>
            <a:r>
              <a:rPr lang="fr-BE" sz="2000" dirty="0">
                <a:latin typeface="Calibri" panose="020F0502020204030204" pitchFamily="34" charset="0"/>
                <a:cs typeface="+mn-cs"/>
              </a:rPr>
              <a:t> grâce à l'instruction </a:t>
            </a:r>
            <a:r>
              <a:rPr lang="fr-BE" sz="2000" b="1" dirty="0" err="1" smtClean="0">
                <a:latin typeface="Calibri" panose="020F0502020204030204" pitchFamily="34" charset="0"/>
                <a:cs typeface="+mn-cs"/>
              </a:rPr>
              <a:t>throw</a:t>
            </a:r>
            <a:r>
              <a:rPr lang="fr-BE" sz="2000" dirty="0" smtClean="0">
                <a:latin typeface="Calibri" panose="020F0502020204030204" pitchFamily="34" charset="0"/>
                <a:cs typeface="+mn-cs"/>
              </a:rPr>
              <a:t>.</a:t>
            </a:r>
            <a:endParaRPr lang="fr-BE" sz="2000" dirty="0">
              <a:latin typeface="Calibri" panose="020F0502020204030204" pitchFamily="34" charset="0"/>
              <a:cs typeface="+mn-cs"/>
            </a:endParaRPr>
          </a:p>
          <a:p>
            <a:pPr fontAlgn="auto">
              <a:spcBef>
                <a:spcPts val="0"/>
              </a:spcBef>
              <a:spcAft>
                <a:spcPts val="0"/>
              </a:spcAft>
              <a:defRPr/>
            </a:pPr>
            <a:endParaRPr lang="fr-BE" dirty="0">
              <a:latin typeface="Calibri" panose="020F0502020204030204" pitchFamily="34" charset="0"/>
              <a:cs typeface="+mn-cs"/>
            </a:endParaRPr>
          </a:p>
          <a:p>
            <a:pPr fontAlgn="auto">
              <a:spcBef>
                <a:spcPts val="0"/>
              </a:spcBef>
              <a:spcAft>
                <a:spcPts val="0"/>
              </a:spcAft>
              <a:defRPr/>
            </a:pPr>
            <a:r>
              <a:rPr lang="en-US" b="1" dirty="0">
                <a:solidFill>
                  <a:schemeClr val="tx2">
                    <a:lumMod val="60000"/>
                    <a:lumOff val="40000"/>
                  </a:schemeClr>
                </a:solidFill>
                <a:latin typeface="Calibri" panose="020F0502020204030204" pitchFamily="34" charset="0"/>
                <a:cs typeface="+mn-cs"/>
              </a:rPr>
              <a:t>	</a:t>
            </a:r>
            <a:r>
              <a:rPr lang="en-US" b="1" dirty="0" smtClean="0">
                <a:solidFill>
                  <a:schemeClr val="tx2">
                    <a:lumMod val="60000"/>
                    <a:lumOff val="40000"/>
                  </a:schemeClr>
                </a:solidFill>
                <a:latin typeface="Calibri" panose="020F0502020204030204" pitchFamily="34" charset="0"/>
                <a:cs typeface="+mn-cs"/>
              </a:rPr>
              <a:t>        if</a:t>
            </a:r>
            <a:r>
              <a:rPr lang="en-US" dirty="0" smtClean="0">
                <a:latin typeface="Calibri" panose="020F0502020204030204" pitchFamily="34" charset="0"/>
                <a:cs typeface="+mn-cs"/>
              </a:rPr>
              <a:t> </a:t>
            </a:r>
            <a:r>
              <a:rPr lang="en-US" dirty="0">
                <a:latin typeface="Calibri" panose="020F0502020204030204" pitchFamily="34" charset="0"/>
                <a:cs typeface="+mn-cs"/>
              </a:rPr>
              <a:t>(</a:t>
            </a:r>
            <a:r>
              <a:rPr lang="en-US" dirty="0" smtClean="0">
                <a:latin typeface="Calibri" panose="020F0502020204030204" pitchFamily="34" charset="0"/>
                <a:cs typeface="+mn-cs"/>
              </a:rPr>
              <a:t>k &lt; 0</a:t>
            </a:r>
            <a:r>
              <a:rPr lang="en-US" dirty="0">
                <a:latin typeface="Calibri" panose="020F0502020204030204" pitchFamily="34" charset="0"/>
                <a:cs typeface="+mn-cs"/>
              </a:rPr>
              <a:t>) </a:t>
            </a:r>
            <a:r>
              <a:rPr lang="en-US" b="1" dirty="0">
                <a:solidFill>
                  <a:schemeClr val="tx2">
                    <a:lumMod val="60000"/>
                    <a:lumOff val="40000"/>
                  </a:schemeClr>
                </a:solidFill>
                <a:latin typeface="Calibri" panose="020F0502020204030204" pitchFamily="34" charset="0"/>
                <a:cs typeface="+mn-cs"/>
              </a:rPr>
              <a:t>throw</a:t>
            </a:r>
            <a:r>
              <a:rPr lang="en-US" dirty="0">
                <a:latin typeface="Calibri" panose="020F0502020204030204" pitchFamily="34" charset="0"/>
                <a:cs typeface="+mn-cs"/>
              </a:rPr>
              <a:t> </a:t>
            </a:r>
            <a:r>
              <a:rPr lang="en-US" b="1" dirty="0">
                <a:solidFill>
                  <a:schemeClr val="tx2">
                    <a:lumMod val="60000"/>
                    <a:lumOff val="40000"/>
                  </a:schemeClr>
                </a:solidFill>
                <a:latin typeface="Calibri" panose="020F0502020204030204" pitchFamily="34" charset="0"/>
                <a:cs typeface="+mn-cs"/>
              </a:rPr>
              <a:t>new</a:t>
            </a:r>
            <a:r>
              <a:rPr lang="en-US" dirty="0">
                <a:latin typeface="Calibri" panose="020F0502020204030204" pitchFamily="34" charset="0"/>
                <a:cs typeface="+mn-cs"/>
              </a:rPr>
              <a:t> </a:t>
            </a:r>
            <a:r>
              <a:rPr lang="en-US" dirty="0" err="1" smtClean="0">
                <a:latin typeface="Calibri" panose="020F0502020204030204" pitchFamily="34" charset="0"/>
                <a:cs typeface="+mn-cs"/>
              </a:rPr>
              <a:t>MonException</a:t>
            </a:r>
            <a:r>
              <a:rPr lang="en-US" dirty="0" smtClean="0">
                <a:latin typeface="Calibri" panose="020F0502020204030204" pitchFamily="34" charset="0"/>
                <a:cs typeface="+mn-cs"/>
              </a:rPr>
              <a:t>(</a:t>
            </a:r>
            <a:r>
              <a:rPr lang="en-US" dirty="0" smtClean="0">
                <a:solidFill>
                  <a:schemeClr val="bg1">
                    <a:lumMod val="65000"/>
                  </a:schemeClr>
                </a:solidFill>
                <a:latin typeface="Calibri" panose="020F0502020204030204" pitchFamily="34" charset="0"/>
                <a:cs typeface="+mn-cs"/>
              </a:rPr>
              <a:t>"</a:t>
            </a:r>
            <a:r>
              <a:rPr lang="en-US" dirty="0">
                <a:solidFill>
                  <a:schemeClr val="bg1">
                    <a:lumMod val="65000"/>
                  </a:schemeClr>
                </a:solidFill>
                <a:latin typeface="Calibri" panose="020F0502020204030204" pitchFamily="34" charset="0"/>
                <a:cs typeface="+mn-cs"/>
              </a:rPr>
              <a:t>Message"</a:t>
            </a:r>
            <a:r>
              <a:rPr lang="en-US" dirty="0">
                <a:latin typeface="Calibri" panose="020F0502020204030204" pitchFamily="34" charset="0"/>
                <a:cs typeface="+mn-cs"/>
              </a:rPr>
              <a:t>);</a:t>
            </a:r>
            <a:endParaRPr lang="fr-BE" dirty="0">
              <a:latin typeface="Calibri" panose="020F0502020204030204" pitchFamily="34" charset="0"/>
              <a:cs typeface="+mn-cs"/>
            </a:endParaRPr>
          </a:p>
          <a:p>
            <a:pPr fontAlgn="auto">
              <a:spcBef>
                <a:spcPts val="0"/>
              </a:spcBef>
              <a:spcAft>
                <a:spcPts val="0"/>
              </a:spcAft>
              <a:defRPr/>
            </a:pPr>
            <a:endParaRPr lang="fr-BE" sz="2000" dirty="0">
              <a:latin typeface="Calibri" panose="020F0502020204030204" pitchFamily="34" charset="0"/>
              <a:cs typeface="+mn-cs"/>
              <a:hlinkClick r:id="" action="ppaction://hlinkfile"/>
            </a:endParaRPr>
          </a:p>
        </p:txBody>
      </p:sp>
      <p:sp>
        <p:nvSpPr>
          <p:cNvPr id="10" name="Rectangle 9"/>
          <p:cNvSpPr/>
          <p:nvPr/>
        </p:nvSpPr>
        <p:spPr>
          <a:xfrm>
            <a:off x="285753" y="2133601"/>
            <a:ext cx="8607425" cy="3785603"/>
          </a:xfrm>
          <a:prstGeom prst="rect">
            <a:avLst/>
          </a:prstGeom>
        </p:spPr>
        <p:txBody>
          <a:bodyPr lIns="91392" tIns="45696" rIns="91392" bIns="45696">
            <a:spAutoFit/>
          </a:bodyPr>
          <a:lstStyle/>
          <a:p>
            <a:pPr fontAlgn="auto">
              <a:spcBef>
                <a:spcPts val="0"/>
              </a:spcBef>
              <a:spcAft>
                <a:spcPts val="0"/>
              </a:spcAft>
              <a:defRPr/>
            </a:pPr>
            <a:r>
              <a:rPr lang="fr-BE" sz="2000" dirty="0">
                <a:latin typeface="Calibri" panose="020F0502020204030204" pitchFamily="34" charset="0"/>
                <a:cs typeface="+mn-cs"/>
              </a:rPr>
              <a:t>Une exception peut être traitée </a:t>
            </a:r>
            <a:r>
              <a:rPr lang="fr-BE" sz="2000" dirty="0" smtClean="0">
                <a:latin typeface="Calibri" panose="020F0502020204030204" pitchFamily="34" charset="0"/>
                <a:cs typeface="+mn-cs"/>
              </a:rPr>
              <a:t>directement</a:t>
            </a:r>
            <a:r>
              <a:rPr lang="fr-BE" sz="2000" dirty="0">
                <a:latin typeface="Calibri" panose="020F0502020204030204" pitchFamily="34" charset="0"/>
                <a:cs typeface="+mn-cs"/>
              </a:rPr>
              <a:t> </a:t>
            </a:r>
            <a:r>
              <a:rPr lang="fr-BE" sz="2000" dirty="0" smtClean="0">
                <a:latin typeface="Calibri" panose="020F0502020204030204" pitchFamily="34" charset="0"/>
                <a:cs typeface="+mn-cs"/>
              </a:rPr>
              <a:t>par </a:t>
            </a:r>
            <a:r>
              <a:rPr lang="fr-BE" sz="2000" dirty="0">
                <a:latin typeface="Calibri" panose="020F0502020204030204" pitchFamily="34" charset="0"/>
                <a:cs typeface="+mn-cs"/>
              </a:rPr>
              <a:t>la méthode dans laquelle elle est levée, mais elle peut également être </a:t>
            </a:r>
            <a:r>
              <a:rPr lang="fr-BE" sz="2000" b="1" dirty="0">
                <a:latin typeface="Calibri" panose="020F0502020204030204" pitchFamily="34" charset="0"/>
                <a:cs typeface="+mn-cs"/>
              </a:rPr>
              <a:t>envoyée à la méthode appelante </a:t>
            </a:r>
            <a:r>
              <a:rPr lang="fr-BE" sz="2000" dirty="0">
                <a:latin typeface="Calibri" panose="020F0502020204030204" pitchFamily="34" charset="0"/>
                <a:cs typeface="+mn-cs"/>
              </a:rPr>
              <a:t>grâce à l'instruction </a:t>
            </a:r>
            <a:r>
              <a:rPr lang="fr-BE" sz="2000" b="1" dirty="0" err="1" smtClean="0">
                <a:latin typeface="Calibri" panose="020F0502020204030204" pitchFamily="34" charset="0"/>
                <a:cs typeface="+mn-cs"/>
              </a:rPr>
              <a:t>throws</a:t>
            </a:r>
            <a:r>
              <a:rPr lang="fr-BE" sz="2000" dirty="0" smtClean="0">
                <a:effectLst>
                  <a:outerShdw blurRad="38100" dist="38100" dir="2700000" algn="tl">
                    <a:srgbClr val="000000">
                      <a:alpha val="43137"/>
                    </a:srgbClr>
                  </a:outerShdw>
                </a:effectLst>
                <a:latin typeface="Calibri" panose="020F0502020204030204" pitchFamily="34" charset="0"/>
                <a:cs typeface="+mn-cs"/>
              </a:rPr>
              <a:t>.</a:t>
            </a:r>
            <a:endParaRPr lang="fr-BE" sz="2000" dirty="0" smtClean="0">
              <a:latin typeface="Calibri" panose="020F0502020204030204" pitchFamily="34" charset="0"/>
              <a:cs typeface="+mn-cs"/>
            </a:endParaRPr>
          </a:p>
          <a:p>
            <a:pPr fontAlgn="auto">
              <a:spcBef>
                <a:spcPts val="0"/>
              </a:spcBef>
              <a:spcAft>
                <a:spcPts val="0"/>
              </a:spcAft>
              <a:defRPr/>
            </a:pPr>
            <a:endParaRPr lang="fr-BE" sz="2000" dirty="0" smtClean="0">
              <a:latin typeface="Calibri" panose="020F0502020204030204" pitchFamily="34" charset="0"/>
              <a:cs typeface="+mn-cs"/>
            </a:endParaRPr>
          </a:p>
          <a:p>
            <a:pPr lvl="3" fontAlgn="auto">
              <a:spcBef>
                <a:spcPts val="0"/>
              </a:spcBef>
              <a:spcAft>
                <a:spcPts val="0"/>
              </a:spcAft>
              <a:defRPr/>
            </a:pPr>
            <a:r>
              <a:rPr lang="fr-BE" sz="2000" b="1" dirty="0" smtClean="0">
                <a:solidFill>
                  <a:schemeClr val="tx2">
                    <a:lumMod val="60000"/>
                    <a:lumOff val="40000"/>
                  </a:schemeClr>
                </a:solidFill>
                <a:latin typeface="Calibri" panose="020F0502020204030204" pitchFamily="34" charset="0"/>
                <a:cs typeface="+mn-cs"/>
              </a:rPr>
              <a:t>public</a:t>
            </a:r>
            <a:r>
              <a:rPr lang="fr-BE" sz="2000" dirty="0" smtClean="0">
                <a:latin typeface="Calibri" panose="020F0502020204030204" pitchFamily="34" charset="0"/>
                <a:cs typeface="+mn-cs"/>
              </a:rPr>
              <a:t> </a:t>
            </a:r>
            <a:r>
              <a:rPr lang="fr-BE" sz="2000" b="1" dirty="0" err="1">
                <a:solidFill>
                  <a:schemeClr val="tx2">
                    <a:lumMod val="60000"/>
                    <a:lumOff val="40000"/>
                  </a:schemeClr>
                </a:solidFill>
                <a:latin typeface="Calibri" panose="020F0502020204030204" pitchFamily="34" charset="0"/>
                <a:cs typeface="+mn-cs"/>
              </a:rPr>
              <a:t>void</a:t>
            </a:r>
            <a:r>
              <a:rPr lang="fr-BE" sz="2000" dirty="0">
                <a:latin typeface="Calibri" panose="020F0502020204030204" pitchFamily="34" charset="0"/>
                <a:cs typeface="+mn-cs"/>
              </a:rPr>
              <a:t> </a:t>
            </a:r>
            <a:r>
              <a:rPr lang="fr-BE" sz="2000" dirty="0" err="1" smtClean="0">
                <a:latin typeface="Calibri" panose="020F0502020204030204" pitchFamily="34" charset="0"/>
                <a:cs typeface="+mn-cs"/>
              </a:rPr>
              <a:t>maMethode</a:t>
            </a:r>
            <a:r>
              <a:rPr lang="fr-BE" sz="2000" dirty="0" smtClean="0">
                <a:latin typeface="Calibri" panose="020F0502020204030204" pitchFamily="34" charset="0"/>
                <a:cs typeface="+mn-cs"/>
              </a:rPr>
              <a:t>(</a:t>
            </a:r>
            <a:r>
              <a:rPr lang="fr-BE" sz="2000" b="1" dirty="0" err="1" smtClean="0">
                <a:solidFill>
                  <a:schemeClr val="tx2">
                    <a:lumMod val="60000"/>
                    <a:lumOff val="40000"/>
                  </a:schemeClr>
                </a:solidFill>
                <a:latin typeface="Calibri" panose="020F0502020204030204" pitchFamily="34" charset="0"/>
                <a:cs typeface="+mn-cs"/>
              </a:rPr>
              <a:t>int</a:t>
            </a:r>
            <a:r>
              <a:rPr lang="fr-BE" sz="2000" dirty="0" smtClean="0">
                <a:latin typeface="Calibri" panose="020F0502020204030204" pitchFamily="34" charset="0"/>
                <a:cs typeface="+mn-cs"/>
              </a:rPr>
              <a:t> </a:t>
            </a:r>
            <a:r>
              <a:rPr lang="fr-BE" sz="2000" dirty="0">
                <a:latin typeface="Calibri" panose="020F0502020204030204" pitchFamily="34" charset="0"/>
                <a:cs typeface="+mn-cs"/>
              </a:rPr>
              <a:t>entier) </a:t>
            </a:r>
            <a:r>
              <a:rPr lang="fr-BE" sz="2000" b="1" dirty="0" err="1">
                <a:solidFill>
                  <a:schemeClr val="tx2">
                    <a:lumMod val="60000"/>
                    <a:lumOff val="40000"/>
                  </a:schemeClr>
                </a:solidFill>
                <a:latin typeface="Calibri" panose="020F0502020204030204" pitchFamily="34" charset="0"/>
                <a:cs typeface="+mn-cs"/>
              </a:rPr>
              <a:t>throws</a:t>
            </a:r>
            <a:r>
              <a:rPr lang="fr-BE" sz="2000" dirty="0">
                <a:latin typeface="Calibri" panose="020F0502020204030204" pitchFamily="34" charset="0"/>
                <a:cs typeface="+mn-cs"/>
              </a:rPr>
              <a:t> </a:t>
            </a:r>
            <a:r>
              <a:rPr lang="en-US" sz="2000" dirty="0" err="1" smtClean="0">
                <a:latin typeface="Calibri" panose="020F0502020204030204" pitchFamily="34" charset="0"/>
              </a:rPr>
              <a:t>MonException</a:t>
            </a:r>
            <a:r>
              <a:rPr lang="fr-BE" sz="2000" dirty="0">
                <a:latin typeface="Calibri" panose="020F0502020204030204" pitchFamily="34" charset="0"/>
                <a:cs typeface="+mn-cs"/>
              </a:rPr>
              <a:t> </a:t>
            </a:r>
            <a:r>
              <a:rPr lang="fr-BE" sz="2000" b="1" dirty="0" smtClean="0">
                <a:latin typeface="Calibri" panose="020F0502020204030204" pitchFamily="34" charset="0"/>
                <a:cs typeface="+mn-cs"/>
              </a:rPr>
              <a:t>{ </a:t>
            </a:r>
            <a:endParaRPr lang="fr-BE" sz="2000" b="1" dirty="0">
              <a:latin typeface="Calibri" panose="020F0502020204030204" pitchFamily="34" charset="0"/>
              <a:cs typeface="+mn-cs"/>
            </a:endParaRPr>
          </a:p>
          <a:p>
            <a:pPr lvl="3" fontAlgn="auto">
              <a:spcBef>
                <a:spcPts val="0"/>
              </a:spcBef>
              <a:spcAft>
                <a:spcPts val="0"/>
              </a:spcAft>
              <a:defRPr/>
            </a:pPr>
            <a:r>
              <a:rPr lang="fr-BE" sz="2000" dirty="0" smtClean="0">
                <a:solidFill>
                  <a:srgbClr val="92D050"/>
                </a:solidFill>
                <a:latin typeface="Calibri" panose="020F0502020204030204" pitchFamily="34" charset="0"/>
                <a:cs typeface="+mn-cs"/>
              </a:rPr>
              <a:t>	//</a:t>
            </a:r>
            <a:r>
              <a:rPr lang="fr-BE" sz="2000" dirty="0">
                <a:solidFill>
                  <a:srgbClr val="92D050"/>
                </a:solidFill>
                <a:latin typeface="Calibri" panose="020F0502020204030204" pitchFamily="34" charset="0"/>
                <a:cs typeface="+mn-cs"/>
              </a:rPr>
              <a:t>code de la </a:t>
            </a:r>
            <a:r>
              <a:rPr lang="fr-BE" sz="2000" dirty="0" err="1">
                <a:solidFill>
                  <a:srgbClr val="92D050"/>
                </a:solidFill>
                <a:latin typeface="Calibri" panose="020F0502020204030204" pitchFamily="34" charset="0"/>
                <a:cs typeface="+mn-cs"/>
              </a:rPr>
              <a:t>methode</a:t>
            </a:r>
            <a:r>
              <a:rPr lang="fr-BE" sz="2000" dirty="0">
                <a:solidFill>
                  <a:srgbClr val="92D050"/>
                </a:solidFill>
                <a:latin typeface="Calibri" panose="020F0502020204030204" pitchFamily="34" charset="0"/>
                <a:cs typeface="+mn-cs"/>
              </a:rPr>
              <a:t> </a:t>
            </a:r>
          </a:p>
          <a:p>
            <a:pPr lvl="3" fontAlgn="auto">
              <a:spcBef>
                <a:spcPts val="0"/>
              </a:spcBef>
              <a:spcAft>
                <a:spcPts val="0"/>
              </a:spcAft>
              <a:defRPr/>
            </a:pPr>
            <a:r>
              <a:rPr lang="fr-BE" sz="2000" b="1" dirty="0">
                <a:latin typeface="Calibri" panose="020F0502020204030204" pitchFamily="34" charset="0"/>
                <a:cs typeface="+mn-cs"/>
              </a:rPr>
              <a:t>}</a:t>
            </a:r>
          </a:p>
          <a:p>
            <a:pPr lvl="4" fontAlgn="auto">
              <a:spcBef>
                <a:spcPts val="0"/>
              </a:spcBef>
              <a:spcAft>
                <a:spcPts val="0"/>
              </a:spcAft>
              <a:defRPr/>
            </a:pPr>
            <a:endParaRPr lang="fr-BE" sz="2000" b="1"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Dans cet exemple, si une exception de type </a:t>
            </a:r>
            <a:r>
              <a:rPr lang="en-US" sz="2000" i="1" dirty="0" err="1">
                <a:latin typeface="Calibri" panose="020F0502020204030204" pitchFamily="34" charset="0"/>
              </a:rPr>
              <a:t>MonException</a:t>
            </a:r>
            <a:r>
              <a:rPr lang="en-US" sz="2000" dirty="0">
                <a:latin typeface="Calibri" panose="020F0502020204030204" pitchFamily="34" charset="0"/>
              </a:rPr>
              <a:t> </a:t>
            </a:r>
            <a:r>
              <a:rPr lang="fr-BE" sz="2000" dirty="0" smtClean="0">
                <a:latin typeface="Calibri" panose="020F0502020204030204" pitchFamily="34" charset="0"/>
                <a:cs typeface="+mn-cs"/>
              </a:rPr>
              <a:t>est </a:t>
            </a:r>
            <a:r>
              <a:rPr lang="fr-BE" sz="2000" dirty="0">
                <a:latin typeface="Calibri" panose="020F0502020204030204" pitchFamily="34" charset="0"/>
                <a:cs typeface="+mn-cs"/>
              </a:rPr>
              <a:t>levée durant l'exécution de </a:t>
            </a:r>
            <a:r>
              <a:rPr lang="fr-BE" sz="2000" i="1" dirty="0" err="1">
                <a:latin typeface="Calibri" panose="020F0502020204030204" pitchFamily="34" charset="0"/>
                <a:cs typeface="+mn-cs"/>
              </a:rPr>
              <a:t>maMethode</a:t>
            </a:r>
            <a:r>
              <a:rPr lang="fr-BE" sz="2000" dirty="0">
                <a:latin typeface="Calibri" panose="020F0502020204030204" pitchFamily="34" charset="0"/>
                <a:cs typeface="+mn-cs"/>
              </a:rPr>
              <a:t>, l'exception sera envoyée à la méthode </a:t>
            </a:r>
            <a:r>
              <a:rPr lang="fr-BE" sz="2000" dirty="0" err="1">
                <a:latin typeface="Calibri" panose="020F0502020204030204" pitchFamily="34" charset="0"/>
                <a:cs typeface="+mn-cs"/>
              </a:rPr>
              <a:t>appellant</a:t>
            </a:r>
            <a:r>
              <a:rPr lang="fr-BE" sz="2000" dirty="0">
                <a:latin typeface="Calibri" panose="020F0502020204030204" pitchFamily="34" charset="0"/>
                <a:cs typeface="+mn-cs"/>
              </a:rPr>
              <a:t> </a:t>
            </a:r>
            <a:r>
              <a:rPr lang="fr-BE" sz="2000" i="1" dirty="0" err="1">
                <a:latin typeface="Calibri" panose="020F0502020204030204" pitchFamily="34" charset="0"/>
                <a:cs typeface="+mn-cs"/>
              </a:rPr>
              <a:t>maMethode</a:t>
            </a:r>
            <a:r>
              <a:rPr lang="fr-BE" sz="2000" dirty="0">
                <a:latin typeface="Calibri" panose="020F0502020204030204" pitchFamily="34" charset="0"/>
                <a:cs typeface="+mn-cs"/>
              </a:rPr>
              <a:t>, </a:t>
            </a:r>
            <a:r>
              <a:rPr lang="fr-BE" sz="2000" dirty="0" smtClean="0">
                <a:latin typeface="Calibri" panose="020F0502020204030204" pitchFamily="34" charset="0"/>
                <a:cs typeface="+mn-cs"/>
              </a:rPr>
              <a:t>qui </a:t>
            </a:r>
            <a:r>
              <a:rPr lang="fr-BE" sz="2000" dirty="0">
                <a:latin typeface="Calibri" panose="020F0502020204030204" pitchFamily="34" charset="0"/>
                <a:cs typeface="+mn-cs"/>
              </a:rPr>
              <a:t>devra la </a:t>
            </a:r>
            <a:r>
              <a:rPr lang="fr-BE" sz="2000" dirty="0" smtClean="0">
                <a:latin typeface="Calibri" panose="020F0502020204030204" pitchFamily="34" charset="0"/>
                <a:cs typeface="+mn-cs"/>
              </a:rPr>
              <a:t>traiter.</a:t>
            </a:r>
          </a:p>
          <a:p>
            <a:pPr lvl="4" fontAlgn="auto">
              <a:spcBef>
                <a:spcPts val="0"/>
              </a:spcBef>
              <a:spcAft>
                <a:spcPts val="0"/>
              </a:spcAft>
              <a:defRPr/>
            </a:pPr>
            <a:endParaRPr lang="fr-BE" sz="2000" b="1" dirty="0">
              <a:latin typeface="Calibri" panose="020F0502020204030204" pitchFamily="34" charset="0"/>
              <a:cs typeface="+mn-cs"/>
            </a:endParaRPr>
          </a:p>
        </p:txBody>
      </p:sp>
      <p:sp>
        <p:nvSpPr>
          <p:cNvPr id="11" name="Rectangle 10"/>
          <p:cNvSpPr/>
          <p:nvPr/>
        </p:nvSpPr>
        <p:spPr>
          <a:xfrm>
            <a:off x="1611402" y="1417340"/>
            <a:ext cx="6371614" cy="571500"/>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392" tIns="45696" rIns="91392" bIns="45696" anchor="ctr"/>
          <a:lstStyle/>
          <a:p>
            <a:pPr algn="ctr" fontAlgn="auto">
              <a:spcBef>
                <a:spcPts val="0"/>
              </a:spcBef>
              <a:spcAft>
                <a:spcPts val="0"/>
              </a:spcAft>
              <a:defRPr/>
            </a:pPr>
            <a:endParaRPr lang="fr-BE"/>
          </a:p>
        </p:txBody>
      </p:sp>
      <p:sp>
        <p:nvSpPr>
          <p:cNvPr id="12" name="Rectangle 11"/>
          <p:cNvSpPr/>
          <p:nvPr/>
        </p:nvSpPr>
        <p:spPr>
          <a:xfrm>
            <a:off x="1619672" y="3284984"/>
            <a:ext cx="6363344" cy="1149275"/>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392" tIns="45696" rIns="91392" bIns="45696" anchor="ctr"/>
          <a:lstStyle/>
          <a:p>
            <a:pPr algn="ctr" fontAlgn="auto">
              <a:spcBef>
                <a:spcPts val="0"/>
              </a:spcBef>
              <a:spcAft>
                <a:spcPts val="0"/>
              </a:spcAft>
              <a:defRPr/>
            </a:pPr>
            <a:endParaRPr lang="fr-BE"/>
          </a:p>
        </p:txBody>
      </p:sp>
    </p:spTree>
    <p:extLst>
      <p:ext uri="{BB962C8B-B14F-4D97-AF65-F5344CB8AC3E}">
        <p14:creationId xmlns:p14="http://schemas.microsoft.com/office/powerpoint/2010/main" val="1889813784"/>
      </p:ext>
    </p:extLst>
  </p:cSld>
  <p:clrMapOvr>
    <a:masterClrMapping/>
  </p:clrMapOvr>
  <p:transition>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ZoneTexte 4"/>
          <p:cNvSpPr txBox="1">
            <a:spLocks noChangeArrowheads="1"/>
          </p:cNvSpPr>
          <p:nvPr/>
        </p:nvSpPr>
        <p:spPr bwMode="auto">
          <a:xfrm>
            <a:off x="0" y="68263"/>
            <a:ext cx="9144000" cy="66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2" tIns="45696" rIns="91392" bIns="45696">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3600" b="1">
                <a:latin typeface="Calibri" pitchFamily="34" charset="0"/>
              </a:rPr>
              <a:t>Aperçu du chapitre</a:t>
            </a:r>
          </a:p>
        </p:txBody>
      </p:sp>
      <p:sp>
        <p:nvSpPr>
          <p:cNvPr id="8" name="ZoneTexte 7"/>
          <p:cNvSpPr txBox="1"/>
          <p:nvPr/>
        </p:nvSpPr>
        <p:spPr>
          <a:xfrm>
            <a:off x="785813" y="1124744"/>
            <a:ext cx="7572375" cy="4616600"/>
          </a:xfrm>
          <a:prstGeom prst="rect">
            <a:avLst/>
          </a:prstGeom>
          <a:noFill/>
        </p:spPr>
        <p:txBody>
          <a:bodyPr lIns="91392" tIns="45696" rIns="91392" bIns="45696">
            <a:spAutoFit/>
          </a:bodyPr>
          <a:lstStyle/>
          <a:p>
            <a:pPr fontAlgn="auto">
              <a:spcBef>
                <a:spcPts val="0"/>
              </a:spcBef>
              <a:spcAft>
                <a:spcPts val="0"/>
              </a:spcAft>
              <a:defRPr/>
            </a:pPr>
            <a:endParaRPr lang="fr-BE" sz="1600" b="1" dirty="0">
              <a:latin typeface="+mn-lt"/>
              <a:cs typeface="+mn-cs"/>
            </a:endParaRPr>
          </a:p>
          <a:p>
            <a:pPr fontAlgn="auto">
              <a:spcBef>
                <a:spcPts val="0"/>
              </a:spcBef>
              <a:spcAft>
                <a:spcPts val="0"/>
              </a:spcAft>
              <a:defRPr/>
            </a:pPr>
            <a:r>
              <a:rPr lang="fr-BE" sz="2000" b="1" dirty="0" smtClean="0">
                <a:latin typeface="+mn-lt"/>
                <a:cs typeface="+mn-cs"/>
              </a:rPr>
              <a:t>I. La </a:t>
            </a:r>
            <a:r>
              <a:rPr lang="fr-BE" sz="2000" b="1" dirty="0">
                <a:latin typeface="+mn-lt"/>
                <a:cs typeface="+mn-cs"/>
              </a:rPr>
              <a:t>gestion des exceptions</a:t>
            </a:r>
          </a:p>
          <a:p>
            <a:pPr fontAlgn="auto">
              <a:spcBef>
                <a:spcPts val="0"/>
              </a:spcBef>
              <a:spcAft>
                <a:spcPts val="0"/>
              </a:spcAft>
              <a:defRPr/>
            </a:pPr>
            <a:endParaRPr lang="fr-BE" sz="2000" b="1" dirty="0">
              <a:latin typeface="+mn-lt"/>
              <a:cs typeface="+mn-cs"/>
            </a:endParaRPr>
          </a:p>
          <a:p>
            <a:pPr fontAlgn="auto">
              <a:spcBef>
                <a:spcPts val="0"/>
              </a:spcBef>
              <a:spcAft>
                <a:spcPts val="0"/>
              </a:spcAft>
              <a:defRPr/>
            </a:pPr>
            <a:r>
              <a:rPr lang="fr-BE" sz="2000" b="1" dirty="0" smtClean="0">
                <a:latin typeface="+mn-lt"/>
                <a:cs typeface="+mn-cs"/>
              </a:rPr>
              <a:t>II. Lever </a:t>
            </a:r>
            <a:r>
              <a:rPr lang="fr-BE" sz="2000" b="1" dirty="0">
                <a:latin typeface="+mn-lt"/>
                <a:cs typeface="+mn-cs"/>
              </a:rPr>
              <a:t>une exception : </a:t>
            </a:r>
            <a:r>
              <a:rPr lang="fr-BE" sz="2000" b="1" dirty="0" err="1">
                <a:latin typeface="+mn-lt"/>
                <a:cs typeface="+mn-cs"/>
              </a:rPr>
              <a:t>throw</a:t>
            </a:r>
            <a:r>
              <a:rPr lang="fr-BE" sz="2000" b="1" dirty="0">
                <a:latin typeface="+mn-lt"/>
                <a:cs typeface="+mn-cs"/>
              </a:rPr>
              <a:t> - </a:t>
            </a:r>
            <a:r>
              <a:rPr lang="fr-BE" sz="2000" b="1" dirty="0" err="1">
                <a:latin typeface="+mn-lt"/>
                <a:cs typeface="+mn-cs"/>
              </a:rPr>
              <a:t>throws</a:t>
            </a:r>
            <a:endParaRPr lang="fr-BE" sz="2000" b="1" dirty="0">
              <a:latin typeface="+mn-lt"/>
              <a:cs typeface="+mn-cs"/>
            </a:endParaRPr>
          </a:p>
          <a:p>
            <a:pPr fontAlgn="auto">
              <a:spcBef>
                <a:spcPts val="0"/>
              </a:spcBef>
              <a:spcAft>
                <a:spcPts val="0"/>
              </a:spcAft>
              <a:defRPr/>
            </a:pPr>
            <a:r>
              <a:rPr lang="fr-BE" sz="2000" b="1" dirty="0">
                <a:latin typeface="+mn-lt"/>
                <a:cs typeface="+mn-cs"/>
              </a:rPr>
              <a:t>	</a:t>
            </a:r>
          </a:p>
          <a:p>
            <a:pPr marL="399837" indent="-399837" fontAlgn="auto">
              <a:spcBef>
                <a:spcPts val="0"/>
              </a:spcBef>
              <a:spcAft>
                <a:spcPts val="0"/>
              </a:spcAft>
              <a:defRPr/>
            </a:pPr>
            <a:r>
              <a:rPr lang="fr-BE" sz="2000" b="1" dirty="0" smtClean="0">
                <a:solidFill>
                  <a:srgbClr val="FF0000"/>
                </a:solidFill>
                <a:latin typeface="+mn-lt"/>
                <a:cs typeface="+mn-cs"/>
              </a:rPr>
              <a:t>III.</a:t>
            </a:r>
            <a:r>
              <a:rPr lang="fr-BE" sz="2000" b="1" dirty="0">
                <a:solidFill>
                  <a:srgbClr val="FF0000"/>
                </a:solidFill>
                <a:latin typeface="+mn-lt"/>
                <a:cs typeface="+mn-cs"/>
              </a:rPr>
              <a:t> </a:t>
            </a:r>
            <a:r>
              <a:rPr lang="fr-BE" sz="2000" b="1" dirty="0" smtClean="0">
                <a:solidFill>
                  <a:srgbClr val="FF0000"/>
                </a:solidFill>
                <a:latin typeface="+mn-lt"/>
                <a:cs typeface="+mn-cs"/>
              </a:rPr>
              <a:t>Traiter </a:t>
            </a:r>
            <a:r>
              <a:rPr lang="fr-BE" sz="2000" b="1" dirty="0">
                <a:solidFill>
                  <a:srgbClr val="FF0000"/>
                </a:solidFill>
                <a:latin typeface="+mn-lt"/>
                <a:cs typeface="+mn-cs"/>
              </a:rPr>
              <a:t>une exception : le bloc </a:t>
            </a:r>
            <a:r>
              <a:rPr lang="fr-BE" sz="2000" b="1" dirty="0" err="1">
                <a:solidFill>
                  <a:srgbClr val="FF0000"/>
                </a:solidFill>
                <a:latin typeface="+mn-lt"/>
                <a:cs typeface="+mn-cs"/>
              </a:rPr>
              <a:t>try</a:t>
            </a:r>
            <a:r>
              <a:rPr lang="fr-BE" sz="2000" b="1" dirty="0">
                <a:solidFill>
                  <a:srgbClr val="FF0000"/>
                </a:solidFill>
                <a:latin typeface="+mn-lt"/>
                <a:cs typeface="+mn-cs"/>
              </a:rPr>
              <a:t> – catch – </a:t>
            </a:r>
            <a:r>
              <a:rPr lang="fr-BE" sz="2000" b="1" dirty="0" err="1">
                <a:solidFill>
                  <a:srgbClr val="FF0000"/>
                </a:solidFill>
                <a:latin typeface="+mn-lt"/>
                <a:cs typeface="+mn-cs"/>
              </a:rPr>
              <a:t>finally</a:t>
            </a:r>
            <a:endParaRPr lang="fr-BE" sz="2000" b="1" dirty="0">
              <a:solidFill>
                <a:srgbClr val="FF0000"/>
              </a:solidFill>
              <a:latin typeface="+mn-lt"/>
              <a:cs typeface="+mn-cs"/>
            </a:endParaRPr>
          </a:p>
          <a:p>
            <a:pPr marL="399837" indent="-399837" fontAlgn="auto">
              <a:spcBef>
                <a:spcPts val="0"/>
              </a:spcBef>
              <a:spcAft>
                <a:spcPts val="0"/>
              </a:spcAft>
              <a:defRPr/>
            </a:pPr>
            <a:endParaRPr lang="fr-BE" sz="2000" b="1" dirty="0">
              <a:latin typeface="+mn-lt"/>
              <a:cs typeface="+mn-cs"/>
            </a:endParaRPr>
          </a:p>
          <a:p>
            <a:pPr marL="399837" indent="-399837" fontAlgn="auto">
              <a:spcBef>
                <a:spcPts val="0"/>
              </a:spcBef>
              <a:spcAft>
                <a:spcPts val="0"/>
              </a:spcAft>
              <a:defRPr/>
            </a:pPr>
            <a:r>
              <a:rPr lang="fr-BE" sz="2000" b="1" dirty="0" smtClean="0">
                <a:latin typeface="+mn-lt"/>
                <a:cs typeface="+mn-cs"/>
              </a:rPr>
              <a:t>IV.</a:t>
            </a:r>
            <a:r>
              <a:rPr lang="fr-BE" sz="2000" b="1" dirty="0">
                <a:latin typeface="+mn-lt"/>
                <a:cs typeface="+mn-cs"/>
              </a:rPr>
              <a:t> </a:t>
            </a:r>
            <a:r>
              <a:rPr lang="fr-BE" sz="2000" b="1" dirty="0" smtClean="0">
                <a:latin typeface="+mn-lt"/>
                <a:cs typeface="+mn-cs"/>
              </a:rPr>
              <a:t>La </a:t>
            </a:r>
            <a:r>
              <a:rPr lang="fr-BE" sz="2000" b="1" dirty="0">
                <a:latin typeface="+mn-lt"/>
                <a:cs typeface="+mn-cs"/>
              </a:rPr>
              <a:t>hiérarchie des exceptions</a:t>
            </a:r>
          </a:p>
          <a:p>
            <a:pPr marL="399837" indent="-399837" fontAlgn="auto">
              <a:spcBef>
                <a:spcPts val="0"/>
              </a:spcBef>
              <a:spcAft>
                <a:spcPts val="0"/>
              </a:spcAft>
              <a:defRPr/>
            </a:pPr>
            <a:endParaRPr lang="fr-BE" sz="2000" b="1" dirty="0">
              <a:latin typeface="+mn-lt"/>
              <a:cs typeface="+mn-cs"/>
            </a:endParaRPr>
          </a:p>
          <a:p>
            <a:pPr marL="399837" indent="-399837" fontAlgn="auto">
              <a:spcBef>
                <a:spcPts val="0"/>
              </a:spcBef>
              <a:spcAft>
                <a:spcPts val="0"/>
              </a:spcAft>
              <a:defRPr/>
            </a:pPr>
            <a:r>
              <a:rPr lang="fr-BE" sz="2000" b="1" dirty="0" smtClean="0">
                <a:latin typeface="+mn-lt"/>
                <a:cs typeface="+mn-cs"/>
              </a:rPr>
              <a:t>V.</a:t>
            </a:r>
            <a:r>
              <a:rPr lang="fr-BE" sz="2000" b="1" dirty="0">
                <a:latin typeface="+mn-lt"/>
                <a:cs typeface="+mn-cs"/>
              </a:rPr>
              <a:t> </a:t>
            </a:r>
            <a:r>
              <a:rPr lang="fr-BE" sz="2000" b="1" dirty="0" smtClean="0">
                <a:latin typeface="+mn-lt"/>
                <a:cs typeface="+mn-cs"/>
              </a:rPr>
              <a:t>Relancer </a:t>
            </a:r>
            <a:r>
              <a:rPr lang="fr-BE" sz="2000" b="1" dirty="0">
                <a:latin typeface="+mn-lt"/>
                <a:cs typeface="+mn-cs"/>
              </a:rPr>
              <a:t>une exception</a:t>
            </a:r>
          </a:p>
          <a:p>
            <a:pPr marL="399837" indent="-399837" fontAlgn="auto">
              <a:spcBef>
                <a:spcPts val="0"/>
              </a:spcBef>
              <a:spcAft>
                <a:spcPts val="0"/>
              </a:spcAft>
              <a:defRPr/>
            </a:pPr>
            <a:endParaRPr lang="fr-BE" sz="2000" b="1" dirty="0">
              <a:latin typeface="+mn-lt"/>
              <a:cs typeface="+mn-cs"/>
            </a:endParaRPr>
          </a:p>
          <a:p>
            <a:pPr marL="399837" indent="-399837" fontAlgn="auto">
              <a:spcBef>
                <a:spcPts val="0"/>
              </a:spcBef>
              <a:spcAft>
                <a:spcPts val="0"/>
              </a:spcAft>
              <a:defRPr/>
            </a:pPr>
            <a:r>
              <a:rPr lang="fr-BE" sz="2000" b="1" dirty="0" smtClean="0">
                <a:latin typeface="+mn-lt"/>
                <a:cs typeface="+mn-cs"/>
              </a:rPr>
              <a:t>VI.</a:t>
            </a:r>
            <a:r>
              <a:rPr lang="fr-BE" sz="2000" b="1" dirty="0">
                <a:latin typeface="+mn-lt"/>
                <a:cs typeface="+mn-cs"/>
              </a:rPr>
              <a:t> </a:t>
            </a:r>
            <a:r>
              <a:rPr lang="fr-BE" sz="2000" b="1" dirty="0" smtClean="0">
                <a:latin typeface="+mn-lt"/>
                <a:cs typeface="+mn-cs"/>
              </a:rPr>
              <a:t>Créer </a:t>
            </a:r>
            <a:r>
              <a:rPr lang="fr-BE" sz="2000" b="1" dirty="0">
                <a:latin typeface="+mn-lt"/>
                <a:cs typeface="+mn-cs"/>
              </a:rPr>
              <a:t>une classe d’exception</a:t>
            </a:r>
          </a:p>
          <a:p>
            <a:pPr marL="399837" indent="-399837" fontAlgn="auto">
              <a:spcBef>
                <a:spcPts val="0"/>
              </a:spcBef>
              <a:spcAft>
                <a:spcPts val="0"/>
              </a:spcAft>
              <a:defRPr/>
            </a:pPr>
            <a:endParaRPr lang="fr-BE" sz="2000" b="1" dirty="0">
              <a:latin typeface="+mn-lt"/>
              <a:cs typeface="+mn-cs"/>
            </a:endParaRPr>
          </a:p>
          <a:p>
            <a:pPr marL="399837" indent="-399837" fontAlgn="auto">
              <a:spcBef>
                <a:spcPts val="0"/>
              </a:spcBef>
              <a:spcAft>
                <a:spcPts val="0"/>
              </a:spcAft>
              <a:defRPr/>
            </a:pPr>
            <a:r>
              <a:rPr lang="fr-BE" sz="2000" b="1" dirty="0" smtClean="0">
                <a:latin typeface="+mn-lt"/>
                <a:cs typeface="+mn-cs"/>
              </a:rPr>
              <a:t>VII. Exercices</a:t>
            </a:r>
            <a:endParaRPr lang="fr-BE" sz="2000" b="1" dirty="0">
              <a:latin typeface="+mn-lt"/>
              <a:cs typeface="+mn-cs"/>
            </a:endParaRPr>
          </a:p>
          <a:p>
            <a:pPr marL="399837" indent="-399837" fontAlgn="auto">
              <a:spcBef>
                <a:spcPts val="0"/>
              </a:spcBef>
              <a:spcAft>
                <a:spcPts val="0"/>
              </a:spcAft>
              <a:defRPr/>
            </a:pPr>
            <a:endParaRPr lang="fr-BE" sz="2000" b="1" dirty="0">
              <a:latin typeface="+mn-lt"/>
              <a:cs typeface="+mn-cs"/>
            </a:endParaRPr>
          </a:p>
        </p:txBody>
      </p:sp>
    </p:spTree>
    <p:extLst>
      <p:ext uri="{BB962C8B-B14F-4D97-AF65-F5344CB8AC3E}">
        <p14:creationId xmlns:p14="http://schemas.microsoft.com/office/powerpoint/2010/main" val="3867877053"/>
      </p:ext>
    </p:extLst>
  </p:cSld>
  <p:clrMapOvr>
    <a:masterClrMapping/>
  </p:clrMapOvr>
  <p:transition>
    <p:strips dir="rd"/>
  </p:transition>
  <p:timing>
    <p:tnLst>
      <p:par>
        <p:cTn id="1" dur="indefinite" restart="never" nodeType="tmRoot"/>
      </p:par>
    </p:tnLst>
  </p:timing>
</p:sld>
</file>

<file path=ppt/theme/theme1.xml><?xml version="1.0" encoding="utf-8"?>
<a:theme xmlns:a="http://schemas.openxmlformats.org/drawingml/2006/main" name="Default Design">
  <a:themeElements>
    <a:clrScheme name="Cust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659BD2"/>
      </a:hlink>
      <a:folHlink>
        <a:srgbClr val="659BD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1042988"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1042988"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1752</TotalTime>
  <Words>1033</Words>
  <Application>Microsoft Office PowerPoint</Application>
  <PresentationFormat>Affichage à l'écran (4:3)</PresentationFormat>
  <Paragraphs>309</Paragraphs>
  <Slides>22</Slides>
  <Notes>22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22</vt:i4>
      </vt:variant>
    </vt:vector>
  </HeadingPairs>
  <TitlesOfParts>
    <vt:vector size="26" baseType="lpstr">
      <vt:lpstr>Arial</vt:lpstr>
      <vt:lpstr>Calibri</vt:lpstr>
      <vt:lpstr>Wingdings</vt:lpstr>
      <vt:lpstr>Default Design</vt:lpstr>
      <vt:lpstr>Introduction à la programmation en JAVA</vt:lpstr>
      <vt:lpstr>Table des matières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mth</dc:creator>
  <cp:lastModifiedBy>Gary Debilde</cp:lastModifiedBy>
  <cp:revision>219</cp:revision>
  <dcterms:created xsi:type="dcterms:W3CDTF">2008-11-20T11:25:03Z</dcterms:created>
  <dcterms:modified xsi:type="dcterms:W3CDTF">2014-10-15T08:19:56Z</dcterms:modified>
</cp:coreProperties>
</file>