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notesMasterIdLst>
    <p:notesMasterId r:id="rId39"/>
  </p:notesMasterIdLst>
  <p:handoutMasterIdLst>
    <p:handoutMasterId r:id="rId40"/>
  </p:handoutMasterIdLst>
  <p:sldIdLst>
    <p:sldId id="256" r:id="rId2"/>
    <p:sldId id="286" r:id="rId3"/>
    <p:sldId id="299" r:id="rId4"/>
    <p:sldId id="287" r:id="rId5"/>
    <p:sldId id="288" r:id="rId6"/>
    <p:sldId id="289" r:id="rId7"/>
    <p:sldId id="328" r:id="rId8"/>
    <p:sldId id="290" r:id="rId9"/>
    <p:sldId id="319" r:id="rId10"/>
    <p:sldId id="329" r:id="rId11"/>
    <p:sldId id="291" r:id="rId12"/>
    <p:sldId id="330" r:id="rId13"/>
    <p:sldId id="292" r:id="rId14"/>
    <p:sldId id="318" r:id="rId15"/>
    <p:sldId id="321" r:id="rId16"/>
    <p:sldId id="322" r:id="rId17"/>
    <p:sldId id="338" r:id="rId18"/>
    <p:sldId id="331" r:id="rId19"/>
    <p:sldId id="323" r:id="rId20"/>
    <p:sldId id="332" r:id="rId21"/>
    <p:sldId id="294" r:id="rId22"/>
    <p:sldId id="325" r:id="rId23"/>
    <p:sldId id="326" r:id="rId24"/>
    <p:sldId id="339" r:id="rId25"/>
    <p:sldId id="333" r:id="rId26"/>
    <p:sldId id="295" r:id="rId27"/>
    <p:sldId id="340" r:id="rId28"/>
    <p:sldId id="334" r:id="rId29"/>
    <p:sldId id="296" r:id="rId30"/>
    <p:sldId id="335" r:id="rId31"/>
    <p:sldId id="297" r:id="rId32"/>
    <p:sldId id="341" r:id="rId33"/>
    <p:sldId id="336" r:id="rId34"/>
    <p:sldId id="327" r:id="rId35"/>
    <p:sldId id="342" r:id="rId36"/>
    <p:sldId id="337" r:id="rId37"/>
    <p:sldId id="298" r:id="rId38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11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23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35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47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5596" algn="l" defTabSz="91423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2716" algn="l" defTabSz="91423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199835" algn="l" defTabSz="91423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6954" algn="l" defTabSz="91423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500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15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A42D2D4-7288-473E-84B7-AC9A199C49B4}" type="slidenum">
              <a:rPr lang="fr-BE"/>
              <a:pPr>
                <a:defRPr/>
              </a:pPr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498767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F86D95C-477A-4D1C-9842-FE73325BEE5F}" type="datetimeFigureOut">
              <a:rPr lang="fr-FR"/>
              <a:pPr>
                <a:defRPr/>
              </a:pPr>
              <a:t>15/10/2014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BE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fr-BE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E72AE9A-286C-4573-A7CC-9C45FFB425B2}" type="slidenum">
              <a:rPr lang="fr-BE"/>
              <a:pPr>
                <a:defRPr/>
              </a:pPr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369250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1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3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5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477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596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16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835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54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altLang="fr-FR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74F9EE5-F407-4C78-A5FF-0E839BCFF471}" type="slidenum">
              <a:rPr lang="fr-BE" altLang="fr-FR" smtClean="0"/>
              <a:pPr eaLnBrk="1" hangingPunct="1"/>
              <a:t>1</a:t>
            </a:fld>
            <a:endParaRPr lang="fr-BE" altLang="fr-FR" smtClean="0"/>
          </a:p>
        </p:txBody>
      </p:sp>
    </p:spTree>
    <p:extLst>
      <p:ext uri="{BB962C8B-B14F-4D97-AF65-F5344CB8AC3E}">
        <p14:creationId xmlns:p14="http://schemas.microsoft.com/office/powerpoint/2010/main" val="33342651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altLang="fr-FR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393573C-E0E6-4A84-9599-2D8D79D4CA2E}" type="slidenum">
              <a:rPr lang="fr-BE" altLang="fr-FR" smtClean="0"/>
              <a:pPr eaLnBrk="1" hangingPunct="1"/>
              <a:t>10</a:t>
            </a:fld>
            <a:endParaRPr lang="fr-BE" altLang="fr-FR" smtClean="0"/>
          </a:p>
        </p:txBody>
      </p:sp>
    </p:spTree>
    <p:extLst>
      <p:ext uri="{BB962C8B-B14F-4D97-AF65-F5344CB8AC3E}">
        <p14:creationId xmlns:p14="http://schemas.microsoft.com/office/powerpoint/2010/main" val="26882329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altLang="fr-FR" dirty="0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364CF9B-1649-4B48-A51D-C847C6380214}" type="slidenum">
              <a:rPr lang="fr-BE" altLang="fr-FR" smtClean="0"/>
              <a:pPr eaLnBrk="1" hangingPunct="1"/>
              <a:t>11</a:t>
            </a:fld>
            <a:endParaRPr lang="fr-BE" altLang="fr-FR" smtClean="0"/>
          </a:p>
        </p:txBody>
      </p:sp>
    </p:spTree>
    <p:extLst>
      <p:ext uri="{BB962C8B-B14F-4D97-AF65-F5344CB8AC3E}">
        <p14:creationId xmlns:p14="http://schemas.microsoft.com/office/powerpoint/2010/main" val="15251185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altLang="fr-FR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393573C-E0E6-4A84-9599-2D8D79D4CA2E}" type="slidenum">
              <a:rPr lang="fr-BE" altLang="fr-FR" smtClean="0"/>
              <a:pPr eaLnBrk="1" hangingPunct="1"/>
              <a:t>12</a:t>
            </a:fld>
            <a:endParaRPr lang="fr-BE" altLang="fr-FR" smtClean="0"/>
          </a:p>
        </p:txBody>
      </p:sp>
    </p:spTree>
    <p:extLst>
      <p:ext uri="{BB962C8B-B14F-4D97-AF65-F5344CB8AC3E}">
        <p14:creationId xmlns:p14="http://schemas.microsoft.com/office/powerpoint/2010/main" val="37644679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altLang="fr-FR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C145762-90E7-41D9-B859-B8666C06861C}" type="slidenum">
              <a:rPr lang="fr-BE" altLang="fr-FR" smtClean="0"/>
              <a:pPr eaLnBrk="1" hangingPunct="1"/>
              <a:t>13</a:t>
            </a:fld>
            <a:endParaRPr lang="fr-BE" altLang="fr-FR" smtClean="0"/>
          </a:p>
        </p:txBody>
      </p:sp>
    </p:spTree>
    <p:extLst>
      <p:ext uri="{BB962C8B-B14F-4D97-AF65-F5344CB8AC3E}">
        <p14:creationId xmlns:p14="http://schemas.microsoft.com/office/powerpoint/2010/main" val="26862622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altLang="fr-FR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C145762-90E7-41D9-B859-B8666C06861C}" type="slidenum">
              <a:rPr lang="fr-BE" altLang="fr-FR" smtClean="0"/>
              <a:pPr eaLnBrk="1" hangingPunct="1"/>
              <a:t>14</a:t>
            </a:fld>
            <a:endParaRPr lang="fr-BE" altLang="fr-FR" smtClean="0"/>
          </a:p>
        </p:txBody>
      </p:sp>
    </p:spTree>
    <p:extLst>
      <p:ext uri="{BB962C8B-B14F-4D97-AF65-F5344CB8AC3E}">
        <p14:creationId xmlns:p14="http://schemas.microsoft.com/office/powerpoint/2010/main" val="23922454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altLang="fr-FR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C145762-90E7-41D9-B859-B8666C06861C}" type="slidenum">
              <a:rPr lang="fr-BE" altLang="fr-FR" smtClean="0"/>
              <a:pPr eaLnBrk="1" hangingPunct="1"/>
              <a:t>15</a:t>
            </a:fld>
            <a:endParaRPr lang="fr-BE" altLang="fr-FR" smtClean="0"/>
          </a:p>
        </p:txBody>
      </p:sp>
    </p:spTree>
    <p:extLst>
      <p:ext uri="{BB962C8B-B14F-4D97-AF65-F5344CB8AC3E}">
        <p14:creationId xmlns:p14="http://schemas.microsoft.com/office/powerpoint/2010/main" val="31559646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altLang="fr-FR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C145762-90E7-41D9-B859-B8666C06861C}" type="slidenum">
              <a:rPr lang="fr-BE" altLang="fr-FR" smtClean="0"/>
              <a:pPr eaLnBrk="1" hangingPunct="1"/>
              <a:t>16</a:t>
            </a:fld>
            <a:endParaRPr lang="fr-BE" altLang="fr-FR" smtClean="0"/>
          </a:p>
        </p:txBody>
      </p:sp>
    </p:spTree>
    <p:extLst>
      <p:ext uri="{BB962C8B-B14F-4D97-AF65-F5344CB8AC3E}">
        <p14:creationId xmlns:p14="http://schemas.microsoft.com/office/powerpoint/2010/main" val="32035234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altLang="fr-FR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C145762-90E7-41D9-B859-B8666C06861C}" type="slidenum">
              <a:rPr lang="fr-BE" altLang="fr-FR" smtClean="0"/>
              <a:pPr eaLnBrk="1" hangingPunct="1"/>
              <a:t>17</a:t>
            </a:fld>
            <a:endParaRPr lang="fr-BE" altLang="fr-FR" smtClean="0"/>
          </a:p>
        </p:txBody>
      </p:sp>
    </p:spTree>
    <p:extLst>
      <p:ext uri="{BB962C8B-B14F-4D97-AF65-F5344CB8AC3E}">
        <p14:creationId xmlns:p14="http://schemas.microsoft.com/office/powerpoint/2010/main" val="14769355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altLang="fr-FR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393573C-E0E6-4A84-9599-2D8D79D4CA2E}" type="slidenum">
              <a:rPr lang="fr-BE" altLang="fr-FR" smtClean="0"/>
              <a:pPr eaLnBrk="1" hangingPunct="1"/>
              <a:t>18</a:t>
            </a:fld>
            <a:endParaRPr lang="fr-BE" altLang="fr-FR" smtClean="0"/>
          </a:p>
        </p:txBody>
      </p:sp>
    </p:spTree>
    <p:extLst>
      <p:ext uri="{BB962C8B-B14F-4D97-AF65-F5344CB8AC3E}">
        <p14:creationId xmlns:p14="http://schemas.microsoft.com/office/powerpoint/2010/main" val="25025250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altLang="fr-FR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364CF9B-1649-4B48-A51D-C847C6380214}" type="slidenum">
              <a:rPr lang="fr-BE" altLang="fr-FR" smtClean="0"/>
              <a:pPr eaLnBrk="1" hangingPunct="1"/>
              <a:t>19</a:t>
            </a:fld>
            <a:endParaRPr lang="fr-BE" altLang="fr-FR" smtClean="0"/>
          </a:p>
        </p:txBody>
      </p:sp>
    </p:spTree>
    <p:extLst>
      <p:ext uri="{BB962C8B-B14F-4D97-AF65-F5344CB8AC3E}">
        <p14:creationId xmlns:p14="http://schemas.microsoft.com/office/powerpoint/2010/main" val="1011467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altLang="fr-FR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129050D-5D92-4E92-9A4F-17BFE28C170F}" type="slidenum">
              <a:rPr lang="fr-BE" altLang="fr-FR" smtClean="0"/>
              <a:pPr eaLnBrk="1" hangingPunct="1"/>
              <a:t>2</a:t>
            </a:fld>
            <a:endParaRPr lang="fr-BE" altLang="fr-FR" smtClean="0"/>
          </a:p>
        </p:txBody>
      </p:sp>
    </p:spTree>
    <p:extLst>
      <p:ext uri="{BB962C8B-B14F-4D97-AF65-F5344CB8AC3E}">
        <p14:creationId xmlns:p14="http://schemas.microsoft.com/office/powerpoint/2010/main" val="23060143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altLang="fr-FR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393573C-E0E6-4A84-9599-2D8D79D4CA2E}" type="slidenum">
              <a:rPr lang="fr-BE" altLang="fr-FR" smtClean="0"/>
              <a:pPr eaLnBrk="1" hangingPunct="1"/>
              <a:t>20</a:t>
            </a:fld>
            <a:endParaRPr lang="fr-BE" altLang="fr-FR" smtClean="0"/>
          </a:p>
        </p:txBody>
      </p:sp>
    </p:spTree>
    <p:extLst>
      <p:ext uri="{BB962C8B-B14F-4D97-AF65-F5344CB8AC3E}">
        <p14:creationId xmlns:p14="http://schemas.microsoft.com/office/powerpoint/2010/main" val="38759057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altLang="fr-FR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B61C86F-7E20-43F5-B2A2-C076DDA92E48}" type="slidenum">
              <a:rPr lang="fr-BE" altLang="fr-FR" smtClean="0"/>
              <a:pPr eaLnBrk="1" hangingPunct="1"/>
              <a:t>21</a:t>
            </a:fld>
            <a:endParaRPr lang="fr-BE" altLang="fr-FR" smtClean="0"/>
          </a:p>
        </p:txBody>
      </p:sp>
    </p:spTree>
    <p:extLst>
      <p:ext uri="{BB962C8B-B14F-4D97-AF65-F5344CB8AC3E}">
        <p14:creationId xmlns:p14="http://schemas.microsoft.com/office/powerpoint/2010/main" val="25384705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altLang="fr-FR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B61C86F-7E20-43F5-B2A2-C076DDA92E48}" type="slidenum">
              <a:rPr lang="fr-BE" altLang="fr-FR" smtClean="0"/>
              <a:pPr eaLnBrk="1" hangingPunct="1"/>
              <a:t>22</a:t>
            </a:fld>
            <a:endParaRPr lang="fr-BE" altLang="fr-FR" smtClean="0"/>
          </a:p>
        </p:txBody>
      </p:sp>
    </p:spTree>
    <p:extLst>
      <p:ext uri="{BB962C8B-B14F-4D97-AF65-F5344CB8AC3E}">
        <p14:creationId xmlns:p14="http://schemas.microsoft.com/office/powerpoint/2010/main" val="12238286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altLang="fr-FR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B61C86F-7E20-43F5-B2A2-C076DDA92E48}" type="slidenum">
              <a:rPr lang="fr-BE" altLang="fr-FR" smtClean="0"/>
              <a:pPr eaLnBrk="1" hangingPunct="1"/>
              <a:t>23</a:t>
            </a:fld>
            <a:endParaRPr lang="fr-BE" altLang="fr-FR" smtClean="0"/>
          </a:p>
        </p:txBody>
      </p:sp>
    </p:spTree>
    <p:extLst>
      <p:ext uri="{BB962C8B-B14F-4D97-AF65-F5344CB8AC3E}">
        <p14:creationId xmlns:p14="http://schemas.microsoft.com/office/powerpoint/2010/main" val="33983476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altLang="fr-FR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B61C86F-7E20-43F5-B2A2-C076DDA92E48}" type="slidenum">
              <a:rPr lang="fr-BE" altLang="fr-FR" smtClean="0"/>
              <a:pPr eaLnBrk="1" hangingPunct="1"/>
              <a:t>24</a:t>
            </a:fld>
            <a:endParaRPr lang="fr-BE" altLang="fr-FR" smtClean="0"/>
          </a:p>
        </p:txBody>
      </p:sp>
    </p:spTree>
    <p:extLst>
      <p:ext uri="{BB962C8B-B14F-4D97-AF65-F5344CB8AC3E}">
        <p14:creationId xmlns:p14="http://schemas.microsoft.com/office/powerpoint/2010/main" val="23608098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altLang="fr-FR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393573C-E0E6-4A84-9599-2D8D79D4CA2E}" type="slidenum">
              <a:rPr lang="fr-BE" altLang="fr-FR" smtClean="0"/>
              <a:pPr eaLnBrk="1" hangingPunct="1"/>
              <a:t>25</a:t>
            </a:fld>
            <a:endParaRPr lang="fr-BE" altLang="fr-FR" smtClean="0"/>
          </a:p>
        </p:txBody>
      </p:sp>
    </p:spTree>
    <p:extLst>
      <p:ext uri="{BB962C8B-B14F-4D97-AF65-F5344CB8AC3E}">
        <p14:creationId xmlns:p14="http://schemas.microsoft.com/office/powerpoint/2010/main" val="2809903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altLang="fr-FR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1791D6E-C22A-4C38-ABBF-C994DFC4E221}" type="slidenum">
              <a:rPr lang="fr-BE" altLang="fr-FR" smtClean="0"/>
              <a:pPr eaLnBrk="1" hangingPunct="1"/>
              <a:t>26</a:t>
            </a:fld>
            <a:endParaRPr lang="fr-BE" altLang="fr-FR" smtClean="0"/>
          </a:p>
        </p:txBody>
      </p:sp>
    </p:spTree>
    <p:extLst>
      <p:ext uri="{BB962C8B-B14F-4D97-AF65-F5344CB8AC3E}">
        <p14:creationId xmlns:p14="http://schemas.microsoft.com/office/powerpoint/2010/main" val="36174941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altLang="fr-FR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B61C86F-7E20-43F5-B2A2-C076DDA92E48}" type="slidenum">
              <a:rPr lang="fr-BE" altLang="fr-FR" smtClean="0"/>
              <a:pPr eaLnBrk="1" hangingPunct="1"/>
              <a:t>27</a:t>
            </a:fld>
            <a:endParaRPr lang="fr-BE" altLang="fr-FR" smtClean="0"/>
          </a:p>
        </p:txBody>
      </p:sp>
    </p:spTree>
    <p:extLst>
      <p:ext uri="{BB962C8B-B14F-4D97-AF65-F5344CB8AC3E}">
        <p14:creationId xmlns:p14="http://schemas.microsoft.com/office/powerpoint/2010/main" val="18840120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altLang="fr-FR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393573C-E0E6-4A84-9599-2D8D79D4CA2E}" type="slidenum">
              <a:rPr lang="fr-BE" altLang="fr-FR" smtClean="0"/>
              <a:pPr eaLnBrk="1" hangingPunct="1"/>
              <a:t>28</a:t>
            </a:fld>
            <a:endParaRPr lang="fr-BE" altLang="fr-FR" smtClean="0"/>
          </a:p>
        </p:txBody>
      </p:sp>
    </p:spTree>
    <p:extLst>
      <p:ext uri="{BB962C8B-B14F-4D97-AF65-F5344CB8AC3E}">
        <p14:creationId xmlns:p14="http://schemas.microsoft.com/office/powerpoint/2010/main" val="14331710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altLang="fr-FR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CC6A05D-2317-4A1A-8A26-139D161A421C}" type="slidenum">
              <a:rPr lang="fr-BE" altLang="fr-FR" smtClean="0"/>
              <a:pPr eaLnBrk="1" hangingPunct="1"/>
              <a:t>29</a:t>
            </a:fld>
            <a:endParaRPr lang="fr-BE" altLang="fr-FR" smtClean="0"/>
          </a:p>
        </p:txBody>
      </p:sp>
    </p:spTree>
    <p:extLst>
      <p:ext uri="{BB962C8B-B14F-4D97-AF65-F5344CB8AC3E}">
        <p14:creationId xmlns:p14="http://schemas.microsoft.com/office/powerpoint/2010/main" val="2254289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altLang="fr-FR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B12659B-3089-4DB3-BFA6-4EE40A53A58B}" type="slidenum">
              <a:rPr lang="fr-BE" altLang="fr-FR" smtClean="0"/>
              <a:pPr eaLnBrk="1" hangingPunct="1"/>
              <a:t>3</a:t>
            </a:fld>
            <a:endParaRPr lang="fr-BE" altLang="fr-FR" smtClean="0"/>
          </a:p>
        </p:txBody>
      </p:sp>
    </p:spTree>
    <p:extLst>
      <p:ext uri="{BB962C8B-B14F-4D97-AF65-F5344CB8AC3E}">
        <p14:creationId xmlns:p14="http://schemas.microsoft.com/office/powerpoint/2010/main" val="39821909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altLang="fr-FR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393573C-E0E6-4A84-9599-2D8D79D4CA2E}" type="slidenum">
              <a:rPr lang="fr-BE" altLang="fr-FR" smtClean="0"/>
              <a:pPr eaLnBrk="1" hangingPunct="1"/>
              <a:t>30</a:t>
            </a:fld>
            <a:endParaRPr lang="fr-BE" altLang="fr-FR" smtClean="0"/>
          </a:p>
        </p:txBody>
      </p:sp>
    </p:spTree>
    <p:extLst>
      <p:ext uri="{BB962C8B-B14F-4D97-AF65-F5344CB8AC3E}">
        <p14:creationId xmlns:p14="http://schemas.microsoft.com/office/powerpoint/2010/main" val="5411508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altLang="fr-FR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BC5BE9E-CFAB-4785-AE68-5DF8C335B79F}" type="slidenum">
              <a:rPr lang="fr-BE" altLang="fr-FR" smtClean="0"/>
              <a:pPr eaLnBrk="1" hangingPunct="1"/>
              <a:t>31</a:t>
            </a:fld>
            <a:endParaRPr lang="fr-BE" altLang="fr-FR" smtClean="0"/>
          </a:p>
        </p:txBody>
      </p:sp>
    </p:spTree>
    <p:extLst>
      <p:ext uri="{BB962C8B-B14F-4D97-AF65-F5344CB8AC3E}">
        <p14:creationId xmlns:p14="http://schemas.microsoft.com/office/powerpoint/2010/main" val="41886804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altLang="fr-FR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B61C86F-7E20-43F5-B2A2-C076DDA92E48}" type="slidenum">
              <a:rPr lang="fr-BE" altLang="fr-FR" smtClean="0"/>
              <a:pPr eaLnBrk="1" hangingPunct="1"/>
              <a:t>32</a:t>
            </a:fld>
            <a:endParaRPr lang="fr-BE" altLang="fr-FR" smtClean="0"/>
          </a:p>
        </p:txBody>
      </p:sp>
    </p:spTree>
    <p:extLst>
      <p:ext uri="{BB962C8B-B14F-4D97-AF65-F5344CB8AC3E}">
        <p14:creationId xmlns:p14="http://schemas.microsoft.com/office/powerpoint/2010/main" val="19675867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altLang="fr-FR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393573C-E0E6-4A84-9599-2D8D79D4CA2E}" type="slidenum">
              <a:rPr lang="fr-BE" altLang="fr-FR" smtClean="0"/>
              <a:pPr eaLnBrk="1" hangingPunct="1"/>
              <a:t>33</a:t>
            </a:fld>
            <a:endParaRPr lang="fr-BE" altLang="fr-FR" smtClean="0"/>
          </a:p>
        </p:txBody>
      </p:sp>
    </p:spTree>
    <p:extLst>
      <p:ext uri="{BB962C8B-B14F-4D97-AF65-F5344CB8AC3E}">
        <p14:creationId xmlns:p14="http://schemas.microsoft.com/office/powerpoint/2010/main" val="41232781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altLang="fr-FR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BC5BE9E-CFAB-4785-AE68-5DF8C335B79F}" type="slidenum">
              <a:rPr lang="fr-BE" altLang="fr-FR" smtClean="0"/>
              <a:pPr eaLnBrk="1" hangingPunct="1"/>
              <a:t>34</a:t>
            </a:fld>
            <a:endParaRPr lang="fr-BE" altLang="fr-FR" smtClean="0"/>
          </a:p>
        </p:txBody>
      </p:sp>
    </p:spTree>
    <p:extLst>
      <p:ext uri="{BB962C8B-B14F-4D97-AF65-F5344CB8AC3E}">
        <p14:creationId xmlns:p14="http://schemas.microsoft.com/office/powerpoint/2010/main" val="406985978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altLang="fr-FR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B61C86F-7E20-43F5-B2A2-C076DDA92E48}" type="slidenum">
              <a:rPr lang="fr-BE" altLang="fr-FR" smtClean="0"/>
              <a:pPr eaLnBrk="1" hangingPunct="1"/>
              <a:t>35</a:t>
            </a:fld>
            <a:endParaRPr lang="fr-BE" altLang="fr-FR" smtClean="0"/>
          </a:p>
        </p:txBody>
      </p:sp>
    </p:spTree>
    <p:extLst>
      <p:ext uri="{BB962C8B-B14F-4D97-AF65-F5344CB8AC3E}">
        <p14:creationId xmlns:p14="http://schemas.microsoft.com/office/powerpoint/2010/main" val="2227118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altLang="fr-FR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393573C-E0E6-4A84-9599-2D8D79D4CA2E}" type="slidenum">
              <a:rPr lang="fr-BE" altLang="fr-FR" smtClean="0"/>
              <a:pPr eaLnBrk="1" hangingPunct="1"/>
              <a:t>36</a:t>
            </a:fld>
            <a:endParaRPr lang="fr-BE" altLang="fr-FR" smtClean="0"/>
          </a:p>
        </p:txBody>
      </p:sp>
    </p:spTree>
    <p:extLst>
      <p:ext uri="{BB962C8B-B14F-4D97-AF65-F5344CB8AC3E}">
        <p14:creationId xmlns:p14="http://schemas.microsoft.com/office/powerpoint/2010/main" val="4826400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altLang="fr-FR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D69C20C-7072-441F-A018-A6172B485122}" type="slidenum">
              <a:rPr lang="fr-BE" altLang="fr-FR" smtClean="0"/>
              <a:pPr eaLnBrk="1" hangingPunct="1"/>
              <a:t>37</a:t>
            </a:fld>
            <a:endParaRPr lang="fr-BE" altLang="fr-FR" smtClean="0"/>
          </a:p>
        </p:txBody>
      </p:sp>
    </p:spTree>
    <p:extLst>
      <p:ext uri="{BB962C8B-B14F-4D97-AF65-F5344CB8AC3E}">
        <p14:creationId xmlns:p14="http://schemas.microsoft.com/office/powerpoint/2010/main" val="3919894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altLang="fr-FR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393573C-E0E6-4A84-9599-2D8D79D4CA2E}" type="slidenum">
              <a:rPr lang="fr-BE" altLang="fr-FR" smtClean="0"/>
              <a:pPr eaLnBrk="1" hangingPunct="1"/>
              <a:t>4</a:t>
            </a:fld>
            <a:endParaRPr lang="fr-BE" altLang="fr-FR" smtClean="0"/>
          </a:p>
        </p:txBody>
      </p:sp>
    </p:spTree>
    <p:extLst>
      <p:ext uri="{BB962C8B-B14F-4D97-AF65-F5344CB8AC3E}">
        <p14:creationId xmlns:p14="http://schemas.microsoft.com/office/powerpoint/2010/main" val="64171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altLang="fr-FR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845CC23-36DF-497B-A906-FAF5497F5D8A}" type="slidenum">
              <a:rPr lang="fr-BE" altLang="fr-FR" smtClean="0"/>
              <a:pPr eaLnBrk="1" hangingPunct="1"/>
              <a:t>5</a:t>
            </a:fld>
            <a:endParaRPr lang="fr-BE" altLang="fr-FR" smtClean="0"/>
          </a:p>
        </p:txBody>
      </p:sp>
    </p:spTree>
    <p:extLst>
      <p:ext uri="{BB962C8B-B14F-4D97-AF65-F5344CB8AC3E}">
        <p14:creationId xmlns:p14="http://schemas.microsoft.com/office/powerpoint/2010/main" val="3637732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altLang="fr-FR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38BE692-B173-4D60-99B9-CC610245649F}" type="slidenum">
              <a:rPr lang="fr-BE" altLang="fr-FR" smtClean="0"/>
              <a:pPr eaLnBrk="1" hangingPunct="1"/>
              <a:t>6</a:t>
            </a:fld>
            <a:endParaRPr lang="fr-BE" altLang="fr-FR" smtClean="0"/>
          </a:p>
        </p:txBody>
      </p:sp>
    </p:spTree>
    <p:extLst>
      <p:ext uri="{BB962C8B-B14F-4D97-AF65-F5344CB8AC3E}">
        <p14:creationId xmlns:p14="http://schemas.microsoft.com/office/powerpoint/2010/main" val="229887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altLang="fr-FR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393573C-E0E6-4A84-9599-2D8D79D4CA2E}" type="slidenum">
              <a:rPr lang="fr-BE" altLang="fr-FR" smtClean="0"/>
              <a:pPr eaLnBrk="1" hangingPunct="1"/>
              <a:t>7</a:t>
            </a:fld>
            <a:endParaRPr lang="fr-BE" altLang="fr-FR" smtClean="0"/>
          </a:p>
        </p:txBody>
      </p:sp>
    </p:spTree>
    <p:extLst>
      <p:ext uri="{BB962C8B-B14F-4D97-AF65-F5344CB8AC3E}">
        <p14:creationId xmlns:p14="http://schemas.microsoft.com/office/powerpoint/2010/main" val="2799166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altLang="fr-FR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3BF4C9D-1338-42F8-B84F-E250386C538D}" type="slidenum">
              <a:rPr lang="fr-BE" altLang="fr-FR" smtClean="0"/>
              <a:pPr eaLnBrk="1" hangingPunct="1"/>
              <a:t>8</a:t>
            </a:fld>
            <a:endParaRPr lang="fr-BE" altLang="fr-FR" smtClean="0"/>
          </a:p>
        </p:txBody>
      </p:sp>
    </p:spTree>
    <p:extLst>
      <p:ext uri="{BB962C8B-B14F-4D97-AF65-F5344CB8AC3E}">
        <p14:creationId xmlns:p14="http://schemas.microsoft.com/office/powerpoint/2010/main" val="3204916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altLang="fr-FR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3BF4C9D-1338-42F8-B84F-E250386C538D}" type="slidenum">
              <a:rPr lang="fr-BE" altLang="fr-FR" smtClean="0"/>
              <a:pPr eaLnBrk="1" hangingPunct="1"/>
              <a:t>9</a:t>
            </a:fld>
            <a:endParaRPr lang="fr-BE" altLang="fr-FR" smtClean="0"/>
          </a:p>
        </p:txBody>
      </p:sp>
    </p:spTree>
    <p:extLst>
      <p:ext uri="{BB962C8B-B14F-4D97-AF65-F5344CB8AC3E}">
        <p14:creationId xmlns:p14="http://schemas.microsoft.com/office/powerpoint/2010/main" val="2557517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530" y="2130976"/>
            <a:ext cx="7772943" cy="1470086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fr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057" y="3886154"/>
            <a:ext cx="6401886" cy="1752295"/>
          </a:xfrm>
        </p:spPr>
        <p:txBody>
          <a:bodyPr/>
          <a:lstStyle>
            <a:lvl1pPr marL="0" indent="0" algn="ctr">
              <a:buNone/>
              <a:defRPr/>
            </a:lvl1pPr>
            <a:lvl2pPr marL="400666" indent="0" algn="ctr">
              <a:buNone/>
              <a:defRPr/>
            </a:lvl2pPr>
            <a:lvl3pPr marL="801330" indent="0" algn="ctr">
              <a:buNone/>
              <a:defRPr/>
            </a:lvl3pPr>
            <a:lvl4pPr marL="1201995" indent="0" algn="ctr">
              <a:buNone/>
              <a:defRPr/>
            </a:lvl4pPr>
            <a:lvl5pPr marL="1602660" indent="0" algn="ctr">
              <a:buNone/>
              <a:defRPr/>
            </a:lvl5pPr>
            <a:lvl6pPr marL="2003326" indent="0" algn="ctr">
              <a:buNone/>
              <a:defRPr/>
            </a:lvl6pPr>
            <a:lvl7pPr marL="2403991" indent="0" algn="ctr">
              <a:buNone/>
              <a:defRPr/>
            </a:lvl7pPr>
            <a:lvl8pPr marL="2804656" indent="0" algn="ctr">
              <a:buNone/>
              <a:defRPr/>
            </a:lvl8pPr>
            <a:lvl9pPr marL="3205320" indent="0" algn="ctr">
              <a:buNone/>
              <a:defRPr/>
            </a:lvl9pPr>
          </a:lstStyle>
          <a:p>
            <a:r>
              <a:rPr lang="fr-FR" smtClean="0"/>
              <a:t>Modifiez le style des sous-titres du masque</a:t>
            </a:r>
            <a:endParaRPr lang="fr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788683" y="6640555"/>
            <a:ext cx="2133962" cy="22261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© Wavenet 2014</a:t>
            </a:r>
            <a:endParaRPr lang="en-GB" noProof="1" smtClean="0"/>
          </a:p>
        </p:txBody>
      </p:sp>
    </p:spTree>
    <p:extLst>
      <p:ext uri="{BB962C8B-B14F-4D97-AF65-F5344CB8AC3E}">
        <p14:creationId xmlns:p14="http://schemas.microsoft.com/office/powerpoint/2010/main" val="544893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2pPr marL="742899" indent="-219810">
              <a:defRPr lang="en-US" sz="1800" baseline="0" dirty="0" smtClean="0">
                <a:solidFill>
                  <a:srgbClr val="222146"/>
                </a:solidFill>
                <a:latin typeface="+mn-lt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5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© Wavenet 2014</a:t>
            </a:r>
            <a:endParaRPr lang="en-GB" noProof="1" smtClean="0"/>
          </a:p>
        </p:txBody>
      </p:sp>
    </p:spTree>
    <p:extLst>
      <p:ext uri="{BB962C8B-B14F-4D97-AF65-F5344CB8AC3E}">
        <p14:creationId xmlns:p14="http://schemas.microsoft.com/office/powerpoint/2010/main" val="1231266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229" y="600418"/>
            <a:ext cx="2059301" cy="5526139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6612" y="600418"/>
            <a:ext cx="6050298" cy="5526139"/>
          </a:xfrm>
        </p:spPr>
        <p:txBody>
          <a:bodyPr vert="eaVert"/>
          <a:lstStyle>
            <a:lvl2pPr marL="742899" indent="-219810">
              <a:defRPr lang="en-US" sz="1800" baseline="0" dirty="0" smtClean="0">
                <a:solidFill>
                  <a:srgbClr val="222146"/>
                </a:solidFill>
                <a:latin typeface="+mn-lt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5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© Wavenet 2014</a:t>
            </a:r>
            <a:endParaRPr lang="en-GB" noProof="1" smtClean="0"/>
          </a:p>
        </p:txBody>
      </p:sp>
    </p:spTree>
    <p:extLst>
      <p:ext uri="{BB962C8B-B14F-4D97-AF65-F5344CB8AC3E}">
        <p14:creationId xmlns:p14="http://schemas.microsoft.com/office/powerpoint/2010/main" val="2769959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5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© Wavenet 2014</a:t>
            </a:r>
            <a:endParaRPr lang="en-GB" noProof="1" smtClean="0"/>
          </a:p>
        </p:txBody>
      </p:sp>
    </p:spTree>
    <p:extLst>
      <p:ext uri="{BB962C8B-B14F-4D97-AF65-F5344CB8AC3E}">
        <p14:creationId xmlns:p14="http://schemas.microsoft.com/office/powerpoint/2010/main" val="2539423671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507" y="294091"/>
            <a:ext cx="8239917" cy="528831"/>
          </a:xfrm>
        </p:spPr>
        <p:txBody>
          <a:bodyPr/>
          <a:lstStyle>
            <a:lvl1pPr>
              <a:defRPr sz="2500"/>
            </a:lvl1pPr>
          </a:lstStyle>
          <a:p>
            <a:r>
              <a:rPr lang="fr-FR" smtClean="0"/>
              <a:t>Modifiez le style du titre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473" y="1208439"/>
            <a:ext cx="8229057" cy="4702366"/>
          </a:xfrm>
        </p:spPr>
        <p:txBody>
          <a:bodyPr/>
          <a:lstStyle>
            <a:lvl1pPr>
              <a:defRPr sz="2100" baseline="0">
                <a:solidFill>
                  <a:srgbClr val="222146"/>
                </a:solidFill>
              </a:defRPr>
            </a:lvl1pPr>
            <a:lvl2pPr marL="742899" indent="-219810">
              <a:buClr>
                <a:srgbClr val="3FBBED"/>
              </a:buClr>
              <a:buSzPct val="100000"/>
              <a:buFont typeface="Calibri" pitchFamily="34" charset="0"/>
              <a:buChar char="-"/>
              <a:defRPr baseline="0">
                <a:solidFill>
                  <a:srgbClr val="222146"/>
                </a:solidFill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0258" y="6617642"/>
            <a:ext cx="2133962" cy="222615"/>
          </a:xfrm>
          <a:prstGeom prst="rect">
            <a:avLst/>
          </a:prstGeom>
          <a:ln/>
        </p:spPr>
        <p:txBody>
          <a:bodyPr anchor="ctr"/>
          <a:lstStyle>
            <a:lvl1pPr>
              <a:defRPr sz="1000"/>
            </a:lvl1pPr>
          </a:lstStyle>
          <a:p>
            <a:pPr>
              <a:tabLst>
                <a:tab pos="392318" algn="l"/>
                <a:tab pos="1961589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446506" y="620642"/>
            <a:ext cx="4248706" cy="522665"/>
          </a:xfrm>
        </p:spPr>
        <p:txBody>
          <a:bodyPr/>
          <a:lstStyle>
            <a:lvl1pPr marL="0" indent="0">
              <a:buNone/>
              <a:defRPr lang="en-US" sz="1800" b="1" i="0" dirty="0" smtClean="0">
                <a:solidFill>
                  <a:srgbClr val="40BBED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527456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2" y="4407379"/>
            <a:ext cx="7772943" cy="1362097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2" y="2907057"/>
            <a:ext cx="7772943" cy="1500322"/>
          </a:xfrm>
        </p:spPr>
        <p:txBody>
          <a:bodyPr anchor="b"/>
          <a:lstStyle>
            <a:lvl1pPr marL="0" indent="0">
              <a:buNone/>
              <a:defRPr sz="1800"/>
            </a:lvl1pPr>
            <a:lvl2pPr marL="400666" indent="0">
              <a:buNone/>
              <a:defRPr sz="1600"/>
            </a:lvl2pPr>
            <a:lvl3pPr marL="801330" indent="0">
              <a:buNone/>
              <a:defRPr sz="1400"/>
            </a:lvl3pPr>
            <a:lvl4pPr marL="1201995" indent="0">
              <a:buNone/>
              <a:defRPr sz="1200"/>
            </a:lvl4pPr>
            <a:lvl5pPr marL="1602660" indent="0">
              <a:buNone/>
              <a:defRPr sz="1200"/>
            </a:lvl5pPr>
            <a:lvl6pPr marL="2003326" indent="0">
              <a:buNone/>
              <a:defRPr sz="1200"/>
            </a:lvl6pPr>
            <a:lvl7pPr marL="2403991" indent="0">
              <a:buNone/>
              <a:defRPr sz="1200"/>
            </a:lvl7pPr>
            <a:lvl8pPr marL="2804656" indent="0">
              <a:buNone/>
              <a:defRPr sz="1200"/>
            </a:lvl8pPr>
            <a:lvl9pPr marL="3205320" indent="0">
              <a:buNone/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5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© Wavenet 2014</a:t>
            </a:r>
            <a:endParaRPr lang="en-GB" noProof="1" smtClean="0"/>
          </a:p>
        </p:txBody>
      </p:sp>
    </p:spTree>
    <p:extLst>
      <p:ext uri="{BB962C8B-B14F-4D97-AF65-F5344CB8AC3E}">
        <p14:creationId xmlns:p14="http://schemas.microsoft.com/office/powerpoint/2010/main" val="1681774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473" y="1077817"/>
            <a:ext cx="4049369" cy="5048740"/>
          </a:xfrm>
        </p:spPr>
        <p:txBody>
          <a:bodyPr/>
          <a:lstStyle>
            <a:lvl1pPr>
              <a:defRPr sz="2500"/>
            </a:lvl1pPr>
            <a:lvl2pPr marL="742899" indent="-219810">
              <a:defRPr lang="en-US" sz="1800" baseline="0" dirty="0" smtClean="0">
                <a:solidFill>
                  <a:srgbClr val="222146"/>
                </a:solidFill>
                <a:latin typeface="+mn-lt"/>
              </a:defRPr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159" y="1077817"/>
            <a:ext cx="4049370" cy="5048740"/>
          </a:xfrm>
        </p:spPr>
        <p:txBody>
          <a:bodyPr/>
          <a:lstStyle>
            <a:lvl1pPr>
              <a:defRPr sz="2500"/>
            </a:lvl1pPr>
            <a:lvl2pPr marL="742899" indent="-219810">
              <a:defRPr lang="en-US" sz="1800" baseline="0" dirty="0" smtClean="0">
                <a:solidFill>
                  <a:srgbClr val="222146"/>
                </a:solidFill>
                <a:latin typeface="+mn-lt"/>
              </a:defRPr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5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© Wavenet 2014</a:t>
            </a:r>
            <a:endParaRPr lang="en-GB" noProof="1" smtClean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36371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73" y="275012"/>
            <a:ext cx="8229057" cy="672184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473" y="1012506"/>
            <a:ext cx="4039867" cy="639293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0666" indent="0">
              <a:buNone/>
              <a:defRPr sz="1800" b="1"/>
            </a:lvl2pPr>
            <a:lvl3pPr marL="801330" indent="0">
              <a:buNone/>
              <a:defRPr sz="1600" b="1"/>
            </a:lvl3pPr>
            <a:lvl4pPr marL="1201995" indent="0">
              <a:buNone/>
              <a:defRPr sz="1400" b="1"/>
            </a:lvl4pPr>
            <a:lvl5pPr marL="1602660" indent="0">
              <a:buNone/>
              <a:defRPr sz="1400" b="1"/>
            </a:lvl5pPr>
            <a:lvl6pPr marL="2003326" indent="0">
              <a:buNone/>
              <a:defRPr sz="1400" b="1"/>
            </a:lvl6pPr>
            <a:lvl7pPr marL="2403991" indent="0">
              <a:buNone/>
              <a:defRPr sz="1400" b="1"/>
            </a:lvl7pPr>
            <a:lvl8pPr marL="2804656" indent="0">
              <a:buNone/>
              <a:defRPr sz="1400" b="1"/>
            </a:lvl8pPr>
            <a:lvl9pPr marL="3205320" indent="0">
              <a:buNone/>
              <a:defRPr sz="14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473" y="1730923"/>
            <a:ext cx="4039867" cy="4395634"/>
          </a:xfrm>
        </p:spPr>
        <p:txBody>
          <a:bodyPr/>
          <a:lstStyle>
            <a:lvl1pPr>
              <a:defRPr sz="2100"/>
            </a:lvl1pPr>
            <a:lvl2pPr marL="742899" indent="-219810">
              <a:defRPr lang="en-US" sz="1800" baseline="0" dirty="0" smtClean="0">
                <a:solidFill>
                  <a:srgbClr val="222146"/>
                </a:solidFill>
                <a:latin typeface="+mn-lt"/>
              </a:defRPr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305" y="1012506"/>
            <a:ext cx="4041225" cy="639293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0666" indent="0">
              <a:buNone/>
              <a:defRPr sz="1800" b="1"/>
            </a:lvl2pPr>
            <a:lvl3pPr marL="801330" indent="0">
              <a:buNone/>
              <a:defRPr sz="1600" b="1"/>
            </a:lvl3pPr>
            <a:lvl4pPr marL="1201995" indent="0">
              <a:buNone/>
              <a:defRPr sz="1400" b="1"/>
            </a:lvl4pPr>
            <a:lvl5pPr marL="1602660" indent="0">
              <a:buNone/>
              <a:defRPr sz="1400" b="1"/>
            </a:lvl5pPr>
            <a:lvl6pPr marL="2003326" indent="0">
              <a:buNone/>
              <a:defRPr sz="1400" b="1"/>
            </a:lvl6pPr>
            <a:lvl7pPr marL="2403991" indent="0">
              <a:buNone/>
              <a:defRPr sz="1400" b="1"/>
            </a:lvl7pPr>
            <a:lvl8pPr marL="2804656" indent="0">
              <a:buNone/>
              <a:defRPr sz="1400" b="1"/>
            </a:lvl8pPr>
            <a:lvl9pPr marL="3205320" indent="0">
              <a:buNone/>
              <a:defRPr sz="14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305" y="1730923"/>
            <a:ext cx="4041225" cy="4395634"/>
          </a:xfrm>
        </p:spPr>
        <p:txBody>
          <a:bodyPr/>
          <a:lstStyle>
            <a:lvl1pPr>
              <a:defRPr sz="2100"/>
            </a:lvl1pPr>
            <a:lvl2pPr marL="742899" indent="-219810">
              <a:defRPr lang="en-US" sz="1800" baseline="0" dirty="0" smtClean="0">
                <a:solidFill>
                  <a:srgbClr val="222146"/>
                </a:solidFill>
                <a:latin typeface="+mn-lt"/>
              </a:defRPr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5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© Wavenet 2014</a:t>
            </a:r>
            <a:endParaRPr lang="en-GB" noProof="1" smtClean="0"/>
          </a:p>
        </p:txBody>
      </p:sp>
    </p:spTree>
    <p:extLst>
      <p:ext uri="{BB962C8B-B14F-4D97-AF65-F5344CB8AC3E}">
        <p14:creationId xmlns:p14="http://schemas.microsoft.com/office/powerpoint/2010/main" val="1739307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5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© Wavenet 2014</a:t>
            </a:r>
            <a:endParaRPr lang="en-GB" noProof="1" smtClean="0"/>
          </a:p>
        </p:txBody>
      </p:sp>
    </p:spTree>
    <p:extLst>
      <p:ext uri="{BB962C8B-B14F-4D97-AF65-F5344CB8AC3E}">
        <p14:creationId xmlns:p14="http://schemas.microsoft.com/office/powerpoint/2010/main" val="1973770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5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© Wavenet 2014</a:t>
            </a:r>
            <a:endParaRPr lang="en-GB" noProof="1" smtClean="0"/>
          </a:p>
        </p:txBody>
      </p:sp>
    </p:spTree>
    <p:extLst>
      <p:ext uri="{BB962C8B-B14F-4D97-AF65-F5344CB8AC3E}">
        <p14:creationId xmlns:p14="http://schemas.microsoft.com/office/powerpoint/2010/main" val="3145520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73" y="273573"/>
            <a:ext cx="3008181" cy="116195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609" y="273571"/>
            <a:ext cx="5110921" cy="5852986"/>
          </a:xfrm>
        </p:spPr>
        <p:txBody>
          <a:bodyPr/>
          <a:lstStyle>
            <a:lvl1pPr>
              <a:defRPr sz="2800"/>
            </a:lvl1pPr>
            <a:lvl2pPr marL="742899" indent="-219810">
              <a:defRPr lang="en-US" sz="1800" baseline="0" dirty="0" smtClean="0">
                <a:solidFill>
                  <a:srgbClr val="222146"/>
                </a:solidFill>
                <a:latin typeface="+mn-lt"/>
              </a:defRPr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473" y="1435531"/>
            <a:ext cx="3008181" cy="4691027"/>
          </a:xfrm>
        </p:spPr>
        <p:txBody>
          <a:bodyPr/>
          <a:lstStyle>
            <a:lvl1pPr marL="0" indent="0">
              <a:buNone/>
              <a:defRPr sz="1200"/>
            </a:lvl1pPr>
            <a:lvl2pPr marL="400666" indent="0">
              <a:buNone/>
              <a:defRPr sz="1100"/>
            </a:lvl2pPr>
            <a:lvl3pPr marL="801330" indent="0">
              <a:buNone/>
              <a:defRPr sz="900"/>
            </a:lvl3pPr>
            <a:lvl4pPr marL="1201995" indent="0">
              <a:buNone/>
              <a:defRPr sz="800"/>
            </a:lvl4pPr>
            <a:lvl5pPr marL="1602660" indent="0">
              <a:buNone/>
              <a:defRPr sz="800"/>
            </a:lvl5pPr>
            <a:lvl6pPr marL="2003326" indent="0">
              <a:buNone/>
              <a:defRPr sz="800"/>
            </a:lvl6pPr>
            <a:lvl7pPr marL="2403991" indent="0">
              <a:buNone/>
              <a:defRPr sz="800"/>
            </a:lvl7pPr>
            <a:lvl8pPr marL="2804656" indent="0">
              <a:buNone/>
              <a:defRPr sz="800"/>
            </a:lvl8pPr>
            <a:lvl9pPr marL="3205320" indent="0">
              <a:buNone/>
              <a:defRPr sz="8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5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© Wavenet 2014</a:t>
            </a:r>
            <a:endParaRPr lang="en-GB" noProof="1" smtClean="0"/>
          </a:p>
        </p:txBody>
      </p:sp>
    </p:spTree>
    <p:extLst>
      <p:ext uri="{BB962C8B-B14F-4D97-AF65-F5344CB8AC3E}">
        <p14:creationId xmlns:p14="http://schemas.microsoft.com/office/powerpoint/2010/main" val="576574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1878" y="613376"/>
            <a:ext cx="5486943" cy="4113648"/>
          </a:xfrm>
        </p:spPr>
        <p:txBody>
          <a:bodyPr/>
          <a:lstStyle>
            <a:lvl1pPr marL="0" indent="0">
              <a:buNone/>
              <a:defRPr sz="2800"/>
            </a:lvl1pPr>
            <a:lvl2pPr marL="400666" indent="0">
              <a:buNone/>
              <a:defRPr sz="2500"/>
            </a:lvl2pPr>
            <a:lvl3pPr marL="801330" indent="0">
              <a:buNone/>
              <a:defRPr sz="2100"/>
            </a:lvl3pPr>
            <a:lvl4pPr marL="1201995" indent="0">
              <a:buNone/>
              <a:defRPr sz="1800"/>
            </a:lvl4pPr>
            <a:lvl5pPr marL="1602660" indent="0">
              <a:buNone/>
              <a:defRPr sz="1800"/>
            </a:lvl5pPr>
            <a:lvl6pPr marL="2003326" indent="0">
              <a:buNone/>
              <a:defRPr sz="1800"/>
            </a:lvl6pPr>
            <a:lvl7pPr marL="2403991" indent="0">
              <a:buNone/>
              <a:defRPr sz="1800"/>
            </a:lvl7pPr>
            <a:lvl8pPr marL="2804656" indent="0">
              <a:buNone/>
              <a:defRPr sz="1800"/>
            </a:lvl8pPr>
            <a:lvl9pPr marL="3205320" indent="0">
              <a:buNone/>
              <a:defRPr sz="1800"/>
            </a:lvl9pPr>
          </a:lstStyle>
          <a:p>
            <a:pPr lvl="0"/>
            <a:r>
              <a:rPr lang="fr-FR" noProof="0" smtClean="0"/>
              <a:t>Cliquez sur l'icône pour ajouter une image</a:t>
            </a:r>
            <a:endParaRPr lang="fr-B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878" y="5367757"/>
            <a:ext cx="5486943" cy="804876"/>
          </a:xfrm>
        </p:spPr>
        <p:txBody>
          <a:bodyPr/>
          <a:lstStyle>
            <a:lvl1pPr marL="0" indent="0">
              <a:buNone/>
              <a:defRPr sz="1200"/>
            </a:lvl1pPr>
            <a:lvl2pPr marL="400666" indent="0">
              <a:buNone/>
              <a:defRPr sz="1100"/>
            </a:lvl2pPr>
            <a:lvl3pPr marL="801330" indent="0">
              <a:buNone/>
              <a:defRPr sz="900"/>
            </a:lvl3pPr>
            <a:lvl4pPr marL="1201995" indent="0">
              <a:buNone/>
              <a:defRPr sz="800"/>
            </a:lvl4pPr>
            <a:lvl5pPr marL="1602660" indent="0">
              <a:buNone/>
              <a:defRPr sz="800"/>
            </a:lvl5pPr>
            <a:lvl6pPr marL="2003326" indent="0">
              <a:buNone/>
              <a:defRPr sz="800"/>
            </a:lvl6pPr>
            <a:lvl7pPr marL="2403991" indent="0">
              <a:buNone/>
              <a:defRPr sz="800"/>
            </a:lvl7pPr>
            <a:lvl8pPr marL="2804656" indent="0">
              <a:buNone/>
              <a:defRPr sz="800"/>
            </a:lvl8pPr>
            <a:lvl9pPr marL="3205320" indent="0">
              <a:buNone/>
              <a:defRPr sz="8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5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© Wavenet 2014</a:t>
            </a:r>
            <a:endParaRPr lang="en-GB" noProof="1" smtClean="0"/>
          </a:p>
        </p:txBody>
      </p:sp>
    </p:spTree>
    <p:extLst>
      <p:ext uri="{BB962C8B-B14F-4D97-AF65-F5344CB8AC3E}">
        <p14:creationId xmlns:p14="http://schemas.microsoft.com/office/powerpoint/2010/main" val="1977347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6507" y="294089"/>
            <a:ext cx="8239917" cy="587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8" tIns="45704" rIns="91408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Modifiez le style du titre</a:t>
            </a:r>
            <a:endParaRPr lang="en-US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473" y="947196"/>
            <a:ext cx="8229057" cy="4963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8" tIns="45704" rIns="91408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136" y="6172046"/>
            <a:ext cx="2227342" cy="414085"/>
          </a:xfrm>
          <a:prstGeom prst="rect">
            <a:avLst/>
          </a:prstGeom>
        </p:spPr>
      </p:pic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18515" y="6629222"/>
            <a:ext cx="2133962" cy="218807"/>
          </a:xfrm>
          <a:prstGeom prst="rect">
            <a:avLst/>
          </a:prstGeom>
          <a:ln/>
        </p:spPr>
        <p:txBody>
          <a:bodyPr lIns="80133" tIns="40067" rIns="80133" bIns="40067" anchor="ctr"/>
          <a:lstStyle>
            <a:lvl1pPr algn="ctr">
              <a:defRPr sz="1000"/>
            </a:lvl1pPr>
          </a:lstStyle>
          <a:p>
            <a:pPr>
              <a:tabLst>
                <a:tab pos="392318" algn="l"/>
                <a:tab pos="1961589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  <p:sp>
        <p:nvSpPr>
          <p:cNvPr id="2" name="AutoShape 2" descr="http://intranet.wavenet.lan/traininginfo/Logo%20Technobel.jpg"/>
          <p:cNvSpPr>
            <a:spLocks noChangeAspect="1" noChangeArrowheads="1"/>
          </p:cNvSpPr>
          <p:nvPr userDrawn="1"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4" name="AutoShape 4" descr="http://intranet.wavenet.lan/traininginfo/Logo%20Technobel.jpg"/>
          <p:cNvSpPr>
            <a:spLocks noChangeAspect="1" noChangeArrowheads="1"/>
          </p:cNvSpPr>
          <p:nvPr userDrawn="1"/>
        </p:nvSpPr>
        <p:spPr bwMode="auto">
          <a:xfrm>
            <a:off x="307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916860"/>
            <a:ext cx="1239132" cy="74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26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</p:sldLayoutIdLst>
  <p:transition>
    <p:strips dir="rd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914018" rtl="0" eaLnBrk="1" fontAlgn="base" hangingPunct="1">
        <a:spcBef>
          <a:spcPct val="0"/>
        </a:spcBef>
        <a:spcAft>
          <a:spcPct val="0"/>
        </a:spcAft>
        <a:defRPr lang="en-US" sz="2500" b="1" dirty="0" smtClean="0">
          <a:solidFill>
            <a:srgbClr val="174A9B"/>
          </a:solidFill>
          <a:latin typeface="+mj-lt"/>
          <a:ea typeface="+mj-ea"/>
          <a:cs typeface="+mj-cs"/>
        </a:defRPr>
      </a:lvl1pPr>
      <a:lvl2pPr algn="l" defTabSz="914018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Calibri" pitchFamily="34" charset="0"/>
        </a:defRPr>
      </a:lvl2pPr>
      <a:lvl3pPr algn="l" defTabSz="914018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Calibri" pitchFamily="34" charset="0"/>
        </a:defRPr>
      </a:lvl3pPr>
      <a:lvl4pPr algn="l" defTabSz="914018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Calibri" pitchFamily="34" charset="0"/>
        </a:defRPr>
      </a:lvl4pPr>
      <a:lvl5pPr algn="l" defTabSz="914018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Calibri" pitchFamily="34" charset="0"/>
        </a:defRPr>
      </a:lvl5pPr>
      <a:lvl6pPr marL="400666" algn="l" defTabSz="914018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Arial" charset="0"/>
        </a:defRPr>
      </a:lvl6pPr>
      <a:lvl7pPr marL="801330" algn="l" defTabSz="914018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Arial" charset="0"/>
        </a:defRPr>
      </a:lvl7pPr>
      <a:lvl8pPr marL="1201995" algn="l" defTabSz="914018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Arial" charset="0"/>
        </a:defRPr>
      </a:lvl8pPr>
      <a:lvl9pPr marL="1602660" algn="l" defTabSz="914018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Arial" charset="0"/>
        </a:defRPr>
      </a:lvl9pPr>
    </p:titleStyle>
    <p:bodyStyle>
      <a:lvl1pPr marL="219810" indent="-219810" algn="l" defTabSz="914018" rtl="0" eaLnBrk="1" fontAlgn="base" hangingPunct="1">
        <a:spcBef>
          <a:spcPct val="60000"/>
        </a:spcBef>
        <a:spcAft>
          <a:spcPct val="20000"/>
        </a:spcAft>
        <a:buClr>
          <a:srgbClr val="40BBED"/>
        </a:buClr>
        <a:buSzPct val="80000"/>
        <a:buFont typeface="Wingdings" pitchFamily="2" charset="2"/>
        <a:buChar char="§"/>
        <a:defRPr sz="2500" b="0" i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899" indent="-219810" algn="l" defTabSz="914018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lang="en-US" sz="1800" baseline="0" dirty="0" smtClean="0">
          <a:solidFill>
            <a:srgbClr val="222146"/>
          </a:solidFill>
          <a:latin typeface="+mn-lt"/>
        </a:defRPr>
      </a:lvl2pPr>
      <a:lvl3pPr marL="1142174" indent="-228156" algn="l" defTabSz="91401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­"/>
        <a:defRPr sz="2100">
          <a:solidFill>
            <a:schemeClr val="tx1"/>
          </a:solidFill>
          <a:latin typeface="+mn-lt"/>
        </a:defRPr>
      </a:lvl3pPr>
      <a:lvl4pPr marL="1599878" indent="-228156" algn="l" defTabSz="914018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2056191" indent="-228156" algn="l" defTabSz="914018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456857" indent="-228156" algn="l" defTabSz="914018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6pPr>
      <a:lvl7pPr marL="2857521" indent="-228156" algn="l" defTabSz="914018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7pPr>
      <a:lvl8pPr marL="3258186" indent="-228156" algn="l" defTabSz="914018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8pPr>
      <a:lvl9pPr marL="3658851" indent="-228156" algn="l" defTabSz="914018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8013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0666" algn="l" defTabSz="8013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1330" algn="l" defTabSz="8013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1995" algn="l" defTabSz="8013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660" algn="l" defTabSz="8013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03326" algn="l" defTabSz="8013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3991" algn="l" defTabSz="8013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4656" algn="l" defTabSz="8013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05320" algn="l" defTabSz="8013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re 1"/>
          <p:cNvSpPr>
            <a:spLocks noGrp="1"/>
          </p:cNvSpPr>
          <p:nvPr>
            <p:ph type="ctrTitle"/>
          </p:nvPr>
        </p:nvSpPr>
        <p:spPr>
          <a:xfrm>
            <a:off x="642938" y="642939"/>
            <a:ext cx="7772400" cy="1470025"/>
          </a:xfrm>
        </p:spPr>
        <p:txBody>
          <a:bodyPr/>
          <a:lstStyle/>
          <a:p>
            <a:r>
              <a:rPr lang="fr-BE" altLang="fr-FR" b="1" dirty="0" smtClean="0">
                <a:latin typeface="Calibri" pitchFamily="34" charset="0"/>
              </a:rPr>
              <a:t>Introduction à la programmation en JAVA</a:t>
            </a:r>
          </a:p>
        </p:txBody>
      </p:sp>
      <p:pic>
        <p:nvPicPr>
          <p:cNvPr id="14340" name="Image 5" descr="logo-jav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0" y="2143125"/>
            <a:ext cx="1778000" cy="283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ZoneTexte 4"/>
          <p:cNvSpPr txBox="1">
            <a:spLocks noChangeArrowheads="1"/>
          </p:cNvSpPr>
          <p:nvPr/>
        </p:nvSpPr>
        <p:spPr bwMode="auto">
          <a:xfrm>
            <a:off x="0" y="68263"/>
            <a:ext cx="9144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fr-BE" altLang="fr-FR" sz="3600" b="1">
                <a:latin typeface="Calibri" pitchFamily="34" charset="0"/>
              </a:rPr>
              <a:t>Aperçu du chapitre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785812" y="548680"/>
            <a:ext cx="7572375" cy="575542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6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 smtClean="0">
                <a:latin typeface="+mn-lt"/>
                <a:cs typeface="+mn-cs"/>
              </a:rPr>
              <a:t>I. Les collections</a:t>
            </a: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6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 smtClean="0">
                <a:latin typeface="+mn-lt"/>
                <a:cs typeface="+mn-cs"/>
              </a:rPr>
              <a:t>II.</a:t>
            </a:r>
            <a:r>
              <a:rPr lang="fr-BE" sz="1600" b="1" dirty="0">
                <a:latin typeface="+mn-lt"/>
                <a:cs typeface="+mn-cs"/>
              </a:rPr>
              <a:t> </a:t>
            </a:r>
            <a:r>
              <a:rPr lang="fr-BE" sz="1600" b="1" dirty="0" smtClean="0">
                <a:latin typeface="+mn-lt"/>
                <a:cs typeface="+mn-cs"/>
              </a:rPr>
              <a:t>Interface </a:t>
            </a:r>
            <a:r>
              <a:rPr lang="fr-BE" sz="1600" b="1" dirty="0">
                <a:latin typeface="+mn-lt"/>
                <a:cs typeface="+mn-cs"/>
              </a:rPr>
              <a:t>Collection </a:t>
            </a:r>
            <a:endParaRPr lang="fr-BE" sz="1600" b="1" dirty="0" smtClean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6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 smtClean="0">
                <a:solidFill>
                  <a:srgbClr val="FF0000"/>
                </a:solidFill>
                <a:latin typeface="+mn-lt"/>
                <a:cs typeface="+mn-cs"/>
              </a:rPr>
              <a:t>III.</a:t>
            </a:r>
            <a:r>
              <a:rPr lang="fr-BE" sz="1600" b="1" dirty="0">
                <a:solidFill>
                  <a:srgbClr val="FF0000"/>
                </a:solidFill>
                <a:latin typeface="+mn-lt"/>
                <a:cs typeface="+mn-cs"/>
              </a:rPr>
              <a:t> </a:t>
            </a:r>
            <a:r>
              <a:rPr lang="fr-BE" sz="1600" b="1" dirty="0" smtClean="0">
                <a:solidFill>
                  <a:srgbClr val="FF0000"/>
                </a:solidFill>
                <a:latin typeface="+mn-lt"/>
                <a:cs typeface="+mn-cs"/>
              </a:rPr>
              <a:t>Interface </a:t>
            </a:r>
            <a:r>
              <a:rPr lang="fr-BE" sz="1600" b="1" dirty="0">
                <a:solidFill>
                  <a:srgbClr val="FF0000"/>
                </a:solidFill>
                <a:latin typeface="+mn-lt"/>
                <a:cs typeface="+mn-cs"/>
              </a:rPr>
              <a:t>List </a:t>
            </a:r>
            <a:endParaRPr lang="fr-BE" sz="1600" b="1" dirty="0" smtClean="0">
              <a:solidFill>
                <a:srgbClr val="FF0000"/>
              </a:solidFill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6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 smtClean="0">
                <a:latin typeface="+mn-lt"/>
                <a:cs typeface="+mn-cs"/>
              </a:rPr>
              <a:t>IV.</a:t>
            </a:r>
            <a:r>
              <a:rPr lang="fr-BE" sz="1600" b="1" dirty="0">
                <a:latin typeface="+mn-lt"/>
                <a:cs typeface="+mn-cs"/>
              </a:rPr>
              <a:t> </a:t>
            </a:r>
            <a:r>
              <a:rPr lang="fr-BE" sz="1600" b="1" dirty="0" smtClean="0">
                <a:latin typeface="+mn-lt"/>
                <a:cs typeface="+mn-cs"/>
              </a:rPr>
              <a:t>Classe </a:t>
            </a:r>
            <a:r>
              <a:rPr lang="fr-BE" sz="1600" b="1" dirty="0" err="1" smtClean="0">
                <a:latin typeface="+mn-lt"/>
                <a:cs typeface="+mn-cs"/>
              </a:rPr>
              <a:t>ArrayList</a:t>
            </a:r>
            <a:endParaRPr lang="fr-BE" sz="1600" b="1" dirty="0" smtClean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6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 smtClean="0">
                <a:latin typeface="+mn-lt"/>
                <a:cs typeface="+mn-cs"/>
              </a:rPr>
              <a:t>V.</a:t>
            </a:r>
            <a:r>
              <a:rPr lang="fr-BE" sz="1600" b="1" dirty="0">
                <a:latin typeface="+mn-lt"/>
                <a:cs typeface="+mn-cs"/>
              </a:rPr>
              <a:t> </a:t>
            </a:r>
            <a:r>
              <a:rPr lang="fr-BE" sz="1600" b="1" dirty="0" smtClean="0">
                <a:latin typeface="+mn-lt"/>
                <a:cs typeface="+mn-cs"/>
              </a:rPr>
              <a:t>Interface Set</a:t>
            </a: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600" b="1" dirty="0" smtClean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 smtClean="0">
                <a:latin typeface="+mn-lt"/>
                <a:cs typeface="+mn-cs"/>
              </a:rPr>
              <a:t>VI.</a:t>
            </a:r>
            <a:r>
              <a:rPr lang="fr-BE" sz="1600" b="1" dirty="0">
                <a:latin typeface="+mn-lt"/>
                <a:cs typeface="+mn-cs"/>
              </a:rPr>
              <a:t> </a:t>
            </a:r>
            <a:r>
              <a:rPr lang="fr-BE" sz="1600" b="1" dirty="0" smtClean="0">
                <a:latin typeface="+mn-lt"/>
                <a:cs typeface="+mn-cs"/>
              </a:rPr>
              <a:t>Classe </a:t>
            </a:r>
            <a:r>
              <a:rPr lang="fr-BE" sz="1600" b="1" dirty="0" err="1" smtClean="0">
                <a:latin typeface="+mn-lt"/>
                <a:cs typeface="+mn-cs"/>
              </a:rPr>
              <a:t>HashSet</a:t>
            </a:r>
            <a:endParaRPr lang="fr-BE" sz="1600" b="1" dirty="0" smtClean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6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 smtClean="0">
                <a:latin typeface="+mn-lt"/>
                <a:cs typeface="+mn-cs"/>
              </a:rPr>
              <a:t>VII.</a:t>
            </a:r>
            <a:r>
              <a:rPr lang="fr-BE" sz="1600" b="1" dirty="0">
                <a:latin typeface="+mn-lt"/>
                <a:cs typeface="+mn-cs"/>
              </a:rPr>
              <a:t> </a:t>
            </a:r>
            <a:r>
              <a:rPr lang="fr-BE" sz="1600" b="1" dirty="0" smtClean="0">
                <a:latin typeface="+mn-lt"/>
                <a:cs typeface="+mn-cs"/>
              </a:rPr>
              <a:t>Classe </a:t>
            </a:r>
            <a:r>
              <a:rPr lang="fr-BE" sz="1600" b="1" dirty="0" err="1" smtClean="0">
                <a:latin typeface="+mn-lt"/>
                <a:cs typeface="+mn-cs"/>
              </a:rPr>
              <a:t>TreeSet</a:t>
            </a:r>
            <a:r>
              <a:rPr lang="fr-BE" sz="1600" b="1" dirty="0">
                <a:latin typeface="+mn-lt"/>
                <a:cs typeface="+mn-cs"/>
              </a:rPr>
              <a:t>	</a:t>
            </a:r>
            <a:endParaRPr lang="fr-BE" sz="1600" b="1" dirty="0" smtClean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>
                <a:latin typeface="+mn-lt"/>
                <a:cs typeface="+mn-cs"/>
              </a:rPr>
              <a:t>	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 smtClean="0">
                <a:latin typeface="+mn-lt"/>
                <a:cs typeface="+mn-cs"/>
              </a:rPr>
              <a:t>VIII. Interface </a:t>
            </a:r>
            <a:r>
              <a:rPr lang="fr-BE" sz="1600" b="1" dirty="0" err="1">
                <a:latin typeface="+mn-lt"/>
                <a:cs typeface="+mn-cs"/>
              </a:rPr>
              <a:t>Map</a:t>
            </a:r>
            <a:r>
              <a:rPr lang="fr-BE" sz="1600" b="1" dirty="0">
                <a:latin typeface="+mn-lt"/>
                <a:cs typeface="+mn-cs"/>
              </a:rPr>
              <a:t> </a:t>
            </a:r>
            <a:endParaRPr lang="fr-BE" sz="1600" b="1" dirty="0" smtClean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buAutoNum type="romanUcPeriod" startAt="8"/>
              <a:defRPr/>
            </a:pPr>
            <a:endParaRPr lang="fr-BE" sz="16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 smtClean="0">
                <a:latin typeface="+mn-lt"/>
                <a:cs typeface="+mn-cs"/>
              </a:rPr>
              <a:t>IX.</a:t>
            </a:r>
            <a:r>
              <a:rPr lang="fr-BE" sz="1600" b="1" dirty="0">
                <a:latin typeface="+mn-lt"/>
                <a:cs typeface="+mn-cs"/>
              </a:rPr>
              <a:t> </a:t>
            </a:r>
            <a:r>
              <a:rPr lang="fr-BE" sz="1600" b="1" dirty="0" smtClean="0">
                <a:latin typeface="+mn-lt"/>
                <a:cs typeface="+mn-cs"/>
              </a:rPr>
              <a:t>Classe </a:t>
            </a:r>
            <a:r>
              <a:rPr lang="fr-BE" sz="1600" b="1" dirty="0" err="1" smtClean="0">
                <a:latin typeface="+mn-lt"/>
                <a:cs typeface="+mn-cs"/>
              </a:rPr>
              <a:t>HashMap</a:t>
            </a:r>
            <a:endParaRPr lang="fr-BE" sz="1600" b="1" dirty="0" smtClean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6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 smtClean="0">
                <a:latin typeface="+mn-lt"/>
                <a:cs typeface="+mn-cs"/>
              </a:rPr>
              <a:t>X. Classe </a:t>
            </a:r>
            <a:r>
              <a:rPr lang="fr-BE" sz="1600" b="1" dirty="0" err="1" smtClean="0">
                <a:latin typeface="+mn-lt"/>
                <a:cs typeface="+mn-cs"/>
              </a:rPr>
              <a:t>TreeMap</a:t>
            </a:r>
            <a:endParaRPr lang="fr-BE" sz="1600" b="1" dirty="0" smtClean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6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 smtClean="0">
                <a:latin typeface="+mn-lt"/>
                <a:cs typeface="+mn-cs"/>
              </a:rPr>
              <a:t>XI. Les énumérations</a:t>
            </a:r>
            <a:endParaRPr lang="fr-BE" sz="16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600" b="1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515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0" y="0"/>
            <a:ext cx="9144000" cy="584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3200" b="1" dirty="0">
                <a:latin typeface="+mn-lt"/>
                <a:cs typeface="+mn-cs"/>
              </a:rPr>
              <a:t>III . </a:t>
            </a:r>
            <a:r>
              <a:rPr lang="fr-BE" sz="2400" b="1" dirty="0">
                <a:latin typeface="+mn-lt"/>
                <a:cs typeface="+mn-cs"/>
              </a:rPr>
              <a:t>Interface List</a:t>
            </a:r>
            <a:endParaRPr lang="fr-BE" sz="2400" b="1" i="1" dirty="0">
              <a:latin typeface="+mn-lt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5412" y="650568"/>
            <a:ext cx="8911084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dirty="0">
                <a:latin typeface="+mn-lt"/>
                <a:cs typeface="+mn-cs"/>
              </a:rPr>
              <a:t>Cette interface est implémentée par un certain nombre de collections, et garantit que ces classes implémenteront l'ensemble </a:t>
            </a:r>
            <a:r>
              <a:rPr lang="fr-BE" dirty="0" smtClean="0">
                <a:latin typeface="+mn-lt"/>
                <a:cs typeface="+mn-cs"/>
              </a:rPr>
              <a:t>de ses </a:t>
            </a:r>
            <a:r>
              <a:rPr lang="fr-BE" dirty="0">
                <a:latin typeface="+mn-lt"/>
                <a:cs typeface="+mn-cs"/>
              </a:rPr>
              <a:t>méthodes. Elle dérive de l'interface </a:t>
            </a:r>
            <a:r>
              <a:rPr lang="fr-BE" dirty="0" smtClean="0">
                <a:latin typeface="+mn-lt"/>
                <a:cs typeface="+mn-cs"/>
              </a:rPr>
              <a:t>Collection.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dirty="0">
                <a:latin typeface="+mn-lt"/>
                <a:cs typeface="+mn-cs"/>
              </a:rPr>
              <a:t>Cette interface suppose que la collection </a:t>
            </a:r>
            <a:r>
              <a:rPr lang="fr-BE" b="1" dirty="0">
                <a:latin typeface="+mn-lt"/>
                <a:cs typeface="+mn-cs"/>
              </a:rPr>
              <a:t>utilise un index pour adresser les objets </a:t>
            </a:r>
            <a:r>
              <a:rPr lang="fr-BE" dirty="0">
                <a:latin typeface="+mn-lt"/>
                <a:cs typeface="+mn-cs"/>
              </a:rPr>
              <a:t>qu'elle contient (collection ordonnée</a:t>
            </a:r>
            <a:r>
              <a:rPr lang="fr-BE" dirty="0" smtClean="0">
                <a:latin typeface="+mn-lt"/>
                <a:cs typeface="+mn-cs"/>
              </a:rPr>
              <a:t>).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dirty="0">
                <a:latin typeface="+mn-lt"/>
                <a:cs typeface="+mn-cs"/>
              </a:rPr>
              <a:t>Les principales méthodes ajoutées sont </a:t>
            </a:r>
            <a:r>
              <a:rPr lang="fr-BE" dirty="0" smtClean="0">
                <a:latin typeface="+mn-lt"/>
                <a:cs typeface="+mn-cs"/>
              </a:rPr>
              <a:t>: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boolean</a:t>
            </a:r>
            <a:r>
              <a:rPr lang="fr-BE" sz="1600" dirty="0" smtClean="0">
                <a:latin typeface="+mn-lt"/>
                <a:cs typeface="+mn-cs"/>
              </a:rPr>
              <a:t> </a:t>
            </a:r>
            <a:r>
              <a:rPr lang="fr-BE" sz="1600" dirty="0" err="1">
                <a:latin typeface="+mn-lt"/>
                <a:cs typeface="+mn-cs"/>
              </a:rPr>
              <a:t>add</a:t>
            </a:r>
            <a:r>
              <a:rPr lang="fr-BE" sz="1600" dirty="0">
                <a:latin typeface="+mn-lt"/>
                <a:cs typeface="+mn-cs"/>
              </a:rPr>
              <a:t> (</a:t>
            </a:r>
            <a:r>
              <a:rPr lang="fr-BE" sz="16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int</a:t>
            </a:r>
            <a:r>
              <a:rPr lang="fr-BE" sz="1600" dirty="0">
                <a:latin typeface="+mn-lt"/>
                <a:cs typeface="+mn-cs"/>
              </a:rPr>
              <a:t> index, Object o) 	</a:t>
            </a:r>
            <a:r>
              <a:rPr lang="fr-BE" sz="1600" dirty="0" smtClean="0">
                <a:latin typeface="+mn-lt"/>
                <a:cs typeface="+mn-cs"/>
              </a:rPr>
              <a:t>	Ajouter </a:t>
            </a:r>
            <a:r>
              <a:rPr lang="fr-BE" sz="1600" dirty="0">
                <a:latin typeface="+mn-lt"/>
                <a:cs typeface="+mn-cs"/>
              </a:rPr>
              <a:t>un objet à l'index </a:t>
            </a:r>
            <a:r>
              <a:rPr lang="fr-BE" sz="1600" dirty="0" smtClean="0">
                <a:latin typeface="+mn-lt"/>
                <a:cs typeface="+mn-cs"/>
              </a:rPr>
              <a:t>indiqué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boolean</a:t>
            </a:r>
            <a:r>
              <a:rPr lang="fr-BE" sz="1600" dirty="0" smtClean="0">
                <a:latin typeface="+mn-lt"/>
                <a:cs typeface="+mn-cs"/>
              </a:rPr>
              <a:t> </a:t>
            </a:r>
            <a:r>
              <a:rPr lang="fr-BE" sz="1600" dirty="0" err="1">
                <a:latin typeface="+mn-lt"/>
                <a:cs typeface="+mn-cs"/>
              </a:rPr>
              <a:t>addAll</a:t>
            </a:r>
            <a:r>
              <a:rPr lang="fr-BE" sz="1600" dirty="0">
                <a:latin typeface="+mn-lt"/>
                <a:cs typeface="+mn-cs"/>
              </a:rPr>
              <a:t> (</a:t>
            </a:r>
            <a:r>
              <a:rPr lang="fr-BE" sz="16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int</a:t>
            </a:r>
            <a:r>
              <a:rPr lang="fr-BE" sz="1600" dirty="0">
                <a:latin typeface="+mn-lt"/>
                <a:cs typeface="+mn-cs"/>
              </a:rPr>
              <a:t> index, Collection c) 	Ajouter tous les objets d'une autre 						collection à l'index </a:t>
            </a:r>
            <a:r>
              <a:rPr lang="fr-BE" sz="1600" dirty="0" smtClean="0">
                <a:latin typeface="+mn-lt"/>
                <a:cs typeface="+mn-cs"/>
              </a:rPr>
              <a:t>indiqué</a:t>
            </a:r>
            <a:endParaRPr lang="fr-BE" sz="1600" dirty="0">
              <a:latin typeface="+mn-lt"/>
              <a:cs typeface="+mn-cs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Object</a:t>
            </a:r>
            <a:r>
              <a:rPr lang="fr-BE" sz="1600" dirty="0">
                <a:latin typeface="+mn-lt"/>
                <a:cs typeface="+mn-cs"/>
              </a:rPr>
              <a:t> </a:t>
            </a:r>
            <a:r>
              <a:rPr lang="fr-BE" sz="1600" dirty="0" err="1">
                <a:latin typeface="+mn-lt"/>
                <a:cs typeface="+mn-cs"/>
              </a:rPr>
              <a:t>get</a:t>
            </a:r>
            <a:r>
              <a:rPr lang="fr-BE" sz="1600" dirty="0">
                <a:latin typeface="+mn-lt"/>
                <a:cs typeface="+mn-cs"/>
              </a:rPr>
              <a:t> (</a:t>
            </a:r>
            <a:r>
              <a:rPr lang="fr-BE" sz="16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int</a:t>
            </a:r>
            <a:r>
              <a:rPr lang="fr-BE" sz="1600" dirty="0">
                <a:latin typeface="+mn-lt"/>
                <a:cs typeface="+mn-cs"/>
              </a:rPr>
              <a:t> index) 			Retourne l'objet à l'index indiqué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int</a:t>
            </a:r>
            <a:r>
              <a:rPr lang="fr-BE" sz="1600" dirty="0">
                <a:latin typeface="+mn-lt"/>
                <a:cs typeface="+mn-cs"/>
              </a:rPr>
              <a:t> </a:t>
            </a:r>
            <a:r>
              <a:rPr lang="fr-BE" sz="1600" dirty="0" err="1">
                <a:latin typeface="+mn-lt"/>
                <a:cs typeface="+mn-cs"/>
              </a:rPr>
              <a:t>indexOf</a:t>
            </a:r>
            <a:r>
              <a:rPr lang="fr-BE" sz="1600" dirty="0">
                <a:latin typeface="+mn-lt"/>
                <a:cs typeface="+mn-cs"/>
              </a:rPr>
              <a:t> (</a:t>
            </a:r>
            <a:r>
              <a:rPr lang="fr-BE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Object</a:t>
            </a:r>
            <a:r>
              <a:rPr lang="fr-BE" sz="1600" dirty="0">
                <a:latin typeface="+mn-lt"/>
                <a:cs typeface="+mn-cs"/>
              </a:rPr>
              <a:t> o) 		</a:t>
            </a:r>
            <a:r>
              <a:rPr lang="fr-BE" sz="1600" dirty="0" smtClean="0">
                <a:latin typeface="+mn-lt"/>
                <a:cs typeface="+mn-cs"/>
              </a:rPr>
              <a:t>	Retourne </a:t>
            </a:r>
            <a:r>
              <a:rPr lang="fr-BE" sz="1600" dirty="0">
                <a:latin typeface="+mn-lt"/>
                <a:cs typeface="+mn-cs"/>
              </a:rPr>
              <a:t>le premier index de l'objet 					</a:t>
            </a:r>
            <a:r>
              <a:rPr lang="fr-BE" sz="1600" dirty="0" smtClean="0">
                <a:latin typeface="+mn-lt"/>
                <a:cs typeface="+mn-cs"/>
              </a:rPr>
              <a:t>	indiqué</a:t>
            </a:r>
            <a:endParaRPr lang="fr-BE" sz="1600" dirty="0">
              <a:latin typeface="+mn-lt"/>
              <a:cs typeface="+mn-cs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int</a:t>
            </a:r>
            <a:r>
              <a:rPr lang="fr-BE" sz="1600" dirty="0">
                <a:latin typeface="+mn-lt"/>
                <a:cs typeface="+mn-cs"/>
              </a:rPr>
              <a:t> </a:t>
            </a:r>
            <a:r>
              <a:rPr lang="fr-BE" sz="1600" dirty="0" err="1">
                <a:latin typeface="+mn-lt"/>
                <a:cs typeface="+mn-cs"/>
              </a:rPr>
              <a:t>lastIndexOf</a:t>
            </a:r>
            <a:r>
              <a:rPr lang="fr-BE" sz="1600" dirty="0">
                <a:latin typeface="+mn-lt"/>
                <a:cs typeface="+mn-cs"/>
              </a:rPr>
              <a:t> (</a:t>
            </a:r>
            <a:r>
              <a:rPr lang="fr-BE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Object</a:t>
            </a:r>
            <a:r>
              <a:rPr lang="fr-BE" sz="1600" dirty="0">
                <a:latin typeface="+mn-lt"/>
                <a:cs typeface="+mn-cs"/>
              </a:rPr>
              <a:t> o) 		</a:t>
            </a:r>
            <a:r>
              <a:rPr lang="fr-BE" sz="1600" dirty="0" smtClean="0">
                <a:latin typeface="+mn-lt"/>
                <a:cs typeface="+mn-cs"/>
              </a:rPr>
              <a:t>	Retourne </a:t>
            </a:r>
            <a:r>
              <a:rPr lang="fr-BE" sz="1600" dirty="0">
                <a:latin typeface="+mn-lt"/>
                <a:cs typeface="+mn-cs"/>
              </a:rPr>
              <a:t>le dernier index de l'objet 					</a:t>
            </a:r>
            <a:r>
              <a:rPr lang="fr-BE" sz="1600" dirty="0" smtClean="0">
                <a:latin typeface="+mn-lt"/>
                <a:cs typeface="+mn-cs"/>
              </a:rPr>
              <a:t>	indiqué</a:t>
            </a:r>
            <a:endParaRPr lang="fr-BE" sz="1600" dirty="0">
              <a:latin typeface="+mn-lt"/>
              <a:cs typeface="+mn-cs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Object</a:t>
            </a:r>
            <a:r>
              <a:rPr lang="fr-BE" sz="1600" dirty="0">
                <a:latin typeface="+mn-lt"/>
                <a:cs typeface="+mn-cs"/>
              </a:rPr>
              <a:t> </a:t>
            </a:r>
            <a:r>
              <a:rPr lang="fr-BE" sz="1600" dirty="0" err="1">
                <a:latin typeface="+mn-lt"/>
                <a:cs typeface="+mn-cs"/>
              </a:rPr>
              <a:t>remove</a:t>
            </a:r>
            <a:r>
              <a:rPr lang="fr-BE" sz="1600" dirty="0">
                <a:latin typeface="+mn-lt"/>
                <a:cs typeface="+mn-cs"/>
              </a:rPr>
              <a:t> (</a:t>
            </a:r>
            <a:r>
              <a:rPr lang="fr-BE" sz="16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int</a:t>
            </a:r>
            <a:r>
              <a:rPr lang="fr-BE" sz="1600" dirty="0">
                <a:latin typeface="+mn-lt"/>
                <a:cs typeface="+mn-cs"/>
              </a:rPr>
              <a:t> index) 		</a:t>
            </a:r>
            <a:r>
              <a:rPr lang="fr-BE" sz="1600" dirty="0" smtClean="0">
                <a:latin typeface="+mn-lt"/>
                <a:cs typeface="+mn-cs"/>
              </a:rPr>
              <a:t>	Supprime </a:t>
            </a:r>
            <a:r>
              <a:rPr lang="fr-BE" sz="1600" dirty="0">
                <a:latin typeface="+mn-lt"/>
                <a:cs typeface="+mn-cs"/>
              </a:rPr>
              <a:t>l'objet à l'index indiqué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Object</a:t>
            </a:r>
            <a:r>
              <a:rPr lang="fr-BE" sz="1600" dirty="0">
                <a:latin typeface="+mn-lt"/>
                <a:cs typeface="+mn-cs"/>
              </a:rPr>
              <a:t> set (</a:t>
            </a:r>
            <a:r>
              <a:rPr lang="fr-BE" sz="16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int</a:t>
            </a:r>
            <a:r>
              <a:rPr lang="fr-BE" sz="1600" dirty="0">
                <a:latin typeface="+mn-lt"/>
                <a:cs typeface="+mn-cs"/>
              </a:rPr>
              <a:t> index, Object o) 		Remplace l'objet à l'index </a:t>
            </a:r>
            <a:r>
              <a:rPr lang="fr-BE" sz="1600" dirty="0" smtClean="0">
                <a:latin typeface="+mn-lt"/>
                <a:cs typeface="+mn-cs"/>
              </a:rPr>
              <a:t>indiqué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List</a:t>
            </a:r>
            <a:r>
              <a:rPr lang="fr-BE" sz="1600" dirty="0" smtClean="0">
                <a:latin typeface="+mn-lt"/>
                <a:cs typeface="+mn-cs"/>
              </a:rPr>
              <a:t> </a:t>
            </a:r>
            <a:r>
              <a:rPr lang="fr-BE" sz="1600" dirty="0" err="1">
                <a:latin typeface="+mn-lt"/>
                <a:cs typeface="+mn-cs"/>
              </a:rPr>
              <a:t>subList</a:t>
            </a:r>
            <a:r>
              <a:rPr lang="fr-BE" sz="1600" dirty="0">
                <a:latin typeface="+mn-lt"/>
                <a:cs typeface="+mn-cs"/>
              </a:rPr>
              <a:t> (</a:t>
            </a:r>
            <a:r>
              <a:rPr lang="fr-BE" sz="16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int</a:t>
            </a:r>
            <a:r>
              <a:rPr lang="fr-BE" sz="1600" dirty="0">
                <a:latin typeface="+mn-lt"/>
                <a:cs typeface="+mn-cs"/>
              </a:rPr>
              <a:t> </a:t>
            </a:r>
            <a:r>
              <a:rPr lang="fr-BE" sz="1600" dirty="0" err="1">
                <a:latin typeface="+mn-lt"/>
                <a:cs typeface="+mn-cs"/>
              </a:rPr>
              <a:t>fromIndex</a:t>
            </a:r>
            <a:r>
              <a:rPr lang="fr-BE" sz="1600" dirty="0">
                <a:latin typeface="+mn-lt"/>
                <a:cs typeface="+mn-cs"/>
              </a:rPr>
              <a:t>, </a:t>
            </a:r>
            <a:r>
              <a:rPr lang="fr-BE" sz="16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int</a:t>
            </a:r>
            <a:r>
              <a:rPr lang="fr-BE" sz="1600" dirty="0">
                <a:latin typeface="+mn-lt"/>
                <a:cs typeface="+mn-cs"/>
              </a:rPr>
              <a:t> </a:t>
            </a:r>
            <a:r>
              <a:rPr lang="fr-BE" sz="1600" dirty="0" err="1">
                <a:latin typeface="+mn-lt"/>
                <a:cs typeface="+mn-cs"/>
              </a:rPr>
              <a:t>toIndex</a:t>
            </a:r>
            <a:r>
              <a:rPr lang="fr-BE" sz="1600" dirty="0">
                <a:latin typeface="+mn-lt"/>
                <a:cs typeface="+mn-cs"/>
              </a:rPr>
              <a:t>) 	Retourne une sous-liste de celle-ci</a:t>
            </a:r>
          </a:p>
        </p:txBody>
      </p:sp>
    </p:spTree>
    <p:extLst>
      <p:ext uri="{BB962C8B-B14F-4D97-AF65-F5344CB8AC3E}">
        <p14:creationId xmlns:p14="http://schemas.microsoft.com/office/powerpoint/2010/main" val="315610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ZoneTexte 4"/>
          <p:cNvSpPr txBox="1">
            <a:spLocks noChangeArrowheads="1"/>
          </p:cNvSpPr>
          <p:nvPr/>
        </p:nvSpPr>
        <p:spPr bwMode="auto">
          <a:xfrm>
            <a:off x="0" y="68263"/>
            <a:ext cx="9144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fr-BE" altLang="fr-FR" sz="3600" b="1">
                <a:latin typeface="Calibri" pitchFamily="34" charset="0"/>
              </a:rPr>
              <a:t>Aperçu du chapitre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785812" y="548680"/>
            <a:ext cx="7572375" cy="575542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6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 smtClean="0">
                <a:latin typeface="+mn-lt"/>
                <a:cs typeface="+mn-cs"/>
              </a:rPr>
              <a:t>I. Les collections</a:t>
            </a: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6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 smtClean="0">
                <a:latin typeface="+mn-lt"/>
                <a:cs typeface="+mn-cs"/>
              </a:rPr>
              <a:t>II.</a:t>
            </a:r>
            <a:r>
              <a:rPr lang="fr-BE" sz="1600" b="1" dirty="0">
                <a:latin typeface="+mn-lt"/>
                <a:cs typeface="+mn-cs"/>
              </a:rPr>
              <a:t> </a:t>
            </a:r>
            <a:r>
              <a:rPr lang="fr-BE" sz="1600" b="1" dirty="0" smtClean="0">
                <a:latin typeface="+mn-lt"/>
                <a:cs typeface="+mn-cs"/>
              </a:rPr>
              <a:t>Interface </a:t>
            </a:r>
            <a:r>
              <a:rPr lang="fr-BE" sz="1600" b="1" dirty="0">
                <a:latin typeface="+mn-lt"/>
                <a:cs typeface="+mn-cs"/>
              </a:rPr>
              <a:t>Collection </a:t>
            </a:r>
            <a:endParaRPr lang="fr-BE" sz="1600" b="1" dirty="0" smtClean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6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 smtClean="0">
                <a:latin typeface="+mn-lt"/>
                <a:cs typeface="+mn-cs"/>
              </a:rPr>
              <a:t>III.</a:t>
            </a:r>
            <a:r>
              <a:rPr lang="fr-BE" sz="1600" b="1" dirty="0">
                <a:latin typeface="+mn-lt"/>
                <a:cs typeface="+mn-cs"/>
              </a:rPr>
              <a:t> </a:t>
            </a:r>
            <a:r>
              <a:rPr lang="fr-BE" sz="1600" b="1" dirty="0" smtClean="0">
                <a:latin typeface="+mn-lt"/>
                <a:cs typeface="+mn-cs"/>
              </a:rPr>
              <a:t>Interface </a:t>
            </a:r>
            <a:r>
              <a:rPr lang="fr-BE" sz="1600" b="1" dirty="0">
                <a:latin typeface="+mn-lt"/>
                <a:cs typeface="+mn-cs"/>
              </a:rPr>
              <a:t>List </a:t>
            </a:r>
            <a:endParaRPr lang="fr-BE" sz="1600" b="1" dirty="0" smtClean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6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 smtClean="0">
                <a:solidFill>
                  <a:srgbClr val="FF0000"/>
                </a:solidFill>
                <a:latin typeface="+mn-lt"/>
                <a:cs typeface="+mn-cs"/>
              </a:rPr>
              <a:t>IV.</a:t>
            </a:r>
            <a:r>
              <a:rPr lang="fr-BE" sz="1600" b="1" dirty="0">
                <a:solidFill>
                  <a:srgbClr val="FF0000"/>
                </a:solidFill>
                <a:latin typeface="+mn-lt"/>
                <a:cs typeface="+mn-cs"/>
              </a:rPr>
              <a:t> </a:t>
            </a:r>
            <a:r>
              <a:rPr lang="fr-BE" sz="1600" b="1" dirty="0" smtClean="0">
                <a:solidFill>
                  <a:srgbClr val="FF0000"/>
                </a:solidFill>
                <a:latin typeface="+mn-lt"/>
                <a:cs typeface="+mn-cs"/>
              </a:rPr>
              <a:t>Classe </a:t>
            </a:r>
            <a:r>
              <a:rPr lang="fr-BE" sz="1600" b="1" dirty="0" err="1" smtClean="0">
                <a:solidFill>
                  <a:srgbClr val="FF0000"/>
                </a:solidFill>
                <a:latin typeface="+mn-lt"/>
                <a:cs typeface="+mn-cs"/>
              </a:rPr>
              <a:t>ArrayList</a:t>
            </a:r>
            <a:endParaRPr lang="fr-BE" sz="1600" b="1" dirty="0" smtClean="0">
              <a:solidFill>
                <a:srgbClr val="FF0000"/>
              </a:solidFill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6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 smtClean="0">
                <a:latin typeface="+mn-lt"/>
                <a:cs typeface="+mn-cs"/>
              </a:rPr>
              <a:t>V.</a:t>
            </a:r>
            <a:r>
              <a:rPr lang="fr-BE" sz="1600" b="1" dirty="0">
                <a:latin typeface="+mn-lt"/>
                <a:cs typeface="+mn-cs"/>
              </a:rPr>
              <a:t> </a:t>
            </a:r>
            <a:r>
              <a:rPr lang="fr-BE" sz="1600" b="1" dirty="0" smtClean="0">
                <a:latin typeface="+mn-lt"/>
                <a:cs typeface="+mn-cs"/>
              </a:rPr>
              <a:t>Interface Set</a:t>
            </a: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600" b="1" dirty="0" smtClean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 smtClean="0">
                <a:latin typeface="+mn-lt"/>
                <a:cs typeface="+mn-cs"/>
              </a:rPr>
              <a:t>VI.</a:t>
            </a:r>
            <a:r>
              <a:rPr lang="fr-BE" sz="1600" b="1" dirty="0">
                <a:latin typeface="+mn-lt"/>
                <a:cs typeface="+mn-cs"/>
              </a:rPr>
              <a:t> </a:t>
            </a:r>
            <a:r>
              <a:rPr lang="fr-BE" sz="1600" b="1" dirty="0" smtClean="0">
                <a:latin typeface="+mn-lt"/>
                <a:cs typeface="+mn-cs"/>
              </a:rPr>
              <a:t>Classe </a:t>
            </a:r>
            <a:r>
              <a:rPr lang="fr-BE" sz="1600" b="1" dirty="0" err="1" smtClean="0">
                <a:latin typeface="+mn-lt"/>
                <a:cs typeface="+mn-cs"/>
              </a:rPr>
              <a:t>HashSet</a:t>
            </a:r>
            <a:endParaRPr lang="fr-BE" sz="1600" b="1" dirty="0" smtClean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6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 smtClean="0">
                <a:latin typeface="+mn-lt"/>
                <a:cs typeface="+mn-cs"/>
              </a:rPr>
              <a:t>VII.</a:t>
            </a:r>
            <a:r>
              <a:rPr lang="fr-BE" sz="1600" b="1" dirty="0">
                <a:latin typeface="+mn-lt"/>
                <a:cs typeface="+mn-cs"/>
              </a:rPr>
              <a:t> </a:t>
            </a:r>
            <a:r>
              <a:rPr lang="fr-BE" sz="1600" b="1" dirty="0" smtClean="0">
                <a:latin typeface="+mn-lt"/>
                <a:cs typeface="+mn-cs"/>
              </a:rPr>
              <a:t>Classe </a:t>
            </a:r>
            <a:r>
              <a:rPr lang="fr-BE" sz="1600" b="1" dirty="0" err="1" smtClean="0">
                <a:latin typeface="+mn-lt"/>
                <a:cs typeface="+mn-cs"/>
              </a:rPr>
              <a:t>TreeSet</a:t>
            </a:r>
            <a:r>
              <a:rPr lang="fr-BE" sz="1600" b="1" dirty="0">
                <a:latin typeface="+mn-lt"/>
                <a:cs typeface="+mn-cs"/>
              </a:rPr>
              <a:t>	</a:t>
            </a:r>
            <a:endParaRPr lang="fr-BE" sz="1600" b="1" dirty="0" smtClean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>
                <a:latin typeface="+mn-lt"/>
                <a:cs typeface="+mn-cs"/>
              </a:rPr>
              <a:t>	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 smtClean="0">
                <a:latin typeface="+mn-lt"/>
                <a:cs typeface="+mn-cs"/>
              </a:rPr>
              <a:t>VIII. Interface </a:t>
            </a:r>
            <a:r>
              <a:rPr lang="fr-BE" sz="1600" b="1" dirty="0" err="1">
                <a:latin typeface="+mn-lt"/>
                <a:cs typeface="+mn-cs"/>
              </a:rPr>
              <a:t>Map</a:t>
            </a:r>
            <a:r>
              <a:rPr lang="fr-BE" sz="1600" b="1" dirty="0">
                <a:latin typeface="+mn-lt"/>
                <a:cs typeface="+mn-cs"/>
              </a:rPr>
              <a:t> </a:t>
            </a:r>
            <a:endParaRPr lang="fr-BE" sz="1600" b="1" dirty="0" smtClean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buAutoNum type="romanUcPeriod" startAt="8"/>
              <a:defRPr/>
            </a:pPr>
            <a:endParaRPr lang="fr-BE" sz="16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 smtClean="0">
                <a:latin typeface="+mn-lt"/>
                <a:cs typeface="+mn-cs"/>
              </a:rPr>
              <a:t>IX.</a:t>
            </a:r>
            <a:r>
              <a:rPr lang="fr-BE" sz="1600" b="1" dirty="0">
                <a:latin typeface="+mn-lt"/>
                <a:cs typeface="+mn-cs"/>
              </a:rPr>
              <a:t> </a:t>
            </a:r>
            <a:r>
              <a:rPr lang="fr-BE" sz="1600" b="1" dirty="0" smtClean="0">
                <a:latin typeface="+mn-lt"/>
                <a:cs typeface="+mn-cs"/>
              </a:rPr>
              <a:t>Classe </a:t>
            </a:r>
            <a:r>
              <a:rPr lang="fr-BE" sz="1600" b="1" dirty="0" err="1" smtClean="0">
                <a:latin typeface="+mn-lt"/>
                <a:cs typeface="+mn-cs"/>
              </a:rPr>
              <a:t>HashMap</a:t>
            </a:r>
            <a:endParaRPr lang="fr-BE" sz="1600" b="1" dirty="0" smtClean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6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 smtClean="0">
                <a:latin typeface="+mn-lt"/>
                <a:cs typeface="+mn-cs"/>
              </a:rPr>
              <a:t>X. Classe </a:t>
            </a:r>
            <a:r>
              <a:rPr lang="fr-BE" sz="1600" b="1" dirty="0" err="1" smtClean="0">
                <a:latin typeface="+mn-lt"/>
                <a:cs typeface="+mn-cs"/>
              </a:rPr>
              <a:t>TreeMap</a:t>
            </a:r>
            <a:endParaRPr lang="fr-BE" sz="1600" b="1" dirty="0" smtClean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6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 smtClean="0">
                <a:latin typeface="+mn-lt"/>
                <a:cs typeface="+mn-cs"/>
              </a:rPr>
              <a:t>XI. Les énumérations</a:t>
            </a:r>
            <a:endParaRPr lang="fr-BE" sz="16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600" b="1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515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0" y="0"/>
            <a:ext cx="9144000" cy="584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3200" b="1" dirty="0">
                <a:latin typeface="+mn-lt"/>
                <a:cs typeface="+mn-cs"/>
              </a:rPr>
              <a:t>IV . </a:t>
            </a:r>
            <a:r>
              <a:rPr lang="fr-BE" sz="2400" b="1" dirty="0">
                <a:latin typeface="+mn-lt"/>
                <a:cs typeface="+mn-cs"/>
              </a:rPr>
              <a:t>Classe </a:t>
            </a:r>
            <a:r>
              <a:rPr lang="fr-BE" sz="2400" b="1" dirty="0" err="1" smtClean="0">
                <a:latin typeface="+mn-lt"/>
                <a:cs typeface="+mn-cs"/>
              </a:rPr>
              <a:t>ArrayList</a:t>
            </a:r>
            <a:endParaRPr lang="fr-BE" sz="2400" b="1" i="1" dirty="0">
              <a:latin typeface="+mn-lt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438" y="996950"/>
            <a:ext cx="9072562" cy="5170646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dirty="0">
                <a:latin typeface="+mn-lt"/>
                <a:cs typeface="+mn-cs"/>
              </a:rPr>
              <a:t>Cette classe </a:t>
            </a:r>
            <a:r>
              <a:rPr lang="fr-BE" dirty="0" smtClean="0">
                <a:latin typeface="+mn-lt"/>
                <a:cs typeface="+mn-cs"/>
              </a:rPr>
              <a:t>représente un </a:t>
            </a:r>
            <a:r>
              <a:rPr lang="fr-BE" b="1" dirty="0">
                <a:latin typeface="+mn-lt"/>
                <a:cs typeface="+mn-cs"/>
              </a:rPr>
              <a:t>tableau dont la taille </a:t>
            </a:r>
            <a:r>
              <a:rPr lang="fr-BE" b="1" dirty="0" smtClean="0">
                <a:latin typeface="+mn-lt"/>
                <a:cs typeface="+mn-cs"/>
              </a:rPr>
              <a:t>dont la taille peut varier dynamiquement</a:t>
            </a:r>
            <a:r>
              <a:rPr lang="fr-BE" dirty="0" smtClean="0">
                <a:latin typeface="+mn-lt"/>
                <a:cs typeface="+mn-cs"/>
              </a:rPr>
              <a:t>.</a:t>
            </a:r>
            <a:endParaRPr lang="fr-BE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dirty="0">
                <a:latin typeface="+mn-lt"/>
                <a:cs typeface="+mn-cs"/>
              </a:rPr>
              <a:t>Cette classe </a:t>
            </a:r>
            <a:r>
              <a:rPr lang="fr-BE" b="1" dirty="0">
                <a:latin typeface="+mn-lt"/>
                <a:cs typeface="+mn-cs"/>
              </a:rPr>
              <a:t>implémente</a:t>
            </a:r>
            <a:r>
              <a:rPr lang="fr-BE" dirty="0">
                <a:latin typeface="+mn-lt"/>
                <a:cs typeface="+mn-cs"/>
              </a:rPr>
              <a:t> </a:t>
            </a:r>
            <a:r>
              <a:rPr lang="fr-BE" dirty="0" smtClean="0">
                <a:latin typeface="+mn-lt"/>
                <a:cs typeface="+mn-cs"/>
              </a:rPr>
              <a:t>les méthodes des interfaces </a:t>
            </a:r>
            <a:r>
              <a:rPr lang="fr-BE" b="1" dirty="0" smtClean="0">
                <a:latin typeface="+mn-lt"/>
                <a:cs typeface="+mn-cs"/>
              </a:rPr>
              <a:t>List</a:t>
            </a:r>
            <a:r>
              <a:rPr lang="fr-BE" dirty="0" smtClean="0">
                <a:latin typeface="+mn-lt"/>
                <a:cs typeface="+mn-cs"/>
              </a:rPr>
              <a:t> et </a:t>
            </a:r>
            <a:r>
              <a:rPr lang="fr-BE" b="1" dirty="0" smtClean="0">
                <a:latin typeface="+mn-lt"/>
                <a:cs typeface="+mn-cs"/>
              </a:rPr>
              <a:t>Collection</a:t>
            </a:r>
            <a:r>
              <a:rPr lang="fr-BE" dirty="0" smtClean="0">
                <a:latin typeface="+mn-lt"/>
                <a:cs typeface="+mn-cs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400" b="1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dirty="0" smtClean="0">
                <a:latin typeface="+mn-lt"/>
                <a:cs typeface="+mn-cs"/>
              </a:rPr>
              <a:t>Il existe 3 méthodes pour parcourir les éléments d’une </a:t>
            </a:r>
            <a:r>
              <a:rPr lang="fr-BE" dirty="0" err="1" smtClean="0">
                <a:latin typeface="+mn-lt"/>
                <a:cs typeface="+mn-cs"/>
              </a:rPr>
              <a:t>ArrayList</a:t>
            </a:r>
            <a:r>
              <a:rPr lang="fr-BE" dirty="0" smtClean="0">
                <a:latin typeface="+mn-lt"/>
                <a:cs typeface="+mn-cs"/>
              </a:rPr>
              <a:t> 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dirty="0" smtClean="0">
              <a:latin typeface="+mn-lt"/>
              <a:cs typeface="+mn-cs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fr-BE" dirty="0" smtClean="0">
                <a:latin typeface="+mn-lt"/>
                <a:cs typeface="+mn-cs"/>
              </a:rPr>
              <a:t>Via une boucle </a:t>
            </a:r>
            <a:r>
              <a:rPr lang="fr-BE" b="1" dirty="0" smtClean="0">
                <a:latin typeface="+mn-lt"/>
                <a:cs typeface="+mn-cs"/>
              </a:rPr>
              <a:t>for</a:t>
            </a:r>
            <a:endParaRPr lang="fr-BE" b="1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dirty="0" smtClean="0">
                <a:latin typeface="+mn-lt"/>
                <a:cs typeface="+mn-cs"/>
              </a:rPr>
              <a:t>	</a:t>
            </a:r>
            <a:r>
              <a:rPr lang="fr-BE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for </a:t>
            </a:r>
            <a:r>
              <a:rPr lang="fr-BE" dirty="0" smtClean="0">
                <a:latin typeface="+mn-lt"/>
                <a:cs typeface="+mn-cs"/>
              </a:rPr>
              <a:t>(</a:t>
            </a:r>
            <a:r>
              <a:rPr lang="fr-BE" b="1" dirty="0" err="1" smtClean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int</a:t>
            </a:r>
            <a:r>
              <a:rPr lang="fr-BE" dirty="0" smtClean="0">
                <a:latin typeface="+mn-lt"/>
                <a:cs typeface="+mn-cs"/>
              </a:rPr>
              <a:t> i = 0 ; i &lt; </a:t>
            </a:r>
            <a:r>
              <a:rPr lang="fr-BE" dirty="0" err="1" smtClean="0">
                <a:latin typeface="+mn-lt"/>
                <a:cs typeface="+mn-cs"/>
              </a:rPr>
              <a:t>liste.size</a:t>
            </a:r>
            <a:r>
              <a:rPr lang="fr-BE" dirty="0" smtClean="0">
                <a:latin typeface="+mn-lt"/>
                <a:cs typeface="+mn-cs"/>
              </a:rPr>
              <a:t>() ; i ++)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dirty="0">
                <a:latin typeface="+mn-lt"/>
                <a:cs typeface="+mn-cs"/>
              </a:rPr>
              <a:t>	</a:t>
            </a:r>
            <a:r>
              <a:rPr lang="fr-BE" dirty="0" smtClean="0">
                <a:latin typeface="+mn-lt"/>
                <a:cs typeface="+mn-cs"/>
              </a:rPr>
              <a:t>	Object </a:t>
            </a:r>
            <a:r>
              <a:rPr lang="fr-BE" dirty="0" err="1" smtClean="0">
                <a:latin typeface="+mn-lt"/>
                <a:cs typeface="+mn-cs"/>
              </a:rPr>
              <a:t>elt</a:t>
            </a:r>
            <a:r>
              <a:rPr lang="fr-BE" dirty="0" smtClean="0">
                <a:latin typeface="+mn-lt"/>
                <a:cs typeface="+mn-cs"/>
              </a:rPr>
              <a:t> = </a:t>
            </a:r>
            <a:r>
              <a:rPr lang="fr-BE" dirty="0" err="1" smtClean="0">
                <a:latin typeface="+mn-lt"/>
                <a:cs typeface="+mn-cs"/>
              </a:rPr>
              <a:t>liste.get</a:t>
            </a:r>
            <a:r>
              <a:rPr lang="fr-BE" dirty="0" smtClean="0">
                <a:latin typeface="+mn-lt"/>
                <a:cs typeface="+mn-cs"/>
              </a:rPr>
              <a:t>(i);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dirty="0">
                <a:latin typeface="+mn-lt"/>
                <a:cs typeface="+mn-cs"/>
              </a:rPr>
              <a:t>	</a:t>
            </a:r>
            <a:r>
              <a:rPr lang="fr-BE" dirty="0" smtClean="0">
                <a:latin typeface="+mn-lt"/>
                <a:cs typeface="+mn-cs"/>
              </a:rPr>
              <a:t>	…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dirty="0">
                <a:latin typeface="+mn-lt"/>
                <a:cs typeface="+mn-cs"/>
              </a:rPr>
              <a:t>	</a:t>
            </a:r>
            <a:r>
              <a:rPr lang="fr-BE" dirty="0" smtClean="0">
                <a:latin typeface="+mn-lt"/>
                <a:cs typeface="+mn-cs"/>
              </a:rPr>
              <a:t>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dirty="0">
              <a:latin typeface="+mn-lt"/>
              <a:cs typeface="+mn-cs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  <a:defRPr/>
            </a:pPr>
            <a:r>
              <a:rPr lang="fr-BE" dirty="0" smtClean="0">
                <a:latin typeface="+mn-lt"/>
                <a:cs typeface="+mn-cs"/>
              </a:rPr>
              <a:t>Via une boucle </a:t>
            </a:r>
            <a:r>
              <a:rPr lang="fr-BE" b="1" dirty="0" smtClean="0">
                <a:latin typeface="+mn-lt"/>
                <a:cs typeface="+mn-cs"/>
              </a:rPr>
              <a:t>for </a:t>
            </a:r>
            <a:r>
              <a:rPr lang="fr-BE" b="1" dirty="0" err="1" smtClean="0">
                <a:latin typeface="+mn-lt"/>
                <a:cs typeface="+mn-cs"/>
              </a:rPr>
              <a:t>each</a:t>
            </a:r>
            <a:endParaRPr lang="fr-BE" b="1" dirty="0" smtClean="0">
              <a:latin typeface="+mn-lt"/>
              <a:cs typeface="+mn-cs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dirty="0">
                <a:latin typeface="+mn-lt"/>
                <a:cs typeface="+mn-cs"/>
              </a:rPr>
              <a:t>	</a:t>
            </a:r>
            <a:r>
              <a:rPr lang="fr-BE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for </a:t>
            </a:r>
            <a:r>
              <a:rPr lang="fr-BE" dirty="0" smtClean="0">
                <a:latin typeface="+mn-lt"/>
                <a:cs typeface="+mn-cs"/>
              </a:rPr>
              <a:t>(Object o : liste) {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dirty="0">
                <a:latin typeface="+mn-lt"/>
                <a:cs typeface="+mn-cs"/>
              </a:rPr>
              <a:t>	</a:t>
            </a:r>
            <a:r>
              <a:rPr lang="fr-BE" dirty="0" smtClean="0">
                <a:latin typeface="+mn-lt"/>
                <a:cs typeface="+mn-cs"/>
              </a:rPr>
              <a:t>	Object </a:t>
            </a:r>
            <a:r>
              <a:rPr lang="fr-BE" dirty="0" err="1" smtClean="0">
                <a:latin typeface="+mn-lt"/>
                <a:cs typeface="+mn-cs"/>
              </a:rPr>
              <a:t>elt</a:t>
            </a:r>
            <a:r>
              <a:rPr lang="fr-BE" dirty="0" smtClean="0">
                <a:latin typeface="+mn-lt"/>
                <a:cs typeface="+mn-cs"/>
              </a:rPr>
              <a:t> = o;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dirty="0">
                <a:latin typeface="+mn-lt"/>
                <a:cs typeface="+mn-cs"/>
              </a:rPr>
              <a:t>	</a:t>
            </a:r>
            <a:r>
              <a:rPr lang="fr-BE" dirty="0" smtClean="0">
                <a:latin typeface="+mn-lt"/>
                <a:cs typeface="+mn-cs"/>
              </a:rPr>
              <a:t>	…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dirty="0">
                <a:latin typeface="+mn-lt"/>
                <a:cs typeface="+mn-cs"/>
              </a:rPr>
              <a:t>	</a:t>
            </a:r>
            <a:r>
              <a:rPr lang="fr-BE" dirty="0" smtClean="0">
                <a:latin typeface="+mn-lt"/>
                <a:cs typeface="+mn-cs"/>
              </a:rPr>
              <a:t>}</a:t>
            </a:r>
            <a:endParaRPr lang="fr-BE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400" b="1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40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938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0" y="0"/>
            <a:ext cx="9144000" cy="584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3200" b="1" dirty="0">
                <a:latin typeface="+mn-lt"/>
                <a:cs typeface="+mn-cs"/>
              </a:rPr>
              <a:t>IV . </a:t>
            </a:r>
            <a:r>
              <a:rPr lang="fr-BE" sz="2400" b="1" dirty="0">
                <a:latin typeface="+mn-lt"/>
                <a:cs typeface="+mn-cs"/>
              </a:rPr>
              <a:t>Classe </a:t>
            </a:r>
            <a:r>
              <a:rPr lang="fr-BE" sz="2400" b="1" dirty="0" err="1" smtClean="0">
                <a:latin typeface="+mn-lt"/>
                <a:cs typeface="+mn-cs"/>
              </a:rPr>
              <a:t>ArrayList</a:t>
            </a:r>
            <a:endParaRPr lang="fr-BE" sz="2400" b="1" i="1" dirty="0">
              <a:latin typeface="+mn-lt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438" y="692696"/>
            <a:ext cx="9072562" cy="529375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defRPr/>
            </a:pPr>
            <a:r>
              <a:rPr lang="fr-BE" dirty="0" smtClean="0">
                <a:latin typeface="+mn-lt"/>
                <a:cs typeface="+mn-cs"/>
              </a:rPr>
              <a:t>Via un </a:t>
            </a:r>
            <a:r>
              <a:rPr lang="fr-BE" b="1" dirty="0" err="1" smtClean="0">
                <a:latin typeface="+mn-lt"/>
                <a:cs typeface="+mn-cs"/>
              </a:rPr>
              <a:t>itérateur</a:t>
            </a:r>
            <a:endParaRPr lang="fr-BE" b="1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dirty="0" smtClean="0">
                <a:latin typeface="+mn-lt"/>
                <a:cs typeface="+mn-cs"/>
              </a:rPr>
              <a:t>	</a:t>
            </a:r>
            <a:r>
              <a:rPr lang="fr-BE" dirty="0" err="1" smtClean="0">
                <a:latin typeface="+mn-lt"/>
                <a:cs typeface="+mn-cs"/>
              </a:rPr>
              <a:t>Iterator</a:t>
            </a:r>
            <a:r>
              <a:rPr lang="fr-BE" dirty="0" smtClean="0">
                <a:latin typeface="+mn-lt"/>
                <a:cs typeface="+mn-cs"/>
              </a:rPr>
              <a:t> </a:t>
            </a:r>
            <a:r>
              <a:rPr lang="fr-BE" dirty="0" err="1" smtClean="0">
                <a:latin typeface="+mn-lt"/>
                <a:cs typeface="+mn-cs"/>
              </a:rPr>
              <a:t>iterateur</a:t>
            </a:r>
            <a:r>
              <a:rPr lang="fr-BE" dirty="0" smtClean="0">
                <a:latin typeface="+mn-lt"/>
                <a:cs typeface="+mn-cs"/>
              </a:rPr>
              <a:t> = </a:t>
            </a:r>
            <a:r>
              <a:rPr lang="fr-BE" dirty="0" err="1" smtClean="0">
                <a:latin typeface="+mn-lt"/>
                <a:cs typeface="+mn-cs"/>
              </a:rPr>
              <a:t>liste.iterator</a:t>
            </a:r>
            <a:r>
              <a:rPr lang="fr-BE" dirty="0" smtClean="0">
                <a:latin typeface="+mn-lt"/>
                <a:cs typeface="+mn-cs"/>
              </a:rPr>
              <a:t>();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b="1" dirty="0">
                <a:solidFill>
                  <a:srgbClr val="0070C0"/>
                </a:solidFill>
                <a:latin typeface="+mn-lt"/>
                <a:cs typeface="+mn-cs"/>
              </a:rPr>
              <a:t>	</a:t>
            </a:r>
            <a:r>
              <a:rPr lang="fr-BE" b="1" dirty="0" err="1" smtClean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while</a:t>
            </a:r>
            <a:r>
              <a:rPr lang="fr-BE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BE" dirty="0" smtClean="0">
                <a:latin typeface="+mn-lt"/>
                <a:cs typeface="+mn-cs"/>
              </a:rPr>
              <a:t>(</a:t>
            </a:r>
            <a:r>
              <a:rPr lang="fr-BE" dirty="0" err="1" smtClean="0">
                <a:latin typeface="+mn-lt"/>
                <a:cs typeface="+mn-cs"/>
              </a:rPr>
              <a:t>iterateur.hasNext</a:t>
            </a:r>
            <a:r>
              <a:rPr lang="fr-BE" dirty="0" smtClean="0">
                <a:latin typeface="+mn-lt"/>
                <a:cs typeface="+mn-cs"/>
              </a:rPr>
              <a:t>())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dirty="0">
                <a:latin typeface="+mn-lt"/>
                <a:cs typeface="+mn-cs"/>
              </a:rPr>
              <a:t>	</a:t>
            </a:r>
            <a:r>
              <a:rPr lang="fr-BE" dirty="0" smtClean="0">
                <a:latin typeface="+mn-lt"/>
                <a:cs typeface="+mn-cs"/>
              </a:rPr>
              <a:t>	Object </a:t>
            </a:r>
            <a:r>
              <a:rPr lang="fr-BE" dirty="0" err="1" smtClean="0">
                <a:latin typeface="+mn-lt"/>
                <a:cs typeface="+mn-cs"/>
              </a:rPr>
              <a:t>elt</a:t>
            </a:r>
            <a:r>
              <a:rPr lang="fr-BE" dirty="0" smtClean="0">
                <a:latin typeface="+mn-lt"/>
                <a:cs typeface="+mn-cs"/>
              </a:rPr>
              <a:t> = </a:t>
            </a:r>
            <a:r>
              <a:rPr lang="fr-BE" dirty="0" err="1" smtClean="0">
                <a:latin typeface="+mn-lt"/>
                <a:cs typeface="+mn-cs"/>
              </a:rPr>
              <a:t>iterateur.next</a:t>
            </a:r>
            <a:r>
              <a:rPr lang="fr-BE" dirty="0" smtClean="0">
                <a:latin typeface="+mn-lt"/>
                <a:cs typeface="+mn-cs"/>
              </a:rPr>
              <a:t>();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dirty="0">
                <a:latin typeface="+mn-lt"/>
                <a:cs typeface="+mn-cs"/>
              </a:rPr>
              <a:t>	</a:t>
            </a:r>
            <a:r>
              <a:rPr lang="fr-BE" dirty="0" smtClean="0">
                <a:latin typeface="+mn-lt"/>
                <a:cs typeface="+mn-cs"/>
              </a:rPr>
              <a:t>	…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dirty="0">
                <a:latin typeface="+mn-lt"/>
                <a:cs typeface="+mn-cs"/>
              </a:rPr>
              <a:t>	</a:t>
            </a:r>
            <a:r>
              <a:rPr lang="fr-BE" dirty="0" smtClean="0">
                <a:latin typeface="+mn-lt"/>
                <a:cs typeface="+mn-cs"/>
              </a:rPr>
              <a:t>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dirty="0" smtClean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dirty="0" smtClean="0">
                <a:latin typeface="+mn-lt"/>
                <a:cs typeface="+mn-cs"/>
              </a:rPr>
              <a:t>Une </a:t>
            </a:r>
            <a:r>
              <a:rPr lang="fr-BE" dirty="0" err="1" smtClean="0">
                <a:latin typeface="+mn-lt"/>
                <a:cs typeface="+mn-cs"/>
              </a:rPr>
              <a:t>ArrayList</a:t>
            </a:r>
            <a:r>
              <a:rPr lang="fr-BE" dirty="0" smtClean="0">
                <a:latin typeface="+mn-lt"/>
                <a:cs typeface="+mn-cs"/>
              </a:rPr>
              <a:t> </a:t>
            </a:r>
            <a:r>
              <a:rPr lang="fr-BE" b="1" dirty="0" smtClean="0">
                <a:latin typeface="+mn-lt"/>
                <a:cs typeface="+mn-cs"/>
              </a:rPr>
              <a:t>non générique </a:t>
            </a:r>
            <a:r>
              <a:rPr lang="fr-BE" dirty="0" smtClean="0">
                <a:latin typeface="+mn-lt"/>
                <a:cs typeface="+mn-cs"/>
              </a:rPr>
              <a:t>peut contenir n’importe quoi. On parle de liste </a:t>
            </a:r>
            <a:r>
              <a:rPr lang="fr-BE" b="1" dirty="0" smtClean="0">
                <a:latin typeface="+mn-lt"/>
                <a:cs typeface="+mn-cs"/>
              </a:rPr>
              <a:t>hétérogène</a:t>
            </a:r>
            <a:r>
              <a:rPr lang="fr-BE" dirty="0" smtClean="0">
                <a:latin typeface="+mn-lt"/>
                <a:cs typeface="+mn-cs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dirty="0" smtClean="0">
                <a:latin typeface="+mn-lt"/>
                <a:cs typeface="+mn-cs"/>
              </a:rPr>
              <a:t>Dans ce cas, toutes les méthodes retournent des objets de type </a:t>
            </a:r>
            <a:r>
              <a:rPr lang="fr-BE" b="1" dirty="0" smtClean="0">
                <a:latin typeface="+mn-lt"/>
                <a:cs typeface="+mn-cs"/>
              </a:rPr>
              <a:t>Object </a:t>
            </a:r>
            <a:r>
              <a:rPr lang="fr-BE" dirty="0" smtClean="0">
                <a:latin typeface="+mn-lt"/>
                <a:cs typeface="+mn-cs"/>
              </a:rPr>
              <a:t>(déconseillé).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dirty="0">
                <a:latin typeface="+mn-lt"/>
                <a:cs typeface="+mn-cs"/>
              </a:rPr>
              <a:t>	</a:t>
            </a:r>
            <a:r>
              <a:rPr lang="fr-BE" dirty="0" err="1" smtClean="0">
                <a:latin typeface="+mn-lt"/>
                <a:cs typeface="+mn-cs"/>
              </a:rPr>
              <a:t>ArrayList</a:t>
            </a:r>
            <a:r>
              <a:rPr lang="fr-BE" dirty="0" smtClean="0">
                <a:latin typeface="+mn-lt"/>
                <a:cs typeface="+mn-cs"/>
              </a:rPr>
              <a:t> </a:t>
            </a:r>
            <a:r>
              <a:rPr lang="fr-BE" dirty="0" err="1" smtClean="0">
                <a:latin typeface="+mn-lt"/>
                <a:cs typeface="+mn-cs"/>
              </a:rPr>
              <a:t>list</a:t>
            </a:r>
            <a:r>
              <a:rPr lang="fr-BE" dirty="0" smtClean="0">
                <a:latin typeface="+mn-lt"/>
                <a:cs typeface="+mn-cs"/>
              </a:rPr>
              <a:t> = new </a:t>
            </a:r>
            <a:r>
              <a:rPr lang="fr-BE" dirty="0" err="1" smtClean="0">
                <a:latin typeface="+mn-lt"/>
                <a:cs typeface="+mn-cs"/>
              </a:rPr>
              <a:t>ArrayList</a:t>
            </a:r>
            <a:r>
              <a:rPr lang="fr-BE" dirty="0" smtClean="0">
                <a:latin typeface="+mn-lt"/>
                <a:cs typeface="+mn-cs"/>
              </a:rPr>
              <a:t>();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dirty="0">
                <a:latin typeface="+mn-lt"/>
                <a:cs typeface="+mn-cs"/>
              </a:rPr>
              <a:t>	</a:t>
            </a:r>
            <a:r>
              <a:rPr lang="fr-BE" dirty="0" err="1" smtClean="0">
                <a:latin typeface="+mn-lt"/>
                <a:cs typeface="+mn-cs"/>
              </a:rPr>
              <a:t>Iterator</a:t>
            </a:r>
            <a:r>
              <a:rPr lang="fr-BE" dirty="0" smtClean="0">
                <a:latin typeface="+mn-lt"/>
                <a:cs typeface="+mn-cs"/>
              </a:rPr>
              <a:t> </a:t>
            </a:r>
            <a:r>
              <a:rPr lang="fr-BE" dirty="0" err="1" smtClean="0">
                <a:latin typeface="+mn-lt"/>
                <a:cs typeface="+mn-cs"/>
              </a:rPr>
              <a:t>it</a:t>
            </a:r>
            <a:r>
              <a:rPr lang="fr-BE" dirty="0" smtClean="0">
                <a:latin typeface="+mn-lt"/>
                <a:cs typeface="+mn-cs"/>
              </a:rPr>
              <a:t> = </a:t>
            </a:r>
            <a:r>
              <a:rPr lang="fr-BE" dirty="0" err="1" smtClean="0">
                <a:latin typeface="+mn-lt"/>
                <a:cs typeface="+mn-cs"/>
              </a:rPr>
              <a:t>liste.iterator</a:t>
            </a:r>
            <a:r>
              <a:rPr lang="fr-BE" dirty="0" smtClean="0">
                <a:latin typeface="+mn-lt"/>
                <a:cs typeface="+mn-cs"/>
              </a:rPr>
              <a:t>();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dirty="0" smtClean="0">
                <a:latin typeface="+mn-lt"/>
                <a:cs typeface="+mn-cs"/>
              </a:rPr>
              <a:t>Dans une </a:t>
            </a:r>
            <a:r>
              <a:rPr lang="fr-BE" dirty="0" err="1" smtClean="0">
                <a:latin typeface="+mn-lt"/>
                <a:cs typeface="+mn-cs"/>
              </a:rPr>
              <a:t>ArrayList</a:t>
            </a:r>
            <a:r>
              <a:rPr lang="fr-BE" dirty="0" smtClean="0">
                <a:latin typeface="+mn-lt"/>
                <a:cs typeface="+mn-cs"/>
              </a:rPr>
              <a:t> </a:t>
            </a:r>
            <a:r>
              <a:rPr lang="fr-BE" b="1" dirty="0" smtClean="0">
                <a:latin typeface="+mn-lt"/>
                <a:cs typeface="+mn-cs"/>
              </a:rPr>
              <a:t>générique</a:t>
            </a:r>
            <a:r>
              <a:rPr lang="fr-BE" dirty="0" smtClean="0">
                <a:latin typeface="+mn-lt"/>
                <a:cs typeface="+mn-cs"/>
              </a:rPr>
              <a:t>, il faut spécifier le type des objets qu’on place dans la liste. On obtient ainsi une liste </a:t>
            </a:r>
            <a:r>
              <a:rPr lang="fr-BE" b="1" dirty="0" smtClean="0">
                <a:latin typeface="+mn-lt"/>
                <a:cs typeface="+mn-cs"/>
              </a:rPr>
              <a:t>homogène</a:t>
            </a:r>
            <a:r>
              <a:rPr lang="fr-BE" dirty="0" smtClean="0">
                <a:latin typeface="+mn-lt"/>
                <a:cs typeface="+mn-cs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dirty="0" smtClean="0">
                <a:latin typeface="+mn-lt"/>
                <a:cs typeface="+mn-cs"/>
              </a:rPr>
              <a:t>Dans ce cas, toutes les méthodes retournent des objets du </a:t>
            </a:r>
            <a:r>
              <a:rPr lang="fr-BE" b="1" dirty="0" smtClean="0">
                <a:latin typeface="+mn-lt"/>
                <a:cs typeface="+mn-cs"/>
              </a:rPr>
              <a:t>type spécifié </a:t>
            </a:r>
            <a:r>
              <a:rPr lang="fr-BE" dirty="0" smtClean="0">
                <a:latin typeface="+mn-lt"/>
                <a:cs typeface="+mn-cs"/>
              </a:rPr>
              <a:t>(+ de contrôle).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dirty="0">
                <a:latin typeface="+mn-lt"/>
                <a:cs typeface="+mn-cs"/>
              </a:rPr>
              <a:t>	</a:t>
            </a:r>
            <a:r>
              <a:rPr lang="fr-BE" dirty="0" err="1" smtClean="0">
                <a:latin typeface="+mn-lt"/>
                <a:cs typeface="+mn-cs"/>
              </a:rPr>
              <a:t>ArrayList</a:t>
            </a:r>
            <a:r>
              <a:rPr lang="fr-BE" b="1" dirty="0" smtClean="0">
                <a:latin typeface="+mn-lt"/>
                <a:cs typeface="+mn-cs"/>
              </a:rPr>
              <a:t>&lt;Personne&gt;</a:t>
            </a:r>
            <a:r>
              <a:rPr lang="fr-BE" dirty="0" smtClean="0">
                <a:latin typeface="+mn-lt"/>
                <a:cs typeface="+mn-cs"/>
              </a:rPr>
              <a:t> </a:t>
            </a:r>
            <a:r>
              <a:rPr lang="fr-BE" dirty="0" err="1" smtClean="0">
                <a:latin typeface="+mn-lt"/>
                <a:cs typeface="+mn-cs"/>
              </a:rPr>
              <a:t>listePersonnes</a:t>
            </a:r>
            <a:r>
              <a:rPr lang="fr-BE" dirty="0" smtClean="0">
                <a:latin typeface="+mn-lt"/>
                <a:cs typeface="+mn-cs"/>
              </a:rPr>
              <a:t> = new </a:t>
            </a:r>
            <a:r>
              <a:rPr lang="fr-BE" dirty="0" err="1" smtClean="0">
                <a:latin typeface="+mn-lt"/>
                <a:cs typeface="+mn-cs"/>
              </a:rPr>
              <a:t>ArrayList</a:t>
            </a:r>
            <a:r>
              <a:rPr lang="fr-BE" b="1" dirty="0" smtClean="0">
                <a:latin typeface="+mn-lt"/>
                <a:cs typeface="+mn-cs"/>
              </a:rPr>
              <a:t>&lt;Personne&gt;</a:t>
            </a:r>
            <a:r>
              <a:rPr lang="fr-BE" dirty="0" smtClean="0">
                <a:latin typeface="+mn-lt"/>
                <a:cs typeface="+mn-cs"/>
              </a:rPr>
              <a:t>();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dirty="0">
                <a:latin typeface="+mn-lt"/>
                <a:cs typeface="+mn-cs"/>
              </a:rPr>
              <a:t>	</a:t>
            </a:r>
            <a:r>
              <a:rPr lang="fr-BE" dirty="0" err="1" smtClean="0">
                <a:latin typeface="+mn-lt"/>
                <a:cs typeface="+mn-cs"/>
              </a:rPr>
              <a:t>Iterator</a:t>
            </a:r>
            <a:r>
              <a:rPr lang="fr-BE" b="1" dirty="0" smtClean="0">
                <a:latin typeface="+mn-lt"/>
                <a:cs typeface="+mn-cs"/>
              </a:rPr>
              <a:t>&lt;Personne&gt;</a:t>
            </a:r>
            <a:r>
              <a:rPr lang="fr-BE" dirty="0" smtClean="0">
                <a:latin typeface="+mn-lt"/>
                <a:cs typeface="+mn-cs"/>
              </a:rPr>
              <a:t> </a:t>
            </a:r>
            <a:r>
              <a:rPr lang="fr-BE" dirty="0" err="1" smtClean="0">
                <a:latin typeface="+mn-lt"/>
                <a:cs typeface="+mn-cs"/>
              </a:rPr>
              <a:t>it</a:t>
            </a:r>
            <a:r>
              <a:rPr lang="fr-BE" dirty="0" smtClean="0">
                <a:latin typeface="+mn-lt"/>
                <a:cs typeface="+mn-cs"/>
              </a:rPr>
              <a:t> = </a:t>
            </a:r>
            <a:r>
              <a:rPr lang="fr-BE" dirty="0" err="1" smtClean="0">
                <a:latin typeface="+mn-lt"/>
                <a:cs typeface="+mn-cs"/>
              </a:rPr>
              <a:t>listePersonnes.iterator</a:t>
            </a:r>
            <a:r>
              <a:rPr lang="fr-BE" dirty="0" smtClean="0">
                <a:latin typeface="+mn-lt"/>
                <a:cs typeface="+mn-cs"/>
              </a:rPr>
              <a:t>();</a:t>
            </a:r>
            <a:endParaRPr lang="fr-BE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40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600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0" y="0"/>
            <a:ext cx="9144000" cy="584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3200" b="1" dirty="0">
                <a:latin typeface="+mn-lt"/>
                <a:cs typeface="+mn-cs"/>
              </a:rPr>
              <a:t>IV . </a:t>
            </a:r>
            <a:r>
              <a:rPr lang="fr-BE" sz="2400" b="1" dirty="0">
                <a:latin typeface="+mn-lt"/>
                <a:cs typeface="+mn-cs"/>
              </a:rPr>
              <a:t>Classe </a:t>
            </a:r>
            <a:r>
              <a:rPr lang="fr-BE" sz="2400" b="1" dirty="0" err="1" smtClean="0">
                <a:latin typeface="+mn-lt"/>
                <a:cs typeface="+mn-cs"/>
              </a:rPr>
              <a:t>ArrayList</a:t>
            </a:r>
            <a:r>
              <a:rPr lang="fr-BE" sz="2400" b="1" dirty="0" smtClean="0">
                <a:latin typeface="+mn-lt"/>
                <a:cs typeface="+mn-cs"/>
              </a:rPr>
              <a:t> – Comparable et </a:t>
            </a:r>
            <a:r>
              <a:rPr lang="fr-BE" sz="2400" b="1" dirty="0" err="1" smtClean="0">
                <a:latin typeface="+mn-lt"/>
                <a:cs typeface="+mn-cs"/>
              </a:rPr>
              <a:t>Comparator</a:t>
            </a:r>
            <a:endParaRPr lang="fr-BE" sz="2400" b="1" i="1" dirty="0">
              <a:latin typeface="+mn-lt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438" y="692696"/>
            <a:ext cx="9072562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000" dirty="0" smtClean="0">
                <a:latin typeface="+mj-lt"/>
                <a:cs typeface="+mn-cs"/>
              </a:rPr>
              <a:t>L’interface </a:t>
            </a:r>
            <a:r>
              <a:rPr lang="fr-BE" sz="2000" b="1" dirty="0" smtClean="0">
                <a:latin typeface="+mj-lt"/>
                <a:cs typeface="+mn-cs"/>
              </a:rPr>
              <a:t>Comparable&lt;T&gt;</a:t>
            </a:r>
            <a:r>
              <a:rPr lang="fr-BE" sz="2000" dirty="0" smtClean="0">
                <a:latin typeface="+mj-lt"/>
                <a:cs typeface="+mn-cs"/>
              </a:rPr>
              <a:t> est une interface contenant la déclaration de la méthode </a:t>
            </a:r>
            <a:r>
              <a:rPr lang="fr-BE" sz="2000" b="1" i="1" dirty="0" err="1" smtClean="0">
                <a:latin typeface="+mj-lt"/>
                <a:cs typeface="+mn-cs"/>
              </a:rPr>
              <a:t>compareTo</a:t>
            </a:r>
            <a:r>
              <a:rPr lang="fr-BE" sz="2000" dirty="0" smtClean="0">
                <a:latin typeface="+mj-lt"/>
                <a:cs typeface="+mn-cs"/>
              </a:rPr>
              <a:t>.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000" dirty="0" smtClean="0">
                <a:latin typeface="+mj-lt"/>
                <a:cs typeface="+mn-cs"/>
              </a:rPr>
              <a:t>On l’utilise seule quand on a besoin d’</a:t>
            </a:r>
            <a:r>
              <a:rPr lang="fr-BE" sz="2000" b="1" dirty="0" smtClean="0">
                <a:latin typeface="+mj-lt"/>
                <a:cs typeface="+mn-cs"/>
              </a:rPr>
              <a:t>un seul critère de comparaison</a:t>
            </a:r>
            <a:r>
              <a:rPr lang="fr-BE" sz="2000" dirty="0" smtClean="0">
                <a:latin typeface="+mj-lt"/>
                <a:cs typeface="+mn-cs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000" dirty="0" smtClean="0">
                <a:latin typeface="+mj-lt"/>
                <a:cs typeface="+mn-cs"/>
              </a:rPr>
              <a:t>La méthode </a:t>
            </a:r>
            <a:r>
              <a:rPr lang="fr-BE" sz="2000" b="1" i="1" dirty="0" err="1" smtClean="0">
                <a:latin typeface="+mj-lt"/>
                <a:cs typeface="+mn-cs"/>
              </a:rPr>
              <a:t>compareTo</a:t>
            </a:r>
            <a:r>
              <a:rPr lang="fr-BE" sz="2000" dirty="0" smtClean="0">
                <a:latin typeface="+mj-lt"/>
                <a:cs typeface="+mn-cs"/>
              </a:rPr>
              <a:t> permet de définir l’</a:t>
            </a:r>
            <a:r>
              <a:rPr lang="fr-BE" sz="2000" b="1" dirty="0" smtClean="0">
                <a:latin typeface="+mj-lt"/>
                <a:cs typeface="+mn-cs"/>
              </a:rPr>
              <a:t>ordre naturel</a:t>
            </a:r>
            <a:r>
              <a:rPr lang="fr-BE" sz="2000" dirty="0" smtClean="0">
                <a:latin typeface="+mj-lt"/>
                <a:cs typeface="+mn-cs"/>
              </a:rPr>
              <a:t> des instances d’une classe.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2000" dirty="0">
              <a:latin typeface="+mj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000" dirty="0" smtClean="0">
                <a:latin typeface="+mj-lt"/>
                <a:cs typeface="+mn-cs"/>
              </a:rPr>
              <a:t>Au cas où on besoin de </a:t>
            </a:r>
            <a:r>
              <a:rPr lang="fr-BE" sz="2000" b="1" dirty="0" smtClean="0">
                <a:latin typeface="+mj-lt"/>
                <a:cs typeface="+mn-cs"/>
              </a:rPr>
              <a:t>plusieurs critères</a:t>
            </a:r>
            <a:r>
              <a:rPr lang="fr-BE" sz="2000" dirty="0" smtClean="0">
                <a:latin typeface="+mj-lt"/>
                <a:cs typeface="+mn-cs"/>
              </a:rPr>
              <a:t> de comparaisons, on utilise des </a:t>
            </a:r>
            <a:r>
              <a:rPr lang="fr-BE" sz="2000" b="1" dirty="0" smtClean="0">
                <a:latin typeface="+mj-lt"/>
                <a:cs typeface="+mn-cs"/>
              </a:rPr>
              <a:t>comparateurs</a:t>
            </a:r>
            <a:r>
              <a:rPr lang="fr-BE" sz="2000" dirty="0" smtClean="0">
                <a:latin typeface="+mj-lt"/>
                <a:cs typeface="+mn-cs"/>
              </a:rPr>
              <a:t>.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000" dirty="0" smtClean="0">
                <a:latin typeface="+mj-lt"/>
                <a:cs typeface="+mn-cs"/>
              </a:rPr>
              <a:t>Pour cela, il faut créer </a:t>
            </a:r>
            <a:r>
              <a:rPr lang="fr-BE" sz="2000" b="1" dirty="0" smtClean="0">
                <a:latin typeface="+mj-lt"/>
                <a:cs typeface="+mn-cs"/>
              </a:rPr>
              <a:t>une classe</a:t>
            </a:r>
            <a:r>
              <a:rPr lang="fr-BE" sz="2000" dirty="0" smtClean="0">
                <a:latin typeface="+mj-lt"/>
                <a:cs typeface="+mn-cs"/>
              </a:rPr>
              <a:t> par comparateur souhaité.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000" dirty="0" smtClean="0">
                <a:latin typeface="+mj-lt"/>
                <a:cs typeface="+mn-cs"/>
              </a:rPr>
              <a:t>Une classe comparateur implémente l’interface </a:t>
            </a:r>
            <a:r>
              <a:rPr lang="fr-BE" sz="2000" b="1" dirty="0" err="1" smtClean="0">
                <a:latin typeface="+mj-lt"/>
                <a:cs typeface="+mn-cs"/>
              </a:rPr>
              <a:t>Comparator</a:t>
            </a:r>
            <a:r>
              <a:rPr lang="fr-BE" sz="2000" b="1" dirty="0" smtClean="0">
                <a:latin typeface="+mj-lt"/>
                <a:cs typeface="+mn-cs"/>
              </a:rPr>
              <a:t>&lt;T&gt;</a:t>
            </a:r>
            <a:r>
              <a:rPr lang="fr-BE" sz="2000" dirty="0" smtClean="0">
                <a:latin typeface="+mj-lt"/>
                <a:cs typeface="+mn-cs"/>
              </a:rPr>
              <a:t> qui impose de donner une définition à la méthode </a:t>
            </a:r>
            <a:r>
              <a:rPr lang="fr-BE" sz="2000" b="1" i="1" dirty="0" smtClean="0">
                <a:latin typeface="+mj-lt"/>
                <a:cs typeface="+mn-cs"/>
              </a:rPr>
              <a:t>compare</a:t>
            </a:r>
            <a:r>
              <a:rPr lang="fr-BE" sz="2000" dirty="0" smtClean="0">
                <a:latin typeface="+mj-lt"/>
                <a:cs typeface="+mn-cs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2000" dirty="0">
              <a:latin typeface="+mj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000" dirty="0" smtClean="0">
                <a:latin typeface="+mj-lt"/>
                <a:cs typeface="+mn-cs"/>
              </a:rPr>
              <a:t>Les méthodes </a:t>
            </a:r>
            <a:r>
              <a:rPr lang="fr-BE" sz="2000" b="1" i="1" dirty="0" err="1" smtClean="0">
                <a:latin typeface="+mj-lt"/>
                <a:cs typeface="+mn-cs"/>
              </a:rPr>
              <a:t>compareTo</a:t>
            </a:r>
            <a:r>
              <a:rPr lang="fr-BE" sz="2000" dirty="0" smtClean="0">
                <a:latin typeface="+mj-lt"/>
                <a:cs typeface="+mn-cs"/>
              </a:rPr>
              <a:t> et </a:t>
            </a:r>
            <a:r>
              <a:rPr lang="fr-BE" sz="2000" b="1" i="1" dirty="0" smtClean="0">
                <a:latin typeface="+mj-lt"/>
                <a:cs typeface="+mn-cs"/>
              </a:rPr>
              <a:t>compare</a:t>
            </a:r>
            <a:r>
              <a:rPr lang="fr-BE" sz="2000" dirty="0" smtClean="0">
                <a:latin typeface="+mj-lt"/>
                <a:cs typeface="+mn-cs"/>
              </a:rPr>
              <a:t> ont un comportement semblable et renvoie un </a:t>
            </a:r>
            <a:r>
              <a:rPr lang="fr-BE" sz="2000" b="1" dirty="0" smtClean="0">
                <a:latin typeface="+mj-lt"/>
                <a:cs typeface="+mn-cs"/>
              </a:rPr>
              <a:t>nombre entier </a:t>
            </a:r>
            <a:r>
              <a:rPr lang="fr-BE" sz="2000" dirty="0" smtClean="0">
                <a:latin typeface="+mj-lt"/>
                <a:cs typeface="+mn-cs"/>
              </a:rPr>
              <a:t>pour déterminer la comparaison.</a:t>
            </a:r>
          </a:p>
          <a:p>
            <a:pPr marL="800019" lvl="1" indent="-3429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fr-BE" sz="2000" dirty="0" smtClean="0">
                <a:latin typeface="+mj-lt"/>
                <a:cs typeface="+mn-cs"/>
              </a:rPr>
              <a:t>Nombre négatif : le 1</a:t>
            </a:r>
            <a:r>
              <a:rPr lang="fr-BE" sz="2000" baseline="30000" dirty="0" smtClean="0">
                <a:latin typeface="+mj-lt"/>
                <a:cs typeface="+mn-cs"/>
              </a:rPr>
              <a:t>e</a:t>
            </a:r>
            <a:r>
              <a:rPr lang="fr-BE" sz="2000" dirty="0" smtClean="0">
                <a:latin typeface="+mj-lt"/>
                <a:cs typeface="+mn-cs"/>
              </a:rPr>
              <a:t> élément est plus petit que le 2</a:t>
            </a:r>
            <a:r>
              <a:rPr lang="fr-BE" sz="2000" baseline="30000" dirty="0" smtClean="0">
                <a:latin typeface="+mj-lt"/>
                <a:cs typeface="+mn-cs"/>
              </a:rPr>
              <a:t>e</a:t>
            </a:r>
            <a:endParaRPr lang="fr-BE" sz="2000" dirty="0" smtClean="0">
              <a:latin typeface="+mj-lt"/>
              <a:cs typeface="+mn-cs"/>
            </a:endParaRPr>
          </a:p>
          <a:p>
            <a:pPr marL="800019" lvl="1" indent="-3429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fr-BE" sz="2000" dirty="0" smtClean="0">
                <a:latin typeface="+mj-lt"/>
                <a:cs typeface="+mn-cs"/>
              </a:rPr>
              <a:t>0 : les deux éléments sont identiques</a:t>
            </a:r>
          </a:p>
          <a:p>
            <a:pPr marL="800019" lvl="1" indent="-3429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fr-BE" sz="2000" dirty="0" smtClean="0">
                <a:latin typeface="+mj-lt"/>
                <a:cs typeface="+mn-cs"/>
              </a:rPr>
              <a:t>Nombre positif : le 1</a:t>
            </a:r>
            <a:r>
              <a:rPr lang="fr-BE" sz="2000" baseline="30000" dirty="0" smtClean="0">
                <a:latin typeface="+mj-lt"/>
                <a:cs typeface="+mn-cs"/>
              </a:rPr>
              <a:t>e</a:t>
            </a:r>
            <a:r>
              <a:rPr lang="fr-BE" sz="2000" dirty="0" smtClean="0">
                <a:latin typeface="+mj-lt"/>
                <a:cs typeface="+mn-cs"/>
              </a:rPr>
              <a:t> élément est plus grand que le 2e</a:t>
            </a:r>
          </a:p>
        </p:txBody>
      </p:sp>
    </p:spTree>
    <p:extLst>
      <p:ext uri="{BB962C8B-B14F-4D97-AF65-F5344CB8AC3E}">
        <p14:creationId xmlns:p14="http://schemas.microsoft.com/office/powerpoint/2010/main" val="3041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0" y="0"/>
            <a:ext cx="9144000" cy="584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3200" b="1" dirty="0">
                <a:latin typeface="+mn-lt"/>
                <a:cs typeface="+mn-cs"/>
              </a:rPr>
              <a:t>IV . </a:t>
            </a:r>
            <a:r>
              <a:rPr lang="fr-BE" sz="2400" b="1" dirty="0">
                <a:latin typeface="+mn-lt"/>
                <a:cs typeface="+mn-cs"/>
              </a:rPr>
              <a:t>Classe </a:t>
            </a:r>
            <a:r>
              <a:rPr lang="fr-BE" sz="2400" b="1" dirty="0" err="1" smtClean="0">
                <a:latin typeface="+mn-lt"/>
                <a:cs typeface="+mn-cs"/>
              </a:rPr>
              <a:t>ArrayList</a:t>
            </a:r>
            <a:r>
              <a:rPr lang="fr-BE" sz="2400" b="1" dirty="0" smtClean="0">
                <a:latin typeface="+mn-lt"/>
                <a:cs typeface="+mn-cs"/>
              </a:rPr>
              <a:t> – Comparable et </a:t>
            </a:r>
            <a:r>
              <a:rPr lang="fr-BE" sz="2400" b="1" dirty="0" err="1" smtClean="0">
                <a:latin typeface="+mn-lt"/>
                <a:cs typeface="+mn-cs"/>
              </a:rPr>
              <a:t>Comparator</a:t>
            </a:r>
            <a:endParaRPr lang="fr-BE" sz="2400" b="1" i="1" dirty="0">
              <a:latin typeface="+mn-lt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438" y="684056"/>
            <a:ext cx="9037066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000" dirty="0" smtClean="0">
                <a:latin typeface="+mj-lt"/>
                <a:cs typeface="+mn-cs"/>
              </a:rPr>
              <a:t>Exemple avec Comparable&lt;T</a:t>
            </a:r>
            <a:r>
              <a:rPr lang="fr-BE" dirty="0" smtClean="0">
                <a:latin typeface="+mj-lt"/>
                <a:cs typeface="+mn-cs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dirty="0">
              <a:latin typeface="+mj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b="1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j-lt"/>
                <a:cs typeface="+mn-cs"/>
              </a:rPr>
              <a:t>public</a:t>
            </a:r>
            <a:r>
              <a:rPr lang="fr-BE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j-lt"/>
                <a:cs typeface="+mn-cs"/>
              </a:rPr>
              <a:t> </a:t>
            </a:r>
            <a:r>
              <a:rPr lang="fr-BE" b="1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j-lt"/>
                <a:cs typeface="+mn-cs"/>
              </a:rPr>
              <a:t>class</a:t>
            </a:r>
            <a:r>
              <a:rPr lang="fr-BE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j-lt"/>
                <a:cs typeface="+mn-cs"/>
              </a:rPr>
              <a:t> </a:t>
            </a:r>
            <a:r>
              <a:rPr lang="fr-BE" dirty="0" smtClean="0">
                <a:latin typeface="+mj-lt"/>
                <a:cs typeface="+mn-cs"/>
              </a:rPr>
              <a:t>Personne </a:t>
            </a:r>
            <a:r>
              <a:rPr lang="fr-BE" b="1" dirty="0" err="1" smtClean="0">
                <a:solidFill>
                  <a:schemeClr val="tx2">
                    <a:lumMod val="65000"/>
                    <a:lumOff val="35000"/>
                  </a:schemeClr>
                </a:solidFill>
                <a:latin typeface="+mj-lt"/>
                <a:cs typeface="+mn-cs"/>
              </a:rPr>
              <a:t>implements</a:t>
            </a:r>
            <a:r>
              <a:rPr lang="fr-BE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j-lt"/>
                <a:cs typeface="+mn-cs"/>
              </a:rPr>
              <a:t> </a:t>
            </a:r>
            <a:r>
              <a:rPr lang="fr-BE" dirty="0" smtClean="0">
                <a:latin typeface="+mj-lt"/>
                <a:cs typeface="+mn-cs"/>
              </a:rPr>
              <a:t>Comparable&lt;Personne&gt;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dirty="0">
                <a:latin typeface="+mj-lt"/>
                <a:cs typeface="+mn-cs"/>
              </a:rPr>
              <a:t>	</a:t>
            </a:r>
            <a:r>
              <a:rPr lang="fr-BE" dirty="0" smtClean="0">
                <a:latin typeface="+mj-lt"/>
                <a:cs typeface="+mn-cs"/>
              </a:rPr>
              <a:t>…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dirty="0">
                <a:latin typeface="+mj-lt"/>
                <a:cs typeface="+mn-cs"/>
              </a:rPr>
              <a:t>	</a:t>
            </a:r>
            <a:r>
              <a:rPr lang="fr-BE" b="1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j-lt"/>
                <a:cs typeface="+mn-cs"/>
              </a:rPr>
              <a:t>public</a:t>
            </a:r>
            <a:r>
              <a:rPr lang="fr-BE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j-lt"/>
                <a:cs typeface="+mn-cs"/>
              </a:rPr>
              <a:t> </a:t>
            </a:r>
            <a:r>
              <a:rPr lang="fr-BE" b="1" dirty="0" err="1" smtClean="0">
                <a:solidFill>
                  <a:schemeClr val="tx2">
                    <a:lumMod val="65000"/>
                    <a:lumOff val="35000"/>
                  </a:schemeClr>
                </a:solidFill>
                <a:latin typeface="+mj-lt"/>
                <a:cs typeface="+mn-cs"/>
              </a:rPr>
              <a:t>int</a:t>
            </a:r>
            <a:r>
              <a:rPr lang="fr-BE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j-lt"/>
                <a:cs typeface="+mn-cs"/>
              </a:rPr>
              <a:t> </a:t>
            </a:r>
            <a:r>
              <a:rPr lang="fr-BE" dirty="0" err="1" smtClean="0">
                <a:latin typeface="+mj-lt"/>
                <a:cs typeface="+mn-cs"/>
              </a:rPr>
              <a:t>compareTo</a:t>
            </a:r>
            <a:r>
              <a:rPr lang="fr-BE" dirty="0" smtClean="0">
                <a:latin typeface="+mj-lt"/>
                <a:cs typeface="+mn-cs"/>
              </a:rPr>
              <a:t>(Personne p)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dirty="0" smtClean="0">
                <a:latin typeface="+mj-lt"/>
                <a:cs typeface="+mn-cs"/>
              </a:rPr>
              <a:t>		</a:t>
            </a:r>
            <a:r>
              <a:rPr lang="fr-BE" b="1" dirty="0">
                <a:solidFill>
                  <a:schemeClr val="tx2">
                    <a:lumMod val="65000"/>
                    <a:lumOff val="35000"/>
                  </a:schemeClr>
                </a:solidFill>
                <a:latin typeface="+mj-lt"/>
              </a:rPr>
              <a:t>return</a:t>
            </a:r>
            <a:r>
              <a:rPr lang="fr-BE" dirty="0">
                <a:solidFill>
                  <a:schemeClr val="tx2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fr-BE" dirty="0" smtClean="0">
                <a:latin typeface="+mj-lt"/>
              </a:rPr>
              <a:t>(</a:t>
            </a:r>
            <a:r>
              <a:rPr lang="fr-BE" dirty="0" err="1" smtClean="0">
                <a:latin typeface="+mj-lt"/>
              </a:rPr>
              <a:t>this.getNom</a:t>
            </a:r>
            <a:r>
              <a:rPr lang="fr-BE" dirty="0">
                <a:latin typeface="+mj-lt"/>
              </a:rPr>
              <a:t>().</a:t>
            </a:r>
            <a:r>
              <a:rPr lang="fr-BE" dirty="0" err="1" smtClean="0">
                <a:latin typeface="+mj-lt"/>
              </a:rPr>
              <a:t>compareTo</a:t>
            </a:r>
            <a:r>
              <a:rPr lang="fr-BE" dirty="0" smtClean="0">
                <a:latin typeface="+mj-lt"/>
              </a:rPr>
              <a:t>(</a:t>
            </a:r>
            <a:r>
              <a:rPr lang="fr-BE" dirty="0" err="1" smtClean="0">
                <a:latin typeface="+mj-lt"/>
              </a:rPr>
              <a:t>p.getNom</a:t>
            </a:r>
            <a:r>
              <a:rPr lang="fr-BE" dirty="0">
                <a:latin typeface="+mj-lt"/>
              </a:rPr>
              <a:t>()) == 0) ? </a:t>
            </a:r>
            <a:r>
              <a:rPr lang="fr-BE" dirty="0" err="1" smtClean="0">
                <a:latin typeface="+mj-lt"/>
              </a:rPr>
              <a:t>this.getPrenom</a:t>
            </a:r>
            <a:r>
              <a:rPr lang="fr-BE" dirty="0">
                <a:latin typeface="+mj-lt"/>
              </a:rPr>
              <a:t>().</a:t>
            </a:r>
            <a:r>
              <a:rPr lang="fr-BE" dirty="0" err="1" smtClean="0">
                <a:latin typeface="+mj-lt"/>
              </a:rPr>
              <a:t>compareTo</a:t>
            </a:r>
            <a:r>
              <a:rPr lang="fr-BE" dirty="0" smtClean="0">
                <a:latin typeface="+mj-lt"/>
              </a:rPr>
              <a:t>(</a:t>
            </a:r>
            <a:r>
              <a:rPr lang="fr-BE" dirty="0" err="1" smtClean="0">
                <a:latin typeface="+mj-lt"/>
              </a:rPr>
              <a:t>p.getPrenom</a:t>
            </a:r>
            <a:r>
              <a:rPr lang="fr-BE" dirty="0">
                <a:latin typeface="+mj-lt"/>
              </a:rPr>
              <a:t>()) : </a:t>
            </a:r>
            <a:r>
              <a:rPr lang="fr-BE" dirty="0" err="1" smtClean="0">
                <a:latin typeface="+mj-lt"/>
              </a:rPr>
              <a:t>this.getNom</a:t>
            </a:r>
            <a:r>
              <a:rPr lang="fr-BE" dirty="0">
                <a:latin typeface="+mj-lt"/>
              </a:rPr>
              <a:t>().</a:t>
            </a:r>
            <a:r>
              <a:rPr lang="fr-BE" dirty="0" err="1" smtClean="0">
                <a:latin typeface="+mj-lt"/>
              </a:rPr>
              <a:t>compareTo</a:t>
            </a:r>
            <a:r>
              <a:rPr lang="fr-BE" dirty="0" smtClean="0">
                <a:latin typeface="+mj-lt"/>
              </a:rPr>
              <a:t>(</a:t>
            </a:r>
            <a:r>
              <a:rPr lang="fr-BE" dirty="0" err="1" smtClean="0">
                <a:latin typeface="+mj-lt"/>
              </a:rPr>
              <a:t>p.getNom</a:t>
            </a:r>
            <a:r>
              <a:rPr lang="fr-BE" dirty="0" smtClean="0">
                <a:latin typeface="+mj-lt"/>
              </a:rPr>
              <a:t>()));</a:t>
            </a:r>
            <a:endParaRPr lang="fr-BE" dirty="0">
              <a:latin typeface="+mj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dirty="0" smtClean="0">
                <a:latin typeface="+mj-lt"/>
                <a:cs typeface="+mn-cs"/>
              </a:rPr>
              <a:t>	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dirty="0">
                <a:latin typeface="+mj-lt"/>
                <a:cs typeface="+mn-cs"/>
              </a:rPr>
              <a:t>}</a:t>
            </a:r>
            <a:endParaRPr lang="fr-BE" dirty="0" smtClean="0">
              <a:latin typeface="+mj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dirty="0" smtClean="0">
              <a:latin typeface="+mj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dirty="0">
              <a:latin typeface="+mj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000" dirty="0" smtClean="0">
                <a:latin typeface="+mj-lt"/>
                <a:cs typeface="+mn-cs"/>
              </a:rPr>
              <a:t>Exemple avec </a:t>
            </a:r>
            <a:r>
              <a:rPr lang="fr-BE" sz="2000" dirty="0" err="1" smtClean="0">
                <a:latin typeface="+mj-lt"/>
                <a:cs typeface="+mn-cs"/>
              </a:rPr>
              <a:t>Comparator</a:t>
            </a:r>
            <a:r>
              <a:rPr lang="fr-BE" sz="2000" dirty="0" smtClean="0">
                <a:latin typeface="+mj-lt"/>
                <a:cs typeface="+mn-cs"/>
              </a:rPr>
              <a:t>&lt;T&gt;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dirty="0">
              <a:latin typeface="+mj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b="1" dirty="0">
                <a:solidFill>
                  <a:schemeClr val="tx2">
                    <a:lumMod val="65000"/>
                    <a:lumOff val="35000"/>
                  </a:schemeClr>
                </a:solidFill>
                <a:latin typeface="+mj-lt"/>
                <a:cs typeface="+mn-cs"/>
              </a:rPr>
              <a:t>p</a:t>
            </a:r>
            <a:r>
              <a:rPr lang="fr-BE" b="1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j-lt"/>
                <a:cs typeface="+mn-cs"/>
              </a:rPr>
              <a:t>ublic</a:t>
            </a:r>
            <a:r>
              <a:rPr lang="fr-BE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j-lt"/>
                <a:cs typeface="+mn-cs"/>
              </a:rPr>
              <a:t> </a:t>
            </a:r>
            <a:r>
              <a:rPr lang="fr-BE" b="1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j-lt"/>
                <a:cs typeface="+mn-cs"/>
              </a:rPr>
              <a:t>class</a:t>
            </a:r>
            <a:r>
              <a:rPr lang="fr-BE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j-lt"/>
                <a:cs typeface="+mn-cs"/>
              </a:rPr>
              <a:t> </a:t>
            </a:r>
            <a:r>
              <a:rPr lang="fr-BE" dirty="0" err="1" smtClean="0">
                <a:latin typeface="+mj-lt"/>
                <a:cs typeface="+mn-cs"/>
              </a:rPr>
              <a:t>ComparateurPersonne</a:t>
            </a:r>
            <a:r>
              <a:rPr lang="fr-BE" dirty="0" smtClean="0">
                <a:latin typeface="+mj-lt"/>
                <a:cs typeface="+mn-cs"/>
              </a:rPr>
              <a:t> </a:t>
            </a:r>
            <a:r>
              <a:rPr lang="fr-BE" b="1" dirty="0" err="1" smtClean="0">
                <a:solidFill>
                  <a:schemeClr val="tx2">
                    <a:lumMod val="65000"/>
                    <a:lumOff val="35000"/>
                  </a:schemeClr>
                </a:solidFill>
                <a:latin typeface="+mj-lt"/>
                <a:cs typeface="+mn-cs"/>
              </a:rPr>
              <a:t>implements</a:t>
            </a:r>
            <a:r>
              <a:rPr lang="fr-BE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j-lt"/>
                <a:cs typeface="+mn-cs"/>
              </a:rPr>
              <a:t> </a:t>
            </a:r>
            <a:r>
              <a:rPr lang="fr-BE" dirty="0" err="1" smtClean="0">
                <a:latin typeface="+mj-lt"/>
                <a:cs typeface="+mn-cs"/>
              </a:rPr>
              <a:t>Comparator</a:t>
            </a:r>
            <a:r>
              <a:rPr lang="fr-BE" dirty="0" smtClean="0">
                <a:latin typeface="+mj-lt"/>
                <a:cs typeface="+mn-cs"/>
              </a:rPr>
              <a:t>&lt;Personne&gt;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dirty="0">
                <a:latin typeface="+mj-lt"/>
                <a:cs typeface="+mn-cs"/>
              </a:rPr>
              <a:t>	</a:t>
            </a:r>
            <a:r>
              <a:rPr lang="fr-BE" b="1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j-lt"/>
                <a:cs typeface="+mn-cs"/>
              </a:rPr>
              <a:t>public</a:t>
            </a:r>
            <a:r>
              <a:rPr lang="fr-BE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j-lt"/>
                <a:cs typeface="+mn-cs"/>
              </a:rPr>
              <a:t> </a:t>
            </a:r>
            <a:r>
              <a:rPr lang="fr-BE" b="1" dirty="0" err="1" smtClean="0">
                <a:solidFill>
                  <a:schemeClr val="tx2">
                    <a:lumMod val="65000"/>
                    <a:lumOff val="35000"/>
                  </a:schemeClr>
                </a:solidFill>
                <a:latin typeface="+mj-lt"/>
                <a:cs typeface="+mn-cs"/>
              </a:rPr>
              <a:t>int</a:t>
            </a:r>
            <a:r>
              <a:rPr lang="fr-BE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j-lt"/>
                <a:cs typeface="+mn-cs"/>
              </a:rPr>
              <a:t> </a:t>
            </a:r>
            <a:r>
              <a:rPr lang="fr-BE" dirty="0" smtClean="0">
                <a:latin typeface="+mj-lt"/>
                <a:cs typeface="+mn-cs"/>
              </a:rPr>
              <a:t>compare(Personne p1, Personne p2)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dirty="0">
                <a:latin typeface="+mj-lt"/>
                <a:cs typeface="+mn-cs"/>
              </a:rPr>
              <a:t>	</a:t>
            </a:r>
            <a:r>
              <a:rPr lang="fr-BE" dirty="0" smtClean="0">
                <a:latin typeface="+mj-lt"/>
                <a:cs typeface="+mn-cs"/>
              </a:rPr>
              <a:t>	</a:t>
            </a:r>
            <a:r>
              <a:rPr lang="fr-BE" b="1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j-lt"/>
                <a:cs typeface="+mn-cs"/>
              </a:rPr>
              <a:t>return</a:t>
            </a:r>
            <a:r>
              <a:rPr lang="fr-BE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j-lt"/>
                <a:cs typeface="+mn-cs"/>
              </a:rPr>
              <a:t> </a:t>
            </a:r>
            <a:r>
              <a:rPr lang="fr-BE" dirty="0" smtClean="0">
                <a:latin typeface="+mj-lt"/>
                <a:cs typeface="+mn-cs"/>
              </a:rPr>
              <a:t>(p1.getNom().</a:t>
            </a:r>
            <a:r>
              <a:rPr lang="fr-BE" dirty="0" err="1" smtClean="0">
                <a:latin typeface="+mj-lt"/>
                <a:cs typeface="+mn-cs"/>
              </a:rPr>
              <a:t>compareTo</a:t>
            </a:r>
            <a:r>
              <a:rPr lang="fr-BE" dirty="0" smtClean="0">
                <a:latin typeface="+mj-lt"/>
                <a:cs typeface="+mn-cs"/>
              </a:rPr>
              <a:t>(p2.getNom()) == 0) ? </a:t>
            </a:r>
            <a:r>
              <a:rPr lang="fr-BE" dirty="0" smtClean="0">
                <a:latin typeface="+mj-lt"/>
              </a:rPr>
              <a:t>p1.getPrenom</a:t>
            </a:r>
            <a:r>
              <a:rPr lang="fr-BE" dirty="0">
                <a:latin typeface="+mj-lt"/>
              </a:rPr>
              <a:t>().</a:t>
            </a:r>
            <a:r>
              <a:rPr lang="fr-BE" dirty="0" err="1" smtClean="0">
                <a:latin typeface="+mj-lt"/>
              </a:rPr>
              <a:t>compareTo</a:t>
            </a:r>
            <a:r>
              <a:rPr lang="fr-BE" dirty="0" smtClean="0">
                <a:latin typeface="+mj-lt"/>
              </a:rPr>
              <a:t>(p2.getPrenom()) : </a:t>
            </a:r>
            <a:r>
              <a:rPr lang="fr-BE" dirty="0">
                <a:latin typeface="+mj-lt"/>
              </a:rPr>
              <a:t>p1.getNom().</a:t>
            </a:r>
            <a:r>
              <a:rPr lang="fr-BE" dirty="0" err="1">
                <a:latin typeface="+mj-lt"/>
              </a:rPr>
              <a:t>compareTo</a:t>
            </a:r>
            <a:r>
              <a:rPr lang="fr-BE" dirty="0">
                <a:latin typeface="+mj-lt"/>
              </a:rPr>
              <a:t>(p2.getNom</a:t>
            </a:r>
            <a:r>
              <a:rPr lang="fr-BE" dirty="0" smtClean="0">
                <a:latin typeface="+mj-lt"/>
              </a:rPr>
              <a:t>()));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dirty="0">
                <a:latin typeface="+mj-lt"/>
                <a:cs typeface="+mn-cs"/>
              </a:rPr>
              <a:t>	</a:t>
            </a:r>
            <a:r>
              <a:rPr lang="fr-BE" dirty="0" smtClean="0">
                <a:latin typeface="+mj-lt"/>
                <a:cs typeface="+mn-cs"/>
              </a:rPr>
              <a:t>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dirty="0">
                <a:latin typeface="+mj-lt"/>
                <a:cs typeface="+mn-cs"/>
              </a:rPr>
              <a:t>}</a:t>
            </a:r>
            <a:r>
              <a:rPr lang="fr-BE" dirty="0" smtClean="0">
                <a:latin typeface="+mj-lt"/>
                <a:cs typeface="+mn-cs"/>
              </a:rPr>
              <a:t> </a:t>
            </a:r>
            <a:endParaRPr lang="fr-BE" dirty="0">
              <a:latin typeface="+mj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6434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0" y="0"/>
            <a:ext cx="9144000" cy="584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3200" b="1" dirty="0">
                <a:latin typeface="+mn-lt"/>
                <a:cs typeface="+mn-cs"/>
              </a:rPr>
              <a:t>IV . </a:t>
            </a:r>
            <a:r>
              <a:rPr lang="fr-BE" sz="2400" b="1" dirty="0">
                <a:latin typeface="+mn-lt"/>
                <a:cs typeface="+mn-cs"/>
              </a:rPr>
              <a:t>Classe </a:t>
            </a:r>
            <a:r>
              <a:rPr lang="fr-BE" sz="2400" b="1" dirty="0" err="1" smtClean="0">
                <a:latin typeface="+mn-lt"/>
                <a:cs typeface="+mn-cs"/>
              </a:rPr>
              <a:t>ArrayList</a:t>
            </a:r>
            <a:r>
              <a:rPr lang="fr-BE" sz="2400" b="1" dirty="0" smtClean="0">
                <a:latin typeface="+mn-lt"/>
                <a:cs typeface="+mn-cs"/>
              </a:rPr>
              <a:t> – Exercices</a:t>
            </a:r>
            <a:endParaRPr lang="fr-BE" sz="2400" b="1" i="1" dirty="0">
              <a:latin typeface="+mn-lt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438" y="764704"/>
            <a:ext cx="903706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dirty="0" smtClean="0">
                <a:latin typeface="+mj-lt"/>
                <a:cs typeface="+mn-cs"/>
              </a:rPr>
              <a:t>Créez une classe Cycliste qui possède les attributs suivants : classement (</a:t>
            </a:r>
            <a:r>
              <a:rPr lang="fr-BE" dirty="0" err="1" smtClean="0">
                <a:latin typeface="+mj-lt"/>
                <a:cs typeface="+mn-cs"/>
              </a:rPr>
              <a:t>int</a:t>
            </a:r>
            <a:r>
              <a:rPr lang="fr-BE" dirty="0" smtClean="0">
                <a:latin typeface="+mj-lt"/>
                <a:cs typeface="+mn-cs"/>
              </a:rPr>
              <a:t>), nom (String), </a:t>
            </a:r>
            <a:r>
              <a:rPr lang="fr-BE" dirty="0" err="1" smtClean="0">
                <a:latin typeface="+mj-lt"/>
                <a:cs typeface="+mn-cs"/>
              </a:rPr>
              <a:t>prenom</a:t>
            </a:r>
            <a:r>
              <a:rPr lang="fr-BE" dirty="0" smtClean="0">
                <a:latin typeface="+mj-lt"/>
                <a:cs typeface="+mn-cs"/>
              </a:rPr>
              <a:t> (String).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dirty="0" smtClean="0">
                <a:latin typeface="+mj-lt"/>
                <a:cs typeface="+mn-cs"/>
              </a:rPr>
              <a:t>Cette classe implémente l’interface Comparable et l’ordre naturel est basé sur le classement.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dirty="0" smtClean="0">
              <a:latin typeface="+mj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dirty="0" smtClean="0">
                <a:latin typeface="+mj-lt"/>
                <a:cs typeface="+mn-cs"/>
              </a:rPr>
              <a:t>Créez ensuite une classe Course qui possède les attributs suivants : nom (String), classement (</a:t>
            </a:r>
            <a:r>
              <a:rPr lang="fr-BE" dirty="0" err="1" smtClean="0">
                <a:latin typeface="+mj-lt"/>
                <a:cs typeface="+mn-cs"/>
              </a:rPr>
              <a:t>ArrayList</a:t>
            </a:r>
            <a:r>
              <a:rPr lang="fr-BE" dirty="0" smtClean="0">
                <a:latin typeface="+mj-lt"/>
                <a:cs typeface="+mn-cs"/>
              </a:rPr>
              <a:t>).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dirty="0" smtClean="0">
                <a:latin typeface="+mj-lt"/>
                <a:cs typeface="+mn-cs"/>
              </a:rPr>
              <a:t>Cette classe Course possède les méthodes suivantes :</a:t>
            </a:r>
          </a:p>
          <a:p>
            <a:pPr marL="742869" lvl="1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fr-BE" dirty="0" smtClean="0">
                <a:latin typeface="+mj-lt"/>
                <a:cs typeface="+mn-cs"/>
              </a:rPr>
              <a:t>Course(String)</a:t>
            </a:r>
          </a:p>
          <a:p>
            <a:pPr marL="742869" lvl="1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fr-BE" dirty="0" err="1" smtClean="0">
                <a:latin typeface="+mj-lt"/>
                <a:cs typeface="+mn-cs"/>
              </a:rPr>
              <a:t>ajouterCycliste</a:t>
            </a:r>
            <a:r>
              <a:rPr lang="fr-BE" dirty="0" smtClean="0">
                <a:latin typeface="+mj-lt"/>
                <a:cs typeface="+mn-cs"/>
              </a:rPr>
              <a:t>(Cycliste) </a:t>
            </a:r>
            <a:r>
              <a:rPr lang="fr-BE" dirty="0" err="1" smtClean="0">
                <a:latin typeface="+mj-lt"/>
                <a:cs typeface="+mn-cs"/>
              </a:rPr>
              <a:t>throws</a:t>
            </a:r>
            <a:r>
              <a:rPr lang="fr-BE" dirty="0" smtClean="0">
                <a:latin typeface="+mj-lt"/>
                <a:cs typeface="+mn-cs"/>
              </a:rPr>
              <a:t> </a:t>
            </a:r>
            <a:r>
              <a:rPr lang="fr-BE" dirty="0" err="1" smtClean="0">
                <a:latin typeface="+mj-lt"/>
                <a:cs typeface="+mn-cs"/>
              </a:rPr>
              <a:t>DoublonException</a:t>
            </a:r>
            <a:endParaRPr lang="fr-BE" dirty="0" smtClean="0">
              <a:latin typeface="+mj-lt"/>
              <a:cs typeface="+mn-cs"/>
            </a:endParaRPr>
          </a:p>
          <a:p>
            <a:pPr marL="742869" lvl="1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fr-BE" dirty="0" err="1" smtClean="0">
                <a:latin typeface="+mj-lt"/>
                <a:cs typeface="+mn-cs"/>
              </a:rPr>
              <a:t>suppressionCycliste</a:t>
            </a:r>
            <a:r>
              <a:rPr lang="fr-BE" dirty="0" smtClean="0">
                <a:latin typeface="+mj-lt"/>
                <a:cs typeface="+mn-cs"/>
              </a:rPr>
              <a:t>(Cycliste)</a:t>
            </a:r>
          </a:p>
          <a:p>
            <a:pPr marL="742869" lvl="1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fr-BE" dirty="0" err="1" smtClean="0">
                <a:latin typeface="+mj-lt"/>
                <a:cs typeface="+mn-cs"/>
              </a:rPr>
              <a:t>remplacerCycliste</a:t>
            </a:r>
            <a:r>
              <a:rPr lang="fr-BE" dirty="0" smtClean="0">
                <a:latin typeface="+mj-lt"/>
                <a:cs typeface="+mn-cs"/>
              </a:rPr>
              <a:t>(</a:t>
            </a:r>
            <a:r>
              <a:rPr lang="fr-BE" dirty="0" err="1" smtClean="0">
                <a:latin typeface="+mj-lt"/>
                <a:cs typeface="+mn-cs"/>
              </a:rPr>
              <a:t>int</a:t>
            </a:r>
            <a:r>
              <a:rPr lang="fr-BE" dirty="0" smtClean="0">
                <a:latin typeface="+mj-lt"/>
                <a:cs typeface="+mn-cs"/>
              </a:rPr>
              <a:t>, String, String)</a:t>
            </a:r>
          </a:p>
          <a:p>
            <a:pPr marL="742869" lvl="1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fr-BE" dirty="0" err="1" smtClean="0">
                <a:latin typeface="+mj-lt"/>
                <a:cs typeface="+mn-cs"/>
              </a:rPr>
              <a:t>getPremier</a:t>
            </a:r>
            <a:r>
              <a:rPr lang="fr-BE" dirty="0" smtClean="0">
                <a:latin typeface="+mj-lt"/>
                <a:cs typeface="+mn-cs"/>
              </a:rPr>
              <a:t>()</a:t>
            </a:r>
          </a:p>
          <a:p>
            <a:pPr marL="742869" lvl="1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fr-BE" dirty="0" err="1" smtClean="0">
                <a:latin typeface="+mj-lt"/>
                <a:cs typeface="+mn-cs"/>
              </a:rPr>
              <a:t>getDernier</a:t>
            </a:r>
            <a:r>
              <a:rPr lang="fr-BE" dirty="0" smtClean="0">
                <a:latin typeface="+mj-lt"/>
                <a:cs typeface="+mn-cs"/>
              </a:rPr>
              <a:t>()</a:t>
            </a:r>
            <a:endParaRPr lang="fr-BE" dirty="0" smtClean="0">
              <a:latin typeface="+mj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746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ZoneTexte 4"/>
          <p:cNvSpPr txBox="1">
            <a:spLocks noChangeArrowheads="1"/>
          </p:cNvSpPr>
          <p:nvPr/>
        </p:nvSpPr>
        <p:spPr bwMode="auto">
          <a:xfrm>
            <a:off x="0" y="68263"/>
            <a:ext cx="9144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fr-BE" altLang="fr-FR" sz="3600" b="1">
                <a:latin typeface="Calibri" pitchFamily="34" charset="0"/>
              </a:rPr>
              <a:t>Aperçu du chapitre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785812" y="548680"/>
            <a:ext cx="7572375" cy="575542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6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 smtClean="0">
                <a:latin typeface="+mn-lt"/>
                <a:cs typeface="+mn-cs"/>
              </a:rPr>
              <a:t>I. Les collections</a:t>
            </a: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6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 smtClean="0">
                <a:latin typeface="+mn-lt"/>
                <a:cs typeface="+mn-cs"/>
              </a:rPr>
              <a:t>II.</a:t>
            </a:r>
            <a:r>
              <a:rPr lang="fr-BE" sz="1600" b="1" dirty="0">
                <a:latin typeface="+mn-lt"/>
                <a:cs typeface="+mn-cs"/>
              </a:rPr>
              <a:t> </a:t>
            </a:r>
            <a:r>
              <a:rPr lang="fr-BE" sz="1600" b="1" dirty="0" smtClean="0">
                <a:latin typeface="+mn-lt"/>
                <a:cs typeface="+mn-cs"/>
              </a:rPr>
              <a:t>Interface </a:t>
            </a:r>
            <a:r>
              <a:rPr lang="fr-BE" sz="1600" b="1" dirty="0">
                <a:latin typeface="+mn-lt"/>
                <a:cs typeface="+mn-cs"/>
              </a:rPr>
              <a:t>Collection </a:t>
            </a:r>
            <a:endParaRPr lang="fr-BE" sz="1600" b="1" dirty="0" smtClean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6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 smtClean="0">
                <a:latin typeface="+mn-lt"/>
                <a:cs typeface="+mn-cs"/>
              </a:rPr>
              <a:t>III.</a:t>
            </a:r>
            <a:r>
              <a:rPr lang="fr-BE" sz="1600" b="1" dirty="0">
                <a:latin typeface="+mn-lt"/>
                <a:cs typeface="+mn-cs"/>
              </a:rPr>
              <a:t> </a:t>
            </a:r>
            <a:r>
              <a:rPr lang="fr-BE" sz="1600" b="1" dirty="0" smtClean="0">
                <a:latin typeface="+mn-lt"/>
                <a:cs typeface="+mn-cs"/>
              </a:rPr>
              <a:t>Interface </a:t>
            </a:r>
            <a:r>
              <a:rPr lang="fr-BE" sz="1600" b="1" dirty="0">
                <a:latin typeface="+mn-lt"/>
                <a:cs typeface="+mn-cs"/>
              </a:rPr>
              <a:t>List </a:t>
            </a:r>
            <a:endParaRPr lang="fr-BE" sz="1600" b="1" dirty="0" smtClean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6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 smtClean="0">
                <a:latin typeface="+mn-lt"/>
                <a:cs typeface="+mn-cs"/>
              </a:rPr>
              <a:t>IV.</a:t>
            </a:r>
            <a:r>
              <a:rPr lang="fr-BE" sz="1600" b="1" dirty="0">
                <a:latin typeface="+mn-lt"/>
                <a:cs typeface="+mn-cs"/>
              </a:rPr>
              <a:t> </a:t>
            </a:r>
            <a:r>
              <a:rPr lang="fr-BE" sz="1600" b="1" dirty="0" smtClean="0">
                <a:latin typeface="+mn-lt"/>
                <a:cs typeface="+mn-cs"/>
              </a:rPr>
              <a:t>Classe </a:t>
            </a:r>
            <a:r>
              <a:rPr lang="fr-BE" sz="1600" b="1" dirty="0" err="1" smtClean="0">
                <a:latin typeface="+mn-lt"/>
                <a:cs typeface="+mn-cs"/>
              </a:rPr>
              <a:t>ArrayList</a:t>
            </a:r>
            <a:endParaRPr lang="fr-BE" sz="1600" b="1" dirty="0" smtClean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6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 smtClean="0">
                <a:solidFill>
                  <a:srgbClr val="FF0000"/>
                </a:solidFill>
                <a:latin typeface="+mn-lt"/>
                <a:cs typeface="+mn-cs"/>
              </a:rPr>
              <a:t>V.</a:t>
            </a:r>
            <a:r>
              <a:rPr lang="fr-BE" sz="1600" b="1" dirty="0">
                <a:solidFill>
                  <a:srgbClr val="FF0000"/>
                </a:solidFill>
                <a:latin typeface="+mn-lt"/>
                <a:cs typeface="+mn-cs"/>
              </a:rPr>
              <a:t> </a:t>
            </a:r>
            <a:r>
              <a:rPr lang="fr-BE" sz="1600" b="1" dirty="0" smtClean="0">
                <a:solidFill>
                  <a:srgbClr val="FF0000"/>
                </a:solidFill>
                <a:latin typeface="+mn-lt"/>
                <a:cs typeface="+mn-cs"/>
              </a:rPr>
              <a:t>Interface Set</a:t>
            </a: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600" b="1" dirty="0" smtClean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 smtClean="0">
                <a:latin typeface="+mn-lt"/>
                <a:cs typeface="+mn-cs"/>
              </a:rPr>
              <a:t>VI.</a:t>
            </a:r>
            <a:r>
              <a:rPr lang="fr-BE" sz="1600" b="1" dirty="0">
                <a:latin typeface="+mn-lt"/>
                <a:cs typeface="+mn-cs"/>
              </a:rPr>
              <a:t> </a:t>
            </a:r>
            <a:r>
              <a:rPr lang="fr-BE" sz="1600" b="1" dirty="0" smtClean="0">
                <a:latin typeface="+mn-lt"/>
                <a:cs typeface="+mn-cs"/>
              </a:rPr>
              <a:t>Classe </a:t>
            </a:r>
            <a:r>
              <a:rPr lang="fr-BE" sz="1600" b="1" dirty="0" err="1" smtClean="0">
                <a:latin typeface="+mn-lt"/>
                <a:cs typeface="+mn-cs"/>
              </a:rPr>
              <a:t>HashSet</a:t>
            </a:r>
            <a:endParaRPr lang="fr-BE" sz="1600" b="1" dirty="0" smtClean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6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 smtClean="0">
                <a:latin typeface="+mn-lt"/>
                <a:cs typeface="+mn-cs"/>
              </a:rPr>
              <a:t>VII.</a:t>
            </a:r>
            <a:r>
              <a:rPr lang="fr-BE" sz="1600" b="1" dirty="0">
                <a:latin typeface="+mn-lt"/>
                <a:cs typeface="+mn-cs"/>
              </a:rPr>
              <a:t> </a:t>
            </a:r>
            <a:r>
              <a:rPr lang="fr-BE" sz="1600" b="1" dirty="0" smtClean="0">
                <a:latin typeface="+mn-lt"/>
                <a:cs typeface="+mn-cs"/>
              </a:rPr>
              <a:t>Classe </a:t>
            </a:r>
            <a:r>
              <a:rPr lang="fr-BE" sz="1600" b="1" dirty="0" err="1" smtClean="0">
                <a:latin typeface="+mn-lt"/>
                <a:cs typeface="+mn-cs"/>
              </a:rPr>
              <a:t>TreeSet</a:t>
            </a:r>
            <a:r>
              <a:rPr lang="fr-BE" sz="1600" b="1" dirty="0">
                <a:latin typeface="+mn-lt"/>
                <a:cs typeface="+mn-cs"/>
              </a:rPr>
              <a:t>	</a:t>
            </a:r>
            <a:endParaRPr lang="fr-BE" sz="1600" b="1" dirty="0" smtClean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>
                <a:latin typeface="+mn-lt"/>
                <a:cs typeface="+mn-cs"/>
              </a:rPr>
              <a:t>	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 smtClean="0">
                <a:latin typeface="+mn-lt"/>
                <a:cs typeface="+mn-cs"/>
              </a:rPr>
              <a:t>VIII. Interface </a:t>
            </a:r>
            <a:r>
              <a:rPr lang="fr-BE" sz="1600" b="1" dirty="0" err="1">
                <a:latin typeface="+mn-lt"/>
                <a:cs typeface="+mn-cs"/>
              </a:rPr>
              <a:t>Map</a:t>
            </a:r>
            <a:r>
              <a:rPr lang="fr-BE" sz="1600" b="1" dirty="0">
                <a:latin typeface="+mn-lt"/>
                <a:cs typeface="+mn-cs"/>
              </a:rPr>
              <a:t> </a:t>
            </a:r>
            <a:endParaRPr lang="fr-BE" sz="1600" b="1" dirty="0" smtClean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buAutoNum type="romanUcPeriod" startAt="8"/>
              <a:defRPr/>
            </a:pPr>
            <a:endParaRPr lang="fr-BE" sz="16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 smtClean="0">
                <a:latin typeface="+mn-lt"/>
                <a:cs typeface="+mn-cs"/>
              </a:rPr>
              <a:t>IX.</a:t>
            </a:r>
            <a:r>
              <a:rPr lang="fr-BE" sz="1600" b="1" dirty="0">
                <a:latin typeface="+mn-lt"/>
                <a:cs typeface="+mn-cs"/>
              </a:rPr>
              <a:t> </a:t>
            </a:r>
            <a:r>
              <a:rPr lang="fr-BE" sz="1600" b="1" dirty="0" smtClean="0">
                <a:latin typeface="+mn-lt"/>
                <a:cs typeface="+mn-cs"/>
              </a:rPr>
              <a:t>Classe </a:t>
            </a:r>
            <a:r>
              <a:rPr lang="fr-BE" sz="1600" b="1" dirty="0" err="1" smtClean="0">
                <a:latin typeface="+mn-lt"/>
                <a:cs typeface="+mn-cs"/>
              </a:rPr>
              <a:t>HashMap</a:t>
            </a:r>
            <a:endParaRPr lang="fr-BE" sz="1600" b="1" dirty="0" smtClean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6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 smtClean="0">
                <a:latin typeface="+mn-lt"/>
                <a:cs typeface="+mn-cs"/>
              </a:rPr>
              <a:t>X. Classe </a:t>
            </a:r>
            <a:r>
              <a:rPr lang="fr-BE" sz="1600" b="1" dirty="0" err="1" smtClean="0">
                <a:latin typeface="+mn-lt"/>
                <a:cs typeface="+mn-cs"/>
              </a:rPr>
              <a:t>TreeMap</a:t>
            </a:r>
            <a:endParaRPr lang="fr-BE" sz="1600" b="1" dirty="0" smtClean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6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 smtClean="0">
                <a:latin typeface="+mn-lt"/>
                <a:cs typeface="+mn-cs"/>
              </a:rPr>
              <a:t>XI. Les énumérations</a:t>
            </a:r>
            <a:endParaRPr lang="fr-BE" sz="16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600" b="1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515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0" y="0"/>
            <a:ext cx="9144000" cy="584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3200" b="1" dirty="0" smtClean="0">
                <a:latin typeface="+mn-lt"/>
                <a:cs typeface="+mn-cs"/>
              </a:rPr>
              <a:t>V </a:t>
            </a:r>
            <a:r>
              <a:rPr lang="fr-BE" sz="3200" b="1" dirty="0">
                <a:latin typeface="+mn-lt"/>
                <a:cs typeface="+mn-cs"/>
              </a:rPr>
              <a:t>. </a:t>
            </a:r>
            <a:r>
              <a:rPr lang="fr-BE" sz="2400" b="1" dirty="0">
                <a:latin typeface="+mn-lt"/>
                <a:cs typeface="+mn-cs"/>
              </a:rPr>
              <a:t>Interface </a:t>
            </a:r>
            <a:r>
              <a:rPr lang="fr-BE" sz="2400" b="1" dirty="0" smtClean="0">
                <a:latin typeface="+mn-lt"/>
                <a:cs typeface="+mn-cs"/>
              </a:rPr>
              <a:t>Set</a:t>
            </a:r>
            <a:endParaRPr lang="fr-BE" sz="2400" b="1" i="1" dirty="0">
              <a:latin typeface="+mn-lt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5412" y="836712"/>
            <a:ext cx="891108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fr-BE" altLang="fr-FR" dirty="0">
                <a:latin typeface="Calibri" pitchFamily="34" charset="0"/>
              </a:rPr>
              <a:t>Cette interface est implémentée par un certain nombre de collections, et garantit que ces classes implémenteront l'ensemble </a:t>
            </a:r>
            <a:r>
              <a:rPr lang="fr-BE" altLang="fr-FR" dirty="0" smtClean="0">
                <a:latin typeface="Calibri" pitchFamily="34" charset="0"/>
              </a:rPr>
              <a:t>de ses </a:t>
            </a:r>
            <a:r>
              <a:rPr lang="fr-BE" altLang="fr-FR" dirty="0">
                <a:latin typeface="Calibri" pitchFamily="34" charset="0"/>
              </a:rPr>
              <a:t>méthodes.</a:t>
            </a:r>
          </a:p>
          <a:p>
            <a:pPr eaLnBrk="1" hangingPunct="1"/>
            <a:endParaRPr lang="fr-BE" altLang="fr-FR" dirty="0">
              <a:latin typeface="Calibri" pitchFamily="34" charset="0"/>
            </a:endParaRPr>
          </a:p>
          <a:p>
            <a:pPr eaLnBrk="1" hangingPunct="1"/>
            <a:r>
              <a:rPr lang="fr-BE" altLang="fr-FR" dirty="0">
                <a:latin typeface="Calibri" pitchFamily="34" charset="0"/>
              </a:rPr>
              <a:t>Elle dérive de l'interface Collection, </a:t>
            </a:r>
            <a:r>
              <a:rPr lang="fr-BE" altLang="fr-FR" b="1" dirty="0">
                <a:latin typeface="Calibri" pitchFamily="34" charset="0"/>
              </a:rPr>
              <a:t>sans ajouter de nouvelles méthodes</a:t>
            </a:r>
            <a:r>
              <a:rPr lang="fr-BE" altLang="fr-FR" dirty="0">
                <a:latin typeface="Calibri" pitchFamily="34" charset="0"/>
              </a:rPr>
              <a:t>.</a:t>
            </a:r>
          </a:p>
          <a:p>
            <a:pPr eaLnBrk="1" hangingPunct="1"/>
            <a:endParaRPr lang="fr-BE" altLang="fr-FR" dirty="0">
              <a:latin typeface="Calibri" pitchFamily="34" charset="0"/>
            </a:endParaRPr>
          </a:p>
          <a:p>
            <a:pPr eaLnBrk="1" hangingPunct="1"/>
            <a:r>
              <a:rPr lang="fr-BE" altLang="fr-FR" dirty="0">
                <a:latin typeface="Calibri" pitchFamily="34" charset="0"/>
              </a:rPr>
              <a:t>Elle sert seulement à indiquer informellement que la collection implémentant cette interface ne contient </a:t>
            </a:r>
            <a:r>
              <a:rPr lang="fr-BE" altLang="fr-FR" b="1" dirty="0">
                <a:latin typeface="Calibri" pitchFamily="34" charset="0"/>
              </a:rPr>
              <a:t>aucun doublon </a:t>
            </a:r>
            <a:r>
              <a:rPr lang="fr-BE" altLang="fr-FR" dirty="0">
                <a:latin typeface="Calibri" pitchFamily="34" charset="0"/>
              </a:rPr>
              <a:t>d'objet (objets comparés par la méthode </a:t>
            </a:r>
            <a:r>
              <a:rPr lang="fr-BE" altLang="fr-FR" b="1" i="1" dirty="0" err="1">
                <a:latin typeface="Calibri" pitchFamily="34" charset="0"/>
              </a:rPr>
              <a:t>equals</a:t>
            </a:r>
            <a:r>
              <a:rPr lang="fr-BE" altLang="fr-FR" dirty="0">
                <a:latin typeface="Calibri" pitchFamily="34" charset="0"/>
              </a:rPr>
              <a:t>).</a:t>
            </a:r>
          </a:p>
          <a:p>
            <a:pPr eaLnBrk="1" hangingPunct="1"/>
            <a:endParaRPr lang="fr-BE" altLang="fr-FR" dirty="0" smtClean="0">
              <a:latin typeface="Calibri" pitchFamily="34" charset="0"/>
            </a:endParaRPr>
          </a:p>
          <a:p>
            <a:pPr eaLnBrk="1" hangingPunct="1"/>
            <a:r>
              <a:rPr lang="fr-BE" altLang="fr-FR" dirty="0" smtClean="0">
                <a:latin typeface="Calibri" pitchFamily="34" charset="0"/>
              </a:rPr>
              <a:t>De plus, elle ne conserve pas l’ordre d’ajout des éléments.</a:t>
            </a:r>
            <a:endParaRPr lang="fr-BE" altLang="fr-FR" dirty="0">
              <a:latin typeface="Calibri" pitchFamily="34" charset="0"/>
            </a:endParaRPr>
          </a:p>
          <a:p>
            <a:pPr eaLnBrk="1" hangingPunct="1"/>
            <a:endParaRPr lang="fr-BE" altLang="fr-FR" dirty="0">
              <a:latin typeface="Calibri" pitchFamily="34" charset="0"/>
            </a:endParaRPr>
          </a:p>
          <a:p>
            <a:pPr eaLnBrk="1" hangingPunct="1"/>
            <a:r>
              <a:rPr lang="fr-BE" altLang="fr-FR" dirty="0">
                <a:latin typeface="Calibri" pitchFamily="34" charset="0"/>
              </a:rPr>
              <a:t>Cette interface correspond donc aux ensembles mathématiques</a:t>
            </a:r>
            <a:endParaRPr lang="fr-BE" sz="160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265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9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96925"/>
          </a:xfrm>
        </p:spPr>
        <p:txBody>
          <a:bodyPr/>
          <a:lstStyle/>
          <a:p>
            <a:r>
              <a:rPr lang="fr-BE" altLang="fr-FR" b="1" smtClean="0">
                <a:latin typeface="Calibri" pitchFamily="34" charset="0"/>
              </a:rPr>
              <a:t>Table des matières</a:t>
            </a:r>
            <a:endParaRPr lang="fr-BE" altLang="fr-FR" smtClean="0"/>
          </a:p>
        </p:txBody>
      </p:sp>
      <p:sp>
        <p:nvSpPr>
          <p:cNvPr id="12" name="ZoneTexte 7"/>
          <p:cNvSpPr txBox="1">
            <a:spLocks noGrp="1"/>
          </p:cNvSpPr>
          <p:nvPr>
            <p:ph idx="1"/>
          </p:nvPr>
        </p:nvSpPr>
        <p:spPr>
          <a:xfrm>
            <a:off x="457200" y="1046164"/>
            <a:ext cx="8229600" cy="4493522"/>
          </a:xfr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6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800" b="1" dirty="0">
                <a:solidFill>
                  <a:schemeClr val="tx1"/>
                </a:solidFill>
              </a:rPr>
              <a:t>I . 	Introduction à Java et historique du langage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8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800" b="1" dirty="0">
                <a:solidFill>
                  <a:schemeClr val="tx1"/>
                </a:solidFill>
              </a:rPr>
              <a:t>II. 	Notre outil de développement : </a:t>
            </a:r>
            <a:r>
              <a:rPr lang="fr-BE" sz="1800" b="1" i="1" dirty="0">
                <a:solidFill>
                  <a:schemeClr val="tx1"/>
                </a:solidFill>
              </a:rPr>
              <a:t>Eclipse Kepler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fr-BE" sz="18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800" b="1" dirty="0">
                <a:solidFill>
                  <a:schemeClr val="tx1"/>
                </a:solidFill>
              </a:rPr>
              <a:t>III. 	Le langage Java et sa syntaxe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8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800" b="1" dirty="0">
                <a:solidFill>
                  <a:schemeClr val="tx1"/>
                </a:solidFill>
              </a:rPr>
              <a:t>IV. 	La POO avec Java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8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800" b="1" dirty="0">
                <a:solidFill>
                  <a:schemeClr val="tx1"/>
                </a:solidFill>
              </a:rPr>
              <a:t>V. 	API Java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8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800" b="1" dirty="0">
                <a:solidFill>
                  <a:schemeClr val="tx1"/>
                </a:solidFill>
              </a:rPr>
              <a:t>VI. 	La gestion des exceptions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8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800" b="1" dirty="0">
                <a:solidFill>
                  <a:srgbClr val="FF0000"/>
                </a:solidFill>
              </a:rPr>
              <a:t>VII. 	Les collections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8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800" b="1" smtClean="0">
                <a:solidFill>
                  <a:schemeClr val="tx1"/>
                </a:solidFill>
              </a:rPr>
              <a:t>VIII. </a:t>
            </a:r>
            <a:r>
              <a:rPr lang="fr-BE" sz="1800" b="1" dirty="0">
                <a:solidFill>
                  <a:schemeClr val="tx1"/>
                </a:solidFill>
              </a:rPr>
              <a:t>	La sérialisation</a:t>
            </a:r>
          </a:p>
        </p:txBody>
      </p:sp>
    </p:spTree>
    <p:extLst>
      <p:ext uri="{BB962C8B-B14F-4D97-AF65-F5344CB8AC3E}">
        <p14:creationId xmlns:p14="http://schemas.microsoft.com/office/powerpoint/2010/main" val="290478999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ZoneTexte 4"/>
          <p:cNvSpPr txBox="1">
            <a:spLocks noChangeArrowheads="1"/>
          </p:cNvSpPr>
          <p:nvPr/>
        </p:nvSpPr>
        <p:spPr bwMode="auto">
          <a:xfrm>
            <a:off x="0" y="68263"/>
            <a:ext cx="9144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fr-BE" altLang="fr-FR" sz="3600" b="1">
                <a:latin typeface="Calibri" pitchFamily="34" charset="0"/>
              </a:rPr>
              <a:t>Aperçu du chapitre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785812" y="548680"/>
            <a:ext cx="7572375" cy="575542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6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 smtClean="0">
                <a:latin typeface="+mn-lt"/>
                <a:cs typeface="+mn-cs"/>
              </a:rPr>
              <a:t>I. Les collections</a:t>
            </a: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6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 smtClean="0">
                <a:latin typeface="+mn-lt"/>
                <a:cs typeface="+mn-cs"/>
              </a:rPr>
              <a:t>II.</a:t>
            </a:r>
            <a:r>
              <a:rPr lang="fr-BE" sz="1600" b="1" dirty="0">
                <a:latin typeface="+mn-lt"/>
                <a:cs typeface="+mn-cs"/>
              </a:rPr>
              <a:t> </a:t>
            </a:r>
            <a:r>
              <a:rPr lang="fr-BE" sz="1600" b="1" dirty="0" smtClean="0">
                <a:latin typeface="+mn-lt"/>
                <a:cs typeface="+mn-cs"/>
              </a:rPr>
              <a:t>Interface </a:t>
            </a:r>
            <a:r>
              <a:rPr lang="fr-BE" sz="1600" b="1" dirty="0">
                <a:latin typeface="+mn-lt"/>
                <a:cs typeface="+mn-cs"/>
              </a:rPr>
              <a:t>Collection </a:t>
            </a:r>
            <a:endParaRPr lang="fr-BE" sz="1600" b="1" dirty="0" smtClean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6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 smtClean="0">
                <a:latin typeface="+mn-lt"/>
                <a:cs typeface="+mn-cs"/>
              </a:rPr>
              <a:t>III.</a:t>
            </a:r>
            <a:r>
              <a:rPr lang="fr-BE" sz="1600" b="1" dirty="0">
                <a:latin typeface="+mn-lt"/>
                <a:cs typeface="+mn-cs"/>
              </a:rPr>
              <a:t> </a:t>
            </a:r>
            <a:r>
              <a:rPr lang="fr-BE" sz="1600" b="1" dirty="0" smtClean="0">
                <a:latin typeface="+mn-lt"/>
                <a:cs typeface="+mn-cs"/>
              </a:rPr>
              <a:t>Interface </a:t>
            </a:r>
            <a:r>
              <a:rPr lang="fr-BE" sz="1600" b="1" dirty="0">
                <a:latin typeface="+mn-lt"/>
                <a:cs typeface="+mn-cs"/>
              </a:rPr>
              <a:t>List </a:t>
            </a:r>
            <a:endParaRPr lang="fr-BE" sz="1600" b="1" dirty="0" smtClean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6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 smtClean="0">
                <a:latin typeface="+mn-lt"/>
                <a:cs typeface="+mn-cs"/>
              </a:rPr>
              <a:t>IV.</a:t>
            </a:r>
            <a:r>
              <a:rPr lang="fr-BE" sz="1600" b="1" dirty="0">
                <a:latin typeface="+mn-lt"/>
                <a:cs typeface="+mn-cs"/>
              </a:rPr>
              <a:t> </a:t>
            </a:r>
            <a:r>
              <a:rPr lang="fr-BE" sz="1600" b="1" dirty="0" smtClean="0">
                <a:latin typeface="+mn-lt"/>
                <a:cs typeface="+mn-cs"/>
              </a:rPr>
              <a:t>Classe </a:t>
            </a:r>
            <a:r>
              <a:rPr lang="fr-BE" sz="1600" b="1" dirty="0" err="1" smtClean="0">
                <a:latin typeface="+mn-lt"/>
                <a:cs typeface="+mn-cs"/>
              </a:rPr>
              <a:t>ArrayList</a:t>
            </a:r>
            <a:endParaRPr lang="fr-BE" sz="1600" b="1" dirty="0" smtClean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6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 smtClean="0">
                <a:latin typeface="+mn-lt"/>
                <a:cs typeface="+mn-cs"/>
              </a:rPr>
              <a:t>V.</a:t>
            </a:r>
            <a:r>
              <a:rPr lang="fr-BE" sz="1600" b="1" dirty="0">
                <a:latin typeface="+mn-lt"/>
                <a:cs typeface="+mn-cs"/>
              </a:rPr>
              <a:t> </a:t>
            </a:r>
            <a:r>
              <a:rPr lang="fr-BE" sz="1600" b="1" dirty="0" smtClean="0">
                <a:latin typeface="+mn-lt"/>
                <a:cs typeface="+mn-cs"/>
              </a:rPr>
              <a:t>Interface Set</a:t>
            </a: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600" b="1" dirty="0" smtClean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 smtClean="0">
                <a:solidFill>
                  <a:srgbClr val="FF0000"/>
                </a:solidFill>
                <a:latin typeface="+mn-lt"/>
                <a:cs typeface="+mn-cs"/>
              </a:rPr>
              <a:t>VI.</a:t>
            </a:r>
            <a:r>
              <a:rPr lang="fr-BE" sz="1600" b="1" dirty="0">
                <a:solidFill>
                  <a:srgbClr val="FF0000"/>
                </a:solidFill>
                <a:latin typeface="+mn-lt"/>
                <a:cs typeface="+mn-cs"/>
              </a:rPr>
              <a:t> </a:t>
            </a:r>
            <a:r>
              <a:rPr lang="fr-BE" sz="1600" b="1" dirty="0" smtClean="0">
                <a:solidFill>
                  <a:srgbClr val="FF0000"/>
                </a:solidFill>
                <a:latin typeface="+mn-lt"/>
                <a:cs typeface="+mn-cs"/>
              </a:rPr>
              <a:t>Classe </a:t>
            </a:r>
            <a:r>
              <a:rPr lang="fr-BE" sz="1600" b="1" dirty="0" err="1" smtClean="0">
                <a:solidFill>
                  <a:srgbClr val="FF0000"/>
                </a:solidFill>
                <a:latin typeface="+mn-lt"/>
                <a:cs typeface="+mn-cs"/>
              </a:rPr>
              <a:t>HashSet</a:t>
            </a:r>
            <a:endParaRPr lang="fr-BE" sz="1600" b="1" dirty="0" smtClean="0">
              <a:solidFill>
                <a:srgbClr val="FF0000"/>
              </a:solidFill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6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 smtClean="0">
                <a:latin typeface="+mn-lt"/>
                <a:cs typeface="+mn-cs"/>
              </a:rPr>
              <a:t>VII.</a:t>
            </a:r>
            <a:r>
              <a:rPr lang="fr-BE" sz="1600" b="1" dirty="0">
                <a:latin typeface="+mn-lt"/>
                <a:cs typeface="+mn-cs"/>
              </a:rPr>
              <a:t> </a:t>
            </a:r>
            <a:r>
              <a:rPr lang="fr-BE" sz="1600" b="1" dirty="0" smtClean="0">
                <a:latin typeface="+mn-lt"/>
                <a:cs typeface="+mn-cs"/>
              </a:rPr>
              <a:t>Classe </a:t>
            </a:r>
            <a:r>
              <a:rPr lang="fr-BE" sz="1600" b="1" dirty="0" err="1" smtClean="0">
                <a:latin typeface="+mn-lt"/>
                <a:cs typeface="+mn-cs"/>
              </a:rPr>
              <a:t>TreeSet</a:t>
            </a:r>
            <a:r>
              <a:rPr lang="fr-BE" sz="1600" b="1" dirty="0">
                <a:latin typeface="+mn-lt"/>
                <a:cs typeface="+mn-cs"/>
              </a:rPr>
              <a:t>	</a:t>
            </a:r>
            <a:endParaRPr lang="fr-BE" sz="1600" b="1" dirty="0" smtClean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>
                <a:latin typeface="+mn-lt"/>
                <a:cs typeface="+mn-cs"/>
              </a:rPr>
              <a:t>	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 smtClean="0">
                <a:latin typeface="+mn-lt"/>
                <a:cs typeface="+mn-cs"/>
              </a:rPr>
              <a:t>VIII. Interface </a:t>
            </a:r>
            <a:r>
              <a:rPr lang="fr-BE" sz="1600" b="1" dirty="0" err="1">
                <a:latin typeface="+mn-lt"/>
                <a:cs typeface="+mn-cs"/>
              </a:rPr>
              <a:t>Map</a:t>
            </a:r>
            <a:r>
              <a:rPr lang="fr-BE" sz="1600" b="1" dirty="0">
                <a:latin typeface="+mn-lt"/>
                <a:cs typeface="+mn-cs"/>
              </a:rPr>
              <a:t> </a:t>
            </a:r>
            <a:endParaRPr lang="fr-BE" sz="1600" b="1" dirty="0" smtClean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buAutoNum type="romanUcPeriod" startAt="8"/>
              <a:defRPr/>
            </a:pPr>
            <a:endParaRPr lang="fr-BE" sz="16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 smtClean="0">
                <a:latin typeface="+mn-lt"/>
                <a:cs typeface="+mn-cs"/>
              </a:rPr>
              <a:t>IX.</a:t>
            </a:r>
            <a:r>
              <a:rPr lang="fr-BE" sz="1600" b="1" dirty="0">
                <a:latin typeface="+mn-lt"/>
                <a:cs typeface="+mn-cs"/>
              </a:rPr>
              <a:t> </a:t>
            </a:r>
            <a:r>
              <a:rPr lang="fr-BE" sz="1600" b="1" dirty="0" smtClean="0">
                <a:latin typeface="+mn-lt"/>
                <a:cs typeface="+mn-cs"/>
              </a:rPr>
              <a:t>Classe </a:t>
            </a:r>
            <a:r>
              <a:rPr lang="fr-BE" sz="1600" b="1" dirty="0" err="1" smtClean="0">
                <a:latin typeface="+mn-lt"/>
                <a:cs typeface="+mn-cs"/>
              </a:rPr>
              <a:t>HashMap</a:t>
            </a:r>
            <a:endParaRPr lang="fr-BE" sz="1600" b="1" dirty="0" smtClean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6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 smtClean="0">
                <a:latin typeface="+mn-lt"/>
                <a:cs typeface="+mn-cs"/>
              </a:rPr>
              <a:t>X. Classe </a:t>
            </a:r>
            <a:r>
              <a:rPr lang="fr-BE" sz="1600" b="1" dirty="0" err="1" smtClean="0">
                <a:latin typeface="+mn-lt"/>
                <a:cs typeface="+mn-cs"/>
              </a:rPr>
              <a:t>TreeMap</a:t>
            </a:r>
            <a:endParaRPr lang="fr-BE" sz="1600" b="1" dirty="0" smtClean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6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 smtClean="0">
                <a:latin typeface="+mn-lt"/>
                <a:cs typeface="+mn-cs"/>
              </a:rPr>
              <a:t>XI. Les énumérations</a:t>
            </a:r>
            <a:endParaRPr lang="fr-BE" sz="16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600" b="1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515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0" y="0"/>
            <a:ext cx="9144000" cy="584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3200" b="1" dirty="0">
                <a:latin typeface="+mn-lt"/>
                <a:cs typeface="+mn-cs"/>
              </a:rPr>
              <a:t>VI . </a:t>
            </a:r>
            <a:r>
              <a:rPr lang="fr-BE" sz="2400" b="1" dirty="0">
                <a:latin typeface="+mn-lt"/>
                <a:cs typeface="+mn-cs"/>
              </a:rPr>
              <a:t>Classe </a:t>
            </a:r>
            <a:r>
              <a:rPr lang="fr-BE" sz="2400" b="1" dirty="0" err="1" smtClean="0">
                <a:latin typeface="+mn-lt"/>
                <a:cs typeface="+mn-cs"/>
              </a:rPr>
              <a:t>HashSet</a:t>
            </a:r>
            <a:endParaRPr lang="fr-BE" b="1" i="1" dirty="0">
              <a:latin typeface="+mn-lt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721" y="692696"/>
            <a:ext cx="8974931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fr-BE" altLang="fr-FR" dirty="0">
                <a:latin typeface="+mj-lt"/>
              </a:rPr>
              <a:t>La classe </a:t>
            </a:r>
            <a:r>
              <a:rPr lang="fr-BE" altLang="fr-FR" b="1" dirty="0" err="1">
                <a:latin typeface="+mj-lt"/>
              </a:rPr>
              <a:t>HashSet</a:t>
            </a:r>
            <a:r>
              <a:rPr lang="fr-BE" altLang="fr-FR" dirty="0">
                <a:latin typeface="+mj-lt"/>
              </a:rPr>
              <a:t> implémente l'interface Set en utilisant une </a:t>
            </a:r>
            <a:r>
              <a:rPr lang="fr-BE" altLang="fr-FR" b="1" dirty="0">
                <a:latin typeface="+mj-lt"/>
              </a:rPr>
              <a:t>table de hachage </a:t>
            </a:r>
            <a:r>
              <a:rPr lang="fr-BE" altLang="fr-FR" dirty="0">
                <a:latin typeface="+mj-lt"/>
              </a:rPr>
              <a:t>sans ajouter de nouvelles méthodes</a:t>
            </a:r>
            <a:r>
              <a:rPr lang="fr-BE" altLang="fr-FR" dirty="0" smtClean="0">
                <a:latin typeface="+mj-lt"/>
              </a:rPr>
              <a:t>.</a:t>
            </a:r>
          </a:p>
          <a:p>
            <a:pPr eaLnBrk="1" hangingPunct="1"/>
            <a:endParaRPr lang="fr-BE" altLang="fr-FR" dirty="0" smtClean="0">
              <a:latin typeface="+mj-lt"/>
            </a:endParaRPr>
          </a:p>
          <a:p>
            <a:r>
              <a:rPr lang="fr-BE" altLang="fr-FR" dirty="0">
                <a:latin typeface="+mj-lt"/>
              </a:rPr>
              <a:t>Pour </a:t>
            </a:r>
            <a:r>
              <a:rPr lang="fr-BE" altLang="fr-FR" b="1" dirty="0">
                <a:latin typeface="+mj-lt"/>
              </a:rPr>
              <a:t>parcourir</a:t>
            </a:r>
            <a:r>
              <a:rPr lang="fr-BE" altLang="fr-FR" dirty="0">
                <a:latin typeface="+mj-lt"/>
              </a:rPr>
              <a:t> une </a:t>
            </a:r>
            <a:r>
              <a:rPr lang="fr-BE" altLang="fr-FR" dirty="0" err="1">
                <a:latin typeface="+mj-lt"/>
              </a:rPr>
              <a:t>HashSet</a:t>
            </a:r>
            <a:r>
              <a:rPr lang="fr-BE" altLang="fr-FR" dirty="0">
                <a:latin typeface="+mj-lt"/>
              </a:rPr>
              <a:t>, on utilise un </a:t>
            </a:r>
            <a:r>
              <a:rPr lang="fr-BE" altLang="fr-FR" b="1" dirty="0">
                <a:latin typeface="+mj-lt"/>
              </a:rPr>
              <a:t>for </a:t>
            </a:r>
            <a:r>
              <a:rPr lang="fr-BE" altLang="fr-FR" b="1" dirty="0" err="1">
                <a:latin typeface="+mj-lt"/>
              </a:rPr>
              <a:t>each</a:t>
            </a:r>
            <a:r>
              <a:rPr lang="fr-BE" altLang="fr-FR" dirty="0">
                <a:latin typeface="+mj-lt"/>
              </a:rPr>
              <a:t> ou un </a:t>
            </a:r>
            <a:r>
              <a:rPr lang="fr-BE" altLang="fr-FR" b="1" dirty="0" err="1">
                <a:latin typeface="+mj-lt"/>
              </a:rPr>
              <a:t>itérateur</a:t>
            </a:r>
            <a:r>
              <a:rPr lang="fr-BE" altLang="fr-FR" dirty="0">
                <a:latin typeface="+mj-lt"/>
              </a:rPr>
              <a:t>.</a:t>
            </a:r>
          </a:p>
          <a:p>
            <a:pPr eaLnBrk="1" hangingPunct="1"/>
            <a:endParaRPr lang="fr-BE" altLang="fr-FR" dirty="0">
              <a:latin typeface="+mj-lt"/>
            </a:endParaRPr>
          </a:p>
          <a:p>
            <a:pPr eaLnBrk="1" hangingPunct="1"/>
            <a:r>
              <a:rPr lang="fr-BE" altLang="fr-FR" dirty="0" smtClean="0">
                <a:latin typeface="+mj-lt"/>
              </a:rPr>
              <a:t>La fonction </a:t>
            </a:r>
            <a:r>
              <a:rPr lang="fr-BE" altLang="fr-FR" b="1" i="1" dirty="0" err="1" smtClean="0">
                <a:latin typeface="+mj-lt"/>
              </a:rPr>
              <a:t>hashCode</a:t>
            </a:r>
            <a:r>
              <a:rPr lang="fr-BE" altLang="fr-FR" dirty="0" smtClean="0">
                <a:latin typeface="+mj-lt"/>
              </a:rPr>
              <a:t> est utilisée pour retourner le </a:t>
            </a:r>
            <a:r>
              <a:rPr lang="fr-BE" altLang="fr-FR" b="1" dirty="0" smtClean="0">
                <a:latin typeface="+mj-lt"/>
              </a:rPr>
              <a:t>code de hachage</a:t>
            </a:r>
            <a:r>
              <a:rPr lang="fr-BE" altLang="fr-FR" dirty="0" smtClean="0">
                <a:latin typeface="+mj-lt"/>
              </a:rPr>
              <a:t>, c’est-à-dire un entier dérivé de l’objet.</a:t>
            </a:r>
          </a:p>
          <a:p>
            <a:pPr eaLnBrk="1" hangingPunct="1"/>
            <a:endParaRPr lang="fr-BE" altLang="fr-FR" dirty="0">
              <a:latin typeface="+mj-lt"/>
            </a:endParaRPr>
          </a:p>
          <a:p>
            <a:pPr eaLnBrk="1" hangingPunct="1"/>
            <a:r>
              <a:rPr lang="fr-BE" altLang="fr-FR" dirty="0" smtClean="0">
                <a:latin typeface="+mj-lt"/>
              </a:rPr>
              <a:t>La </a:t>
            </a:r>
            <a:r>
              <a:rPr lang="fr-BE" altLang="fr-FR" dirty="0" err="1" smtClean="0">
                <a:latin typeface="+mj-lt"/>
              </a:rPr>
              <a:t>HashSet</a:t>
            </a:r>
            <a:r>
              <a:rPr lang="fr-BE" altLang="fr-FR" dirty="0" smtClean="0">
                <a:latin typeface="+mj-lt"/>
              </a:rPr>
              <a:t> répartit ses objets en utilisant la formule suivante : </a:t>
            </a:r>
            <a:r>
              <a:rPr lang="fr-BE" altLang="fr-FR" dirty="0" err="1" smtClean="0">
                <a:latin typeface="+mj-lt"/>
              </a:rPr>
              <a:t>codeDeHachage</a:t>
            </a:r>
            <a:r>
              <a:rPr lang="fr-BE" altLang="fr-FR" dirty="0" smtClean="0">
                <a:latin typeface="+mj-lt"/>
              </a:rPr>
              <a:t> % n</a:t>
            </a:r>
          </a:p>
          <a:p>
            <a:pPr eaLnBrk="1" hangingPunct="1"/>
            <a:endParaRPr lang="fr-BE" altLang="fr-FR" dirty="0">
              <a:latin typeface="+mj-lt"/>
            </a:endParaRPr>
          </a:p>
          <a:p>
            <a:pPr eaLnBrk="1" hangingPunct="1"/>
            <a:r>
              <a:rPr lang="fr-BE" altLang="fr-FR" dirty="0" smtClean="0">
                <a:latin typeface="+mj-lt"/>
              </a:rPr>
              <a:t>L’avantage du code de hachage est de permettre un </a:t>
            </a:r>
            <a:r>
              <a:rPr lang="fr-BE" altLang="fr-FR" b="1" dirty="0" smtClean="0">
                <a:latin typeface="+mj-lt"/>
              </a:rPr>
              <a:t>accès direct </a:t>
            </a:r>
            <a:r>
              <a:rPr lang="fr-BE" altLang="fr-FR" dirty="0" smtClean="0">
                <a:latin typeface="+mj-lt"/>
              </a:rPr>
              <a:t>au élément et non un accès séquentiel comme pour les listes.</a:t>
            </a:r>
          </a:p>
          <a:p>
            <a:pPr eaLnBrk="1" hangingPunct="1"/>
            <a:endParaRPr lang="fr-BE" altLang="fr-FR" dirty="0">
              <a:latin typeface="+mj-lt"/>
            </a:endParaRPr>
          </a:p>
          <a:p>
            <a:r>
              <a:rPr lang="fr-BE" dirty="0">
                <a:latin typeface="+mj-lt"/>
              </a:rPr>
              <a:t>Le contrat de la méthode </a:t>
            </a:r>
            <a:r>
              <a:rPr lang="fr-BE" b="1" i="1" dirty="0" err="1">
                <a:latin typeface="+mj-lt"/>
                <a:cs typeface="Courier New" pitchFamily="49" charset="0"/>
              </a:rPr>
              <a:t>hashCode</a:t>
            </a:r>
            <a:r>
              <a:rPr lang="fr-BE" dirty="0">
                <a:latin typeface="+mj-lt"/>
              </a:rPr>
              <a:t> est le </a:t>
            </a:r>
            <a:r>
              <a:rPr lang="fr-BE" dirty="0" smtClean="0">
                <a:latin typeface="+mj-lt"/>
              </a:rPr>
              <a:t>suivant :</a:t>
            </a:r>
            <a:endParaRPr lang="fr-BE" dirty="0">
              <a:latin typeface="+mj-lt"/>
            </a:endParaRPr>
          </a:p>
          <a:p>
            <a:pPr marL="742869" lvl="1" indent="-285750">
              <a:buFont typeface="Arial" panose="020B0604020202020204" pitchFamily="34" charset="0"/>
              <a:buChar char="•"/>
            </a:pPr>
            <a:r>
              <a:rPr lang="fr-BE" dirty="0">
                <a:latin typeface="+mj-lt"/>
              </a:rPr>
              <a:t>Cohérence : tant que l'état de l'objet ne change pas, la méthode renvoie toujours la même </a:t>
            </a:r>
            <a:r>
              <a:rPr lang="fr-BE" dirty="0" smtClean="0">
                <a:latin typeface="+mj-lt"/>
              </a:rPr>
              <a:t>valeur</a:t>
            </a:r>
            <a:endParaRPr lang="fr-BE" dirty="0">
              <a:latin typeface="+mj-lt"/>
            </a:endParaRPr>
          </a:p>
          <a:p>
            <a:pPr marL="742869" lvl="1" indent="-285750">
              <a:buFont typeface="Arial" panose="020B0604020202020204" pitchFamily="34" charset="0"/>
              <a:buChar char="•"/>
            </a:pPr>
            <a:r>
              <a:rPr lang="fr-BE" dirty="0" smtClean="0">
                <a:latin typeface="+mj-lt"/>
              </a:rPr>
              <a:t>Si </a:t>
            </a:r>
            <a:r>
              <a:rPr lang="fr-BE" dirty="0" err="1" smtClean="0">
                <a:latin typeface="+mj-lt"/>
                <a:cs typeface="Courier New" pitchFamily="49" charset="0"/>
              </a:rPr>
              <a:t>x.equals</a:t>
            </a:r>
            <a:r>
              <a:rPr lang="fr-BE" dirty="0" smtClean="0">
                <a:latin typeface="+mj-lt"/>
                <a:cs typeface="Courier New" pitchFamily="49" charset="0"/>
              </a:rPr>
              <a:t>(y</a:t>
            </a:r>
            <a:r>
              <a:rPr lang="fr-BE" dirty="0">
                <a:latin typeface="+mj-lt"/>
                <a:cs typeface="Courier New" pitchFamily="49" charset="0"/>
              </a:rPr>
              <a:t>)</a:t>
            </a:r>
            <a:r>
              <a:rPr lang="fr-BE" dirty="0">
                <a:latin typeface="+mj-lt"/>
              </a:rPr>
              <a:t> retourne </a:t>
            </a:r>
            <a:r>
              <a:rPr lang="fr-BE" dirty="0" err="1">
                <a:latin typeface="+mj-lt"/>
              </a:rPr>
              <a:t>true</a:t>
            </a:r>
            <a:r>
              <a:rPr lang="fr-BE" dirty="0">
                <a:latin typeface="+mj-lt"/>
              </a:rPr>
              <a:t> alors </a:t>
            </a:r>
            <a:r>
              <a:rPr lang="fr-BE" dirty="0" err="1">
                <a:latin typeface="+mj-lt"/>
                <a:cs typeface="Courier New" pitchFamily="49" charset="0"/>
              </a:rPr>
              <a:t>x.hashCode</a:t>
            </a:r>
            <a:r>
              <a:rPr lang="fr-BE" dirty="0">
                <a:latin typeface="+mj-lt"/>
                <a:cs typeface="Courier New" pitchFamily="49" charset="0"/>
              </a:rPr>
              <a:t>() == </a:t>
            </a:r>
            <a:r>
              <a:rPr lang="fr-BE" dirty="0" err="1">
                <a:latin typeface="+mj-lt"/>
                <a:cs typeface="Courier New" pitchFamily="49" charset="0"/>
              </a:rPr>
              <a:t>y.hashCode</a:t>
            </a:r>
            <a:r>
              <a:rPr lang="fr-BE" dirty="0" smtClean="0">
                <a:latin typeface="+mj-lt"/>
                <a:cs typeface="Courier New" pitchFamily="49" charset="0"/>
              </a:rPr>
              <a:t>()</a:t>
            </a:r>
          </a:p>
          <a:p>
            <a:endParaRPr lang="fr-BE" dirty="0" smtClean="0">
              <a:latin typeface="+mj-lt"/>
              <a:cs typeface="Courier New" pitchFamily="49" charset="0"/>
            </a:endParaRPr>
          </a:p>
          <a:p>
            <a:pPr eaLnBrk="1" hangingPunct="1"/>
            <a:r>
              <a:rPr lang="fr-BE" altLang="fr-FR" dirty="0" smtClean="0">
                <a:latin typeface="+mj-lt"/>
              </a:rPr>
              <a:t>Remarque : </a:t>
            </a:r>
            <a:r>
              <a:rPr lang="fr-BE" altLang="fr-FR" dirty="0">
                <a:latin typeface="+mj-lt"/>
              </a:rPr>
              <a:t>i</a:t>
            </a:r>
            <a:r>
              <a:rPr lang="fr-BE" altLang="fr-FR" dirty="0" smtClean="0">
                <a:latin typeface="+mj-lt"/>
              </a:rPr>
              <a:t>l </a:t>
            </a:r>
            <a:r>
              <a:rPr lang="fr-BE" altLang="fr-FR" dirty="0">
                <a:latin typeface="+mj-lt"/>
              </a:rPr>
              <a:t>n’est pas impossible pour deux objets différents de retourner le même code</a:t>
            </a:r>
            <a:r>
              <a:rPr lang="fr-BE" altLang="fr-FR" dirty="0" smtClean="0">
                <a:latin typeface="+mj-lt"/>
              </a:rPr>
              <a:t>.</a:t>
            </a:r>
            <a:endParaRPr lang="fr-BE" altLang="fr-F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49157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0" y="0"/>
            <a:ext cx="9144000" cy="584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3200" b="1" dirty="0">
                <a:latin typeface="+mn-lt"/>
                <a:cs typeface="+mn-cs"/>
              </a:rPr>
              <a:t>VI . </a:t>
            </a:r>
            <a:r>
              <a:rPr lang="fr-BE" sz="2400" b="1" dirty="0">
                <a:latin typeface="+mn-lt"/>
                <a:cs typeface="+mn-cs"/>
              </a:rPr>
              <a:t>Classe </a:t>
            </a:r>
            <a:r>
              <a:rPr lang="fr-BE" sz="2400" b="1" dirty="0" err="1" smtClean="0">
                <a:latin typeface="+mn-lt"/>
                <a:cs typeface="+mn-cs"/>
              </a:rPr>
              <a:t>HashSet</a:t>
            </a:r>
            <a:endParaRPr lang="fr-BE" sz="2400" b="1" i="1" dirty="0">
              <a:latin typeface="+mn-lt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437" y="692696"/>
            <a:ext cx="8965059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fr-BE" altLang="fr-FR" dirty="0" smtClean="0">
                <a:latin typeface="+mn-lt"/>
              </a:rPr>
              <a:t>Par défaut, le code de hachage renvoyé est déduit de l’adresse mémoire de l’objet.</a:t>
            </a:r>
          </a:p>
          <a:p>
            <a:pPr eaLnBrk="1" hangingPunct="1"/>
            <a:endParaRPr lang="fr-BE" altLang="fr-FR" dirty="0">
              <a:latin typeface="+mn-lt"/>
            </a:endParaRPr>
          </a:p>
          <a:p>
            <a:pPr eaLnBrk="1" hangingPunct="1"/>
            <a:r>
              <a:rPr lang="fr-BE" altLang="fr-FR" dirty="0" smtClean="0">
                <a:latin typeface="+mn-lt"/>
              </a:rPr>
              <a:t>Dans le cas où la méthode </a:t>
            </a:r>
            <a:r>
              <a:rPr lang="fr-BE" altLang="fr-FR" b="1" i="1" dirty="0" err="1" smtClean="0">
                <a:latin typeface="+mn-lt"/>
              </a:rPr>
              <a:t>equals</a:t>
            </a:r>
            <a:r>
              <a:rPr lang="fr-BE" altLang="fr-FR" dirty="0" smtClean="0">
                <a:latin typeface="+mn-lt"/>
              </a:rPr>
              <a:t> a été redéfinie, il est obligatoire de redéfinir la méthode </a:t>
            </a:r>
            <a:r>
              <a:rPr lang="fr-BE" altLang="fr-FR" b="1" i="1" dirty="0" err="1" smtClean="0">
                <a:latin typeface="+mn-lt"/>
              </a:rPr>
              <a:t>hashCode</a:t>
            </a:r>
            <a:r>
              <a:rPr lang="fr-BE" altLang="fr-FR" dirty="0" smtClean="0">
                <a:latin typeface="+mn-lt"/>
              </a:rPr>
              <a:t>!</a:t>
            </a:r>
          </a:p>
          <a:p>
            <a:pPr eaLnBrk="1" hangingPunct="1"/>
            <a:endParaRPr lang="fr-BE" altLang="fr-FR" dirty="0">
              <a:latin typeface="+mn-lt"/>
            </a:endParaRPr>
          </a:p>
          <a:p>
            <a:r>
              <a:rPr lang="fr-BE" dirty="0">
                <a:latin typeface="+mn-lt"/>
              </a:rPr>
              <a:t>Implémentation </a:t>
            </a:r>
            <a:r>
              <a:rPr lang="fr-BE" dirty="0" smtClean="0">
                <a:latin typeface="+mn-lt"/>
              </a:rPr>
              <a:t>de </a:t>
            </a:r>
            <a:r>
              <a:rPr lang="fr-BE" b="1" i="1" dirty="0" err="1" smtClean="0">
                <a:latin typeface="+mn-lt"/>
              </a:rPr>
              <a:t>hashCode</a:t>
            </a:r>
            <a:r>
              <a:rPr lang="fr-BE" dirty="0" smtClean="0">
                <a:latin typeface="+mn-lt"/>
              </a:rPr>
              <a:t>:</a:t>
            </a:r>
            <a:endParaRPr lang="fr-BE" sz="1100" dirty="0">
              <a:latin typeface="+mn-lt"/>
            </a:endParaRPr>
          </a:p>
          <a:p>
            <a:pPr marL="800019" lvl="1" indent="-342900">
              <a:buFont typeface="+mj-lt"/>
              <a:buAutoNum type="arabicPeriod"/>
            </a:pPr>
            <a:r>
              <a:rPr lang="fr-BE" dirty="0">
                <a:latin typeface="+mn-lt"/>
              </a:rPr>
              <a:t>Initialiser le code de hachage </a:t>
            </a:r>
            <a:r>
              <a:rPr lang="fr-BE" dirty="0" smtClean="0">
                <a:latin typeface="+mn-lt"/>
              </a:rPr>
              <a:t>(</a:t>
            </a:r>
            <a:r>
              <a:rPr lang="fr-BE" dirty="0" err="1" smtClean="0">
                <a:latin typeface="+mn-lt"/>
              </a:rPr>
              <a:t>int</a:t>
            </a:r>
            <a:r>
              <a:rPr lang="fr-BE" dirty="0" smtClean="0">
                <a:latin typeface="+mn-lt"/>
              </a:rPr>
              <a:t> code = …;)</a:t>
            </a:r>
            <a:endParaRPr lang="fr-BE" dirty="0">
              <a:latin typeface="+mn-lt"/>
              <a:cs typeface="Courier New" pitchFamily="49" charset="0"/>
            </a:endParaRPr>
          </a:p>
          <a:p>
            <a:pPr lvl="1">
              <a:buFontTx/>
              <a:buNone/>
            </a:pPr>
            <a:endParaRPr lang="fr-BE" dirty="0">
              <a:latin typeface="+mn-lt"/>
              <a:cs typeface="Courier New" pitchFamily="49" charset="0"/>
            </a:endParaRPr>
          </a:p>
          <a:p>
            <a:pPr marL="800019" lvl="1" indent="-342900">
              <a:buFont typeface="+mj-lt"/>
              <a:buAutoNum type="arabicPeriod" startAt="2"/>
            </a:pPr>
            <a:r>
              <a:rPr lang="fr-BE" dirty="0">
                <a:latin typeface="+mn-lt"/>
              </a:rPr>
              <a:t>Pour chaque champ utilisé dans la méthode </a:t>
            </a:r>
            <a:r>
              <a:rPr lang="fr-BE" dirty="0" err="1">
                <a:latin typeface="+mn-lt"/>
              </a:rPr>
              <a:t>equals</a:t>
            </a:r>
            <a:r>
              <a:rPr lang="fr-BE" dirty="0">
                <a:latin typeface="+mn-lt"/>
              </a:rPr>
              <a:t>, attribuer un code :</a:t>
            </a:r>
          </a:p>
          <a:p>
            <a:pPr lvl="2"/>
            <a:r>
              <a:rPr lang="fr-BE" dirty="0" err="1">
                <a:latin typeface="+mn-lt"/>
              </a:rPr>
              <a:t>boolean</a:t>
            </a:r>
            <a:r>
              <a:rPr lang="fr-BE" dirty="0">
                <a:latin typeface="+mn-lt"/>
              </a:rPr>
              <a:t> : </a:t>
            </a:r>
            <a:r>
              <a:rPr lang="fr-BE" dirty="0" smtClean="0">
                <a:latin typeface="+mn-lt"/>
              </a:rPr>
              <a:t>		champ </a:t>
            </a:r>
            <a:r>
              <a:rPr lang="fr-BE" dirty="0">
                <a:latin typeface="+mn-lt"/>
              </a:rPr>
              <a:t>? 1 : 0</a:t>
            </a:r>
          </a:p>
          <a:p>
            <a:pPr lvl="2"/>
            <a:r>
              <a:rPr lang="fr-BE" dirty="0">
                <a:latin typeface="+mn-lt"/>
              </a:rPr>
              <a:t>byte, short, char, </a:t>
            </a:r>
            <a:r>
              <a:rPr lang="fr-BE" dirty="0" err="1">
                <a:latin typeface="+mn-lt"/>
              </a:rPr>
              <a:t>int</a:t>
            </a:r>
            <a:r>
              <a:rPr lang="fr-BE" dirty="0">
                <a:latin typeface="+mn-lt"/>
              </a:rPr>
              <a:t> : </a:t>
            </a:r>
            <a:r>
              <a:rPr lang="fr-BE" dirty="0" smtClean="0">
                <a:latin typeface="+mn-lt"/>
              </a:rPr>
              <a:t>	(</a:t>
            </a:r>
            <a:r>
              <a:rPr lang="fr-BE" dirty="0" err="1">
                <a:latin typeface="+mn-lt"/>
              </a:rPr>
              <a:t>int</a:t>
            </a:r>
            <a:r>
              <a:rPr lang="fr-BE" dirty="0">
                <a:latin typeface="+mn-lt"/>
              </a:rPr>
              <a:t>) champ</a:t>
            </a:r>
          </a:p>
          <a:p>
            <a:pPr lvl="2"/>
            <a:r>
              <a:rPr lang="fr-BE" dirty="0">
                <a:latin typeface="+mn-lt"/>
              </a:rPr>
              <a:t>long : </a:t>
            </a:r>
            <a:r>
              <a:rPr lang="fr-BE" dirty="0" smtClean="0">
                <a:latin typeface="+mn-lt"/>
              </a:rPr>
              <a:t>			champ</a:t>
            </a:r>
            <a:r>
              <a:rPr lang="fr-BE" dirty="0">
                <a:latin typeface="+mn-lt"/>
              </a:rPr>
              <a:t>^(champ &gt;&gt;&gt; 32)</a:t>
            </a:r>
          </a:p>
          <a:p>
            <a:pPr lvl="2"/>
            <a:r>
              <a:rPr lang="fr-BE" dirty="0" err="1">
                <a:latin typeface="+mn-lt"/>
              </a:rPr>
              <a:t>float</a:t>
            </a:r>
            <a:r>
              <a:rPr lang="fr-BE" dirty="0">
                <a:latin typeface="+mn-lt"/>
              </a:rPr>
              <a:t> : </a:t>
            </a:r>
            <a:r>
              <a:rPr lang="fr-BE" dirty="0" smtClean="0">
                <a:latin typeface="+mn-lt"/>
              </a:rPr>
              <a:t>			</a:t>
            </a:r>
            <a:r>
              <a:rPr lang="fr-BE" dirty="0" err="1" smtClean="0">
                <a:latin typeface="+mn-lt"/>
              </a:rPr>
              <a:t>Float.floatToIntBits</a:t>
            </a:r>
            <a:r>
              <a:rPr lang="fr-BE" dirty="0" smtClean="0">
                <a:latin typeface="+mn-lt"/>
              </a:rPr>
              <a:t>(champ</a:t>
            </a:r>
            <a:r>
              <a:rPr lang="fr-BE" dirty="0">
                <a:latin typeface="+mn-lt"/>
              </a:rPr>
              <a:t>)</a:t>
            </a:r>
          </a:p>
          <a:p>
            <a:pPr lvl="2"/>
            <a:r>
              <a:rPr lang="fr-BE" dirty="0">
                <a:latin typeface="+mn-lt"/>
              </a:rPr>
              <a:t>double : </a:t>
            </a:r>
            <a:r>
              <a:rPr lang="fr-BE" dirty="0" smtClean="0">
                <a:latin typeface="+mn-lt"/>
              </a:rPr>
              <a:t>			</a:t>
            </a:r>
            <a:r>
              <a:rPr lang="fr-BE" dirty="0" err="1" smtClean="0">
                <a:latin typeface="+mn-lt"/>
              </a:rPr>
              <a:t>Double.toLongBits</a:t>
            </a:r>
            <a:r>
              <a:rPr lang="fr-BE" dirty="0" smtClean="0">
                <a:latin typeface="+mn-lt"/>
              </a:rPr>
              <a:t>(champ</a:t>
            </a:r>
            <a:r>
              <a:rPr lang="fr-BE" dirty="0">
                <a:latin typeface="+mn-lt"/>
              </a:rPr>
              <a:t>)</a:t>
            </a:r>
          </a:p>
          <a:p>
            <a:pPr lvl="2"/>
            <a:r>
              <a:rPr lang="fr-BE" dirty="0">
                <a:latin typeface="+mn-lt"/>
              </a:rPr>
              <a:t>référence : </a:t>
            </a:r>
            <a:r>
              <a:rPr lang="fr-BE" dirty="0" smtClean="0">
                <a:latin typeface="+mn-lt"/>
              </a:rPr>
              <a:t>		</a:t>
            </a:r>
            <a:r>
              <a:rPr lang="fr-BE" dirty="0" err="1" smtClean="0">
                <a:latin typeface="+mn-lt"/>
              </a:rPr>
              <a:t>champ.hashCode</a:t>
            </a:r>
            <a:r>
              <a:rPr lang="fr-BE" dirty="0">
                <a:latin typeface="+mn-lt"/>
              </a:rPr>
              <a:t>()</a:t>
            </a:r>
          </a:p>
          <a:p>
            <a:pPr lvl="2"/>
            <a:r>
              <a:rPr lang="fr-BE" dirty="0">
                <a:latin typeface="+mn-lt"/>
              </a:rPr>
              <a:t>tableau : </a:t>
            </a:r>
            <a:r>
              <a:rPr lang="fr-BE" dirty="0" smtClean="0">
                <a:latin typeface="+mn-lt"/>
              </a:rPr>
              <a:t>			traiter </a:t>
            </a:r>
            <a:r>
              <a:rPr lang="fr-BE" dirty="0">
                <a:latin typeface="+mn-lt"/>
              </a:rPr>
              <a:t>chaque élément comme un champ</a:t>
            </a:r>
          </a:p>
          <a:p>
            <a:pPr lvl="2"/>
            <a:endParaRPr lang="fr-BE" dirty="0">
              <a:latin typeface="+mn-lt"/>
            </a:endParaRPr>
          </a:p>
          <a:p>
            <a:pPr marL="800019" lvl="1" indent="-342900">
              <a:buFont typeface="+mj-lt"/>
              <a:buAutoNum type="arabicPeriod" startAt="2"/>
            </a:pPr>
            <a:r>
              <a:rPr lang="fr-BE" dirty="0">
                <a:latin typeface="+mn-lt"/>
              </a:rPr>
              <a:t>Combiner tous les codes obtenus : </a:t>
            </a:r>
            <a:r>
              <a:rPr lang="fr-BE" dirty="0" err="1">
                <a:latin typeface="+mn-lt"/>
                <a:cs typeface="Courier New" pitchFamily="49" charset="0"/>
              </a:rPr>
              <a:t>result</a:t>
            </a:r>
            <a:r>
              <a:rPr lang="fr-BE" dirty="0">
                <a:latin typeface="+mn-lt"/>
                <a:cs typeface="Courier New" pitchFamily="49" charset="0"/>
              </a:rPr>
              <a:t> = 37 * </a:t>
            </a:r>
            <a:r>
              <a:rPr lang="fr-BE" dirty="0" err="1">
                <a:latin typeface="+mn-lt"/>
                <a:cs typeface="Courier New" pitchFamily="49" charset="0"/>
              </a:rPr>
              <a:t>result</a:t>
            </a:r>
            <a:r>
              <a:rPr lang="fr-BE" dirty="0">
                <a:latin typeface="+mn-lt"/>
                <a:cs typeface="Courier New" pitchFamily="49" charset="0"/>
              </a:rPr>
              <a:t> + code</a:t>
            </a:r>
          </a:p>
          <a:p>
            <a:pPr eaLnBrk="1" hangingPunct="1"/>
            <a:endParaRPr lang="fr-BE" alt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74469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0" y="0"/>
            <a:ext cx="9144000" cy="584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3200" b="1" dirty="0">
                <a:latin typeface="+mn-lt"/>
                <a:cs typeface="+mn-cs"/>
              </a:rPr>
              <a:t>VI . </a:t>
            </a:r>
            <a:r>
              <a:rPr lang="fr-BE" sz="2400" b="1" dirty="0">
                <a:latin typeface="+mn-lt"/>
                <a:cs typeface="+mn-cs"/>
              </a:rPr>
              <a:t>Classe </a:t>
            </a:r>
            <a:r>
              <a:rPr lang="fr-BE" sz="2400" b="1" dirty="0" err="1" smtClean="0">
                <a:latin typeface="+mn-lt"/>
                <a:cs typeface="+mn-cs"/>
              </a:rPr>
              <a:t>HashSet</a:t>
            </a:r>
            <a:endParaRPr lang="fr-BE" sz="2400" b="1" i="1" dirty="0">
              <a:latin typeface="+mn-lt"/>
              <a:cs typeface="+mn-cs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23528" y="692696"/>
            <a:ext cx="8496944" cy="5355296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3C486E"/>
            </a:solidFill>
            <a:miter lim="800000"/>
            <a:headEnd/>
            <a:tailEnd/>
          </a:ln>
        </p:spPr>
        <p:txBody>
          <a:bodyPr wrap="square" lIns="91424" tIns="45712" rIns="91424" bIns="45712">
            <a:spAutoFit/>
          </a:bodyPr>
          <a:lstStyle/>
          <a:p>
            <a:r>
              <a:rPr lang="fr-BE" b="1" dirty="0">
                <a:solidFill>
                  <a:schemeClr val="tx2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ourier New" pitchFamily="49" charset="0"/>
              </a:rPr>
              <a:t>public</a:t>
            </a:r>
            <a:r>
              <a:rPr lang="fr-BE" b="1" dirty="0">
                <a:solidFill>
                  <a:srgbClr val="3C486E"/>
                </a:solidFill>
                <a:latin typeface="Calibri" panose="020F0502020204030204" pitchFamily="34" charset="0"/>
                <a:cs typeface="Courier New" pitchFamily="49" charset="0"/>
              </a:rPr>
              <a:t> </a:t>
            </a:r>
            <a:r>
              <a:rPr lang="fr-BE" b="1" dirty="0">
                <a:solidFill>
                  <a:schemeClr val="tx2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ourier New" pitchFamily="49" charset="0"/>
              </a:rPr>
              <a:t>class</a:t>
            </a:r>
            <a:r>
              <a:rPr lang="fr-BE" b="1" dirty="0">
                <a:solidFill>
                  <a:srgbClr val="3C486E"/>
                </a:solidFill>
                <a:latin typeface="Calibri" panose="020F0502020204030204" pitchFamily="34" charset="0"/>
                <a:cs typeface="Courier New" pitchFamily="49" charset="0"/>
              </a:rPr>
              <a:t> </a:t>
            </a:r>
            <a:r>
              <a:rPr lang="fr-BE" dirty="0" err="1">
                <a:latin typeface="Calibri" panose="020F0502020204030204" pitchFamily="34" charset="0"/>
                <a:cs typeface="Courier New" pitchFamily="49" charset="0"/>
              </a:rPr>
              <a:t>Address</a:t>
            </a:r>
            <a:r>
              <a:rPr lang="fr-BE" dirty="0">
                <a:latin typeface="Calibri" panose="020F0502020204030204" pitchFamily="34" charset="0"/>
                <a:cs typeface="Courier New" pitchFamily="49" charset="0"/>
              </a:rPr>
              <a:t> {</a:t>
            </a:r>
          </a:p>
          <a:p>
            <a:endParaRPr lang="fr-BE" b="1" dirty="0">
              <a:solidFill>
                <a:srgbClr val="3C486E"/>
              </a:solidFill>
              <a:latin typeface="Calibri" panose="020F0502020204030204" pitchFamily="34" charset="0"/>
              <a:cs typeface="Courier New" pitchFamily="49" charset="0"/>
            </a:endParaRPr>
          </a:p>
          <a:p>
            <a:r>
              <a:rPr lang="nb-NO" b="1" dirty="0">
                <a:solidFill>
                  <a:srgbClr val="3C486E"/>
                </a:solidFill>
                <a:latin typeface="Calibri" panose="020F0502020204030204" pitchFamily="34" charset="0"/>
                <a:cs typeface="Courier New" pitchFamily="49" charset="0"/>
              </a:rPr>
              <a:t>    </a:t>
            </a:r>
            <a:r>
              <a:rPr lang="nb-NO" b="1" dirty="0">
                <a:solidFill>
                  <a:schemeClr val="tx2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ourier New" pitchFamily="49" charset="0"/>
              </a:rPr>
              <a:t>private</a:t>
            </a:r>
            <a:r>
              <a:rPr lang="nb-NO" b="1" dirty="0">
                <a:solidFill>
                  <a:srgbClr val="3C486E"/>
                </a:solidFill>
                <a:latin typeface="Calibri" panose="020F0502020204030204" pitchFamily="34" charset="0"/>
                <a:cs typeface="Courier New" pitchFamily="49" charset="0"/>
              </a:rPr>
              <a:t> </a:t>
            </a:r>
            <a:r>
              <a:rPr lang="nb-NO" b="1" dirty="0">
                <a:solidFill>
                  <a:schemeClr val="tx2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ourier New" pitchFamily="49" charset="0"/>
              </a:rPr>
              <a:t>String</a:t>
            </a:r>
            <a:r>
              <a:rPr lang="nb-NO" b="1" dirty="0">
                <a:solidFill>
                  <a:srgbClr val="3C486E"/>
                </a:solidFill>
                <a:latin typeface="Calibri" panose="020F0502020204030204" pitchFamily="34" charset="0"/>
                <a:cs typeface="Courier New" pitchFamily="49" charset="0"/>
              </a:rPr>
              <a:t> </a:t>
            </a:r>
            <a:r>
              <a:rPr lang="nb-NO" dirty="0">
                <a:latin typeface="Calibri" panose="020F0502020204030204" pitchFamily="34" charset="0"/>
                <a:cs typeface="Courier New" pitchFamily="49" charset="0"/>
              </a:rPr>
              <a:t>street;</a:t>
            </a:r>
            <a:r>
              <a:rPr lang="nb-NO" b="1" dirty="0">
                <a:solidFill>
                  <a:srgbClr val="3C486E"/>
                </a:solidFill>
                <a:latin typeface="Calibri" panose="020F0502020204030204" pitchFamily="34" charset="0"/>
                <a:cs typeface="Courier New" pitchFamily="49" charset="0"/>
              </a:rPr>
              <a:t> </a:t>
            </a:r>
          </a:p>
          <a:p>
            <a:r>
              <a:rPr lang="nb-NO" b="1" dirty="0">
                <a:solidFill>
                  <a:srgbClr val="3C486E"/>
                </a:solidFill>
                <a:latin typeface="Calibri" panose="020F0502020204030204" pitchFamily="34" charset="0"/>
                <a:cs typeface="Courier New" pitchFamily="49" charset="0"/>
              </a:rPr>
              <a:t>    </a:t>
            </a:r>
            <a:r>
              <a:rPr lang="nb-NO" b="1" dirty="0">
                <a:solidFill>
                  <a:schemeClr val="tx2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ourier New" pitchFamily="49" charset="0"/>
              </a:rPr>
              <a:t>private</a:t>
            </a:r>
            <a:r>
              <a:rPr lang="nb-NO" b="1" dirty="0">
                <a:solidFill>
                  <a:srgbClr val="3C486E"/>
                </a:solidFill>
                <a:latin typeface="Calibri" panose="020F0502020204030204" pitchFamily="34" charset="0"/>
                <a:cs typeface="Courier New" pitchFamily="49" charset="0"/>
              </a:rPr>
              <a:t> </a:t>
            </a:r>
            <a:r>
              <a:rPr lang="nb-NO" b="1" dirty="0">
                <a:solidFill>
                  <a:schemeClr val="tx2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ourier New" pitchFamily="49" charset="0"/>
              </a:rPr>
              <a:t>String</a:t>
            </a:r>
            <a:r>
              <a:rPr lang="nb-NO" b="1" dirty="0">
                <a:solidFill>
                  <a:srgbClr val="3C486E"/>
                </a:solidFill>
                <a:latin typeface="Calibri" panose="020F0502020204030204" pitchFamily="34" charset="0"/>
                <a:cs typeface="Courier New" pitchFamily="49" charset="0"/>
              </a:rPr>
              <a:t> </a:t>
            </a:r>
            <a:r>
              <a:rPr lang="nb-NO" dirty="0">
                <a:latin typeface="Calibri" panose="020F0502020204030204" pitchFamily="34" charset="0"/>
                <a:cs typeface="Courier New" pitchFamily="49" charset="0"/>
              </a:rPr>
              <a:t>zipcode; </a:t>
            </a:r>
          </a:p>
          <a:p>
            <a:r>
              <a:rPr lang="nb-NO" b="1" dirty="0">
                <a:solidFill>
                  <a:srgbClr val="3C486E"/>
                </a:solidFill>
                <a:latin typeface="Calibri" panose="020F0502020204030204" pitchFamily="34" charset="0"/>
                <a:cs typeface="Courier New" pitchFamily="49" charset="0"/>
              </a:rPr>
              <a:t>    </a:t>
            </a:r>
            <a:r>
              <a:rPr lang="nb-NO" b="1" dirty="0">
                <a:solidFill>
                  <a:schemeClr val="tx2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ourier New" pitchFamily="49" charset="0"/>
              </a:rPr>
              <a:t>private</a:t>
            </a:r>
            <a:r>
              <a:rPr lang="nb-NO" b="1" dirty="0">
                <a:solidFill>
                  <a:srgbClr val="3C486E"/>
                </a:solidFill>
                <a:latin typeface="Calibri" panose="020F0502020204030204" pitchFamily="34" charset="0"/>
                <a:cs typeface="Courier New" pitchFamily="49" charset="0"/>
              </a:rPr>
              <a:t> </a:t>
            </a:r>
            <a:r>
              <a:rPr lang="nb-NO" b="1" dirty="0">
                <a:solidFill>
                  <a:schemeClr val="tx2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ourier New" pitchFamily="49" charset="0"/>
              </a:rPr>
              <a:t>String</a:t>
            </a:r>
            <a:r>
              <a:rPr lang="nb-NO" b="1" dirty="0">
                <a:solidFill>
                  <a:srgbClr val="3C486E"/>
                </a:solidFill>
                <a:latin typeface="Calibri" panose="020F0502020204030204" pitchFamily="34" charset="0"/>
                <a:cs typeface="Courier New" pitchFamily="49" charset="0"/>
              </a:rPr>
              <a:t> </a:t>
            </a:r>
            <a:r>
              <a:rPr lang="nb-NO" dirty="0">
                <a:latin typeface="Calibri" panose="020F0502020204030204" pitchFamily="34" charset="0"/>
                <a:cs typeface="Courier New" pitchFamily="49" charset="0"/>
              </a:rPr>
              <a:t>city; </a:t>
            </a:r>
            <a:endParaRPr lang="fr-BE" dirty="0">
              <a:latin typeface="Calibri" panose="020F0502020204030204" pitchFamily="34" charset="0"/>
              <a:cs typeface="Courier New" pitchFamily="49" charset="0"/>
            </a:endParaRPr>
          </a:p>
          <a:p>
            <a:endParaRPr lang="fr-BE" b="1" dirty="0">
              <a:solidFill>
                <a:srgbClr val="3C486E"/>
              </a:solidFill>
              <a:latin typeface="Calibri" panose="020F0502020204030204" pitchFamily="34" charset="0"/>
              <a:cs typeface="Courier New" pitchFamily="49" charset="0"/>
            </a:endParaRPr>
          </a:p>
          <a:p>
            <a:r>
              <a:rPr lang="fr-BE" b="1" dirty="0">
                <a:solidFill>
                  <a:srgbClr val="3C486E"/>
                </a:solidFill>
                <a:latin typeface="Calibri" panose="020F0502020204030204" pitchFamily="34" charset="0"/>
                <a:cs typeface="Courier New" pitchFamily="49" charset="0"/>
              </a:rPr>
              <a:t>    </a:t>
            </a:r>
            <a:r>
              <a:rPr lang="fr-BE" b="1" dirty="0">
                <a:solidFill>
                  <a:schemeClr val="tx2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ourier New" pitchFamily="49" charset="0"/>
              </a:rPr>
              <a:t>public</a:t>
            </a:r>
            <a:r>
              <a:rPr lang="fr-BE" b="1" dirty="0">
                <a:solidFill>
                  <a:srgbClr val="3C486E"/>
                </a:solidFill>
                <a:latin typeface="Calibri" panose="020F0502020204030204" pitchFamily="34" charset="0"/>
                <a:cs typeface="Courier New" pitchFamily="49" charset="0"/>
              </a:rPr>
              <a:t> </a:t>
            </a:r>
            <a:r>
              <a:rPr lang="fr-BE" b="1" dirty="0" err="1">
                <a:solidFill>
                  <a:schemeClr val="tx2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ourier New" pitchFamily="49" charset="0"/>
              </a:rPr>
              <a:t>int</a:t>
            </a:r>
            <a:r>
              <a:rPr lang="fr-BE" b="1" dirty="0">
                <a:solidFill>
                  <a:schemeClr val="tx2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ourier New" pitchFamily="49" charset="0"/>
              </a:rPr>
              <a:t> </a:t>
            </a:r>
            <a:r>
              <a:rPr lang="fr-BE" dirty="0" err="1">
                <a:latin typeface="Calibri" panose="020F0502020204030204" pitchFamily="34" charset="0"/>
                <a:cs typeface="Courier New" pitchFamily="49" charset="0"/>
              </a:rPr>
              <a:t>hashCode</a:t>
            </a:r>
            <a:r>
              <a:rPr lang="fr-BE" dirty="0">
                <a:latin typeface="Calibri" panose="020F0502020204030204" pitchFamily="34" charset="0"/>
                <a:cs typeface="Courier New" pitchFamily="49" charset="0"/>
              </a:rPr>
              <a:t>() {</a:t>
            </a:r>
          </a:p>
          <a:p>
            <a:r>
              <a:rPr lang="fr-BE" b="1" dirty="0">
                <a:solidFill>
                  <a:srgbClr val="3C486E"/>
                </a:solidFill>
                <a:latin typeface="Calibri" panose="020F0502020204030204" pitchFamily="34" charset="0"/>
                <a:cs typeface="Courier New" pitchFamily="49" charset="0"/>
              </a:rPr>
              <a:t>    	</a:t>
            </a:r>
            <a:r>
              <a:rPr lang="fr-BE" b="1" dirty="0" err="1">
                <a:solidFill>
                  <a:schemeClr val="tx2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ourier New" pitchFamily="49" charset="0"/>
              </a:rPr>
              <a:t>int</a:t>
            </a:r>
            <a:r>
              <a:rPr lang="fr-BE" b="1" dirty="0">
                <a:solidFill>
                  <a:schemeClr val="tx2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ourier New" pitchFamily="49" charset="0"/>
              </a:rPr>
              <a:t> </a:t>
            </a:r>
            <a:r>
              <a:rPr lang="fr-BE" dirty="0" err="1">
                <a:latin typeface="Calibri" panose="020F0502020204030204" pitchFamily="34" charset="0"/>
                <a:cs typeface="Courier New" pitchFamily="49" charset="0"/>
              </a:rPr>
              <a:t>result</a:t>
            </a:r>
            <a:r>
              <a:rPr lang="fr-BE" dirty="0">
                <a:latin typeface="Calibri" panose="020F0502020204030204" pitchFamily="34" charset="0"/>
                <a:cs typeface="Courier New" pitchFamily="49" charset="0"/>
              </a:rPr>
              <a:t> = 17;</a:t>
            </a:r>
          </a:p>
          <a:p>
            <a:endParaRPr lang="fr-BE" b="1" dirty="0">
              <a:solidFill>
                <a:srgbClr val="3C486E"/>
              </a:solidFill>
              <a:latin typeface="Calibri" panose="020F0502020204030204" pitchFamily="34" charset="0"/>
              <a:cs typeface="Courier New" pitchFamily="49" charset="0"/>
            </a:endParaRPr>
          </a:p>
          <a:p>
            <a:r>
              <a:rPr lang="fr-BE" b="1" dirty="0">
                <a:solidFill>
                  <a:srgbClr val="3C486E"/>
                </a:solidFill>
                <a:latin typeface="Calibri" panose="020F0502020204030204" pitchFamily="34" charset="0"/>
                <a:cs typeface="Courier New" pitchFamily="49" charset="0"/>
              </a:rPr>
              <a:t>    	</a:t>
            </a:r>
            <a:r>
              <a:rPr lang="fr-BE" dirty="0" err="1">
                <a:latin typeface="Calibri" panose="020F0502020204030204" pitchFamily="34" charset="0"/>
                <a:cs typeface="Courier New" pitchFamily="49" charset="0"/>
              </a:rPr>
              <a:t>result</a:t>
            </a:r>
            <a:r>
              <a:rPr lang="fr-BE" dirty="0">
                <a:latin typeface="Calibri" panose="020F0502020204030204" pitchFamily="34" charset="0"/>
                <a:cs typeface="Courier New" pitchFamily="49" charset="0"/>
              </a:rPr>
              <a:t> = 37 * </a:t>
            </a:r>
            <a:r>
              <a:rPr lang="fr-BE" dirty="0" err="1">
                <a:latin typeface="Calibri" panose="020F0502020204030204" pitchFamily="34" charset="0"/>
                <a:cs typeface="Courier New" pitchFamily="49" charset="0"/>
              </a:rPr>
              <a:t>result</a:t>
            </a:r>
            <a:r>
              <a:rPr lang="fr-BE" dirty="0">
                <a:latin typeface="Calibri" panose="020F0502020204030204" pitchFamily="34" charset="0"/>
                <a:cs typeface="Courier New" pitchFamily="49" charset="0"/>
              </a:rPr>
              <a:t> + </a:t>
            </a:r>
          </a:p>
          <a:p>
            <a:r>
              <a:rPr lang="fr-BE" b="1" dirty="0">
                <a:solidFill>
                  <a:srgbClr val="3C486E"/>
                </a:solidFill>
                <a:latin typeface="Calibri" panose="020F0502020204030204" pitchFamily="34" charset="0"/>
                <a:cs typeface="Courier New" pitchFamily="49" charset="0"/>
              </a:rPr>
              <a:t>		</a:t>
            </a:r>
            <a:r>
              <a:rPr lang="fr-BE" dirty="0">
                <a:latin typeface="Calibri" panose="020F0502020204030204" pitchFamily="34" charset="0"/>
                <a:cs typeface="Courier New" pitchFamily="49" charset="0"/>
              </a:rPr>
              <a:t>(</a:t>
            </a:r>
            <a:r>
              <a:rPr lang="fr-BE" dirty="0" err="1">
                <a:latin typeface="Calibri" panose="020F0502020204030204" pitchFamily="34" charset="0"/>
                <a:cs typeface="Courier New" pitchFamily="49" charset="0"/>
              </a:rPr>
              <a:t>street</a:t>
            </a:r>
            <a:r>
              <a:rPr lang="fr-BE" dirty="0">
                <a:latin typeface="Calibri" panose="020F0502020204030204" pitchFamily="34" charset="0"/>
                <a:cs typeface="Courier New" pitchFamily="49" charset="0"/>
              </a:rPr>
              <a:t> == </a:t>
            </a:r>
            <a:r>
              <a:rPr lang="fr-BE" b="1" dirty="0" err="1">
                <a:solidFill>
                  <a:schemeClr val="tx2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ourier New" pitchFamily="49" charset="0"/>
              </a:rPr>
              <a:t>null</a:t>
            </a:r>
            <a:r>
              <a:rPr lang="fr-BE" dirty="0">
                <a:solidFill>
                  <a:schemeClr val="tx2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ourier New" pitchFamily="49" charset="0"/>
              </a:rPr>
              <a:t> </a:t>
            </a:r>
            <a:r>
              <a:rPr lang="fr-BE" dirty="0">
                <a:latin typeface="Calibri" panose="020F0502020204030204" pitchFamily="34" charset="0"/>
                <a:cs typeface="Courier New" pitchFamily="49" charset="0"/>
              </a:rPr>
              <a:t>? 0 : </a:t>
            </a:r>
            <a:r>
              <a:rPr lang="fr-BE" dirty="0" err="1">
                <a:latin typeface="Calibri" panose="020F0502020204030204" pitchFamily="34" charset="0"/>
                <a:cs typeface="Courier New" pitchFamily="49" charset="0"/>
              </a:rPr>
              <a:t>street.hashCode</a:t>
            </a:r>
            <a:r>
              <a:rPr lang="fr-BE" dirty="0">
                <a:latin typeface="Calibri" panose="020F0502020204030204" pitchFamily="34" charset="0"/>
                <a:cs typeface="Courier New" pitchFamily="49" charset="0"/>
              </a:rPr>
              <a:t>());</a:t>
            </a:r>
          </a:p>
          <a:p>
            <a:r>
              <a:rPr lang="fr-BE" b="1" dirty="0">
                <a:solidFill>
                  <a:srgbClr val="3C486E"/>
                </a:solidFill>
                <a:latin typeface="Calibri" panose="020F0502020204030204" pitchFamily="34" charset="0"/>
                <a:cs typeface="Courier New" pitchFamily="49" charset="0"/>
              </a:rPr>
              <a:t>    	</a:t>
            </a:r>
            <a:r>
              <a:rPr lang="fr-BE" dirty="0" err="1">
                <a:latin typeface="Calibri" panose="020F0502020204030204" pitchFamily="34" charset="0"/>
                <a:cs typeface="Courier New" pitchFamily="49" charset="0"/>
              </a:rPr>
              <a:t>result</a:t>
            </a:r>
            <a:r>
              <a:rPr lang="fr-BE" dirty="0">
                <a:latin typeface="Calibri" panose="020F0502020204030204" pitchFamily="34" charset="0"/>
                <a:cs typeface="Courier New" pitchFamily="49" charset="0"/>
              </a:rPr>
              <a:t> = 37 * </a:t>
            </a:r>
            <a:r>
              <a:rPr lang="fr-BE" dirty="0" err="1">
                <a:latin typeface="Calibri" panose="020F0502020204030204" pitchFamily="34" charset="0"/>
                <a:cs typeface="Courier New" pitchFamily="49" charset="0"/>
              </a:rPr>
              <a:t>result</a:t>
            </a:r>
            <a:r>
              <a:rPr lang="fr-BE" dirty="0">
                <a:latin typeface="Calibri" panose="020F0502020204030204" pitchFamily="34" charset="0"/>
                <a:cs typeface="Courier New" pitchFamily="49" charset="0"/>
              </a:rPr>
              <a:t> + </a:t>
            </a:r>
          </a:p>
          <a:p>
            <a:r>
              <a:rPr lang="fr-BE" b="1" dirty="0">
                <a:solidFill>
                  <a:srgbClr val="3C486E"/>
                </a:solidFill>
                <a:latin typeface="Calibri" panose="020F0502020204030204" pitchFamily="34" charset="0"/>
                <a:cs typeface="Courier New" pitchFamily="49" charset="0"/>
              </a:rPr>
              <a:t>		</a:t>
            </a:r>
            <a:r>
              <a:rPr lang="fr-BE" dirty="0">
                <a:latin typeface="Calibri" panose="020F0502020204030204" pitchFamily="34" charset="0"/>
                <a:cs typeface="Courier New" pitchFamily="49" charset="0"/>
              </a:rPr>
              <a:t>(</a:t>
            </a:r>
            <a:r>
              <a:rPr lang="fr-BE" dirty="0" err="1">
                <a:latin typeface="Calibri" panose="020F0502020204030204" pitchFamily="34" charset="0"/>
                <a:cs typeface="Courier New" pitchFamily="49" charset="0"/>
              </a:rPr>
              <a:t>zipcode</a:t>
            </a:r>
            <a:r>
              <a:rPr lang="fr-BE" dirty="0">
                <a:latin typeface="Calibri" panose="020F0502020204030204" pitchFamily="34" charset="0"/>
                <a:cs typeface="Courier New" pitchFamily="49" charset="0"/>
              </a:rPr>
              <a:t> == </a:t>
            </a:r>
            <a:r>
              <a:rPr lang="fr-BE" b="1" dirty="0" err="1">
                <a:solidFill>
                  <a:schemeClr val="tx2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ourier New" pitchFamily="49" charset="0"/>
              </a:rPr>
              <a:t>null</a:t>
            </a:r>
            <a:r>
              <a:rPr lang="fr-BE" dirty="0">
                <a:solidFill>
                  <a:schemeClr val="tx2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ourier New" pitchFamily="49" charset="0"/>
              </a:rPr>
              <a:t> </a:t>
            </a:r>
            <a:r>
              <a:rPr lang="fr-BE" dirty="0">
                <a:latin typeface="Calibri" panose="020F0502020204030204" pitchFamily="34" charset="0"/>
                <a:cs typeface="Courier New" pitchFamily="49" charset="0"/>
              </a:rPr>
              <a:t>? 0 : </a:t>
            </a:r>
            <a:r>
              <a:rPr lang="fr-BE" dirty="0" err="1">
                <a:latin typeface="Calibri" panose="020F0502020204030204" pitchFamily="34" charset="0"/>
                <a:cs typeface="Courier New" pitchFamily="49" charset="0"/>
              </a:rPr>
              <a:t>zipcode.hashCode</a:t>
            </a:r>
            <a:r>
              <a:rPr lang="fr-BE" dirty="0">
                <a:latin typeface="Calibri" panose="020F0502020204030204" pitchFamily="34" charset="0"/>
                <a:cs typeface="Courier New" pitchFamily="49" charset="0"/>
              </a:rPr>
              <a:t>());</a:t>
            </a:r>
          </a:p>
          <a:p>
            <a:r>
              <a:rPr lang="fr-BE" b="1" dirty="0">
                <a:solidFill>
                  <a:srgbClr val="3C486E"/>
                </a:solidFill>
                <a:latin typeface="Calibri" panose="020F0502020204030204" pitchFamily="34" charset="0"/>
                <a:cs typeface="Courier New" pitchFamily="49" charset="0"/>
              </a:rPr>
              <a:t>    	</a:t>
            </a:r>
            <a:r>
              <a:rPr lang="fr-BE" dirty="0" err="1">
                <a:latin typeface="Calibri" panose="020F0502020204030204" pitchFamily="34" charset="0"/>
                <a:cs typeface="Courier New" pitchFamily="49" charset="0"/>
              </a:rPr>
              <a:t>result</a:t>
            </a:r>
            <a:r>
              <a:rPr lang="fr-BE" dirty="0">
                <a:latin typeface="Calibri" panose="020F0502020204030204" pitchFamily="34" charset="0"/>
                <a:cs typeface="Courier New" pitchFamily="49" charset="0"/>
              </a:rPr>
              <a:t> = 37 * </a:t>
            </a:r>
            <a:r>
              <a:rPr lang="fr-BE" dirty="0" err="1">
                <a:latin typeface="Calibri" panose="020F0502020204030204" pitchFamily="34" charset="0"/>
                <a:cs typeface="Courier New" pitchFamily="49" charset="0"/>
              </a:rPr>
              <a:t>result</a:t>
            </a:r>
            <a:r>
              <a:rPr lang="fr-BE" dirty="0">
                <a:latin typeface="Calibri" panose="020F0502020204030204" pitchFamily="34" charset="0"/>
                <a:cs typeface="Courier New" pitchFamily="49" charset="0"/>
              </a:rPr>
              <a:t> + </a:t>
            </a:r>
          </a:p>
          <a:p>
            <a:r>
              <a:rPr lang="fr-BE" b="1" dirty="0">
                <a:solidFill>
                  <a:srgbClr val="3C486E"/>
                </a:solidFill>
                <a:latin typeface="Calibri" panose="020F0502020204030204" pitchFamily="34" charset="0"/>
                <a:cs typeface="Courier New" pitchFamily="49" charset="0"/>
              </a:rPr>
              <a:t>		</a:t>
            </a:r>
            <a:r>
              <a:rPr lang="fr-BE" dirty="0">
                <a:latin typeface="Calibri" panose="020F0502020204030204" pitchFamily="34" charset="0"/>
                <a:cs typeface="Courier New" pitchFamily="49" charset="0"/>
              </a:rPr>
              <a:t>(city == </a:t>
            </a:r>
            <a:r>
              <a:rPr lang="fr-BE" b="1" dirty="0" err="1">
                <a:solidFill>
                  <a:schemeClr val="tx2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ourier New" pitchFamily="49" charset="0"/>
              </a:rPr>
              <a:t>null</a:t>
            </a:r>
            <a:r>
              <a:rPr lang="fr-BE" dirty="0">
                <a:solidFill>
                  <a:schemeClr val="tx2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ourier New" pitchFamily="49" charset="0"/>
              </a:rPr>
              <a:t> </a:t>
            </a:r>
            <a:r>
              <a:rPr lang="fr-BE" dirty="0">
                <a:latin typeface="Calibri" panose="020F0502020204030204" pitchFamily="34" charset="0"/>
                <a:cs typeface="Courier New" pitchFamily="49" charset="0"/>
              </a:rPr>
              <a:t>? 0 : </a:t>
            </a:r>
            <a:r>
              <a:rPr lang="fr-BE" dirty="0" err="1">
                <a:latin typeface="Calibri" panose="020F0502020204030204" pitchFamily="34" charset="0"/>
                <a:cs typeface="Courier New" pitchFamily="49" charset="0"/>
              </a:rPr>
              <a:t>city.hashCode</a:t>
            </a:r>
            <a:r>
              <a:rPr lang="fr-BE" dirty="0">
                <a:latin typeface="Calibri" panose="020F0502020204030204" pitchFamily="34" charset="0"/>
                <a:cs typeface="Courier New" pitchFamily="49" charset="0"/>
              </a:rPr>
              <a:t>());</a:t>
            </a:r>
          </a:p>
          <a:p>
            <a:endParaRPr lang="fr-BE" b="1" dirty="0">
              <a:solidFill>
                <a:srgbClr val="3C486E"/>
              </a:solidFill>
              <a:latin typeface="Calibri" panose="020F0502020204030204" pitchFamily="34" charset="0"/>
              <a:cs typeface="Courier New" pitchFamily="49" charset="0"/>
            </a:endParaRPr>
          </a:p>
          <a:p>
            <a:r>
              <a:rPr lang="fr-BE" b="1" dirty="0">
                <a:solidFill>
                  <a:srgbClr val="3C486E"/>
                </a:solidFill>
                <a:latin typeface="Calibri" panose="020F0502020204030204" pitchFamily="34" charset="0"/>
                <a:cs typeface="Courier New" pitchFamily="49" charset="0"/>
              </a:rPr>
              <a:t>    	</a:t>
            </a:r>
            <a:r>
              <a:rPr lang="fr-BE" b="1" dirty="0">
                <a:solidFill>
                  <a:schemeClr val="tx2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ourier New" pitchFamily="49" charset="0"/>
              </a:rPr>
              <a:t>return</a:t>
            </a:r>
            <a:r>
              <a:rPr lang="fr-BE" b="1" dirty="0">
                <a:solidFill>
                  <a:srgbClr val="3C486E"/>
                </a:solidFill>
                <a:latin typeface="Calibri" panose="020F0502020204030204" pitchFamily="34" charset="0"/>
                <a:cs typeface="Courier New" pitchFamily="49" charset="0"/>
              </a:rPr>
              <a:t> </a:t>
            </a:r>
            <a:r>
              <a:rPr lang="fr-BE" dirty="0" err="1">
                <a:latin typeface="Calibri" panose="020F0502020204030204" pitchFamily="34" charset="0"/>
                <a:cs typeface="Courier New" pitchFamily="49" charset="0"/>
              </a:rPr>
              <a:t>result</a:t>
            </a:r>
            <a:r>
              <a:rPr lang="fr-BE" dirty="0">
                <a:latin typeface="Calibri" panose="020F0502020204030204" pitchFamily="34" charset="0"/>
                <a:cs typeface="Courier New" pitchFamily="49" charset="0"/>
              </a:rPr>
              <a:t>;</a:t>
            </a:r>
          </a:p>
          <a:p>
            <a:r>
              <a:rPr lang="fr-BE" dirty="0">
                <a:latin typeface="Calibri" panose="020F0502020204030204" pitchFamily="34" charset="0"/>
                <a:cs typeface="Courier New" pitchFamily="49" charset="0"/>
              </a:rPr>
              <a:t>    }</a:t>
            </a:r>
          </a:p>
          <a:p>
            <a:r>
              <a:rPr lang="fr-BE" dirty="0">
                <a:latin typeface="Calibri" panose="020F0502020204030204" pitchFamily="34" charset="0"/>
                <a:cs typeface="Courier New" pitchFamily="49" charset="0"/>
              </a:rPr>
              <a:t>}</a:t>
            </a:r>
            <a:endParaRPr lang="fr-FR" dirty="0">
              <a:latin typeface="Calibri" panose="020F0502020204030204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27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0" y="0"/>
            <a:ext cx="9144000" cy="584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3200" b="1" dirty="0">
                <a:latin typeface="+mn-lt"/>
                <a:cs typeface="+mn-cs"/>
              </a:rPr>
              <a:t>VI . </a:t>
            </a:r>
            <a:r>
              <a:rPr lang="fr-BE" sz="2400" b="1" dirty="0">
                <a:latin typeface="+mn-lt"/>
                <a:cs typeface="+mn-cs"/>
              </a:rPr>
              <a:t>Classe </a:t>
            </a:r>
            <a:r>
              <a:rPr lang="fr-BE" sz="2400" b="1" dirty="0" err="1" smtClean="0">
                <a:latin typeface="+mn-lt"/>
                <a:cs typeface="+mn-cs"/>
              </a:rPr>
              <a:t>HashSet</a:t>
            </a:r>
            <a:r>
              <a:rPr lang="fr-BE" sz="2400" b="1" dirty="0" smtClean="0">
                <a:latin typeface="+mn-lt"/>
                <a:cs typeface="+mn-cs"/>
              </a:rPr>
              <a:t> – Exercices</a:t>
            </a:r>
            <a:endParaRPr lang="fr-BE" sz="2400" b="1" i="1" dirty="0">
              <a:latin typeface="+mn-lt"/>
              <a:cs typeface="+mn-cs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07504" y="827420"/>
            <a:ext cx="8928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smtClean="0">
                <a:latin typeface="+mj-lt"/>
              </a:rPr>
              <a:t>Reprenez l’exercice sur les cyclistes et adaptez-le pour remplacer les </a:t>
            </a:r>
            <a:r>
              <a:rPr lang="fr-BE" dirty="0" err="1" smtClean="0">
                <a:latin typeface="+mj-lt"/>
              </a:rPr>
              <a:t>ArrayList</a:t>
            </a:r>
            <a:r>
              <a:rPr lang="fr-BE" dirty="0" smtClean="0">
                <a:latin typeface="+mj-lt"/>
              </a:rPr>
              <a:t> par des </a:t>
            </a:r>
            <a:r>
              <a:rPr lang="fr-BE" dirty="0" err="1" smtClean="0">
                <a:latin typeface="+mj-lt"/>
              </a:rPr>
              <a:t>HashSet</a:t>
            </a:r>
            <a:endParaRPr lang="fr-B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1295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ZoneTexte 4"/>
          <p:cNvSpPr txBox="1">
            <a:spLocks noChangeArrowheads="1"/>
          </p:cNvSpPr>
          <p:nvPr/>
        </p:nvSpPr>
        <p:spPr bwMode="auto">
          <a:xfrm>
            <a:off x="0" y="68263"/>
            <a:ext cx="9144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fr-BE" altLang="fr-FR" sz="3600" b="1">
                <a:latin typeface="Calibri" pitchFamily="34" charset="0"/>
              </a:rPr>
              <a:t>Aperçu du chapitre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785812" y="548680"/>
            <a:ext cx="7572375" cy="575542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6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 smtClean="0">
                <a:latin typeface="+mn-lt"/>
                <a:cs typeface="+mn-cs"/>
              </a:rPr>
              <a:t>I. Les collections</a:t>
            </a: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6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 smtClean="0">
                <a:latin typeface="+mn-lt"/>
                <a:cs typeface="+mn-cs"/>
              </a:rPr>
              <a:t>II.</a:t>
            </a:r>
            <a:r>
              <a:rPr lang="fr-BE" sz="1600" b="1" dirty="0">
                <a:latin typeface="+mn-lt"/>
                <a:cs typeface="+mn-cs"/>
              </a:rPr>
              <a:t> </a:t>
            </a:r>
            <a:r>
              <a:rPr lang="fr-BE" sz="1600" b="1" dirty="0" smtClean="0">
                <a:latin typeface="+mn-lt"/>
                <a:cs typeface="+mn-cs"/>
              </a:rPr>
              <a:t>Interface </a:t>
            </a:r>
            <a:r>
              <a:rPr lang="fr-BE" sz="1600" b="1" dirty="0">
                <a:latin typeface="+mn-lt"/>
                <a:cs typeface="+mn-cs"/>
              </a:rPr>
              <a:t>Collection </a:t>
            </a:r>
            <a:endParaRPr lang="fr-BE" sz="1600" b="1" dirty="0" smtClean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6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 smtClean="0">
                <a:latin typeface="+mn-lt"/>
                <a:cs typeface="+mn-cs"/>
              </a:rPr>
              <a:t>III.</a:t>
            </a:r>
            <a:r>
              <a:rPr lang="fr-BE" sz="1600" b="1" dirty="0">
                <a:latin typeface="+mn-lt"/>
                <a:cs typeface="+mn-cs"/>
              </a:rPr>
              <a:t> </a:t>
            </a:r>
            <a:r>
              <a:rPr lang="fr-BE" sz="1600" b="1" dirty="0" smtClean="0">
                <a:latin typeface="+mn-lt"/>
                <a:cs typeface="+mn-cs"/>
              </a:rPr>
              <a:t>Interface </a:t>
            </a:r>
            <a:r>
              <a:rPr lang="fr-BE" sz="1600" b="1" dirty="0">
                <a:latin typeface="+mn-lt"/>
                <a:cs typeface="+mn-cs"/>
              </a:rPr>
              <a:t>List </a:t>
            </a:r>
            <a:endParaRPr lang="fr-BE" sz="1600" b="1" dirty="0" smtClean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6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 smtClean="0">
                <a:latin typeface="+mn-lt"/>
                <a:cs typeface="+mn-cs"/>
              </a:rPr>
              <a:t>IV.</a:t>
            </a:r>
            <a:r>
              <a:rPr lang="fr-BE" sz="1600" b="1" dirty="0">
                <a:latin typeface="+mn-lt"/>
                <a:cs typeface="+mn-cs"/>
              </a:rPr>
              <a:t> </a:t>
            </a:r>
            <a:r>
              <a:rPr lang="fr-BE" sz="1600" b="1" dirty="0" smtClean="0">
                <a:latin typeface="+mn-lt"/>
                <a:cs typeface="+mn-cs"/>
              </a:rPr>
              <a:t>Classe </a:t>
            </a:r>
            <a:r>
              <a:rPr lang="fr-BE" sz="1600" b="1" dirty="0" err="1" smtClean="0">
                <a:latin typeface="+mn-lt"/>
                <a:cs typeface="+mn-cs"/>
              </a:rPr>
              <a:t>ArrayList</a:t>
            </a:r>
            <a:endParaRPr lang="fr-BE" sz="1600" b="1" dirty="0" smtClean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6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 smtClean="0">
                <a:latin typeface="+mn-lt"/>
                <a:cs typeface="+mn-cs"/>
              </a:rPr>
              <a:t>V.</a:t>
            </a:r>
            <a:r>
              <a:rPr lang="fr-BE" sz="1600" b="1" dirty="0">
                <a:latin typeface="+mn-lt"/>
                <a:cs typeface="+mn-cs"/>
              </a:rPr>
              <a:t> </a:t>
            </a:r>
            <a:r>
              <a:rPr lang="fr-BE" sz="1600" b="1" dirty="0" smtClean="0">
                <a:latin typeface="+mn-lt"/>
                <a:cs typeface="+mn-cs"/>
              </a:rPr>
              <a:t>Interface Set</a:t>
            </a: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600" b="1" dirty="0" smtClean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 smtClean="0">
                <a:latin typeface="+mn-lt"/>
                <a:cs typeface="+mn-cs"/>
              </a:rPr>
              <a:t>VI.</a:t>
            </a:r>
            <a:r>
              <a:rPr lang="fr-BE" sz="1600" b="1" dirty="0">
                <a:latin typeface="+mn-lt"/>
                <a:cs typeface="+mn-cs"/>
              </a:rPr>
              <a:t> </a:t>
            </a:r>
            <a:r>
              <a:rPr lang="fr-BE" sz="1600" b="1" dirty="0" smtClean="0">
                <a:latin typeface="+mn-lt"/>
                <a:cs typeface="+mn-cs"/>
              </a:rPr>
              <a:t>Classe </a:t>
            </a:r>
            <a:r>
              <a:rPr lang="fr-BE" sz="1600" b="1" dirty="0" err="1" smtClean="0">
                <a:latin typeface="+mn-lt"/>
                <a:cs typeface="+mn-cs"/>
              </a:rPr>
              <a:t>HashSet</a:t>
            </a:r>
            <a:endParaRPr lang="fr-BE" sz="1600" b="1" dirty="0" smtClean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6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 smtClean="0">
                <a:solidFill>
                  <a:srgbClr val="FF0000"/>
                </a:solidFill>
                <a:latin typeface="+mn-lt"/>
                <a:cs typeface="+mn-cs"/>
              </a:rPr>
              <a:t>VII.</a:t>
            </a:r>
            <a:r>
              <a:rPr lang="fr-BE" sz="1600" b="1" dirty="0">
                <a:solidFill>
                  <a:srgbClr val="FF0000"/>
                </a:solidFill>
                <a:latin typeface="+mn-lt"/>
                <a:cs typeface="+mn-cs"/>
              </a:rPr>
              <a:t> </a:t>
            </a:r>
            <a:r>
              <a:rPr lang="fr-BE" sz="1600" b="1" dirty="0" smtClean="0">
                <a:solidFill>
                  <a:srgbClr val="FF0000"/>
                </a:solidFill>
                <a:latin typeface="+mn-lt"/>
                <a:cs typeface="+mn-cs"/>
              </a:rPr>
              <a:t>Classe </a:t>
            </a:r>
            <a:r>
              <a:rPr lang="fr-BE" sz="1600" b="1" dirty="0" err="1" smtClean="0">
                <a:solidFill>
                  <a:srgbClr val="FF0000"/>
                </a:solidFill>
                <a:latin typeface="+mn-lt"/>
                <a:cs typeface="+mn-cs"/>
              </a:rPr>
              <a:t>TreeSet</a:t>
            </a:r>
            <a:r>
              <a:rPr lang="fr-BE" sz="1600" b="1" dirty="0">
                <a:latin typeface="+mn-lt"/>
                <a:cs typeface="+mn-cs"/>
              </a:rPr>
              <a:t>	</a:t>
            </a:r>
            <a:endParaRPr lang="fr-BE" sz="1600" b="1" dirty="0" smtClean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>
                <a:latin typeface="+mn-lt"/>
                <a:cs typeface="+mn-cs"/>
              </a:rPr>
              <a:t>	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 smtClean="0">
                <a:latin typeface="+mn-lt"/>
                <a:cs typeface="+mn-cs"/>
              </a:rPr>
              <a:t>VIII. Interface </a:t>
            </a:r>
            <a:r>
              <a:rPr lang="fr-BE" sz="1600" b="1" dirty="0" err="1">
                <a:latin typeface="+mn-lt"/>
                <a:cs typeface="+mn-cs"/>
              </a:rPr>
              <a:t>Map</a:t>
            </a:r>
            <a:r>
              <a:rPr lang="fr-BE" sz="1600" b="1" dirty="0">
                <a:latin typeface="+mn-lt"/>
                <a:cs typeface="+mn-cs"/>
              </a:rPr>
              <a:t> </a:t>
            </a:r>
            <a:endParaRPr lang="fr-BE" sz="1600" b="1" dirty="0" smtClean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buAutoNum type="romanUcPeriod" startAt="8"/>
              <a:defRPr/>
            </a:pPr>
            <a:endParaRPr lang="fr-BE" sz="16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 smtClean="0">
                <a:latin typeface="+mn-lt"/>
                <a:cs typeface="+mn-cs"/>
              </a:rPr>
              <a:t>IX.</a:t>
            </a:r>
            <a:r>
              <a:rPr lang="fr-BE" sz="1600" b="1" dirty="0">
                <a:latin typeface="+mn-lt"/>
                <a:cs typeface="+mn-cs"/>
              </a:rPr>
              <a:t> </a:t>
            </a:r>
            <a:r>
              <a:rPr lang="fr-BE" sz="1600" b="1" dirty="0" smtClean="0">
                <a:latin typeface="+mn-lt"/>
                <a:cs typeface="+mn-cs"/>
              </a:rPr>
              <a:t>Classe </a:t>
            </a:r>
            <a:r>
              <a:rPr lang="fr-BE" sz="1600" b="1" dirty="0" err="1" smtClean="0">
                <a:latin typeface="+mn-lt"/>
                <a:cs typeface="+mn-cs"/>
              </a:rPr>
              <a:t>HashMap</a:t>
            </a:r>
            <a:endParaRPr lang="fr-BE" sz="1600" b="1" dirty="0" smtClean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6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 smtClean="0">
                <a:latin typeface="+mn-lt"/>
                <a:cs typeface="+mn-cs"/>
              </a:rPr>
              <a:t>X. Classe </a:t>
            </a:r>
            <a:r>
              <a:rPr lang="fr-BE" sz="1600" b="1" dirty="0" err="1" smtClean="0">
                <a:latin typeface="+mn-lt"/>
                <a:cs typeface="+mn-cs"/>
              </a:rPr>
              <a:t>TreeMap</a:t>
            </a:r>
            <a:endParaRPr lang="fr-BE" sz="1600" b="1" dirty="0" smtClean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6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 smtClean="0">
                <a:latin typeface="+mn-lt"/>
                <a:cs typeface="+mn-cs"/>
              </a:rPr>
              <a:t>XI. Les énumérations</a:t>
            </a:r>
            <a:endParaRPr lang="fr-BE" sz="16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600" b="1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515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0" y="0"/>
            <a:ext cx="9144000" cy="584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3200" b="1" dirty="0">
                <a:latin typeface="+mn-lt"/>
                <a:cs typeface="+mn-cs"/>
              </a:rPr>
              <a:t>VII . </a:t>
            </a:r>
            <a:r>
              <a:rPr lang="fr-BE" sz="2400" b="1" dirty="0" smtClean="0">
                <a:latin typeface="+mn-lt"/>
                <a:cs typeface="+mn-cs"/>
              </a:rPr>
              <a:t>Classe </a:t>
            </a:r>
            <a:r>
              <a:rPr lang="fr-BE" sz="2400" b="1" dirty="0" err="1" smtClean="0">
                <a:latin typeface="+mn-lt"/>
                <a:cs typeface="+mn-cs"/>
              </a:rPr>
              <a:t>TreeSet</a:t>
            </a:r>
            <a:endParaRPr lang="fr-BE" sz="2400" b="1" i="1" dirty="0">
              <a:latin typeface="+mn-lt"/>
              <a:cs typeface="+mn-cs"/>
            </a:endParaRPr>
          </a:p>
        </p:txBody>
      </p:sp>
      <p:sp>
        <p:nvSpPr>
          <p:cNvPr id="24579" name="Rectangle 8"/>
          <p:cNvSpPr>
            <a:spLocks noChangeArrowheads="1"/>
          </p:cNvSpPr>
          <p:nvPr/>
        </p:nvSpPr>
        <p:spPr bwMode="auto">
          <a:xfrm>
            <a:off x="71438" y="908720"/>
            <a:ext cx="8821737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fr-BE" altLang="fr-FR" sz="2000" dirty="0" smtClean="0">
                <a:latin typeface="Calibri" pitchFamily="34" charset="0"/>
              </a:rPr>
              <a:t>La classe </a:t>
            </a:r>
            <a:r>
              <a:rPr lang="fr-BE" altLang="fr-FR" sz="2000" b="1" dirty="0" err="1" smtClean="0">
                <a:latin typeface="Calibri" pitchFamily="34" charset="0"/>
              </a:rPr>
              <a:t>TreeSet</a:t>
            </a:r>
            <a:r>
              <a:rPr lang="fr-BE" altLang="fr-FR" sz="2000" dirty="0" smtClean="0">
                <a:latin typeface="Calibri" pitchFamily="34" charset="0"/>
              </a:rPr>
              <a:t> garantit un </a:t>
            </a:r>
            <a:r>
              <a:rPr lang="fr-BE" altLang="fr-FR" sz="2000" b="1" dirty="0" smtClean="0">
                <a:latin typeface="Calibri" pitchFamily="34" charset="0"/>
              </a:rPr>
              <a:t>ordonnancement des éléments </a:t>
            </a:r>
            <a:r>
              <a:rPr lang="fr-BE" altLang="fr-FR" sz="2000" dirty="0" smtClean="0">
                <a:latin typeface="Calibri" pitchFamily="34" charset="0"/>
              </a:rPr>
              <a:t>selon un ordre croissant, en accord avec l’ordre naturel des éléments ou à l’aide d’un comparateur fourni au moment de la création d’une instance.</a:t>
            </a:r>
          </a:p>
          <a:p>
            <a:pPr eaLnBrk="1" hangingPunct="1"/>
            <a:endParaRPr lang="fr-BE" altLang="fr-FR" sz="2000" dirty="0">
              <a:latin typeface="Calibri" pitchFamily="34" charset="0"/>
            </a:endParaRPr>
          </a:p>
          <a:p>
            <a:pPr eaLnBrk="1" hangingPunct="1"/>
            <a:r>
              <a:rPr lang="fr-BE" altLang="fr-FR" sz="2000" dirty="0" smtClean="0">
                <a:latin typeface="Calibri" pitchFamily="34" charset="0"/>
              </a:rPr>
              <a:t>La classe </a:t>
            </a:r>
            <a:r>
              <a:rPr lang="fr-BE" altLang="fr-FR" sz="2000" dirty="0" err="1" smtClean="0">
                <a:latin typeface="Calibri" pitchFamily="34" charset="0"/>
              </a:rPr>
              <a:t>TreeSet</a:t>
            </a:r>
            <a:r>
              <a:rPr lang="fr-BE" altLang="fr-FR" sz="2000" dirty="0" smtClean="0">
                <a:latin typeface="Calibri" pitchFamily="34" charset="0"/>
              </a:rPr>
              <a:t> implémente l’interface Set et ajoute les méthodes suivantes :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T </a:t>
            </a:r>
            <a:r>
              <a:rPr lang="fr-BE" sz="1600" dirty="0" smtClean="0">
                <a:latin typeface="+mn-lt"/>
              </a:rPr>
              <a:t>first() </a:t>
            </a:r>
            <a:r>
              <a:rPr lang="fr-BE" sz="1600" dirty="0">
                <a:latin typeface="+mn-lt"/>
              </a:rPr>
              <a:t>		</a:t>
            </a:r>
            <a:r>
              <a:rPr lang="fr-BE" sz="1600" dirty="0" smtClean="0">
                <a:latin typeface="+mn-lt"/>
              </a:rPr>
              <a:t>		</a:t>
            </a:r>
            <a:r>
              <a:rPr lang="fr-BE" sz="1600" dirty="0">
                <a:latin typeface="+mn-lt"/>
              </a:rPr>
              <a:t>R</a:t>
            </a:r>
            <a:r>
              <a:rPr lang="fr-BE" sz="1600" dirty="0" smtClean="0">
                <a:latin typeface="+mn-lt"/>
              </a:rPr>
              <a:t>etourne le premier élément</a:t>
            </a:r>
            <a:endParaRPr lang="fr-BE" sz="1600" dirty="0">
              <a:latin typeface="+mn-lt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T</a:t>
            </a:r>
            <a:r>
              <a:rPr lang="fr-BE" sz="1600" dirty="0" smtClean="0">
                <a:latin typeface="+mn-lt"/>
              </a:rPr>
              <a:t> last() </a:t>
            </a:r>
            <a:r>
              <a:rPr lang="fr-BE" sz="1600" dirty="0">
                <a:latin typeface="+mn-lt"/>
              </a:rPr>
              <a:t>	</a:t>
            </a:r>
            <a:r>
              <a:rPr lang="fr-BE" sz="1600" dirty="0" smtClean="0">
                <a:latin typeface="+mn-lt"/>
              </a:rPr>
              <a:t>			Retourne le dernier élément</a:t>
            </a:r>
            <a:endParaRPr lang="fr-BE" sz="1600" dirty="0">
              <a:latin typeface="+mn-lt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TreeSet</a:t>
            </a:r>
            <a:r>
              <a:rPr lang="fr-BE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&lt;T&gt;</a:t>
            </a:r>
            <a:r>
              <a:rPr lang="fr-BE" sz="1600" dirty="0" err="1" smtClean="0">
                <a:latin typeface="+mn-lt"/>
              </a:rPr>
              <a:t>descendingSet</a:t>
            </a:r>
            <a:r>
              <a:rPr lang="fr-BE" sz="1600" dirty="0" smtClean="0">
                <a:latin typeface="+mn-lt"/>
              </a:rPr>
              <a:t> () </a:t>
            </a:r>
            <a:r>
              <a:rPr lang="fr-BE" sz="1600" dirty="0">
                <a:latin typeface="+mn-lt"/>
              </a:rPr>
              <a:t>		</a:t>
            </a:r>
            <a:r>
              <a:rPr lang="fr-BE" sz="1600" dirty="0" smtClean="0">
                <a:latin typeface="+mn-lt"/>
              </a:rPr>
              <a:t>Retourne un </a:t>
            </a:r>
            <a:r>
              <a:rPr lang="fr-BE" sz="1600" dirty="0" err="1" smtClean="0">
                <a:latin typeface="+mn-lt"/>
              </a:rPr>
              <a:t>TreeSet</a:t>
            </a:r>
            <a:r>
              <a:rPr lang="fr-BE" sz="1600" dirty="0" smtClean="0">
                <a:latin typeface="+mn-lt"/>
              </a:rPr>
              <a:t> en inversant l’ordre des 					éléments</a:t>
            </a:r>
            <a:endParaRPr lang="fr-BE" sz="1600" dirty="0">
              <a:latin typeface="+mn-lt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TreeSet</a:t>
            </a:r>
            <a:r>
              <a:rPr lang="fr-BE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&lt;T&gt;</a:t>
            </a:r>
            <a:r>
              <a:rPr lang="fr-BE" sz="1600" dirty="0" smtClean="0">
                <a:latin typeface="+mn-lt"/>
              </a:rPr>
              <a:t> </a:t>
            </a:r>
            <a:r>
              <a:rPr lang="fr-BE" sz="1600" dirty="0" err="1" smtClean="0">
                <a:latin typeface="+mn-lt"/>
              </a:rPr>
              <a:t>subSet</a:t>
            </a:r>
            <a:r>
              <a:rPr lang="fr-BE" sz="1600" dirty="0" smtClean="0">
                <a:latin typeface="+mn-lt"/>
              </a:rPr>
              <a:t>(</a:t>
            </a:r>
            <a:r>
              <a:rPr lang="fr-BE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T</a:t>
            </a:r>
            <a:r>
              <a:rPr lang="fr-BE" sz="1600" dirty="0" smtClean="0">
                <a:latin typeface="+mn-lt"/>
              </a:rPr>
              <a:t> t1, </a:t>
            </a:r>
            <a:r>
              <a:rPr lang="fr-BE" sz="1600" b="1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</a:rPr>
              <a:t>T </a:t>
            </a:r>
            <a:r>
              <a:rPr lang="fr-BE" sz="1600" dirty="0">
                <a:latin typeface="+mn-lt"/>
              </a:rPr>
              <a:t>t</a:t>
            </a:r>
            <a:r>
              <a:rPr lang="fr-BE" sz="1600" dirty="0" smtClean="0">
                <a:latin typeface="+mn-lt"/>
              </a:rPr>
              <a:t>2) </a:t>
            </a:r>
            <a:r>
              <a:rPr lang="fr-BE" sz="1600" dirty="0">
                <a:latin typeface="+mn-lt"/>
              </a:rPr>
              <a:t>	</a:t>
            </a:r>
            <a:r>
              <a:rPr lang="fr-BE" sz="1600" dirty="0" smtClean="0">
                <a:latin typeface="+mn-lt"/>
              </a:rPr>
              <a:t>	Retourne un </a:t>
            </a:r>
            <a:r>
              <a:rPr lang="fr-BE" sz="1600" dirty="0" err="1" smtClean="0">
                <a:latin typeface="+mn-lt"/>
              </a:rPr>
              <a:t>TreeSet</a:t>
            </a:r>
            <a:r>
              <a:rPr lang="fr-BE" sz="1600" dirty="0" smtClean="0">
                <a:latin typeface="+mn-lt"/>
              </a:rPr>
              <a:t> de t1 compris jusqu’à t2 					non compris</a:t>
            </a:r>
            <a:endParaRPr lang="fr-BE" sz="1600" dirty="0">
              <a:latin typeface="+mn-lt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Object</a:t>
            </a:r>
            <a:r>
              <a:rPr lang="fr-BE" sz="1600" dirty="0" smtClean="0">
                <a:latin typeface="+mn-lt"/>
              </a:rPr>
              <a:t> </a:t>
            </a:r>
            <a:r>
              <a:rPr lang="fr-BE" sz="1600" dirty="0" err="1" smtClean="0">
                <a:latin typeface="+mn-lt"/>
              </a:rPr>
              <a:t>higher</a:t>
            </a:r>
            <a:r>
              <a:rPr lang="fr-BE" sz="1600" dirty="0" smtClean="0">
                <a:latin typeface="+mn-lt"/>
              </a:rPr>
              <a:t>(</a:t>
            </a:r>
            <a:r>
              <a:rPr lang="fr-BE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T</a:t>
            </a:r>
            <a:r>
              <a:rPr lang="fr-BE" sz="1600" dirty="0" smtClean="0">
                <a:latin typeface="+mn-lt"/>
              </a:rPr>
              <a:t> t) </a:t>
            </a:r>
            <a:r>
              <a:rPr lang="fr-BE" sz="1600" dirty="0">
                <a:latin typeface="+mn-lt"/>
              </a:rPr>
              <a:t>			</a:t>
            </a:r>
            <a:r>
              <a:rPr lang="fr-BE" sz="1600" dirty="0" smtClean="0">
                <a:latin typeface="+mn-lt"/>
              </a:rPr>
              <a:t>Retourne l’élément suivant t</a:t>
            </a:r>
            <a:endParaRPr lang="fr-BE" sz="1600" dirty="0">
              <a:latin typeface="+mn-lt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Object</a:t>
            </a:r>
            <a:r>
              <a:rPr lang="fr-BE" sz="1600" dirty="0">
                <a:latin typeface="+mn-lt"/>
              </a:rPr>
              <a:t> </a:t>
            </a:r>
            <a:r>
              <a:rPr lang="fr-BE" sz="1600" dirty="0" err="1" smtClean="0">
                <a:latin typeface="+mn-lt"/>
              </a:rPr>
              <a:t>lower</a:t>
            </a:r>
            <a:r>
              <a:rPr lang="fr-BE" sz="1600" dirty="0" smtClean="0">
                <a:latin typeface="+mn-lt"/>
              </a:rPr>
              <a:t>(</a:t>
            </a:r>
            <a:r>
              <a:rPr lang="fr-BE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T</a:t>
            </a:r>
            <a:r>
              <a:rPr lang="fr-BE" sz="1600" dirty="0" smtClean="0">
                <a:latin typeface="+mn-lt"/>
              </a:rPr>
              <a:t> t) </a:t>
            </a:r>
            <a:r>
              <a:rPr lang="fr-BE" sz="1600" dirty="0">
                <a:latin typeface="+mn-lt"/>
              </a:rPr>
              <a:t>		</a:t>
            </a:r>
            <a:r>
              <a:rPr lang="fr-BE" sz="1600" dirty="0" smtClean="0">
                <a:latin typeface="+mn-lt"/>
              </a:rPr>
              <a:t>	Retourne l’élément précédent t</a:t>
            </a:r>
            <a:endParaRPr lang="fr-BE" altLang="fr-FR" sz="2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64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0" y="0"/>
            <a:ext cx="9144000" cy="584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3200" b="1" dirty="0" smtClean="0">
                <a:latin typeface="+mn-lt"/>
                <a:cs typeface="+mn-cs"/>
              </a:rPr>
              <a:t>VII </a:t>
            </a:r>
            <a:r>
              <a:rPr lang="fr-BE" sz="3200" b="1" dirty="0">
                <a:latin typeface="+mn-lt"/>
                <a:cs typeface="+mn-cs"/>
              </a:rPr>
              <a:t>. </a:t>
            </a:r>
            <a:r>
              <a:rPr lang="fr-BE" sz="2400" b="1" dirty="0">
                <a:latin typeface="+mn-lt"/>
                <a:cs typeface="+mn-cs"/>
              </a:rPr>
              <a:t>Classe </a:t>
            </a:r>
            <a:r>
              <a:rPr lang="fr-BE" sz="2400" b="1" dirty="0" err="1" smtClean="0">
                <a:latin typeface="+mn-lt"/>
                <a:cs typeface="+mn-cs"/>
              </a:rPr>
              <a:t>TreeSet</a:t>
            </a:r>
            <a:r>
              <a:rPr lang="fr-BE" sz="2400" b="1" dirty="0" smtClean="0">
                <a:latin typeface="+mn-lt"/>
                <a:cs typeface="+mn-cs"/>
              </a:rPr>
              <a:t> – Exercices</a:t>
            </a:r>
            <a:endParaRPr lang="fr-BE" sz="2400" b="1" i="1" dirty="0">
              <a:latin typeface="+mn-lt"/>
              <a:cs typeface="+mn-cs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07504" y="827420"/>
            <a:ext cx="8928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smtClean="0">
                <a:latin typeface="+mj-lt"/>
              </a:rPr>
              <a:t>Reprenez l’exercice sur les cyclistes et adaptez-le pour remplacer les </a:t>
            </a:r>
            <a:r>
              <a:rPr lang="fr-BE" dirty="0" err="1" smtClean="0">
                <a:latin typeface="+mj-lt"/>
              </a:rPr>
              <a:t>ArrayList</a:t>
            </a:r>
            <a:r>
              <a:rPr lang="fr-BE" dirty="0" smtClean="0">
                <a:latin typeface="+mj-lt"/>
              </a:rPr>
              <a:t> par des </a:t>
            </a:r>
            <a:r>
              <a:rPr lang="fr-BE" dirty="0" err="1" smtClean="0">
                <a:latin typeface="+mj-lt"/>
              </a:rPr>
              <a:t>TreeSet</a:t>
            </a:r>
            <a:endParaRPr lang="fr-B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66652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ZoneTexte 4"/>
          <p:cNvSpPr txBox="1">
            <a:spLocks noChangeArrowheads="1"/>
          </p:cNvSpPr>
          <p:nvPr/>
        </p:nvSpPr>
        <p:spPr bwMode="auto">
          <a:xfrm>
            <a:off x="0" y="68263"/>
            <a:ext cx="9144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fr-BE" altLang="fr-FR" sz="3600" b="1">
                <a:latin typeface="Calibri" pitchFamily="34" charset="0"/>
              </a:rPr>
              <a:t>Aperçu du chapitre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785812" y="548680"/>
            <a:ext cx="7572375" cy="575542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6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 smtClean="0">
                <a:latin typeface="+mn-lt"/>
                <a:cs typeface="+mn-cs"/>
              </a:rPr>
              <a:t>I. Les collections</a:t>
            </a: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6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 smtClean="0">
                <a:latin typeface="+mn-lt"/>
                <a:cs typeface="+mn-cs"/>
              </a:rPr>
              <a:t>II.</a:t>
            </a:r>
            <a:r>
              <a:rPr lang="fr-BE" sz="1600" b="1" dirty="0">
                <a:latin typeface="+mn-lt"/>
                <a:cs typeface="+mn-cs"/>
              </a:rPr>
              <a:t> </a:t>
            </a:r>
            <a:r>
              <a:rPr lang="fr-BE" sz="1600" b="1" dirty="0" smtClean="0">
                <a:latin typeface="+mn-lt"/>
                <a:cs typeface="+mn-cs"/>
              </a:rPr>
              <a:t>Interface </a:t>
            </a:r>
            <a:r>
              <a:rPr lang="fr-BE" sz="1600" b="1" dirty="0">
                <a:latin typeface="+mn-lt"/>
                <a:cs typeface="+mn-cs"/>
              </a:rPr>
              <a:t>Collection </a:t>
            </a:r>
            <a:endParaRPr lang="fr-BE" sz="1600" b="1" dirty="0" smtClean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6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 smtClean="0">
                <a:latin typeface="+mn-lt"/>
                <a:cs typeface="+mn-cs"/>
              </a:rPr>
              <a:t>III.</a:t>
            </a:r>
            <a:r>
              <a:rPr lang="fr-BE" sz="1600" b="1" dirty="0">
                <a:latin typeface="+mn-lt"/>
                <a:cs typeface="+mn-cs"/>
              </a:rPr>
              <a:t> </a:t>
            </a:r>
            <a:r>
              <a:rPr lang="fr-BE" sz="1600" b="1" dirty="0" smtClean="0">
                <a:latin typeface="+mn-lt"/>
                <a:cs typeface="+mn-cs"/>
              </a:rPr>
              <a:t>Interface </a:t>
            </a:r>
            <a:r>
              <a:rPr lang="fr-BE" sz="1600" b="1" dirty="0">
                <a:latin typeface="+mn-lt"/>
                <a:cs typeface="+mn-cs"/>
              </a:rPr>
              <a:t>List </a:t>
            </a:r>
            <a:endParaRPr lang="fr-BE" sz="1600" b="1" dirty="0" smtClean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6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 smtClean="0">
                <a:latin typeface="+mn-lt"/>
                <a:cs typeface="+mn-cs"/>
              </a:rPr>
              <a:t>IV.</a:t>
            </a:r>
            <a:r>
              <a:rPr lang="fr-BE" sz="1600" b="1" dirty="0">
                <a:latin typeface="+mn-lt"/>
                <a:cs typeface="+mn-cs"/>
              </a:rPr>
              <a:t> </a:t>
            </a:r>
            <a:r>
              <a:rPr lang="fr-BE" sz="1600" b="1" dirty="0" smtClean="0">
                <a:latin typeface="+mn-lt"/>
                <a:cs typeface="+mn-cs"/>
              </a:rPr>
              <a:t>Classe </a:t>
            </a:r>
            <a:r>
              <a:rPr lang="fr-BE" sz="1600" b="1" dirty="0" err="1" smtClean="0">
                <a:latin typeface="+mn-lt"/>
                <a:cs typeface="+mn-cs"/>
              </a:rPr>
              <a:t>ArrayList</a:t>
            </a:r>
            <a:endParaRPr lang="fr-BE" sz="1600" b="1" dirty="0" smtClean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6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 smtClean="0">
                <a:latin typeface="+mn-lt"/>
                <a:cs typeface="+mn-cs"/>
              </a:rPr>
              <a:t>V.</a:t>
            </a:r>
            <a:r>
              <a:rPr lang="fr-BE" sz="1600" b="1" dirty="0">
                <a:latin typeface="+mn-lt"/>
                <a:cs typeface="+mn-cs"/>
              </a:rPr>
              <a:t> </a:t>
            </a:r>
            <a:r>
              <a:rPr lang="fr-BE" sz="1600" b="1" dirty="0" smtClean="0">
                <a:latin typeface="+mn-lt"/>
                <a:cs typeface="+mn-cs"/>
              </a:rPr>
              <a:t>Interface Set</a:t>
            </a: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600" b="1" dirty="0" smtClean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 smtClean="0">
                <a:latin typeface="+mn-lt"/>
                <a:cs typeface="+mn-cs"/>
              </a:rPr>
              <a:t>VI.</a:t>
            </a:r>
            <a:r>
              <a:rPr lang="fr-BE" sz="1600" b="1" dirty="0">
                <a:latin typeface="+mn-lt"/>
                <a:cs typeface="+mn-cs"/>
              </a:rPr>
              <a:t> </a:t>
            </a:r>
            <a:r>
              <a:rPr lang="fr-BE" sz="1600" b="1" dirty="0" smtClean="0">
                <a:latin typeface="+mn-lt"/>
                <a:cs typeface="+mn-cs"/>
              </a:rPr>
              <a:t>Classe </a:t>
            </a:r>
            <a:r>
              <a:rPr lang="fr-BE" sz="1600" b="1" dirty="0" err="1" smtClean="0">
                <a:latin typeface="+mn-lt"/>
                <a:cs typeface="+mn-cs"/>
              </a:rPr>
              <a:t>HashSet</a:t>
            </a:r>
            <a:endParaRPr lang="fr-BE" sz="1600" b="1" dirty="0" smtClean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6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 smtClean="0">
                <a:latin typeface="+mn-lt"/>
                <a:cs typeface="+mn-cs"/>
              </a:rPr>
              <a:t>VII.</a:t>
            </a:r>
            <a:r>
              <a:rPr lang="fr-BE" sz="1600" b="1" dirty="0">
                <a:latin typeface="+mn-lt"/>
                <a:cs typeface="+mn-cs"/>
              </a:rPr>
              <a:t> </a:t>
            </a:r>
            <a:r>
              <a:rPr lang="fr-BE" sz="1600" b="1" dirty="0" smtClean="0">
                <a:latin typeface="+mn-lt"/>
                <a:cs typeface="+mn-cs"/>
              </a:rPr>
              <a:t>Classe </a:t>
            </a:r>
            <a:r>
              <a:rPr lang="fr-BE" sz="1600" b="1" dirty="0" err="1" smtClean="0">
                <a:latin typeface="+mn-lt"/>
                <a:cs typeface="+mn-cs"/>
              </a:rPr>
              <a:t>TreeSet</a:t>
            </a:r>
            <a:r>
              <a:rPr lang="fr-BE" sz="1600" b="1" dirty="0">
                <a:latin typeface="+mn-lt"/>
                <a:cs typeface="+mn-cs"/>
              </a:rPr>
              <a:t>	</a:t>
            </a:r>
            <a:endParaRPr lang="fr-BE" sz="1600" b="1" dirty="0" smtClean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>
                <a:latin typeface="+mn-lt"/>
                <a:cs typeface="+mn-cs"/>
              </a:rPr>
              <a:t>	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 smtClean="0">
                <a:solidFill>
                  <a:srgbClr val="FF0000"/>
                </a:solidFill>
                <a:latin typeface="+mn-lt"/>
                <a:cs typeface="+mn-cs"/>
              </a:rPr>
              <a:t>VIII. Interface </a:t>
            </a:r>
            <a:r>
              <a:rPr lang="fr-BE" sz="1600" b="1" dirty="0" err="1">
                <a:solidFill>
                  <a:srgbClr val="FF0000"/>
                </a:solidFill>
                <a:latin typeface="+mn-lt"/>
                <a:cs typeface="+mn-cs"/>
              </a:rPr>
              <a:t>Map</a:t>
            </a:r>
            <a:r>
              <a:rPr lang="fr-BE" sz="1600" b="1" dirty="0">
                <a:solidFill>
                  <a:srgbClr val="FF0000"/>
                </a:solidFill>
                <a:latin typeface="+mn-lt"/>
                <a:cs typeface="+mn-cs"/>
              </a:rPr>
              <a:t> </a:t>
            </a:r>
            <a:endParaRPr lang="fr-BE" sz="1600" b="1" dirty="0" smtClean="0">
              <a:solidFill>
                <a:srgbClr val="FF0000"/>
              </a:solidFill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buAutoNum type="romanUcPeriod" startAt="8"/>
              <a:defRPr/>
            </a:pPr>
            <a:endParaRPr lang="fr-BE" sz="16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 smtClean="0">
                <a:latin typeface="+mn-lt"/>
                <a:cs typeface="+mn-cs"/>
              </a:rPr>
              <a:t>IX.</a:t>
            </a:r>
            <a:r>
              <a:rPr lang="fr-BE" sz="1600" b="1" dirty="0">
                <a:latin typeface="+mn-lt"/>
                <a:cs typeface="+mn-cs"/>
              </a:rPr>
              <a:t> </a:t>
            </a:r>
            <a:r>
              <a:rPr lang="fr-BE" sz="1600" b="1" dirty="0" smtClean="0">
                <a:latin typeface="+mn-lt"/>
                <a:cs typeface="+mn-cs"/>
              </a:rPr>
              <a:t>Classe </a:t>
            </a:r>
            <a:r>
              <a:rPr lang="fr-BE" sz="1600" b="1" dirty="0" err="1" smtClean="0">
                <a:latin typeface="+mn-lt"/>
                <a:cs typeface="+mn-cs"/>
              </a:rPr>
              <a:t>HashMap</a:t>
            </a:r>
            <a:endParaRPr lang="fr-BE" sz="1600" b="1" dirty="0" smtClean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6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 smtClean="0">
                <a:latin typeface="+mn-lt"/>
                <a:cs typeface="+mn-cs"/>
              </a:rPr>
              <a:t>X. Classe </a:t>
            </a:r>
            <a:r>
              <a:rPr lang="fr-BE" sz="1600" b="1" dirty="0" err="1" smtClean="0">
                <a:latin typeface="+mn-lt"/>
                <a:cs typeface="+mn-cs"/>
              </a:rPr>
              <a:t>TreeMap</a:t>
            </a:r>
            <a:endParaRPr lang="fr-BE" sz="1600" b="1" dirty="0" smtClean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6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 smtClean="0">
                <a:latin typeface="+mn-lt"/>
                <a:cs typeface="+mn-cs"/>
              </a:rPr>
              <a:t>XI. Les énumérations</a:t>
            </a:r>
            <a:endParaRPr lang="fr-BE" sz="16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600" b="1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515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0" y="0"/>
            <a:ext cx="9144000" cy="584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3200" b="1" dirty="0">
                <a:latin typeface="+mn-lt"/>
                <a:cs typeface="+mn-cs"/>
              </a:rPr>
              <a:t>VIII . </a:t>
            </a:r>
            <a:r>
              <a:rPr lang="fr-BE" sz="2400" b="1" dirty="0">
                <a:latin typeface="+mn-lt"/>
                <a:cs typeface="+mn-cs"/>
              </a:rPr>
              <a:t>Interface </a:t>
            </a:r>
            <a:r>
              <a:rPr lang="fr-BE" sz="2400" b="1" dirty="0" err="1">
                <a:latin typeface="+mn-lt"/>
                <a:cs typeface="+mn-cs"/>
              </a:rPr>
              <a:t>Map</a:t>
            </a:r>
            <a:endParaRPr lang="fr-BE" sz="2400" b="1" i="1" dirty="0">
              <a:latin typeface="+mn-lt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438" y="764704"/>
            <a:ext cx="9072562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dirty="0">
                <a:latin typeface="+mn-lt"/>
                <a:cs typeface="+mn-cs"/>
              </a:rPr>
              <a:t>Cette interface est implémentée par les collections qui </a:t>
            </a:r>
            <a:r>
              <a:rPr lang="fr-BE" b="1" dirty="0">
                <a:latin typeface="+mn-lt"/>
                <a:cs typeface="+mn-cs"/>
              </a:rPr>
              <a:t>associent une clé à un </a:t>
            </a:r>
            <a:r>
              <a:rPr lang="fr-BE" b="1" dirty="0" smtClean="0">
                <a:latin typeface="+mn-lt"/>
                <a:cs typeface="+mn-cs"/>
              </a:rPr>
              <a:t>objet</a:t>
            </a:r>
            <a:r>
              <a:rPr lang="fr-BE" dirty="0" smtClean="0">
                <a:latin typeface="+mn-lt"/>
                <a:cs typeface="+mn-cs"/>
              </a:rPr>
              <a:t>.</a:t>
            </a:r>
            <a:endParaRPr lang="fr-BE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dirty="0">
                <a:latin typeface="+mn-lt"/>
                <a:cs typeface="+mn-cs"/>
              </a:rPr>
              <a:t>L'accès aux objets est donc effectué par une clé unique</a:t>
            </a:r>
            <a:r>
              <a:rPr lang="fr-BE" dirty="0" smtClean="0">
                <a:latin typeface="+mn-lt"/>
                <a:cs typeface="+mn-cs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dirty="0">
                <a:latin typeface="+mn-lt"/>
                <a:cs typeface="+mn-cs"/>
              </a:rPr>
              <a:t>Les principales méthodes de cette interface sont 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40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4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void</a:t>
            </a:r>
            <a:r>
              <a:rPr lang="fr-BE" sz="1400" dirty="0">
                <a:latin typeface="+mn-lt"/>
                <a:cs typeface="+mn-cs"/>
              </a:rPr>
              <a:t> </a:t>
            </a:r>
            <a:r>
              <a:rPr lang="fr-BE" sz="1400" dirty="0" err="1">
                <a:latin typeface="+mn-lt"/>
                <a:cs typeface="+mn-cs"/>
              </a:rPr>
              <a:t>clear</a:t>
            </a:r>
            <a:r>
              <a:rPr lang="fr-BE" sz="1400" dirty="0">
                <a:latin typeface="+mn-lt"/>
                <a:cs typeface="+mn-cs"/>
              </a:rPr>
              <a:t>() 			</a:t>
            </a:r>
            <a:r>
              <a:rPr lang="fr-BE" sz="1400" dirty="0" smtClean="0">
                <a:latin typeface="+mn-lt"/>
                <a:cs typeface="+mn-cs"/>
              </a:rPr>
              <a:t>	Vider </a:t>
            </a:r>
            <a:r>
              <a:rPr lang="fr-BE" sz="1400" dirty="0">
                <a:latin typeface="+mn-lt"/>
                <a:cs typeface="+mn-cs"/>
              </a:rPr>
              <a:t>la collection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4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boolean</a:t>
            </a:r>
            <a:r>
              <a:rPr lang="fr-BE" sz="1400" dirty="0">
                <a:latin typeface="+mn-lt"/>
                <a:cs typeface="+mn-cs"/>
              </a:rPr>
              <a:t> </a:t>
            </a:r>
            <a:r>
              <a:rPr lang="fr-BE" sz="1400" dirty="0" err="1">
                <a:latin typeface="+mn-lt"/>
                <a:cs typeface="+mn-cs"/>
              </a:rPr>
              <a:t>containsKey</a:t>
            </a:r>
            <a:r>
              <a:rPr lang="fr-BE" sz="1400" dirty="0">
                <a:latin typeface="+mn-lt"/>
                <a:cs typeface="+mn-cs"/>
              </a:rPr>
              <a:t> (</a:t>
            </a:r>
            <a:r>
              <a:rPr lang="fr-BE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Object</a:t>
            </a:r>
            <a:r>
              <a:rPr lang="fr-BE" sz="1400" dirty="0">
                <a:latin typeface="+mn-lt"/>
                <a:cs typeface="+mn-cs"/>
              </a:rPr>
              <a:t> key) 	</a:t>
            </a:r>
            <a:r>
              <a:rPr lang="fr-BE" sz="1400" dirty="0" smtClean="0">
                <a:latin typeface="+mn-lt"/>
                <a:cs typeface="+mn-cs"/>
              </a:rPr>
              <a:t>	Teste </a:t>
            </a:r>
            <a:r>
              <a:rPr lang="fr-BE" sz="1400" dirty="0">
                <a:latin typeface="+mn-lt"/>
                <a:cs typeface="+mn-cs"/>
              </a:rPr>
              <a:t>si la clé </a:t>
            </a:r>
            <a:r>
              <a:rPr lang="fr-BE" sz="1400" dirty="0" smtClean="0">
                <a:latin typeface="+mn-lt"/>
                <a:cs typeface="+mn-cs"/>
              </a:rPr>
              <a:t>existe</a:t>
            </a:r>
            <a:endParaRPr lang="fr-BE" sz="140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4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boolean</a:t>
            </a:r>
            <a:r>
              <a:rPr lang="fr-BE" sz="1400" dirty="0">
                <a:latin typeface="+mn-lt"/>
                <a:cs typeface="+mn-cs"/>
              </a:rPr>
              <a:t> </a:t>
            </a:r>
            <a:r>
              <a:rPr lang="fr-BE" sz="1400" dirty="0" err="1">
                <a:latin typeface="+mn-lt"/>
                <a:cs typeface="+mn-cs"/>
              </a:rPr>
              <a:t>containsValue</a:t>
            </a:r>
            <a:r>
              <a:rPr lang="fr-BE" sz="1400" dirty="0">
                <a:latin typeface="+mn-lt"/>
                <a:cs typeface="+mn-cs"/>
              </a:rPr>
              <a:t> (</a:t>
            </a:r>
            <a:r>
              <a:rPr lang="fr-BE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Object</a:t>
            </a:r>
            <a:r>
              <a:rPr lang="fr-BE" sz="1400" dirty="0">
                <a:latin typeface="+mn-lt"/>
                <a:cs typeface="+mn-cs"/>
              </a:rPr>
              <a:t> value) 	Teste si la valeur existe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Set</a:t>
            </a:r>
            <a:r>
              <a:rPr lang="fr-BE" sz="1400" dirty="0">
                <a:latin typeface="+mn-lt"/>
                <a:cs typeface="+mn-cs"/>
              </a:rPr>
              <a:t> </a:t>
            </a:r>
            <a:r>
              <a:rPr lang="fr-BE" sz="1400" dirty="0" err="1">
                <a:latin typeface="+mn-lt"/>
                <a:cs typeface="+mn-cs"/>
              </a:rPr>
              <a:t>entrySet</a:t>
            </a:r>
            <a:r>
              <a:rPr lang="fr-BE" sz="1400" dirty="0">
                <a:latin typeface="+mn-lt"/>
                <a:cs typeface="+mn-cs"/>
              </a:rPr>
              <a:t>() 			Retourne l'ensemble des associations clés-valeurs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Set</a:t>
            </a:r>
            <a:r>
              <a:rPr lang="fr-BE" sz="1400" dirty="0">
                <a:latin typeface="+mn-lt"/>
                <a:cs typeface="+mn-cs"/>
              </a:rPr>
              <a:t> </a:t>
            </a:r>
            <a:r>
              <a:rPr lang="fr-BE" sz="1400" dirty="0" err="1">
                <a:latin typeface="+mn-lt"/>
                <a:cs typeface="+mn-cs"/>
              </a:rPr>
              <a:t>keySet</a:t>
            </a:r>
            <a:r>
              <a:rPr lang="fr-BE" sz="1400" dirty="0">
                <a:latin typeface="+mn-lt"/>
                <a:cs typeface="+mn-cs"/>
              </a:rPr>
              <a:t>() 			</a:t>
            </a:r>
            <a:r>
              <a:rPr lang="fr-BE" sz="1400" dirty="0" smtClean="0">
                <a:latin typeface="+mn-lt"/>
                <a:cs typeface="+mn-cs"/>
              </a:rPr>
              <a:t>	Retourne </a:t>
            </a:r>
            <a:r>
              <a:rPr lang="fr-BE" sz="1400" dirty="0">
                <a:latin typeface="+mn-lt"/>
                <a:cs typeface="+mn-cs"/>
              </a:rPr>
              <a:t>l'ensemble des clés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Collection</a:t>
            </a:r>
            <a:r>
              <a:rPr lang="fr-BE" sz="1400" dirty="0">
                <a:latin typeface="+mn-lt"/>
                <a:cs typeface="+mn-cs"/>
              </a:rPr>
              <a:t> values() 			Retourne la collection de valeurs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Object</a:t>
            </a:r>
            <a:r>
              <a:rPr lang="fr-BE" sz="1400" dirty="0">
                <a:latin typeface="+mn-lt"/>
                <a:cs typeface="+mn-cs"/>
              </a:rPr>
              <a:t> put (</a:t>
            </a:r>
            <a:r>
              <a:rPr lang="fr-BE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Object</a:t>
            </a:r>
            <a:r>
              <a:rPr lang="fr-BE" sz="1400" dirty="0">
                <a:latin typeface="+mn-lt"/>
                <a:cs typeface="+mn-cs"/>
              </a:rPr>
              <a:t> key, </a:t>
            </a:r>
            <a:r>
              <a:rPr lang="fr-BE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Object</a:t>
            </a:r>
            <a:r>
              <a:rPr lang="fr-BE" sz="1400" dirty="0">
                <a:latin typeface="+mn-lt"/>
                <a:cs typeface="+mn-cs"/>
              </a:rPr>
              <a:t> value) 	</a:t>
            </a:r>
            <a:r>
              <a:rPr lang="fr-BE" sz="1400" dirty="0" smtClean="0">
                <a:latin typeface="+mn-lt"/>
                <a:cs typeface="+mn-cs"/>
              </a:rPr>
              <a:t>	Associe </a:t>
            </a:r>
            <a:r>
              <a:rPr lang="fr-BE" sz="1400" dirty="0">
                <a:latin typeface="+mn-lt"/>
                <a:cs typeface="+mn-cs"/>
              </a:rPr>
              <a:t>la clé à la valeur spécifiée, et retourne la valeur 				</a:t>
            </a:r>
            <a:r>
              <a:rPr lang="fr-BE" sz="1400" dirty="0" smtClean="0">
                <a:latin typeface="+mn-lt"/>
                <a:cs typeface="+mn-cs"/>
              </a:rPr>
              <a:t>	précédemment </a:t>
            </a:r>
            <a:r>
              <a:rPr lang="fr-BE" sz="1400" dirty="0">
                <a:latin typeface="+mn-lt"/>
                <a:cs typeface="+mn-cs"/>
              </a:rPr>
              <a:t>associée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4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boolean</a:t>
            </a:r>
            <a:r>
              <a:rPr lang="fr-BE" sz="1400" dirty="0">
                <a:latin typeface="+mn-lt"/>
                <a:cs typeface="+mn-cs"/>
              </a:rPr>
              <a:t> </a:t>
            </a:r>
            <a:r>
              <a:rPr lang="fr-BE" sz="1400" dirty="0" err="1">
                <a:latin typeface="+mn-lt"/>
                <a:cs typeface="+mn-cs"/>
              </a:rPr>
              <a:t>putAll</a:t>
            </a:r>
            <a:r>
              <a:rPr lang="fr-BE" sz="1400" dirty="0">
                <a:latin typeface="+mn-lt"/>
                <a:cs typeface="+mn-cs"/>
              </a:rPr>
              <a:t> (</a:t>
            </a:r>
            <a:r>
              <a:rPr lang="fr-BE" sz="14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Map</a:t>
            </a:r>
            <a:r>
              <a:rPr lang="fr-BE" sz="1400" dirty="0">
                <a:latin typeface="+mn-lt"/>
                <a:cs typeface="+mn-cs"/>
              </a:rPr>
              <a:t> m) 		</a:t>
            </a:r>
            <a:r>
              <a:rPr lang="fr-BE" sz="1400" dirty="0" smtClean="0">
                <a:latin typeface="+mn-lt"/>
                <a:cs typeface="+mn-cs"/>
              </a:rPr>
              <a:t>	Ajouter </a:t>
            </a:r>
            <a:r>
              <a:rPr lang="fr-BE" sz="1400" dirty="0">
                <a:latin typeface="+mn-lt"/>
                <a:cs typeface="+mn-cs"/>
              </a:rPr>
              <a:t>tous les objets d'une autre </a:t>
            </a:r>
            <a:r>
              <a:rPr lang="fr-BE" sz="1400" dirty="0" err="1" smtClean="0">
                <a:latin typeface="+mn-lt"/>
                <a:cs typeface="+mn-cs"/>
              </a:rPr>
              <a:t>map</a:t>
            </a:r>
            <a:r>
              <a:rPr lang="fr-BE" sz="1400" dirty="0" smtClean="0">
                <a:latin typeface="+mn-lt"/>
                <a:cs typeface="+mn-cs"/>
              </a:rPr>
              <a:t> à </a:t>
            </a:r>
            <a:r>
              <a:rPr lang="fr-BE" sz="1400" dirty="0">
                <a:latin typeface="+mn-lt"/>
                <a:cs typeface="+mn-cs"/>
              </a:rPr>
              <a:t>celle-ci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Object</a:t>
            </a:r>
            <a:r>
              <a:rPr lang="fr-BE" sz="1400" dirty="0">
                <a:latin typeface="+mn-lt"/>
                <a:cs typeface="+mn-cs"/>
              </a:rPr>
              <a:t> </a:t>
            </a:r>
            <a:r>
              <a:rPr lang="fr-BE" sz="1400" dirty="0" err="1">
                <a:latin typeface="+mn-lt"/>
                <a:cs typeface="+mn-cs"/>
              </a:rPr>
              <a:t>get</a:t>
            </a:r>
            <a:r>
              <a:rPr lang="fr-BE" sz="1400" dirty="0">
                <a:latin typeface="+mn-lt"/>
                <a:cs typeface="+mn-cs"/>
              </a:rPr>
              <a:t> (</a:t>
            </a:r>
            <a:r>
              <a:rPr lang="fr-BE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Object</a:t>
            </a:r>
            <a:r>
              <a:rPr lang="fr-BE" sz="1400" dirty="0">
                <a:latin typeface="+mn-lt"/>
                <a:cs typeface="+mn-cs"/>
              </a:rPr>
              <a:t> key) 		</a:t>
            </a:r>
            <a:r>
              <a:rPr lang="fr-BE" sz="1400" dirty="0" smtClean="0">
                <a:latin typeface="+mn-lt"/>
                <a:cs typeface="+mn-cs"/>
              </a:rPr>
              <a:t>	Retourne </a:t>
            </a:r>
            <a:r>
              <a:rPr lang="fr-BE" sz="1400" dirty="0">
                <a:latin typeface="+mn-lt"/>
                <a:cs typeface="+mn-cs"/>
              </a:rPr>
              <a:t>la valeur associée à la clé </a:t>
            </a:r>
            <a:r>
              <a:rPr lang="fr-BE" sz="1400" dirty="0" smtClean="0">
                <a:latin typeface="+mn-lt"/>
                <a:cs typeface="+mn-cs"/>
              </a:rPr>
              <a:t>spécifiée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Object</a:t>
            </a:r>
            <a:r>
              <a:rPr lang="fr-BE" sz="1400" dirty="0" smtClean="0">
                <a:latin typeface="+mn-lt"/>
                <a:cs typeface="+mn-cs"/>
              </a:rPr>
              <a:t> </a:t>
            </a:r>
            <a:r>
              <a:rPr lang="fr-BE" sz="1400" dirty="0" err="1">
                <a:latin typeface="+mn-lt"/>
                <a:cs typeface="+mn-cs"/>
              </a:rPr>
              <a:t>remove</a:t>
            </a:r>
            <a:r>
              <a:rPr lang="fr-BE" sz="1400" dirty="0">
                <a:latin typeface="+mn-lt"/>
                <a:cs typeface="+mn-cs"/>
              </a:rPr>
              <a:t> (</a:t>
            </a:r>
            <a:r>
              <a:rPr lang="fr-BE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Object</a:t>
            </a:r>
            <a:r>
              <a:rPr lang="fr-BE" sz="1400" dirty="0">
                <a:latin typeface="+mn-lt"/>
                <a:cs typeface="+mn-cs"/>
              </a:rPr>
              <a:t> key) 		Supprime l'objet associé à la clé, et retourne cet </a:t>
            </a:r>
            <a:r>
              <a:rPr lang="fr-BE" sz="1400" dirty="0" smtClean="0">
                <a:latin typeface="+mn-lt"/>
                <a:cs typeface="+mn-cs"/>
              </a:rPr>
              <a:t>objet</a:t>
            </a:r>
            <a:endParaRPr lang="fr-BE" sz="140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0594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ZoneTexte 4"/>
          <p:cNvSpPr txBox="1">
            <a:spLocks noChangeArrowheads="1"/>
          </p:cNvSpPr>
          <p:nvPr/>
        </p:nvSpPr>
        <p:spPr bwMode="auto">
          <a:xfrm>
            <a:off x="0" y="571500"/>
            <a:ext cx="91440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fr-BE" altLang="fr-FR" sz="4400" b="1">
                <a:latin typeface="Calibri" pitchFamily="34" charset="0"/>
              </a:rPr>
              <a:t>Les collections et les énumérations</a:t>
            </a:r>
          </a:p>
        </p:txBody>
      </p:sp>
      <p:pic>
        <p:nvPicPr>
          <p:cNvPr id="15363" name="Image 5" descr="logo-jav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688" y="2143125"/>
            <a:ext cx="2063750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234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ZoneTexte 4"/>
          <p:cNvSpPr txBox="1">
            <a:spLocks noChangeArrowheads="1"/>
          </p:cNvSpPr>
          <p:nvPr/>
        </p:nvSpPr>
        <p:spPr bwMode="auto">
          <a:xfrm>
            <a:off x="0" y="68263"/>
            <a:ext cx="9144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fr-BE" altLang="fr-FR" sz="3600" b="1">
                <a:latin typeface="Calibri" pitchFamily="34" charset="0"/>
              </a:rPr>
              <a:t>Aperçu du chapitre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785812" y="548680"/>
            <a:ext cx="7572375" cy="575542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6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 smtClean="0">
                <a:latin typeface="+mn-lt"/>
                <a:cs typeface="+mn-cs"/>
              </a:rPr>
              <a:t>I. Les collections</a:t>
            </a: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6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 smtClean="0">
                <a:latin typeface="+mn-lt"/>
                <a:cs typeface="+mn-cs"/>
              </a:rPr>
              <a:t>II.</a:t>
            </a:r>
            <a:r>
              <a:rPr lang="fr-BE" sz="1600" b="1" dirty="0">
                <a:latin typeface="+mn-lt"/>
                <a:cs typeface="+mn-cs"/>
              </a:rPr>
              <a:t> </a:t>
            </a:r>
            <a:r>
              <a:rPr lang="fr-BE" sz="1600" b="1" dirty="0" smtClean="0">
                <a:latin typeface="+mn-lt"/>
                <a:cs typeface="+mn-cs"/>
              </a:rPr>
              <a:t>Interface </a:t>
            </a:r>
            <a:r>
              <a:rPr lang="fr-BE" sz="1600" b="1" dirty="0">
                <a:latin typeface="+mn-lt"/>
                <a:cs typeface="+mn-cs"/>
              </a:rPr>
              <a:t>Collection </a:t>
            </a:r>
            <a:endParaRPr lang="fr-BE" sz="1600" b="1" dirty="0" smtClean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6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 smtClean="0">
                <a:latin typeface="+mn-lt"/>
                <a:cs typeface="+mn-cs"/>
              </a:rPr>
              <a:t>III.</a:t>
            </a:r>
            <a:r>
              <a:rPr lang="fr-BE" sz="1600" b="1" dirty="0">
                <a:latin typeface="+mn-lt"/>
                <a:cs typeface="+mn-cs"/>
              </a:rPr>
              <a:t> </a:t>
            </a:r>
            <a:r>
              <a:rPr lang="fr-BE" sz="1600" b="1" dirty="0" smtClean="0">
                <a:latin typeface="+mn-lt"/>
                <a:cs typeface="+mn-cs"/>
              </a:rPr>
              <a:t>Interface </a:t>
            </a:r>
            <a:r>
              <a:rPr lang="fr-BE" sz="1600" b="1" dirty="0">
                <a:latin typeface="+mn-lt"/>
                <a:cs typeface="+mn-cs"/>
              </a:rPr>
              <a:t>List </a:t>
            </a:r>
            <a:endParaRPr lang="fr-BE" sz="1600" b="1" dirty="0" smtClean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6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 smtClean="0">
                <a:latin typeface="+mn-lt"/>
                <a:cs typeface="+mn-cs"/>
              </a:rPr>
              <a:t>IV.</a:t>
            </a:r>
            <a:r>
              <a:rPr lang="fr-BE" sz="1600" b="1" dirty="0">
                <a:latin typeface="+mn-lt"/>
                <a:cs typeface="+mn-cs"/>
              </a:rPr>
              <a:t> </a:t>
            </a:r>
            <a:r>
              <a:rPr lang="fr-BE" sz="1600" b="1" dirty="0" smtClean="0">
                <a:latin typeface="+mn-lt"/>
                <a:cs typeface="+mn-cs"/>
              </a:rPr>
              <a:t>Classe </a:t>
            </a:r>
            <a:r>
              <a:rPr lang="fr-BE" sz="1600" b="1" dirty="0" err="1" smtClean="0">
                <a:latin typeface="+mn-lt"/>
                <a:cs typeface="+mn-cs"/>
              </a:rPr>
              <a:t>ArrayList</a:t>
            </a:r>
            <a:endParaRPr lang="fr-BE" sz="1600" b="1" dirty="0" smtClean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6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 smtClean="0">
                <a:latin typeface="+mn-lt"/>
                <a:cs typeface="+mn-cs"/>
              </a:rPr>
              <a:t>V.</a:t>
            </a:r>
            <a:r>
              <a:rPr lang="fr-BE" sz="1600" b="1" dirty="0">
                <a:latin typeface="+mn-lt"/>
                <a:cs typeface="+mn-cs"/>
              </a:rPr>
              <a:t> </a:t>
            </a:r>
            <a:r>
              <a:rPr lang="fr-BE" sz="1600" b="1" dirty="0" smtClean="0">
                <a:latin typeface="+mn-lt"/>
                <a:cs typeface="+mn-cs"/>
              </a:rPr>
              <a:t>Interface Set</a:t>
            </a: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600" b="1" dirty="0" smtClean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 smtClean="0">
                <a:latin typeface="+mn-lt"/>
                <a:cs typeface="+mn-cs"/>
              </a:rPr>
              <a:t>VI.</a:t>
            </a:r>
            <a:r>
              <a:rPr lang="fr-BE" sz="1600" b="1" dirty="0">
                <a:latin typeface="+mn-lt"/>
                <a:cs typeface="+mn-cs"/>
              </a:rPr>
              <a:t> </a:t>
            </a:r>
            <a:r>
              <a:rPr lang="fr-BE" sz="1600" b="1" dirty="0" smtClean="0">
                <a:latin typeface="+mn-lt"/>
                <a:cs typeface="+mn-cs"/>
              </a:rPr>
              <a:t>Classe </a:t>
            </a:r>
            <a:r>
              <a:rPr lang="fr-BE" sz="1600" b="1" dirty="0" err="1" smtClean="0">
                <a:latin typeface="+mn-lt"/>
                <a:cs typeface="+mn-cs"/>
              </a:rPr>
              <a:t>HashSet</a:t>
            </a:r>
            <a:endParaRPr lang="fr-BE" sz="1600" b="1" dirty="0" smtClean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6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 smtClean="0">
                <a:latin typeface="+mn-lt"/>
                <a:cs typeface="+mn-cs"/>
              </a:rPr>
              <a:t>VII.</a:t>
            </a:r>
            <a:r>
              <a:rPr lang="fr-BE" sz="1600" b="1" dirty="0">
                <a:latin typeface="+mn-lt"/>
                <a:cs typeface="+mn-cs"/>
              </a:rPr>
              <a:t> </a:t>
            </a:r>
            <a:r>
              <a:rPr lang="fr-BE" sz="1600" b="1" dirty="0" smtClean="0">
                <a:latin typeface="+mn-lt"/>
                <a:cs typeface="+mn-cs"/>
              </a:rPr>
              <a:t>Classe </a:t>
            </a:r>
            <a:r>
              <a:rPr lang="fr-BE" sz="1600" b="1" dirty="0" err="1" smtClean="0">
                <a:latin typeface="+mn-lt"/>
                <a:cs typeface="+mn-cs"/>
              </a:rPr>
              <a:t>TreeSet</a:t>
            </a:r>
            <a:r>
              <a:rPr lang="fr-BE" sz="1600" b="1" dirty="0">
                <a:latin typeface="+mn-lt"/>
                <a:cs typeface="+mn-cs"/>
              </a:rPr>
              <a:t>	</a:t>
            </a:r>
            <a:endParaRPr lang="fr-BE" sz="1600" b="1" dirty="0" smtClean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>
                <a:latin typeface="+mn-lt"/>
                <a:cs typeface="+mn-cs"/>
              </a:rPr>
              <a:t>	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 smtClean="0">
                <a:latin typeface="+mn-lt"/>
                <a:cs typeface="+mn-cs"/>
              </a:rPr>
              <a:t>VIII. Interface </a:t>
            </a:r>
            <a:r>
              <a:rPr lang="fr-BE" sz="1600" b="1" dirty="0" err="1">
                <a:latin typeface="+mn-lt"/>
                <a:cs typeface="+mn-cs"/>
              </a:rPr>
              <a:t>Map</a:t>
            </a:r>
            <a:r>
              <a:rPr lang="fr-BE" sz="1600" b="1" dirty="0">
                <a:latin typeface="+mn-lt"/>
                <a:cs typeface="+mn-cs"/>
              </a:rPr>
              <a:t> </a:t>
            </a:r>
            <a:endParaRPr lang="fr-BE" sz="1600" b="1" dirty="0" smtClean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buAutoNum type="romanUcPeriod" startAt="8"/>
              <a:defRPr/>
            </a:pPr>
            <a:endParaRPr lang="fr-BE" sz="16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 smtClean="0">
                <a:solidFill>
                  <a:srgbClr val="FF0000"/>
                </a:solidFill>
                <a:latin typeface="+mn-lt"/>
                <a:cs typeface="+mn-cs"/>
              </a:rPr>
              <a:t>IX.</a:t>
            </a:r>
            <a:r>
              <a:rPr lang="fr-BE" sz="1600" b="1" dirty="0">
                <a:solidFill>
                  <a:srgbClr val="FF0000"/>
                </a:solidFill>
                <a:latin typeface="+mn-lt"/>
                <a:cs typeface="+mn-cs"/>
              </a:rPr>
              <a:t> </a:t>
            </a:r>
            <a:r>
              <a:rPr lang="fr-BE" sz="1600" b="1" dirty="0" smtClean="0">
                <a:solidFill>
                  <a:srgbClr val="FF0000"/>
                </a:solidFill>
                <a:latin typeface="+mn-lt"/>
                <a:cs typeface="+mn-cs"/>
              </a:rPr>
              <a:t>Classe </a:t>
            </a:r>
            <a:r>
              <a:rPr lang="fr-BE" sz="1600" b="1" dirty="0" err="1" smtClean="0">
                <a:solidFill>
                  <a:srgbClr val="FF0000"/>
                </a:solidFill>
                <a:latin typeface="+mn-lt"/>
                <a:cs typeface="+mn-cs"/>
              </a:rPr>
              <a:t>HashMap</a:t>
            </a:r>
            <a:endParaRPr lang="fr-BE" sz="1600" b="1" dirty="0" smtClean="0">
              <a:solidFill>
                <a:srgbClr val="FF0000"/>
              </a:solidFill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6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 smtClean="0">
                <a:latin typeface="+mn-lt"/>
                <a:cs typeface="+mn-cs"/>
              </a:rPr>
              <a:t>X. Classe </a:t>
            </a:r>
            <a:r>
              <a:rPr lang="fr-BE" sz="1600" b="1" dirty="0" err="1" smtClean="0">
                <a:latin typeface="+mn-lt"/>
                <a:cs typeface="+mn-cs"/>
              </a:rPr>
              <a:t>TreeMap</a:t>
            </a:r>
            <a:endParaRPr lang="fr-BE" sz="1600" b="1" dirty="0" smtClean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6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 smtClean="0">
                <a:latin typeface="+mn-lt"/>
                <a:cs typeface="+mn-cs"/>
              </a:rPr>
              <a:t>XI. Les énumérations</a:t>
            </a:r>
            <a:endParaRPr lang="fr-BE" sz="16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600" b="1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515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0" y="0"/>
            <a:ext cx="9144000" cy="584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3200" b="1" dirty="0">
                <a:latin typeface="+mn-lt"/>
                <a:cs typeface="+mn-cs"/>
              </a:rPr>
              <a:t>IX . Classes </a:t>
            </a:r>
            <a:r>
              <a:rPr lang="fr-BE" sz="3200" b="1" dirty="0" err="1" smtClean="0">
                <a:latin typeface="+mn-lt"/>
                <a:cs typeface="+mn-cs"/>
              </a:rPr>
              <a:t>HashMap</a:t>
            </a:r>
            <a:endParaRPr lang="fr-BE" sz="2400" b="1" i="1" dirty="0">
              <a:latin typeface="+mn-lt"/>
              <a:cs typeface="+mn-cs"/>
            </a:endParaRPr>
          </a:p>
        </p:txBody>
      </p:sp>
      <p:sp>
        <p:nvSpPr>
          <p:cNvPr id="26627" name="Rectangle 8"/>
          <p:cNvSpPr>
            <a:spLocks noChangeArrowheads="1"/>
          </p:cNvSpPr>
          <p:nvPr/>
        </p:nvSpPr>
        <p:spPr bwMode="auto">
          <a:xfrm>
            <a:off x="71438" y="1063934"/>
            <a:ext cx="9072562" cy="4308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fr-BE" altLang="fr-FR" dirty="0">
                <a:latin typeface="Calibri" pitchFamily="34" charset="0"/>
              </a:rPr>
              <a:t>La classe </a:t>
            </a:r>
            <a:r>
              <a:rPr lang="fr-BE" altLang="fr-FR" b="1" dirty="0" err="1">
                <a:latin typeface="Calibri" pitchFamily="34" charset="0"/>
              </a:rPr>
              <a:t>HashMap</a:t>
            </a:r>
            <a:r>
              <a:rPr lang="fr-BE" altLang="fr-FR" b="1" dirty="0">
                <a:latin typeface="Calibri" pitchFamily="34" charset="0"/>
              </a:rPr>
              <a:t> </a:t>
            </a:r>
            <a:r>
              <a:rPr lang="fr-BE" altLang="fr-FR" dirty="0">
                <a:latin typeface="Calibri" pitchFamily="34" charset="0"/>
              </a:rPr>
              <a:t>implémente l'interface </a:t>
            </a:r>
            <a:r>
              <a:rPr lang="fr-BE" altLang="fr-FR" b="1" dirty="0" err="1" smtClean="0">
                <a:latin typeface="Calibri" pitchFamily="34" charset="0"/>
              </a:rPr>
              <a:t>Map</a:t>
            </a:r>
            <a:r>
              <a:rPr lang="fr-BE" altLang="fr-FR" dirty="0" smtClean="0">
                <a:latin typeface="Calibri" pitchFamily="34" charset="0"/>
              </a:rPr>
              <a:t>.</a:t>
            </a:r>
          </a:p>
          <a:p>
            <a:pPr eaLnBrk="1" hangingPunct="1"/>
            <a:endParaRPr lang="fr-BE" altLang="fr-FR" dirty="0">
              <a:latin typeface="Calibri" pitchFamily="34" charset="0"/>
            </a:endParaRPr>
          </a:p>
          <a:p>
            <a:pPr eaLnBrk="1" hangingPunct="1"/>
            <a:r>
              <a:rPr lang="fr-BE" altLang="fr-FR" dirty="0" smtClean="0">
                <a:latin typeface="Calibri" pitchFamily="34" charset="0"/>
              </a:rPr>
              <a:t>Comme pour la classe </a:t>
            </a:r>
            <a:r>
              <a:rPr lang="fr-BE" altLang="fr-FR" b="1" dirty="0" err="1" smtClean="0">
                <a:latin typeface="Calibri" pitchFamily="34" charset="0"/>
              </a:rPr>
              <a:t>HashSet</a:t>
            </a:r>
            <a:r>
              <a:rPr lang="fr-BE" altLang="fr-FR" dirty="0" smtClean="0">
                <a:latin typeface="Calibri" pitchFamily="34" charset="0"/>
              </a:rPr>
              <a:t>, elle se base sur un </a:t>
            </a:r>
            <a:r>
              <a:rPr lang="fr-BE" altLang="fr-FR" b="1" dirty="0" smtClean="0">
                <a:latin typeface="Calibri" pitchFamily="34" charset="0"/>
              </a:rPr>
              <a:t>code de hachage </a:t>
            </a:r>
            <a:r>
              <a:rPr lang="fr-BE" altLang="fr-FR" dirty="0" smtClean="0">
                <a:latin typeface="Calibri" pitchFamily="34" charset="0"/>
              </a:rPr>
              <a:t>pour stocker ses éléments.</a:t>
            </a:r>
          </a:p>
          <a:p>
            <a:pPr eaLnBrk="1" hangingPunct="1"/>
            <a:endParaRPr lang="fr-BE" altLang="fr-FR" dirty="0">
              <a:latin typeface="Calibri" pitchFamily="34" charset="0"/>
            </a:endParaRPr>
          </a:p>
          <a:p>
            <a:pPr eaLnBrk="1" hangingPunct="1"/>
            <a:r>
              <a:rPr lang="fr-BE" altLang="fr-FR" dirty="0" smtClean="0">
                <a:latin typeface="Calibri" pitchFamily="34" charset="0"/>
              </a:rPr>
              <a:t>Les </a:t>
            </a:r>
            <a:r>
              <a:rPr lang="fr-BE" altLang="fr-FR" dirty="0" err="1" smtClean="0">
                <a:latin typeface="Calibri" pitchFamily="34" charset="0"/>
              </a:rPr>
              <a:t>métodes</a:t>
            </a:r>
            <a:r>
              <a:rPr lang="fr-BE" altLang="fr-FR" dirty="0" smtClean="0">
                <a:latin typeface="Calibri" pitchFamily="34" charset="0"/>
              </a:rPr>
              <a:t> </a:t>
            </a:r>
            <a:r>
              <a:rPr lang="fr-BE" altLang="fr-FR" b="1" i="1" dirty="0" err="1" smtClean="0">
                <a:latin typeface="Calibri" pitchFamily="34" charset="0"/>
              </a:rPr>
              <a:t>equals</a:t>
            </a:r>
            <a:r>
              <a:rPr lang="fr-BE" altLang="fr-FR" b="1" dirty="0" smtClean="0">
                <a:latin typeface="Calibri" pitchFamily="34" charset="0"/>
              </a:rPr>
              <a:t> </a:t>
            </a:r>
            <a:r>
              <a:rPr lang="fr-BE" altLang="fr-FR" dirty="0" smtClean="0">
                <a:latin typeface="Calibri" pitchFamily="34" charset="0"/>
              </a:rPr>
              <a:t>et </a:t>
            </a:r>
            <a:r>
              <a:rPr lang="fr-BE" altLang="fr-FR" b="1" i="1" dirty="0" err="1" smtClean="0">
                <a:latin typeface="Calibri" pitchFamily="34" charset="0"/>
              </a:rPr>
              <a:t>hashCode</a:t>
            </a:r>
            <a:r>
              <a:rPr lang="fr-BE" altLang="fr-FR" b="1" dirty="0" smtClean="0">
                <a:latin typeface="Calibri" pitchFamily="34" charset="0"/>
              </a:rPr>
              <a:t> </a:t>
            </a:r>
            <a:r>
              <a:rPr lang="fr-BE" altLang="fr-FR" dirty="0" smtClean="0">
                <a:latin typeface="Calibri" pitchFamily="34" charset="0"/>
              </a:rPr>
              <a:t>doivent porter sur les </a:t>
            </a:r>
            <a:r>
              <a:rPr lang="fr-BE" altLang="fr-FR" b="1" dirty="0" smtClean="0">
                <a:latin typeface="Calibri" pitchFamily="34" charset="0"/>
              </a:rPr>
              <a:t>clés</a:t>
            </a:r>
            <a:r>
              <a:rPr lang="fr-BE" altLang="fr-FR" dirty="0" smtClean="0">
                <a:latin typeface="Calibri" pitchFamily="34" charset="0"/>
              </a:rPr>
              <a:t> et non sur les valeurs.</a:t>
            </a:r>
          </a:p>
          <a:p>
            <a:pPr eaLnBrk="1" hangingPunct="1"/>
            <a:endParaRPr lang="fr-BE" altLang="fr-FR" dirty="0">
              <a:latin typeface="Calibri" pitchFamily="34" charset="0"/>
            </a:endParaRPr>
          </a:p>
          <a:p>
            <a:pPr eaLnBrk="1" hangingPunct="1"/>
            <a:r>
              <a:rPr lang="fr-BE" altLang="fr-FR" dirty="0" smtClean="0">
                <a:latin typeface="Calibri" pitchFamily="34" charset="0"/>
              </a:rPr>
              <a:t>Parcours d’une </a:t>
            </a:r>
            <a:r>
              <a:rPr lang="fr-BE" altLang="fr-FR" dirty="0" err="1" smtClean="0">
                <a:latin typeface="Calibri" pitchFamily="34" charset="0"/>
              </a:rPr>
              <a:t>hashMap</a:t>
            </a:r>
            <a:r>
              <a:rPr lang="fr-BE" altLang="fr-FR" dirty="0" smtClean="0">
                <a:latin typeface="Calibri" pitchFamily="34" charset="0"/>
              </a:rPr>
              <a:t> :</a:t>
            </a:r>
            <a:endParaRPr lang="fr-BE" altLang="fr-FR" sz="2000" dirty="0" smtClean="0">
              <a:latin typeface="Calibri" pitchFamily="34" charset="0"/>
            </a:endParaRPr>
          </a:p>
          <a:p>
            <a:pPr eaLnBrk="1" hangingPunct="1"/>
            <a:r>
              <a:rPr lang="fr-BE" altLang="fr-FR" sz="2000" dirty="0">
                <a:latin typeface="Calibri" pitchFamily="34" charset="0"/>
              </a:rPr>
              <a:t>	</a:t>
            </a:r>
            <a:r>
              <a:rPr lang="fr-BE" altLang="fr-FR" dirty="0" smtClean="0">
                <a:latin typeface="Calibri" pitchFamily="34" charset="0"/>
              </a:rPr>
              <a:t>Set&lt;</a:t>
            </a:r>
            <a:r>
              <a:rPr lang="fr-BE" altLang="fr-FR" dirty="0" err="1" smtClean="0">
                <a:latin typeface="Calibri" pitchFamily="34" charset="0"/>
              </a:rPr>
              <a:t>Map.Entry</a:t>
            </a:r>
            <a:r>
              <a:rPr lang="fr-BE" altLang="fr-FR" dirty="0" smtClean="0">
                <a:latin typeface="Calibri" pitchFamily="34" charset="0"/>
              </a:rPr>
              <a:t>&lt;K, V&gt;&gt; </a:t>
            </a:r>
            <a:r>
              <a:rPr lang="fr-BE" altLang="fr-FR" dirty="0" err="1" smtClean="0">
                <a:latin typeface="Calibri" pitchFamily="34" charset="0"/>
              </a:rPr>
              <a:t>entrees</a:t>
            </a:r>
            <a:r>
              <a:rPr lang="fr-BE" altLang="fr-FR" dirty="0" smtClean="0">
                <a:latin typeface="Calibri" pitchFamily="34" charset="0"/>
              </a:rPr>
              <a:t> = </a:t>
            </a:r>
            <a:r>
              <a:rPr lang="fr-BE" altLang="fr-FR" dirty="0" err="1" smtClean="0">
                <a:latin typeface="Calibri" pitchFamily="34" charset="0"/>
              </a:rPr>
              <a:t>hashMap.entrySet</a:t>
            </a:r>
            <a:r>
              <a:rPr lang="fr-BE" altLang="fr-FR" dirty="0" smtClean="0">
                <a:latin typeface="Calibri" pitchFamily="34" charset="0"/>
              </a:rPr>
              <a:t>();</a:t>
            </a:r>
          </a:p>
          <a:p>
            <a:pPr eaLnBrk="1" hangingPunct="1"/>
            <a:r>
              <a:rPr lang="fr-BE" altLang="fr-FR" dirty="0">
                <a:latin typeface="Calibri" pitchFamily="34" charset="0"/>
              </a:rPr>
              <a:t>	</a:t>
            </a:r>
            <a:r>
              <a:rPr lang="fr-BE" altLang="fr-FR" dirty="0" err="1" smtClean="0">
                <a:latin typeface="Calibri" pitchFamily="34" charset="0"/>
              </a:rPr>
              <a:t>Iterator</a:t>
            </a:r>
            <a:r>
              <a:rPr lang="fr-BE" altLang="fr-FR" dirty="0" smtClean="0">
                <a:latin typeface="Calibri" pitchFamily="34" charset="0"/>
              </a:rPr>
              <a:t>&lt;</a:t>
            </a:r>
            <a:r>
              <a:rPr lang="fr-BE" altLang="fr-FR" dirty="0" err="1" smtClean="0">
                <a:latin typeface="Calibri" pitchFamily="34" charset="0"/>
              </a:rPr>
              <a:t>Map.Entry</a:t>
            </a:r>
            <a:r>
              <a:rPr lang="fr-BE" altLang="fr-FR" dirty="0" smtClean="0">
                <a:latin typeface="Calibri" pitchFamily="34" charset="0"/>
              </a:rPr>
              <a:t>&lt;K, V&gt;&gt; </a:t>
            </a:r>
            <a:r>
              <a:rPr lang="fr-BE" altLang="fr-FR" dirty="0" err="1" smtClean="0">
                <a:latin typeface="Calibri" pitchFamily="34" charset="0"/>
              </a:rPr>
              <a:t>it</a:t>
            </a:r>
            <a:r>
              <a:rPr lang="fr-BE" altLang="fr-FR" dirty="0" smtClean="0">
                <a:latin typeface="Calibri" pitchFamily="34" charset="0"/>
              </a:rPr>
              <a:t> = </a:t>
            </a:r>
            <a:r>
              <a:rPr lang="fr-BE" altLang="fr-FR" dirty="0" err="1" smtClean="0">
                <a:latin typeface="Calibri" pitchFamily="34" charset="0"/>
              </a:rPr>
              <a:t>entrees.iterator</a:t>
            </a:r>
            <a:r>
              <a:rPr lang="fr-BE" altLang="fr-FR" dirty="0" smtClean="0">
                <a:latin typeface="Calibri" pitchFamily="34" charset="0"/>
              </a:rPr>
              <a:t>();</a:t>
            </a:r>
          </a:p>
          <a:p>
            <a:pPr eaLnBrk="1" hangingPunct="1"/>
            <a:r>
              <a:rPr lang="fr-BE" altLang="fr-FR" dirty="0">
                <a:latin typeface="Calibri" pitchFamily="34" charset="0"/>
              </a:rPr>
              <a:t>	</a:t>
            </a:r>
            <a:r>
              <a:rPr lang="fr-BE" altLang="fr-FR" b="1" dirty="0" err="1" smtClean="0">
                <a:solidFill>
                  <a:schemeClr val="tx2">
                    <a:lumMod val="50000"/>
                    <a:lumOff val="50000"/>
                  </a:schemeClr>
                </a:solidFill>
                <a:latin typeface="Calibri" pitchFamily="34" charset="0"/>
              </a:rPr>
              <a:t>while</a:t>
            </a:r>
            <a:r>
              <a:rPr lang="fr-BE" altLang="fr-FR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alibri" pitchFamily="34" charset="0"/>
              </a:rPr>
              <a:t> </a:t>
            </a:r>
            <a:r>
              <a:rPr lang="fr-BE" altLang="fr-FR" dirty="0" smtClean="0">
                <a:latin typeface="Calibri" pitchFamily="34" charset="0"/>
              </a:rPr>
              <a:t>(</a:t>
            </a:r>
            <a:r>
              <a:rPr lang="fr-BE" altLang="fr-FR" dirty="0" err="1" smtClean="0">
                <a:latin typeface="Calibri" pitchFamily="34" charset="0"/>
              </a:rPr>
              <a:t>it.hasNext</a:t>
            </a:r>
            <a:r>
              <a:rPr lang="fr-BE" altLang="fr-FR" dirty="0" smtClean="0">
                <a:latin typeface="Calibri" pitchFamily="34" charset="0"/>
              </a:rPr>
              <a:t>()) {</a:t>
            </a:r>
          </a:p>
          <a:p>
            <a:pPr eaLnBrk="1" hangingPunct="1"/>
            <a:r>
              <a:rPr lang="fr-BE" altLang="fr-FR" dirty="0">
                <a:latin typeface="Calibri" pitchFamily="34" charset="0"/>
              </a:rPr>
              <a:t>	</a:t>
            </a:r>
            <a:r>
              <a:rPr lang="fr-BE" altLang="fr-FR" dirty="0" smtClean="0">
                <a:latin typeface="Calibri" pitchFamily="34" charset="0"/>
              </a:rPr>
              <a:t>	</a:t>
            </a:r>
            <a:r>
              <a:rPr lang="fr-BE" altLang="fr-FR" dirty="0" err="1" smtClean="0">
                <a:latin typeface="Calibri" pitchFamily="34" charset="0"/>
              </a:rPr>
              <a:t>Map.Entry</a:t>
            </a:r>
            <a:r>
              <a:rPr lang="fr-BE" altLang="fr-FR" dirty="0" smtClean="0">
                <a:latin typeface="Calibri" pitchFamily="34" charset="0"/>
              </a:rPr>
              <a:t>&lt;K, V&gt; </a:t>
            </a:r>
            <a:r>
              <a:rPr lang="fr-BE" altLang="fr-FR" dirty="0" err="1" smtClean="0">
                <a:latin typeface="Calibri" pitchFamily="34" charset="0"/>
              </a:rPr>
              <a:t>entree</a:t>
            </a:r>
            <a:r>
              <a:rPr lang="fr-BE" altLang="fr-FR" dirty="0" smtClean="0">
                <a:latin typeface="Calibri" pitchFamily="34" charset="0"/>
              </a:rPr>
              <a:t> = </a:t>
            </a:r>
            <a:r>
              <a:rPr lang="fr-BE" altLang="fr-FR" dirty="0" err="1" smtClean="0">
                <a:latin typeface="Calibri" pitchFamily="34" charset="0"/>
              </a:rPr>
              <a:t>it.next</a:t>
            </a:r>
            <a:r>
              <a:rPr lang="fr-BE" altLang="fr-FR" dirty="0" smtClean="0">
                <a:latin typeface="Calibri" pitchFamily="34" charset="0"/>
              </a:rPr>
              <a:t>();</a:t>
            </a:r>
          </a:p>
          <a:p>
            <a:pPr eaLnBrk="1" hangingPunct="1"/>
            <a:r>
              <a:rPr lang="fr-BE" altLang="fr-FR" dirty="0" smtClean="0">
                <a:latin typeface="Calibri" pitchFamily="34" charset="0"/>
              </a:rPr>
              <a:t>		K </a:t>
            </a:r>
            <a:r>
              <a:rPr lang="fr-BE" altLang="fr-FR" dirty="0" err="1" smtClean="0">
                <a:latin typeface="Calibri" pitchFamily="34" charset="0"/>
              </a:rPr>
              <a:t>cle</a:t>
            </a:r>
            <a:r>
              <a:rPr lang="fr-BE" altLang="fr-FR" dirty="0" smtClean="0">
                <a:latin typeface="Calibri" pitchFamily="34" charset="0"/>
              </a:rPr>
              <a:t> = </a:t>
            </a:r>
            <a:r>
              <a:rPr lang="fr-BE" altLang="fr-FR" dirty="0" err="1" smtClean="0">
                <a:latin typeface="Calibri" pitchFamily="34" charset="0"/>
              </a:rPr>
              <a:t>entree.getKey</a:t>
            </a:r>
            <a:r>
              <a:rPr lang="fr-BE" altLang="fr-FR" dirty="0" smtClean="0">
                <a:latin typeface="Calibri" pitchFamily="34" charset="0"/>
              </a:rPr>
              <a:t>();</a:t>
            </a:r>
          </a:p>
          <a:p>
            <a:pPr eaLnBrk="1" hangingPunct="1"/>
            <a:r>
              <a:rPr lang="fr-BE" altLang="fr-FR" dirty="0">
                <a:latin typeface="Calibri" pitchFamily="34" charset="0"/>
              </a:rPr>
              <a:t>	</a:t>
            </a:r>
            <a:r>
              <a:rPr lang="fr-BE" altLang="fr-FR" dirty="0" smtClean="0">
                <a:latin typeface="Calibri" pitchFamily="34" charset="0"/>
              </a:rPr>
              <a:t>	V valeur = </a:t>
            </a:r>
            <a:r>
              <a:rPr lang="fr-BE" altLang="fr-FR" dirty="0" err="1" smtClean="0">
                <a:latin typeface="Calibri" pitchFamily="34" charset="0"/>
              </a:rPr>
              <a:t>entree.getValue</a:t>
            </a:r>
            <a:r>
              <a:rPr lang="fr-BE" altLang="fr-FR" dirty="0" smtClean="0">
                <a:latin typeface="Calibri" pitchFamily="34" charset="0"/>
              </a:rPr>
              <a:t>();</a:t>
            </a:r>
          </a:p>
          <a:p>
            <a:pPr eaLnBrk="1" hangingPunct="1"/>
            <a:r>
              <a:rPr lang="fr-BE" altLang="fr-FR" dirty="0">
                <a:latin typeface="Calibri" pitchFamily="34" charset="0"/>
              </a:rPr>
              <a:t>	</a:t>
            </a:r>
            <a:r>
              <a:rPr lang="fr-BE" altLang="fr-FR" dirty="0" smtClean="0">
                <a:latin typeface="Calibri" pitchFamily="34" charset="0"/>
              </a:rPr>
              <a:t>	…</a:t>
            </a:r>
          </a:p>
          <a:p>
            <a:pPr eaLnBrk="1" hangingPunct="1"/>
            <a:r>
              <a:rPr lang="fr-BE" altLang="fr-FR" dirty="0">
                <a:latin typeface="Calibri" pitchFamily="34" charset="0"/>
              </a:rPr>
              <a:t>	</a:t>
            </a:r>
            <a:r>
              <a:rPr lang="fr-BE" altLang="fr-FR" dirty="0" smtClean="0">
                <a:latin typeface="Calibri" pitchFamily="34" charset="0"/>
              </a:rPr>
              <a:t>}</a:t>
            </a:r>
            <a:endParaRPr lang="fr-BE" altLang="fr-FR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90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0" y="0"/>
            <a:ext cx="9144000" cy="584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3200" b="1" dirty="0" smtClean="0">
                <a:latin typeface="+mn-lt"/>
                <a:cs typeface="+mn-cs"/>
              </a:rPr>
              <a:t>IX </a:t>
            </a:r>
            <a:r>
              <a:rPr lang="fr-BE" sz="3200" b="1" dirty="0">
                <a:latin typeface="+mn-lt"/>
                <a:cs typeface="+mn-cs"/>
              </a:rPr>
              <a:t>. </a:t>
            </a:r>
            <a:r>
              <a:rPr lang="fr-BE" sz="2400" b="1" dirty="0">
                <a:latin typeface="+mn-lt"/>
                <a:cs typeface="+mn-cs"/>
              </a:rPr>
              <a:t>Classe </a:t>
            </a:r>
            <a:r>
              <a:rPr lang="fr-BE" sz="2400" b="1" dirty="0" err="1" smtClean="0">
                <a:latin typeface="+mn-lt"/>
                <a:cs typeface="+mn-cs"/>
              </a:rPr>
              <a:t>HashMap</a:t>
            </a:r>
            <a:r>
              <a:rPr lang="fr-BE" sz="2400" b="1" dirty="0" smtClean="0">
                <a:latin typeface="+mn-lt"/>
                <a:cs typeface="+mn-cs"/>
              </a:rPr>
              <a:t> – Exercices</a:t>
            </a:r>
            <a:endParaRPr lang="fr-BE" sz="2400" b="1" i="1" dirty="0">
              <a:latin typeface="+mn-lt"/>
              <a:cs typeface="+mn-cs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07504" y="82742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smtClean="0">
                <a:latin typeface="+mj-lt"/>
              </a:rPr>
              <a:t>Reprenez l’exercice sur les cyclistes et adaptez-le pour remplacer les </a:t>
            </a:r>
            <a:r>
              <a:rPr lang="fr-BE" dirty="0" err="1" smtClean="0">
                <a:latin typeface="+mj-lt"/>
              </a:rPr>
              <a:t>ArrayList</a:t>
            </a:r>
            <a:r>
              <a:rPr lang="fr-BE" dirty="0" smtClean="0">
                <a:latin typeface="+mj-lt"/>
              </a:rPr>
              <a:t> par des </a:t>
            </a:r>
            <a:r>
              <a:rPr lang="fr-BE" dirty="0" err="1" smtClean="0">
                <a:latin typeface="+mj-lt"/>
              </a:rPr>
              <a:t>HashMap</a:t>
            </a:r>
            <a:endParaRPr lang="fr-B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3966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ZoneTexte 4"/>
          <p:cNvSpPr txBox="1">
            <a:spLocks noChangeArrowheads="1"/>
          </p:cNvSpPr>
          <p:nvPr/>
        </p:nvSpPr>
        <p:spPr bwMode="auto">
          <a:xfrm>
            <a:off x="0" y="68263"/>
            <a:ext cx="9144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fr-BE" altLang="fr-FR" sz="3600" b="1">
                <a:latin typeface="Calibri" pitchFamily="34" charset="0"/>
              </a:rPr>
              <a:t>Aperçu du chapitre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785812" y="548680"/>
            <a:ext cx="7572375" cy="575542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6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 smtClean="0">
                <a:latin typeface="+mn-lt"/>
                <a:cs typeface="+mn-cs"/>
              </a:rPr>
              <a:t>I. Les collections</a:t>
            </a: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6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 smtClean="0">
                <a:latin typeface="+mn-lt"/>
                <a:cs typeface="+mn-cs"/>
              </a:rPr>
              <a:t>II.</a:t>
            </a:r>
            <a:r>
              <a:rPr lang="fr-BE" sz="1600" b="1" dirty="0">
                <a:latin typeface="+mn-lt"/>
                <a:cs typeface="+mn-cs"/>
              </a:rPr>
              <a:t> </a:t>
            </a:r>
            <a:r>
              <a:rPr lang="fr-BE" sz="1600" b="1" dirty="0" smtClean="0">
                <a:latin typeface="+mn-lt"/>
                <a:cs typeface="+mn-cs"/>
              </a:rPr>
              <a:t>Interface </a:t>
            </a:r>
            <a:r>
              <a:rPr lang="fr-BE" sz="1600" b="1" dirty="0">
                <a:latin typeface="+mn-lt"/>
                <a:cs typeface="+mn-cs"/>
              </a:rPr>
              <a:t>Collection </a:t>
            </a:r>
            <a:endParaRPr lang="fr-BE" sz="1600" b="1" dirty="0" smtClean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6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 smtClean="0">
                <a:latin typeface="+mn-lt"/>
                <a:cs typeface="+mn-cs"/>
              </a:rPr>
              <a:t>III.</a:t>
            </a:r>
            <a:r>
              <a:rPr lang="fr-BE" sz="1600" b="1" dirty="0">
                <a:latin typeface="+mn-lt"/>
                <a:cs typeface="+mn-cs"/>
              </a:rPr>
              <a:t> </a:t>
            </a:r>
            <a:r>
              <a:rPr lang="fr-BE" sz="1600" b="1" dirty="0" smtClean="0">
                <a:latin typeface="+mn-lt"/>
                <a:cs typeface="+mn-cs"/>
              </a:rPr>
              <a:t>Interface </a:t>
            </a:r>
            <a:r>
              <a:rPr lang="fr-BE" sz="1600" b="1" dirty="0">
                <a:latin typeface="+mn-lt"/>
                <a:cs typeface="+mn-cs"/>
              </a:rPr>
              <a:t>List </a:t>
            </a:r>
            <a:endParaRPr lang="fr-BE" sz="1600" b="1" dirty="0" smtClean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6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 smtClean="0">
                <a:latin typeface="+mn-lt"/>
                <a:cs typeface="+mn-cs"/>
              </a:rPr>
              <a:t>IV.</a:t>
            </a:r>
            <a:r>
              <a:rPr lang="fr-BE" sz="1600" b="1" dirty="0">
                <a:latin typeface="+mn-lt"/>
                <a:cs typeface="+mn-cs"/>
              </a:rPr>
              <a:t> </a:t>
            </a:r>
            <a:r>
              <a:rPr lang="fr-BE" sz="1600" b="1" dirty="0" smtClean="0">
                <a:latin typeface="+mn-lt"/>
                <a:cs typeface="+mn-cs"/>
              </a:rPr>
              <a:t>Classe </a:t>
            </a:r>
            <a:r>
              <a:rPr lang="fr-BE" sz="1600" b="1" dirty="0" err="1" smtClean="0">
                <a:latin typeface="+mn-lt"/>
                <a:cs typeface="+mn-cs"/>
              </a:rPr>
              <a:t>ArrayList</a:t>
            </a:r>
            <a:endParaRPr lang="fr-BE" sz="1600" b="1" dirty="0" smtClean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6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 smtClean="0">
                <a:latin typeface="+mn-lt"/>
                <a:cs typeface="+mn-cs"/>
              </a:rPr>
              <a:t>V.</a:t>
            </a:r>
            <a:r>
              <a:rPr lang="fr-BE" sz="1600" b="1" dirty="0">
                <a:latin typeface="+mn-lt"/>
                <a:cs typeface="+mn-cs"/>
              </a:rPr>
              <a:t> </a:t>
            </a:r>
            <a:r>
              <a:rPr lang="fr-BE" sz="1600" b="1" dirty="0" smtClean="0">
                <a:latin typeface="+mn-lt"/>
                <a:cs typeface="+mn-cs"/>
              </a:rPr>
              <a:t>Interface Set</a:t>
            </a: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600" b="1" dirty="0" smtClean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 smtClean="0">
                <a:latin typeface="+mn-lt"/>
                <a:cs typeface="+mn-cs"/>
              </a:rPr>
              <a:t>VI.</a:t>
            </a:r>
            <a:r>
              <a:rPr lang="fr-BE" sz="1600" b="1" dirty="0">
                <a:latin typeface="+mn-lt"/>
                <a:cs typeface="+mn-cs"/>
              </a:rPr>
              <a:t> </a:t>
            </a:r>
            <a:r>
              <a:rPr lang="fr-BE" sz="1600" b="1" dirty="0" smtClean="0">
                <a:latin typeface="+mn-lt"/>
                <a:cs typeface="+mn-cs"/>
              </a:rPr>
              <a:t>Classe </a:t>
            </a:r>
            <a:r>
              <a:rPr lang="fr-BE" sz="1600" b="1" dirty="0" err="1" smtClean="0">
                <a:latin typeface="+mn-lt"/>
                <a:cs typeface="+mn-cs"/>
              </a:rPr>
              <a:t>HashSet</a:t>
            </a:r>
            <a:endParaRPr lang="fr-BE" sz="1600" b="1" dirty="0" smtClean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6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 smtClean="0">
                <a:latin typeface="+mn-lt"/>
                <a:cs typeface="+mn-cs"/>
              </a:rPr>
              <a:t>VII.</a:t>
            </a:r>
            <a:r>
              <a:rPr lang="fr-BE" sz="1600" b="1" dirty="0">
                <a:latin typeface="+mn-lt"/>
                <a:cs typeface="+mn-cs"/>
              </a:rPr>
              <a:t> </a:t>
            </a:r>
            <a:r>
              <a:rPr lang="fr-BE" sz="1600" b="1" dirty="0" smtClean="0">
                <a:latin typeface="+mn-lt"/>
                <a:cs typeface="+mn-cs"/>
              </a:rPr>
              <a:t>Classe </a:t>
            </a:r>
            <a:r>
              <a:rPr lang="fr-BE" sz="1600" b="1" dirty="0" err="1" smtClean="0">
                <a:latin typeface="+mn-lt"/>
                <a:cs typeface="+mn-cs"/>
              </a:rPr>
              <a:t>TreeSet</a:t>
            </a:r>
            <a:r>
              <a:rPr lang="fr-BE" sz="1600" b="1" dirty="0">
                <a:latin typeface="+mn-lt"/>
                <a:cs typeface="+mn-cs"/>
              </a:rPr>
              <a:t>	</a:t>
            </a:r>
            <a:endParaRPr lang="fr-BE" sz="1600" b="1" dirty="0" smtClean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>
                <a:latin typeface="+mn-lt"/>
                <a:cs typeface="+mn-cs"/>
              </a:rPr>
              <a:t>	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 smtClean="0">
                <a:latin typeface="+mn-lt"/>
                <a:cs typeface="+mn-cs"/>
              </a:rPr>
              <a:t>VIII. Interface </a:t>
            </a:r>
            <a:r>
              <a:rPr lang="fr-BE" sz="1600" b="1" dirty="0" err="1">
                <a:latin typeface="+mn-lt"/>
                <a:cs typeface="+mn-cs"/>
              </a:rPr>
              <a:t>Map</a:t>
            </a:r>
            <a:r>
              <a:rPr lang="fr-BE" sz="1600" b="1" dirty="0">
                <a:latin typeface="+mn-lt"/>
                <a:cs typeface="+mn-cs"/>
              </a:rPr>
              <a:t> </a:t>
            </a:r>
            <a:endParaRPr lang="fr-BE" sz="1600" b="1" dirty="0" smtClean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buAutoNum type="romanUcPeriod" startAt="8"/>
              <a:defRPr/>
            </a:pPr>
            <a:endParaRPr lang="fr-BE" sz="16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 smtClean="0">
                <a:latin typeface="+mn-lt"/>
                <a:cs typeface="+mn-cs"/>
              </a:rPr>
              <a:t>IX.</a:t>
            </a:r>
            <a:r>
              <a:rPr lang="fr-BE" sz="1600" b="1" dirty="0">
                <a:latin typeface="+mn-lt"/>
                <a:cs typeface="+mn-cs"/>
              </a:rPr>
              <a:t> </a:t>
            </a:r>
            <a:r>
              <a:rPr lang="fr-BE" sz="1600" b="1" dirty="0" smtClean="0">
                <a:latin typeface="+mn-lt"/>
                <a:cs typeface="+mn-cs"/>
              </a:rPr>
              <a:t>Classe </a:t>
            </a:r>
            <a:r>
              <a:rPr lang="fr-BE" sz="1600" b="1" dirty="0" err="1" smtClean="0">
                <a:latin typeface="+mn-lt"/>
                <a:cs typeface="+mn-cs"/>
              </a:rPr>
              <a:t>HashMap</a:t>
            </a:r>
            <a:endParaRPr lang="fr-BE" sz="1600" b="1" dirty="0" smtClean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6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 smtClean="0">
                <a:solidFill>
                  <a:srgbClr val="FF0000"/>
                </a:solidFill>
                <a:latin typeface="+mn-lt"/>
                <a:cs typeface="+mn-cs"/>
              </a:rPr>
              <a:t>X. Classe </a:t>
            </a:r>
            <a:r>
              <a:rPr lang="fr-BE" sz="1600" b="1" dirty="0" err="1" smtClean="0">
                <a:solidFill>
                  <a:srgbClr val="FF0000"/>
                </a:solidFill>
                <a:latin typeface="+mn-lt"/>
                <a:cs typeface="+mn-cs"/>
              </a:rPr>
              <a:t>TreeMap</a:t>
            </a:r>
            <a:endParaRPr lang="fr-BE" sz="1600" b="1" dirty="0" smtClean="0">
              <a:solidFill>
                <a:srgbClr val="FF0000"/>
              </a:solidFill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6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 smtClean="0">
                <a:latin typeface="+mn-lt"/>
                <a:cs typeface="+mn-cs"/>
              </a:rPr>
              <a:t>XI. Les énumérations</a:t>
            </a:r>
            <a:endParaRPr lang="fr-BE" sz="16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600" b="1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515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0" y="0"/>
            <a:ext cx="9144000" cy="584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3200" b="1" dirty="0" smtClean="0">
                <a:latin typeface="+mn-lt"/>
                <a:cs typeface="+mn-cs"/>
              </a:rPr>
              <a:t>X </a:t>
            </a:r>
            <a:r>
              <a:rPr lang="fr-BE" sz="3200" b="1" dirty="0">
                <a:latin typeface="+mn-lt"/>
                <a:cs typeface="+mn-cs"/>
              </a:rPr>
              <a:t>. Classes </a:t>
            </a:r>
            <a:r>
              <a:rPr lang="fr-BE" sz="3200" b="1" dirty="0" err="1" smtClean="0">
                <a:latin typeface="+mn-lt"/>
                <a:cs typeface="+mn-cs"/>
              </a:rPr>
              <a:t>TreeMap</a:t>
            </a:r>
            <a:endParaRPr lang="fr-BE" sz="2400" b="1" i="1" dirty="0">
              <a:latin typeface="+mn-lt"/>
              <a:cs typeface="+mn-cs"/>
            </a:endParaRPr>
          </a:p>
        </p:txBody>
      </p:sp>
      <p:sp>
        <p:nvSpPr>
          <p:cNvPr id="26627" name="Rectangle 8"/>
          <p:cNvSpPr>
            <a:spLocks noChangeArrowheads="1"/>
          </p:cNvSpPr>
          <p:nvPr/>
        </p:nvSpPr>
        <p:spPr bwMode="auto">
          <a:xfrm>
            <a:off x="71438" y="1063934"/>
            <a:ext cx="9072562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fr-BE" altLang="fr-FR" dirty="0">
                <a:latin typeface="Calibri" pitchFamily="34" charset="0"/>
              </a:rPr>
              <a:t>La classe </a:t>
            </a:r>
            <a:r>
              <a:rPr lang="fr-BE" altLang="fr-FR" b="1" dirty="0" err="1" smtClean="0">
                <a:latin typeface="Calibri" pitchFamily="34" charset="0"/>
              </a:rPr>
              <a:t>TreeMap</a:t>
            </a:r>
            <a:r>
              <a:rPr lang="fr-BE" altLang="fr-FR" b="1" dirty="0" smtClean="0">
                <a:latin typeface="Calibri" pitchFamily="34" charset="0"/>
              </a:rPr>
              <a:t> </a:t>
            </a:r>
            <a:r>
              <a:rPr lang="fr-BE" altLang="fr-FR" dirty="0">
                <a:latin typeface="Calibri" pitchFamily="34" charset="0"/>
              </a:rPr>
              <a:t>implémente l'interface </a:t>
            </a:r>
            <a:r>
              <a:rPr lang="fr-BE" altLang="fr-FR" b="1" dirty="0" err="1" smtClean="0">
                <a:latin typeface="Calibri" pitchFamily="34" charset="0"/>
              </a:rPr>
              <a:t>Map</a:t>
            </a:r>
            <a:r>
              <a:rPr lang="fr-BE" altLang="fr-FR" dirty="0" smtClean="0">
                <a:latin typeface="Calibri" pitchFamily="34" charset="0"/>
              </a:rPr>
              <a:t>.</a:t>
            </a:r>
          </a:p>
          <a:p>
            <a:pPr eaLnBrk="1" hangingPunct="1"/>
            <a:endParaRPr lang="fr-BE" altLang="fr-FR" dirty="0">
              <a:latin typeface="Calibri" pitchFamily="34" charset="0"/>
            </a:endParaRPr>
          </a:p>
          <a:p>
            <a:pPr eaLnBrk="1" hangingPunct="1"/>
            <a:r>
              <a:rPr lang="fr-BE" altLang="fr-FR" dirty="0" smtClean="0">
                <a:latin typeface="Calibri" pitchFamily="34" charset="0"/>
              </a:rPr>
              <a:t>Cette classe a un comportement semblable à celui des </a:t>
            </a:r>
            <a:r>
              <a:rPr lang="fr-BE" altLang="fr-FR" b="1" dirty="0" err="1" smtClean="0">
                <a:latin typeface="Calibri" pitchFamily="34" charset="0"/>
              </a:rPr>
              <a:t>TreeSet</a:t>
            </a:r>
            <a:r>
              <a:rPr lang="fr-BE" altLang="fr-FR" dirty="0" smtClean="0">
                <a:latin typeface="Calibri" pitchFamily="34" charset="0"/>
              </a:rPr>
              <a:t>.</a:t>
            </a:r>
          </a:p>
          <a:p>
            <a:pPr eaLnBrk="1" hangingPunct="1"/>
            <a:endParaRPr lang="fr-BE" altLang="fr-FR" dirty="0">
              <a:latin typeface="Calibri" pitchFamily="34" charset="0"/>
            </a:endParaRPr>
          </a:p>
          <a:p>
            <a:pPr eaLnBrk="1" hangingPunct="1"/>
            <a:r>
              <a:rPr lang="fr-BE" altLang="fr-FR" dirty="0" smtClean="0">
                <a:latin typeface="Calibri" pitchFamily="34" charset="0"/>
              </a:rPr>
              <a:t>La méthode </a:t>
            </a:r>
            <a:r>
              <a:rPr lang="fr-BE" altLang="fr-FR" b="1" i="1" dirty="0" err="1" smtClean="0">
                <a:latin typeface="Calibri" pitchFamily="34" charset="0"/>
              </a:rPr>
              <a:t>equals</a:t>
            </a:r>
            <a:r>
              <a:rPr lang="fr-BE" altLang="fr-FR" dirty="0" smtClean="0">
                <a:latin typeface="Calibri" pitchFamily="34" charset="0"/>
              </a:rPr>
              <a:t> doit porter sur les </a:t>
            </a:r>
            <a:r>
              <a:rPr lang="fr-BE" altLang="fr-FR" b="1" dirty="0" smtClean="0">
                <a:latin typeface="Calibri" pitchFamily="34" charset="0"/>
              </a:rPr>
              <a:t>clés</a:t>
            </a:r>
            <a:r>
              <a:rPr lang="fr-BE" altLang="fr-FR" dirty="0" smtClean="0">
                <a:latin typeface="Calibri" pitchFamily="34" charset="0"/>
              </a:rPr>
              <a:t> et non sur les valeurs.</a:t>
            </a:r>
          </a:p>
          <a:p>
            <a:pPr eaLnBrk="1" hangingPunct="1"/>
            <a:endParaRPr lang="fr-BE" altLang="fr-FR" dirty="0">
              <a:latin typeface="Calibri" pitchFamily="34" charset="0"/>
            </a:endParaRPr>
          </a:p>
          <a:p>
            <a:pPr eaLnBrk="1" hangingPunct="1"/>
            <a:r>
              <a:rPr lang="fr-BE" altLang="fr-FR" dirty="0" smtClean="0">
                <a:latin typeface="Calibri" pitchFamily="34" charset="0"/>
              </a:rPr>
              <a:t>Le </a:t>
            </a:r>
            <a:r>
              <a:rPr lang="fr-BE" altLang="fr-FR" b="1" dirty="0" smtClean="0">
                <a:latin typeface="Calibri" pitchFamily="34" charset="0"/>
              </a:rPr>
              <a:t>tri</a:t>
            </a:r>
            <a:r>
              <a:rPr lang="fr-BE" altLang="fr-FR" dirty="0" smtClean="0">
                <a:latin typeface="Calibri" pitchFamily="34" charset="0"/>
              </a:rPr>
              <a:t> se base également sur les </a:t>
            </a:r>
            <a:r>
              <a:rPr lang="fr-BE" altLang="fr-FR" b="1" dirty="0" smtClean="0">
                <a:latin typeface="Calibri" pitchFamily="34" charset="0"/>
              </a:rPr>
              <a:t>clés</a:t>
            </a:r>
            <a:r>
              <a:rPr lang="fr-BE" altLang="fr-FR" dirty="0" smtClean="0">
                <a:latin typeface="Calibri" pitchFamily="34" charset="0"/>
              </a:rPr>
              <a:t>.</a:t>
            </a:r>
          </a:p>
          <a:p>
            <a:pPr eaLnBrk="1" hangingPunct="1"/>
            <a:endParaRPr lang="fr-BE" altLang="fr-FR" dirty="0">
              <a:latin typeface="Calibri" pitchFamily="34" charset="0"/>
            </a:endParaRPr>
          </a:p>
          <a:p>
            <a:pPr eaLnBrk="1" hangingPunct="1"/>
            <a:r>
              <a:rPr lang="fr-BE" altLang="fr-FR" dirty="0" smtClean="0">
                <a:latin typeface="Calibri" pitchFamily="34" charset="0"/>
              </a:rPr>
              <a:t>Le parcours d’une </a:t>
            </a:r>
            <a:r>
              <a:rPr lang="fr-BE" altLang="fr-FR" b="1" dirty="0" err="1" smtClean="0">
                <a:latin typeface="Calibri" pitchFamily="34" charset="0"/>
              </a:rPr>
              <a:t>TreeMap</a:t>
            </a:r>
            <a:r>
              <a:rPr lang="fr-BE" altLang="fr-FR" dirty="0" smtClean="0">
                <a:latin typeface="Calibri" pitchFamily="34" charset="0"/>
              </a:rPr>
              <a:t> est identique à celui d’une </a:t>
            </a:r>
            <a:r>
              <a:rPr lang="fr-BE" altLang="fr-FR" b="1" dirty="0" err="1" smtClean="0">
                <a:latin typeface="Calibri" pitchFamily="34" charset="0"/>
              </a:rPr>
              <a:t>HashMap</a:t>
            </a:r>
            <a:r>
              <a:rPr lang="fr-BE" altLang="fr-FR" dirty="0" smtClean="0">
                <a:latin typeface="Calibri" pitchFamily="34" charset="0"/>
              </a:rPr>
              <a:t>.</a:t>
            </a:r>
            <a:endParaRPr lang="fr-BE" altLang="fr-FR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63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0" y="0"/>
            <a:ext cx="9144000" cy="584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3200" b="1" dirty="0" smtClean="0">
                <a:latin typeface="+mn-lt"/>
                <a:cs typeface="+mn-cs"/>
              </a:rPr>
              <a:t>X </a:t>
            </a:r>
            <a:r>
              <a:rPr lang="fr-BE" sz="3200" b="1" dirty="0">
                <a:latin typeface="+mn-lt"/>
                <a:cs typeface="+mn-cs"/>
              </a:rPr>
              <a:t>. </a:t>
            </a:r>
            <a:r>
              <a:rPr lang="fr-BE" sz="2400" b="1" dirty="0">
                <a:latin typeface="+mn-lt"/>
                <a:cs typeface="+mn-cs"/>
              </a:rPr>
              <a:t>Classe </a:t>
            </a:r>
            <a:r>
              <a:rPr lang="fr-BE" sz="2400" b="1" dirty="0" err="1" smtClean="0">
                <a:latin typeface="+mn-lt"/>
                <a:cs typeface="+mn-cs"/>
              </a:rPr>
              <a:t>TreeMap</a:t>
            </a:r>
            <a:r>
              <a:rPr lang="fr-BE" sz="2400" b="1" dirty="0" smtClean="0">
                <a:latin typeface="+mn-lt"/>
                <a:cs typeface="+mn-cs"/>
              </a:rPr>
              <a:t> – Exercices</a:t>
            </a:r>
            <a:endParaRPr lang="fr-BE" sz="2400" b="1" i="1" dirty="0">
              <a:latin typeface="+mn-lt"/>
              <a:cs typeface="+mn-cs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07504" y="82742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smtClean="0">
                <a:latin typeface="+mj-lt"/>
              </a:rPr>
              <a:t>Reprenez l’exercice sur les cyclistes et adaptez-le pour remplacer les </a:t>
            </a:r>
            <a:r>
              <a:rPr lang="fr-BE" dirty="0" err="1" smtClean="0">
                <a:latin typeface="+mj-lt"/>
              </a:rPr>
              <a:t>ArrayList</a:t>
            </a:r>
            <a:r>
              <a:rPr lang="fr-BE" dirty="0" smtClean="0">
                <a:latin typeface="+mj-lt"/>
              </a:rPr>
              <a:t> par des </a:t>
            </a:r>
            <a:r>
              <a:rPr lang="fr-BE" dirty="0" err="1" smtClean="0">
                <a:latin typeface="+mj-lt"/>
              </a:rPr>
              <a:t>TreeMap</a:t>
            </a:r>
            <a:endParaRPr lang="fr-B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3966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ZoneTexte 4"/>
          <p:cNvSpPr txBox="1">
            <a:spLocks noChangeArrowheads="1"/>
          </p:cNvSpPr>
          <p:nvPr/>
        </p:nvSpPr>
        <p:spPr bwMode="auto">
          <a:xfrm>
            <a:off x="0" y="68263"/>
            <a:ext cx="9144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fr-BE" altLang="fr-FR" sz="3600" b="1">
                <a:latin typeface="Calibri" pitchFamily="34" charset="0"/>
              </a:rPr>
              <a:t>Aperçu du chapitre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785812" y="548680"/>
            <a:ext cx="7572375" cy="575542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6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 smtClean="0">
                <a:latin typeface="+mn-lt"/>
                <a:cs typeface="+mn-cs"/>
              </a:rPr>
              <a:t>I. Les collections</a:t>
            </a: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6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 smtClean="0">
                <a:latin typeface="+mn-lt"/>
                <a:cs typeface="+mn-cs"/>
              </a:rPr>
              <a:t>II.</a:t>
            </a:r>
            <a:r>
              <a:rPr lang="fr-BE" sz="1600" b="1" dirty="0">
                <a:latin typeface="+mn-lt"/>
                <a:cs typeface="+mn-cs"/>
              </a:rPr>
              <a:t> </a:t>
            </a:r>
            <a:r>
              <a:rPr lang="fr-BE" sz="1600" b="1" dirty="0" smtClean="0">
                <a:latin typeface="+mn-lt"/>
                <a:cs typeface="+mn-cs"/>
              </a:rPr>
              <a:t>Interface </a:t>
            </a:r>
            <a:r>
              <a:rPr lang="fr-BE" sz="1600" b="1" dirty="0">
                <a:latin typeface="+mn-lt"/>
                <a:cs typeface="+mn-cs"/>
              </a:rPr>
              <a:t>Collection </a:t>
            </a:r>
            <a:endParaRPr lang="fr-BE" sz="1600" b="1" dirty="0" smtClean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6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 smtClean="0">
                <a:latin typeface="+mn-lt"/>
                <a:cs typeface="+mn-cs"/>
              </a:rPr>
              <a:t>III.</a:t>
            </a:r>
            <a:r>
              <a:rPr lang="fr-BE" sz="1600" b="1" dirty="0">
                <a:latin typeface="+mn-lt"/>
                <a:cs typeface="+mn-cs"/>
              </a:rPr>
              <a:t> </a:t>
            </a:r>
            <a:r>
              <a:rPr lang="fr-BE" sz="1600" b="1" dirty="0" smtClean="0">
                <a:latin typeface="+mn-lt"/>
                <a:cs typeface="+mn-cs"/>
              </a:rPr>
              <a:t>Interface </a:t>
            </a:r>
            <a:r>
              <a:rPr lang="fr-BE" sz="1600" b="1" dirty="0">
                <a:latin typeface="+mn-lt"/>
                <a:cs typeface="+mn-cs"/>
              </a:rPr>
              <a:t>List </a:t>
            </a:r>
            <a:endParaRPr lang="fr-BE" sz="1600" b="1" dirty="0" smtClean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6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 smtClean="0">
                <a:latin typeface="+mn-lt"/>
                <a:cs typeface="+mn-cs"/>
              </a:rPr>
              <a:t>IV.</a:t>
            </a:r>
            <a:r>
              <a:rPr lang="fr-BE" sz="1600" b="1" dirty="0">
                <a:latin typeface="+mn-lt"/>
                <a:cs typeface="+mn-cs"/>
              </a:rPr>
              <a:t> </a:t>
            </a:r>
            <a:r>
              <a:rPr lang="fr-BE" sz="1600" b="1" dirty="0" smtClean="0">
                <a:latin typeface="+mn-lt"/>
                <a:cs typeface="+mn-cs"/>
              </a:rPr>
              <a:t>Classe </a:t>
            </a:r>
            <a:r>
              <a:rPr lang="fr-BE" sz="1600" b="1" dirty="0" err="1" smtClean="0">
                <a:latin typeface="+mn-lt"/>
                <a:cs typeface="+mn-cs"/>
              </a:rPr>
              <a:t>ArrayList</a:t>
            </a:r>
            <a:endParaRPr lang="fr-BE" sz="1600" b="1" dirty="0" smtClean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6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 smtClean="0">
                <a:latin typeface="+mn-lt"/>
                <a:cs typeface="+mn-cs"/>
              </a:rPr>
              <a:t>V.</a:t>
            </a:r>
            <a:r>
              <a:rPr lang="fr-BE" sz="1600" b="1" dirty="0">
                <a:latin typeface="+mn-lt"/>
                <a:cs typeface="+mn-cs"/>
              </a:rPr>
              <a:t> </a:t>
            </a:r>
            <a:r>
              <a:rPr lang="fr-BE" sz="1600" b="1" dirty="0" smtClean="0">
                <a:latin typeface="+mn-lt"/>
                <a:cs typeface="+mn-cs"/>
              </a:rPr>
              <a:t>Interface Set</a:t>
            </a: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600" b="1" dirty="0" smtClean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 smtClean="0">
                <a:latin typeface="+mn-lt"/>
                <a:cs typeface="+mn-cs"/>
              </a:rPr>
              <a:t>VI.</a:t>
            </a:r>
            <a:r>
              <a:rPr lang="fr-BE" sz="1600" b="1" dirty="0">
                <a:latin typeface="+mn-lt"/>
                <a:cs typeface="+mn-cs"/>
              </a:rPr>
              <a:t> </a:t>
            </a:r>
            <a:r>
              <a:rPr lang="fr-BE" sz="1600" b="1" dirty="0" smtClean="0">
                <a:latin typeface="+mn-lt"/>
                <a:cs typeface="+mn-cs"/>
              </a:rPr>
              <a:t>Classe </a:t>
            </a:r>
            <a:r>
              <a:rPr lang="fr-BE" sz="1600" b="1" dirty="0" err="1" smtClean="0">
                <a:latin typeface="+mn-lt"/>
                <a:cs typeface="+mn-cs"/>
              </a:rPr>
              <a:t>HashSet</a:t>
            </a:r>
            <a:endParaRPr lang="fr-BE" sz="1600" b="1" dirty="0" smtClean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6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 smtClean="0">
                <a:latin typeface="+mn-lt"/>
                <a:cs typeface="+mn-cs"/>
              </a:rPr>
              <a:t>VII.</a:t>
            </a:r>
            <a:r>
              <a:rPr lang="fr-BE" sz="1600" b="1" dirty="0">
                <a:latin typeface="+mn-lt"/>
                <a:cs typeface="+mn-cs"/>
              </a:rPr>
              <a:t> </a:t>
            </a:r>
            <a:r>
              <a:rPr lang="fr-BE" sz="1600" b="1" dirty="0" smtClean="0">
                <a:latin typeface="+mn-lt"/>
                <a:cs typeface="+mn-cs"/>
              </a:rPr>
              <a:t>Classe </a:t>
            </a:r>
            <a:r>
              <a:rPr lang="fr-BE" sz="1600" b="1" dirty="0" err="1" smtClean="0">
                <a:latin typeface="+mn-lt"/>
                <a:cs typeface="+mn-cs"/>
              </a:rPr>
              <a:t>TreeSet</a:t>
            </a:r>
            <a:r>
              <a:rPr lang="fr-BE" sz="1600" b="1" dirty="0">
                <a:latin typeface="+mn-lt"/>
                <a:cs typeface="+mn-cs"/>
              </a:rPr>
              <a:t>	</a:t>
            </a:r>
            <a:endParaRPr lang="fr-BE" sz="1600" b="1" dirty="0" smtClean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>
                <a:latin typeface="+mn-lt"/>
                <a:cs typeface="+mn-cs"/>
              </a:rPr>
              <a:t>	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 smtClean="0">
                <a:latin typeface="+mn-lt"/>
                <a:cs typeface="+mn-cs"/>
              </a:rPr>
              <a:t>VIII. Interface </a:t>
            </a:r>
            <a:r>
              <a:rPr lang="fr-BE" sz="1600" b="1" dirty="0" err="1">
                <a:latin typeface="+mn-lt"/>
                <a:cs typeface="+mn-cs"/>
              </a:rPr>
              <a:t>Map</a:t>
            </a:r>
            <a:r>
              <a:rPr lang="fr-BE" sz="1600" b="1" dirty="0">
                <a:latin typeface="+mn-lt"/>
                <a:cs typeface="+mn-cs"/>
              </a:rPr>
              <a:t> </a:t>
            </a:r>
            <a:endParaRPr lang="fr-BE" sz="1600" b="1" dirty="0" smtClean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buAutoNum type="romanUcPeriod" startAt="8"/>
              <a:defRPr/>
            </a:pPr>
            <a:endParaRPr lang="fr-BE" sz="16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 smtClean="0">
                <a:latin typeface="+mn-lt"/>
                <a:cs typeface="+mn-cs"/>
              </a:rPr>
              <a:t>IX.</a:t>
            </a:r>
            <a:r>
              <a:rPr lang="fr-BE" sz="1600" b="1" dirty="0">
                <a:latin typeface="+mn-lt"/>
                <a:cs typeface="+mn-cs"/>
              </a:rPr>
              <a:t> </a:t>
            </a:r>
            <a:r>
              <a:rPr lang="fr-BE" sz="1600" b="1" dirty="0" smtClean="0">
                <a:latin typeface="+mn-lt"/>
                <a:cs typeface="+mn-cs"/>
              </a:rPr>
              <a:t>Classe </a:t>
            </a:r>
            <a:r>
              <a:rPr lang="fr-BE" sz="1600" b="1" dirty="0" err="1" smtClean="0">
                <a:latin typeface="+mn-lt"/>
                <a:cs typeface="+mn-cs"/>
              </a:rPr>
              <a:t>HashMap</a:t>
            </a:r>
            <a:endParaRPr lang="fr-BE" sz="1600" b="1" dirty="0" smtClean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6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 smtClean="0">
                <a:latin typeface="+mn-lt"/>
                <a:cs typeface="+mn-cs"/>
              </a:rPr>
              <a:t>X. Classe </a:t>
            </a:r>
            <a:r>
              <a:rPr lang="fr-BE" sz="1600" b="1" dirty="0" err="1" smtClean="0">
                <a:latin typeface="+mn-lt"/>
                <a:cs typeface="+mn-cs"/>
              </a:rPr>
              <a:t>TreeMap</a:t>
            </a:r>
            <a:endParaRPr lang="fr-BE" sz="1600" b="1" dirty="0" smtClean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6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 smtClean="0">
                <a:solidFill>
                  <a:srgbClr val="FF0000"/>
                </a:solidFill>
                <a:latin typeface="+mn-lt"/>
                <a:cs typeface="+mn-cs"/>
              </a:rPr>
              <a:t>XI. Les énumérations</a:t>
            </a:r>
            <a:endParaRPr lang="fr-BE" sz="1600" b="1" dirty="0">
              <a:solidFill>
                <a:srgbClr val="FF0000"/>
              </a:solidFill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600" b="1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515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0" y="0"/>
            <a:ext cx="9144000" cy="584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3200" b="1" dirty="0" smtClean="0">
                <a:latin typeface="+mn-lt"/>
                <a:cs typeface="+mn-cs"/>
              </a:rPr>
              <a:t>XI . </a:t>
            </a:r>
            <a:r>
              <a:rPr lang="fr-BE" sz="2400" b="1" dirty="0">
                <a:latin typeface="+mn-lt"/>
                <a:cs typeface="+mn-cs"/>
              </a:rPr>
              <a:t>Les énumérations</a:t>
            </a:r>
            <a:endParaRPr lang="fr-BE" b="1" i="1" dirty="0">
              <a:latin typeface="+mn-lt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7504" y="714375"/>
            <a:ext cx="8928992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dirty="0">
                <a:latin typeface="+mn-lt"/>
                <a:cs typeface="+mn-cs"/>
              </a:rPr>
              <a:t>Cette </a:t>
            </a:r>
            <a:r>
              <a:rPr lang="fr-BE" b="1" dirty="0">
                <a:latin typeface="+mn-lt"/>
                <a:cs typeface="+mn-cs"/>
              </a:rPr>
              <a:t>structure</a:t>
            </a:r>
            <a:r>
              <a:rPr lang="fr-BE" dirty="0">
                <a:latin typeface="+mn-lt"/>
                <a:cs typeface="+mn-cs"/>
              </a:rPr>
              <a:t> permet de contenir une </a:t>
            </a:r>
            <a:r>
              <a:rPr lang="fr-BE" b="1" dirty="0">
                <a:latin typeface="+mn-lt"/>
                <a:cs typeface="+mn-cs"/>
              </a:rPr>
              <a:t>série de données constantes </a:t>
            </a:r>
            <a:r>
              <a:rPr lang="fr-BE" dirty="0">
                <a:latin typeface="+mn-lt"/>
                <a:cs typeface="+mn-cs"/>
              </a:rPr>
              <a:t>ayant un type sûr, ce qui veut dire que </a:t>
            </a:r>
            <a:r>
              <a:rPr lang="fr-BE" b="1" dirty="0">
                <a:latin typeface="+mn-lt"/>
                <a:cs typeface="+mn-cs"/>
              </a:rPr>
              <a:t>ni le type</a:t>
            </a:r>
            <a:r>
              <a:rPr lang="fr-BE" dirty="0">
                <a:latin typeface="+mn-lt"/>
                <a:cs typeface="+mn-cs"/>
              </a:rPr>
              <a:t>, </a:t>
            </a:r>
            <a:r>
              <a:rPr lang="fr-BE" b="1" dirty="0">
                <a:latin typeface="+mn-lt"/>
                <a:cs typeface="+mn-cs"/>
              </a:rPr>
              <a:t>ni la valeur réelle </a:t>
            </a:r>
            <a:r>
              <a:rPr lang="fr-BE" dirty="0">
                <a:latin typeface="+mn-lt"/>
                <a:cs typeface="+mn-cs"/>
              </a:rPr>
              <a:t>de chaque constante </a:t>
            </a:r>
            <a:r>
              <a:rPr lang="fr-BE" b="1" dirty="0">
                <a:latin typeface="+mn-lt"/>
                <a:cs typeface="+mn-cs"/>
              </a:rPr>
              <a:t>n'est </a:t>
            </a:r>
            <a:r>
              <a:rPr lang="fr-BE" b="1" dirty="0" smtClean="0">
                <a:latin typeface="+mn-lt"/>
                <a:cs typeface="+mn-cs"/>
              </a:rPr>
              <a:t>précisé</a:t>
            </a:r>
            <a:r>
              <a:rPr lang="fr-BE" dirty="0" smtClean="0">
                <a:latin typeface="+mn-lt"/>
                <a:cs typeface="+mn-cs"/>
              </a:rPr>
              <a:t>.</a:t>
            </a:r>
            <a:endParaRPr lang="fr-BE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dirty="0" smtClean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dirty="0" smtClean="0">
                <a:latin typeface="+mn-lt"/>
                <a:cs typeface="+mn-cs"/>
              </a:rPr>
              <a:t>Il </a:t>
            </a:r>
            <a:r>
              <a:rPr lang="fr-BE" dirty="0">
                <a:latin typeface="+mn-lt"/>
                <a:cs typeface="+mn-cs"/>
              </a:rPr>
              <a:t>est possible de tester si une valeur ayant le type de l'énumération est égal à une des valeurs de l'énumération à l'aide d'une commande </a:t>
            </a:r>
            <a:r>
              <a:rPr lang="fr-BE" b="1" dirty="0">
                <a:latin typeface="+mn-lt"/>
                <a:cs typeface="+mn-cs"/>
              </a:rPr>
              <a:t>switch</a:t>
            </a:r>
            <a:r>
              <a:rPr lang="fr-BE" dirty="0">
                <a:latin typeface="+mn-lt"/>
                <a:cs typeface="+mn-cs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>
                <a:latin typeface="+mn-lt"/>
                <a:cs typeface="+mn-cs"/>
              </a:rPr>
              <a:t>	</a:t>
            </a:r>
            <a:r>
              <a:rPr lang="pt-BR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enum</a:t>
            </a:r>
            <a:r>
              <a:rPr lang="pt-BR" sz="1400" dirty="0">
                <a:latin typeface="+mn-lt"/>
                <a:cs typeface="+mn-cs"/>
              </a:rPr>
              <a:t> Animal {KANGOUROU, TIGRE, CHIEN, SERPENT};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latin typeface="+mn-lt"/>
              <a:cs typeface="+mn-cs"/>
            </a:endParaRPr>
          </a:p>
          <a:p>
            <a:pPr lvl="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public class</a:t>
            </a:r>
            <a:r>
              <a:rPr lang="fr-BE" sz="1400" dirty="0" smtClean="0">
                <a:latin typeface="+mn-lt"/>
                <a:cs typeface="+mn-cs"/>
              </a:rPr>
              <a:t> </a:t>
            </a:r>
            <a:r>
              <a:rPr lang="fr-BE" sz="1400" dirty="0">
                <a:latin typeface="+mn-lt"/>
                <a:cs typeface="+mn-cs"/>
              </a:rPr>
              <a:t>Test </a:t>
            </a:r>
            <a:r>
              <a:rPr lang="fr-BE" sz="1400" b="1" dirty="0" smtClean="0">
                <a:latin typeface="+mn-lt"/>
                <a:cs typeface="+mn-cs"/>
              </a:rPr>
              <a:t>{ </a:t>
            </a:r>
            <a:endParaRPr lang="fr-BE" sz="1400" b="1" dirty="0">
              <a:latin typeface="+mn-lt"/>
              <a:cs typeface="+mn-cs"/>
            </a:endParaRPr>
          </a:p>
          <a:p>
            <a:pPr lvl="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	public</a:t>
            </a:r>
            <a:r>
              <a:rPr lang="fr-BE" sz="1400" dirty="0">
                <a:latin typeface="+mn-lt"/>
                <a:cs typeface="+mn-cs"/>
              </a:rPr>
              <a:t> </a:t>
            </a:r>
            <a:r>
              <a:rPr lang="fr-BE" sz="14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static</a:t>
            </a:r>
            <a:r>
              <a:rPr lang="fr-BE" sz="1400" dirty="0">
                <a:latin typeface="+mn-lt"/>
                <a:cs typeface="+mn-cs"/>
              </a:rPr>
              <a:t> </a:t>
            </a:r>
            <a:r>
              <a:rPr lang="fr-BE" sz="14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void</a:t>
            </a:r>
            <a:r>
              <a:rPr lang="fr-BE" sz="1400" dirty="0">
                <a:latin typeface="+mn-lt"/>
                <a:cs typeface="+mn-cs"/>
              </a:rPr>
              <a:t> main(String[] </a:t>
            </a:r>
            <a:r>
              <a:rPr lang="fr-BE" sz="1400" dirty="0" err="1">
                <a:latin typeface="+mn-lt"/>
                <a:cs typeface="+mn-cs"/>
              </a:rPr>
              <a:t>args</a:t>
            </a:r>
            <a:r>
              <a:rPr lang="fr-BE" sz="1400" dirty="0">
                <a:latin typeface="+mn-lt"/>
                <a:cs typeface="+mn-cs"/>
              </a:rPr>
              <a:t>) </a:t>
            </a:r>
            <a:r>
              <a:rPr lang="fr-BE" sz="1400" b="1" dirty="0" smtClean="0">
                <a:latin typeface="+mn-lt"/>
                <a:cs typeface="+mn-cs"/>
              </a:rPr>
              <a:t>{ </a:t>
            </a:r>
            <a:r>
              <a:rPr lang="fr-BE" sz="1400" dirty="0">
                <a:latin typeface="+mn-lt"/>
                <a:cs typeface="+mn-cs"/>
              </a:rPr>
              <a:t>		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		String</a:t>
            </a:r>
            <a:r>
              <a:rPr lang="fr-BE" sz="1400" dirty="0">
                <a:latin typeface="+mn-lt"/>
                <a:cs typeface="+mn-cs"/>
              </a:rPr>
              <a:t> </a:t>
            </a:r>
            <a:r>
              <a:rPr lang="fr-BE" sz="1400" dirty="0" err="1">
                <a:latin typeface="+mn-lt"/>
                <a:cs typeface="+mn-cs"/>
              </a:rPr>
              <a:t>aniMsg</a:t>
            </a:r>
            <a:r>
              <a:rPr lang="fr-BE" sz="1400" dirty="0">
                <a:latin typeface="+mn-lt"/>
                <a:cs typeface="+mn-cs"/>
              </a:rPr>
              <a:t>; 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400" dirty="0">
                <a:latin typeface="+mn-lt"/>
                <a:cs typeface="+mn-cs"/>
              </a:rPr>
              <a:t>		Animal </a:t>
            </a:r>
            <a:r>
              <a:rPr lang="fr-BE" sz="1400" dirty="0" err="1">
                <a:latin typeface="+mn-lt"/>
                <a:cs typeface="+mn-cs"/>
              </a:rPr>
              <a:t>bebete</a:t>
            </a:r>
            <a:r>
              <a:rPr lang="fr-BE" sz="1400" dirty="0">
                <a:latin typeface="+mn-lt"/>
                <a:cs typeface="+mn-cs"/>
              </a:rPr>
              <a:t> = </a:t>
            </a:r>
            <a:r>
              <a:rPr lang="fr-BE" sz="1400" dirty="0" err="1">
                <a:latin typeface="+mn-lt"/>
                <a:cs typeface="+mn-cs"/>
              </a:rPr>
              <a:t>Animal.TIGRE</a:t>
            </a:r>
            <a:r>
              <a:rPr lang="fr-BE" sz="1400" dirty="0">
                <a:latin typeface="+mn-lt"/>
                <a:cs typeface="+mn-cs"/>
              </a:rPr>
              <a:t>; 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		switch</a:t>
            </a:r>
            <a:r>
              <a:rPr lang="fr-BE" sz="1400" dirty="0">
                <a:latin typeface="+mn-lt"/>
                <a:cs typeface="+mn-cs"/>
              </a:rPr>
              <a:t>(</a:t>
            </a:r>
            <a:r>
              <a:rPr lang="fr-BE" sz="1400" dirty="0" err="1">
                <a:latin typeface="+mn-lt"/>
                <a:cs typeface="+mn-cs"/>
              </a:rPr>
              <a:t>bebete</a:t>
            </a:r>
            <a:r>
              <a:rPr lang="fr-BE" sz="1400" dirty="0">
                <a:latin typeface="+mn-lt"/>
                <a:cs typeface="+mn-cs"/>
              </a:rPr>
              <a:t>) </a:t>
            </a:r>
            <a:r>
              <a:rPr lang="fr-BE" sz="1400" b="1" dirty="0" smtClean="0">
                <a:latin typeface="+mn-lt"/>
                <a:cs typeface="+mn-cs"/>
              </a:rPr>
              <a:t>{ </a:t>
            </a:r>
            <a:endParaRPr lang="fr-BE" sz="1400" b="1" dirty="0">
              <a:latin typeface="+mn-lt"/>
              <a:cs typeface="+mn-cs"/>
            </a:endParaRPr>
          </a:p>
          <a:p>
            <a:pPr lvl="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			case</a:t>
            </a:r>
            <a:r>
              <a:rPr lang="fr-BE" sz="1400" dirty="0">
                <a:latin typeface="+mn-lt"/>
                <a:cs typeface="+mn-cs"/>
              </a:rPr>
              <a:t> KANGOUROU : </a:t>
            </a:r>
            <a:r>
              <a:rPr lang="fr-BE" sz="1400" dirty="0" err="1">
                <a:latin typeface="+mn-lt"/>
                <a:cs typeface="+mn-cs"/>
              </a:rPr>
              <a:t>aniMsg</a:t>
            </a:r>
            <a:r>
              <a:rPr lang="fr-BE" sz="1400" dirty="0">
                <a:latin typeface="+mn-lt"/>
                <a:cs typeface="+mn-cs"/>
              </a:rPr>
              <a:t> = "kangourou"; </a:t>
            </a:r>
            <a:r>
              <a:rPr lang="fr-BE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break</a:t>
            </a:r>
            <a:r>
              <a:rPr lang="fr-BE" sz="1400" dirty="0">
                <a:latin typeface="+mn-lt"/>
                <a:cs typeface="+mn-cs"/>
              </a:rPr>
              <a:t>; 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			case</a:t>
            </a:r>
            <a:r>
              <a:rPr lang="fr-BE" sz="1400" dirty="0">
                <a:latin typeface="+mn-lt"/>
                <a:cs typeface="+mn-cs"/>
              </a:rPr>
              <a:t> TIGRE : </a:t>
            </a:r>
            <a:r>
              <a:rPr lang="fr-BE" sz="1400" dirty="0" err="1">
                <a:latin typeface="+mn-lt"/>
                <a:cs typeface="+mn-cs"/>
              </a:rPr>
              <a:t>aniMsg</a:t>
            </a:r>
            <a:r>
              <a:rPr lang="fr-BE" sz="1400" dirty="0">
                <a:latin typeface="+mn-lt"/>
                <a:cs typeface="+mn-cs"/>
              </a:rPr>
              <a:t> = "tigre"; </a:t>
            </a:r>
            <a:r>
              <a:rPr lang="fr-BE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break</a:t>
            </a:r>
            <a:r>
              <a:rPr lang="fr-BE" sz="1400" dirty="0">
                <a:latin typeface="+mn-lt"/>
                <a:cs typeface="+mn-cs"/>
              </a:rPr>
              <a:t>; 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			case</a:t>
            </a:r>
            <a:r>
              <a:rPr lang="fr-BE" sz="1400" dirty="0">
                <a:latin typeface="+mn-lt"/>
                <a:cs typeface="+mn-cs"/>
              </a:rPr>
              <a:t> CHIEN : </a:t>
            </a:r>
            <a:r>
              <a:rPr lang="fr-BE" sz="1400" dirty="0" err="1">
                <a:latin typeface="+mn-lt"/>
                <a:cs typeface="+mn-cs"/>
              </a:rPr>
              <a:t>aniMsg</a:t>
            </a:r>
            <a:r>
              <a:rPr lang="fr-BE" sz="1400" dirty="0">
                <a:latin typeface="+mn-lt"/>
                <a:cs typeface="+mn-cs"/>
              </a:rPr>
              <a:t> = "chien"; </a:t>
            </a:r>
            <a:r>
              <a:rPr lang="fr-BE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break</a:t>
            </a:r>
            <a:r>
              <a:rPr lang="fr-BE" sz="1400" dirty="0">
                <a:latin typeface="+mn-lt"/>
                <a:cs typeface="+mn-cs"/>
              </a:rPr>
              <a:t>; 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			case</a:t>
            </a:r>
            <a:r>
              <a:rPr lang="fr-BE" sz="1400" dirty="0">
                <a:latin typeface="+mn-lt"/>
                <a:cs typeface="+mn-cs"/>
              </a:rPr>
              <a:t> SERPENT : </a:t>
            </a:r>
            <a:r>
              <a:rPr lang="fr-BE" sz="1400" dirty="0" err="1">
                <a:latin typeface="+mn-lt"/>
                <a:cs typeface="+mn-cs"/>
              </a:rPr>
              <a:t>aniMsg</a:t>
            </a:r>
            <a:r>
              <a:rPr lang="fr-BE" sz="1400" dirty="0">
                <a:latin typeface="+mn-lt"/>
                <a:cs typeface="+mn-cs"/>
              </a:rPr>
              <a:t> = "serpent"; </a:t>
            </a:r>
            <a:r>
              <a:rPr lang="fr-BE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break</a:t>
            </a:r>
            <a:r>
              <a:rPr lang="fr-BE" sz="1400" dirty="0">
                <a:latin typeface="+mn-lt"/>
                <a:cs typeface="+mn-cs"/>
              </a:rPr>
              <a:t>; 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400" dirty="0">
                <a:latin typeface="+mn-lt"/>
                <a:cs typeface="+mn-cs"/>
              </a:rPr>
              <a:t>		</a:t>
            </a:r>
            <a:r>
              <a:rPr lang="fr-BE" sz="1400" b="1" dirty="0">
                <a:latin typeface="+mn-lt"/>
                <a:cs typeface="+mn-cs"/>
              </a:rPr>
              <a:t>} 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400" dirty="0">
                <a:latin typeface="+mn-lt"/>
                <a:cs typeface="+mn-cs"/>
              </a:rPr>
              <a:t>		System.out.println("L'animal est un </a:t>
            </a:r>
            <a:r>
              <a:rPr lang="fr-BE" sz="1400" dirty="0" smtClean="0">
                <a:latin typeface="+mn-lt"/>
                <a:cs typeface="+mn-cs"/>
              </a:rPr>
              <a:t>" + </a:t>
            </a:r>
            <a:r>
              <a:rPr lang="fr-BE" sz="1400" dirty="0" err="1" smtClean="0">
                <a:latin typeface="+mn-lt"/>
                <a:cs typeface="+mn-cs"/>
              </a:rPr>
              <a:t>aniMsg</a:t>
            </a:r>
            <a:r>
              <a:rPr lang="fr-BE" sz="1400" dirty="0">
                <a:latin typeface="+mn-lt"/>
                <a:cs typeface="+mn-cs"/>
              </a:rPr>
              <a:t>); 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400" b="1" dirty="0">
                <a:latin typeface="+mn-lt"/>
                <a:cs typeface="+mn-cs"/>
              </a:rPr>
              <a:t>	</a:t>
            </a:r>
            <a:r>
              <a:rPr lang="fr-BE" sz="1400" b="1" dirty="0" smtClean="0">
                <a:latin typeface="+mn-lt"/>
                <a:cs typeface="+mn-cs"/>
              </a:rPr>
              <a:t>}</a:t>
            </a:r>
            <a:endParaRPr lang="fr-BE" sz="1400" b="1" dirty="0">
              <a:latin typeface="+mn-lt"/>
              <a:cs typeface="+mn-cs"/>
            </a:endParaRPr>
          </a:p>
          <a:p>
            <a:pPr lvl="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400" b="1" dirty="0">
                <a:latin typeface="+mn-lt"/>
                <a:cs typeface="+mn-cs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971601" y="2348881"/>
            <a:ext cx="6840760" cy="352839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4980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ZoneTexte 4"/>
          <p:cNvSpPr txBox="1">
            <a:spLocks noChangeArrowheads="1"/>
          </p:cNvSpPr>
          <p:nvPr/>
        </p:nvSpPr>
        <p:spPr bwMode="auto">
          <a:xfrm>
            <a:off x="0" y="68263"/>
            <a:ext cx="9144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fr-BE" altLang="fr-FR" sz="3600" b="1">
                <a:latin typeface="Calibri" pitchFamily="34" charset="0"/>
              </a:rPr>
              <a:t>Aperçu du chapitre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785812" y="548680"/>
            <a:ext cx="7572375" cy="575542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6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 smtClean="0">
                <a:solidFill>
                  <a:srgbClr val="FF0000"/>
                </a:solidFill>
                <a:latin typeface="+mn-lt"/>
                <a:cs typeface="+mn-cs"/>
              </a:rPr>
              <a:t>I. Les collections</a:t>
            </a: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6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 smtClean="0">
                <a:latin typeface="+mn-lt"/>
                <a:cs typeface="+mn-cs"/>
              </a:rPr>
              <a:t>II.</a:t>
            </a:r>
            <a:r>
              <a:rPr lang="fr-BE" sz="1600" b="1" dirty="0">
                <a:latin typeface="+mn-lt"/>
                <a:cs typeface="+mn-cs"/>
              </a:rPr>
              <a:t> </a:t>
            </a:r>
            <a:r>
              <a:rPr lang="fr-BE" sz="1600" b="1" dirty="0" smtClean="0">
                <a:latin typeface="+mn-lt"/>
                <a:cs typeface="+mn-cs"/>
              </a:rPr>
              <a:t>Interface </a:t>
            </a:r>
            <a:r>
              <a:rPr lang="fr-BE" sz="1600" b="1" dirty="0">
                <a:latin typeface="+mn-lt"/>
                <a:cs typeface="+mn-cs"/>
              </a:rPr>
              <a:t>Collection </a:t>
            </a:r>
            <a:endParaRPr lang="fr-BE" sz="1600" b="1" dirty="0" smtClean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6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 smtClean="0">
                <a:latin typeface="+mn-lt"/>
                <a:cs typeface="+mn-cs"/>
              </a:rPr>
              <a:t>III.</a:t>
            </a:r>
            <a:r>
              <a:rPr lang="fr-BE" sz="1600" b="1" dirty="0">
                <a:latin typeface="+mn-lt"/>
                <a:cs typeface="+mn-cs"/>
              </a:rPr>
              <a:t> </a:t>
            </a:r>
            <a:r>
              <a:rPr lang="fr-BE" sz="1600" b="1" dirty="0" smtClean="0">
                <a:latin typeface="+mn-lt"/>
                <a:cs typeface="+mn-cs"/>
              </a:rPr>
              <a:t>Interface </a:t>
            </a:r>
            <a:r>
              <a:rPr lang="fr-BE" sz="1600" b="1" dirty="0">
                <a:latin typeface="+mn-lt"/>
                <a:cs typeface="+mn-cs"/>
              </a:rPr>
              <a:t>List </a:t>
            </a:r>
            <a:endParaRPr lang="fr-BE" sz="1600" b="1" dirty="0" smtClean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6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 smtClean="0">
                <a:latin typeface="+mn-lt"/>
                <a:cs typeface="+mn-cs"/>
              </a:rPr>
              <a:t>IV.</a:t>
            </a:r>
            <a:r>
              <a:rPr lang="fr-BE" sz="1600" b="1" dirty="0">
                <a:latin typeface="+mn-lt"/>
                <a:cs typeface="+mn-cs"/>
              </a:rPr>
              <a:t> </a:t>
            </a:r>
            <a:r>
              <a:rPr lang="fr-BE" sz="1600" b="1" dirty="0" smtClean="0">
                <a:latin typeface="+mn-lt"/>
                <a:cs typeface="+mn-cs"/>
              </a:rPr>
              <a:t>Classe </a:t>
            </a:r>
            <a:r>
              <a:rPr lang="fr-BE" sz="1600" b="1" dirty="0" err="1" smtClean="0">
                <a:latin typeface="+mn-lt"/>
                <a:cs typeface="+mn-cs"/>
              </a:rPr>
              <a:t>ArrayList</a:t>
            </a:r>
            <a:endParaRPr lang="fr-BE" sz="1600" b="1" dirty="0" smtClean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6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 smtClean="0">
                <a:latin typeface="+mn-lt"/>
                <a:cs typeface="+mn-cs"/>
              </a:rPr>
              <a:t>V.</a:t>
            </a:r>
            <a:r>
              <a:rPr lang="fr-BE" sz="1600" b="1" dirty="0">
                <a:latin typeface="+mn-lt"/>
                <a:cs typeface="+mn-cs"/>
              </a:rPr>
              <a:t> </a:t>
            </a:r>
            <a:r>
              <a:rPr lang="fr-BE" sz="1600" b="1" dirty="0" smtClean="0">
                <a:latin typeface="+mn-lt"/>
                <a:cs typeface="+mn-cs"/>
              </a:rPr>
              <a:t>Interface Set</a:t>
            </a: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600" b="1" dirty="0" smtClean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 smtClean="0">
                <a:latin typeface="+mn-lt"/>
                <a:cs typeface="+mn-cs"/>
              </a:rPr>
              <a:t>VI.</a:t>
            </a:r>
            <a:r>
              <a:rPr lang="fr-BE" sz="1600" b="1" dirty="0">
                <a:latin typeface="+mn-lt"/>
                <a:cs typeface="+mn-cs"/>
              </a:rPr>
              <a:t> </a:t>
            </a:r>
            <a:r>
              <a:rPr lang="fr-BE" sz="1600" b="1" dirty="0" smtClean="0">
                <a:latin typeface="+mn-lt"/>
                <a:cs typeface="+mn-cs"/>
              </a:rPr>
              <a:t>Classe </a:t>
            </a:r>
            <a:r>
              <a:rPr lang="fr-BE" sz="1600" b="1" dirty="0" err="1" smtClean="0">
                <a:latin typeface="+mn-lt"/>
                <a:cs typeface="+mn-cs"/>
              </a:rPr>
              <a:t>HashSet</a:t>
            </a:r>
            <a:endParaRPr lang="fr-BE" sz="1600" b="1" dirty="0" smtClean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6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 smtClean="0">
                <a:latin typeface="+mn-lt"/>
                <a:cs typeface="+mn-cs"/>
              </a:rPr>
              <a:t>VII.</a:t>
            </a:r>
            <a:r>
              <a:rPr lang="fr-BE" sz="1600" b="1" dirty="0">
                <a:latin typeface="+mn-lt"/>
                <a:cs typeface="+mn-cs"/>
              </a:rPr>
              <a:t> </a:t>
            </a:r>
            <a:r>
              <a:rPr lang="fr-BE" sz="1600" b="1" dirty="0" smtClean="0">
                <a:latin typeface="+mn-lt"/>
                <a:cs typeface="+mn-cs"/>
              </a:rPr>
              <a:t>Classe </a:t>
            </a:r>
            <a:r>
              <a:rPr lang="fr-BE" sz="1600" b="1" dirty="0" err="1" smtClean="0">
                <a:latin typeface="+mn-lt"/>
                <a:cs typeface="+mn-cs"/>
              </a:rPr>
              <a:t>TreeSet</a:t>
            </a:r>
            <a:r>
              <a:rPr lang="fr-BE" sz="1600" b="1" dirty="0">
                <a:latin typeface="+mn-lt"/>
                <a:cs typeface="+mn-cs"/>
              </a:rPr>
              <a:t>	</a:t>
            </a:r>
            <a:endParaRPr lang="fr-BE" sz="1600" b="1" dirty="0" smtClean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>
                <a:latin typeface="+mn-lt"/>
                <a:cs typeface="+mn-cs"/>
              </a:rPr>
              <a:t>	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 smtClean="0">
                <a:latin typeface="+mn-lt"/>
                <a:cs typeface="+mn-cs"/>
              </a:rPr>
              <a:t>VIII. Interface </a:t>
            </a:r>
            <a:r>
              <a:rPr lang="fr-BE" sz="1600" b="1" dirty="0" err="1">
                <a:latin typeface="+mn-lt"/>
                <a:cs typeface="+mn-cs"/>
              </a:rPr>
              <a:t>Map</a:t>
            </a:r>
            <a:r>
              <a:rPr lang="fr-BE" sz="1600" b="1" dirty="0">
                <a:latin typeface="+mn-lt"/>
                <a:cs typeface="+mn-cs"/>
              </a:rPr>
              <a:t> </a:t>
            </a:r>
            <a:endParaRPr lang="fr-BE" sz="1600" b="1" dirty="0" smtClean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buAutoNum type="romanUcPeriod" startAt="8"/>
              <a:defRPr/>
            </a:pPr>
            <a:endParaRPr lang="fr-BE" sz="16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 smtClean="0">
                <a:latin typeface="+mn-lt"/>
                <a:cs typeface="+mn-cs"/>
              </a:rPr>
              <a:t>IX.</a:t>
            </a:r>
            <a:r>
              <a:rPr lang="fr-BE" sz="1600" b="1" dirty="0">
                <a:latin typeface="+mn-lt"/>
                <a:cs typeface="+mn-cs"/>
              </a:rPr>
              <a:t> </a:t>
            </a:r>
            <a:r>
              <a:rPr lang="fr-BE" sz="1600" b="1" dirty="0" smtClean="0">
                <a:latin typeface="+mn-lt"/>
                <a:cs typeface="+mn-cs"/>
              </a:rPr>
              <a:t>Classe </a:t>
            </a:r>
            <a:r>
              <a:rPr lang="fr-BE" sz="1600" b="1" dirty="0" err="1" smtClean="0">
                <a:latin typeface="+mn-lt"/>
                <a:cs typeface="+mn-cs"/>
              </a:rPr>
              <a:t>HashMap</a:t>
            </a:r>
            <a:endParaRPr lang="fr-BE" sz="1600" b="1" dirty="0" smtClean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6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 smtClean="0">
                <a:latin typeface="+mn-lt"/>
                <a:cs typeface="+mn-cs"/>
              </a:rPr>
              <a:t>X. Classe </a:t>
            </a:r>
            <a:r>
              <a:rPr lang="fr-BE" sz="1600" b="1" dirty="0" err="1" smtClean="0">
                <a:latin typeface="+mn-lt"/>
                <a:cs typeface="+mn-cs"/>
              </a:rPr>
              <a:t>TreeMap</a:t>
            </a:r>
            <a:endParaRPr lang="fr-BE" sz="1600" b="1" dirty="0" smtClean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6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 smtClean="0">
                <a:latin typeface="+mn-lt"/>
                <a:cs typeface="+mn-cs"/>
              </a:rPr>
              <a:t>XI. Les énumérations</a:t>
            </a:r>
            <a:endParaRPr lang="fr-BE" sz="16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600" b="1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414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0" y="0"/>
            <a:ext cx="9144000" cy="584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3200" b="1" dirty="0">
                <a:latin typeface="+mn-lt"/>
                <a:cs typeface="+mn-cs"/>
              </a:rPr>
              <a:t>I . </a:t>
            </a:r>
            <a:r>
              <a:rPr lang="fr-BE" sz="2400" b="1" dirty="0">
                <a:latin typeface="+mn-lt"/>
                <a:cs typeface="+mn-cs"/>
              </a:rPr>
              <a:t>Les collections </a:t>
            </a:r>
            <a:r>
              <a:rPr lang="fr-BE" sz="3200" b="1" dirty="0">
                <a:latin typeface="+mn-lt"/>
                <a:cs typeface="+mn-cs"/>
              </a:rPr>
              <a:t>	</a:t>
            </a:r>
            <a:endParaRPr lang="fr-BE" sz="2400" b="1" i="1" dirty="0">
              <a:latin typeface="+mn-lt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9512" y="836712"/>
            <a:ext cx="878497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000" dirty="0">
                <a:latin typeface="+mn-lt"/>
                <a:cs typeface="+mn-cs"/>
              </a:rPr>
              <a:t>Les </a:t>
            </a:r>
            <a:r>
              <a:rPr lang="fr-BE" sz="2000" b="1" dirty="0">
                <a:latin typeface="+mn-lt"/>
                <a:cs typeface="+mn-cs"/>
              </a:rPr>
              <a:t>collections </a:t>
            </a:r>
            <a:r>
              <a:rPr lang="fr-BE" sz="2000" dirty="0">
                <a:latin typeface="+mn-lt"/>
                <a:cs typeface="+mn-cs"/>
              </a:rPr>
              <a:t>sont des objets utilisés pour </a:t>
            </a:r>
            <a:r>
              <a:rPr lang="fr-BE" sz="2000" dirty="0" smtClean="0">
                <a:latin typeface="+mn-lt"/>
                <a:cs typeface="+mn-cs"/>
              </a:rPr>
              <a:t>stocker, récupérer et manipuler des ensembles de données.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200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000" dirty="0" smtClean="0">
                <a:latin typeface="+mn-lt"/>
                <a:cs typeface="+mn-cs"/>
              </a:rPr>
              <a:t>A la différence des tableaux, les collections permettent de stocker un </a:t>
            </a:r>
            <a:r>
              <a:rPr lang="fr-BE" sz="2000" b="1" dirty="0" smtClean="0">
                <a:latin typeface="+mn-lt"/>
                <a:cs typeface="+mn-cs"/>
              </a:rPr>
              <a:t>nombre</a:t>
            </a:r>
            <a:r>
              <a:rPr lang="fr-BE" sz="2000" dirty="0" smtClean="0">
                <a:latin typeface="+mn-lt"/>
                <a:cs typeface="+mn-cs"/>
              </a:rPr>
              <a:t> </a:t>
            </a:r>
            <a:r>
              <a:rPr lang="fr-BE" sz="2000" b="1" dirty="0" smtClean="0">
                <a:latin typeface="+mn-lt"/>
                <a:cs typeface="+mn-cs"/>
              </a:rPr>
              <a:t>variable</a:t>
            </a:r>
            <a:r>
              <a:rPr lang="fr-BE" sz="2000" dirty="0" smtClean="0">
                <a:latin typeface="+mn-lt"/>
                <a:cs typeface="+mn-cs"/>
              </a:rPr>
              <a:t> d’objets de types homogènes et hétérogènes.</a:t>
            </a:r>
            <a:endParaRPr lang="fr-BE" sz="200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200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000" dirty="0" smtClean="0">
                <a:latin typeface="+mn-lt"/>
                <a:cs typeface="+mn-cs"/>
              </a:rPr>
              <a:t>Trois types de collections sont importantes :</a:t>
            </a:r>
          </a:p>
          <a:p>
            <a:pPr marL="1257139" lvl="2" indent="-3429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fr-BE" sz="2000" dirty="0" smtClean="0">
                <a:latin typeface="+mn-lt"/>
                <a:cs typeface="+mn-cs"/>
              </a:rPr>
              <a:t>Les ensembles (</a:t>
            </a:r>
            <a:r>
              <a:rPr lang="fr-BE" sz="2000" b="1" dirty="0" smtClean="0">
                <a:latin typeface="+mn-lt"/>
                <a:cs typeface="+mn-cs"/>
              </a:rPr>
              <a:t>Set</a:t>
            </a:r>
            <a:r>
              <a:rPr lang="fr-BE" sz="2000" dirty="0" smtClean="0">
                <a:latin typeface="+mn-lt"/>
                <a:cs typeface="+mn-cs"/>
              </a:rPr>
              <a:t>) </a:t>
            </a:r>
            <a:r>
              <a:rPr lang="fr-BE" sz="2000" dirty="0">
                <a:latin typeface="+mn-lt"/>
                <a:cs typeface="+mn-cs"/>
              </a:rPr>
              <a:t>: </a:t>
            </a:r>
            <a:r>
              <a:rPr lang="fr-BE" sz="2000" dirty="0" smtClean="0">
                <a:latin typeface="+mn-lt"/>
                <a:cs typeface="+mn-cs"/>
              </a:rPr>
              <a:t>contiennent des éléments non dupliqués dont l’accès reste très performant</a:t>
            </a:r>
          </a:p>
          <a:p>
            <a:pPr marL="1257139" lvl="2" indent="-3429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fr-BE" sz="2000" dirty="0">
              <a:latin typeface="+mn-lt"/>
              <a:cs typeface="+mn-cs"/>
            </a:endParaRPr>
          </a:p>
          <a:p>
            <a:pPr marL="1257139" lvl="2" indent="-3429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fr-BE" sz="2000" dirty="0" smtClean="0">
                <a:latin typeface="+mn-lt"/>
                <a:cs typeface="+mn-cs"/>
              </a:rPr>
              <a:t>Les listes (</a:t>
            </a:r>
            <a:r>
              <a:rPr lang="fr-BE" sz="2000" b="1" dirty="0" smtClean="0">
                <a:latin typeface="+mn-lt"/>
                <a:cs typeface="+mn-cs"/>
              </a:rPr>
              <a:t>List</a:t>
            </a:r>
            <a:r>
              <a:rPr lang="fr-BE" sz="2000" dirty="0" smtClean="0">
                <a:latin typeface="+mn-lt"/>
                <a:cs typeface="+mn-cs"/>
              </a:rPr>
              <a:t>) </a:t>
            </a:r>
            <a:r>
              <a:rPr lang="fr-BE" sz="2000" dirty="0">
                <a:latin typeface="+mn-lt"/>
                <a:cs typeface="+mn-cs"/>
              </a:rPr>
              <a:t>: </a:t>
            </a:r>
            <a:r>
              <a:rPr lang="fr-BE" sz="2000" dirty="0" smtClean="0">
                <a:latin typeface="+mn-lt"/>
                <a:cs typeface="+mn-cs"/>
              </a:rPr>
              <a:t>contiennent des objets accessibles séquentiellement</a:t>
            </a:r>
            <a:endParaRPr lang="fr-BE" sz="2000" dirty="0">
              <a:latin typeface="+mn-lt"/>
              <a:cs typeface="+mn-cs"/>
            </a:endParaRPr>
          </a:p>
          <a:p>
            <a:pPr marL="1257139" lvl="2" indent="-3429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fr-BE" sz="2000" dirty="0" smtClean="0">
              <a:latin typeface="+mn-lt"/>
              <a:cs typeface="+mn-cs"/>
            </a:endParaRPr>
          </a:p>
          <a:p>
            <a:pPr marL="1257139" lvl="2" indent="-3429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fr-BE" sz="2000" dirty="0" smtClean="0">
                <a:latin typeface="+mn-lt"/>
                <a:cs typeface="+mn-cs"/>
              </a:rPr>
              <a:t>Les </a:t>
            </a:r>
            <a:r>
              <a:rPr lang="fr-BE" sz="2000" dirty="0" err="1" smtClean="0">
                <a:latin typeface="+mn-lt"/>
                <a:cs typeface="+mn-cs"/>
              </a:rPr>
              <a:t>maps</a:t>
            </a:r>
            <a:r>
              <a:rPr lang="fr-BE" sz="2000" dirty="0" smtClean="0">
                <a:latin typeface="+mn-lt"/>
                <a:cs typeface="+mn-cs"/>
              </a:rPr>
              <a:t> (</a:t>
            </a:r>
            <a:r>
              <a:rPr lang="fr-BE" sz="2000" b="1" dirty="0" err="1" smtClean="0">
                <a:latin typeface="+mn-lt"/>
                <a:cs typeface="+mn-cs"/>
              </a:rPr>
              <a:t>Map</a:t>
            </a:r>
            <a:r>
              <a:rPr lang="fr-BE" sz="2000" dirty="0" smtClean="0">
                <a:latin typeface="+mn-lt"/>
                <a:cs typeface="+mn-cs"/>
              </a:rPr>
              <a:t>) </a:t>
            </a:r>
            <a:r>
              <a:rPr lang="fr-BE" sz="2000" dirty="0">
                <a:latin typeface="+mn-lt"/>
                <a:cs typeface="+mn-cs"/>
              </a:rPr>
              <a:t>: </a:t>
            </a:r>
            <a:r>
              <a:rPr lang="fr-BE" sz="2000" dirty="0" smtClean="0">
                <a:latin typeface="+mn-lt"/>
                <a:cs typeface="+mn-cs"/>
              </a:rPr>
              <a:t>tableaux associatifs qui permettent d’</a:t>
            </a:r>
            <a:r>
              <a:rPr lang="fr-BE" sz="2000" dirty="0">
                <a:latin typeface="+mn-lt"/>
                <a:cs typeface="+mn-cs"/>
              </a:rPr>
              <a:t>a</a:t>
            </a:r>
            <a:r>
              <a:rPr lang="fr-BE" sz="2000" dirty="0" smtClean="0">
                <a:latin typeface="+mn-lt"/>
                <a:cs typeface="+mn-cs"/>
              </a:rPr>
              <a:t>ssocier un objet clé à un autre objet valeur. L'accès aux objets est donc effectué par une clé unique.</a:t>
            </a:r>
            <a:endParaRPr lang="fr-BE" sz="200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33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0" y="0"/>
            <a:ext cx="9144000" cy="584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3200" b="1" dirty="0">
                <a:latin typeface="+mn-lt"/>
                <a:cs typeface="+mn-cs"/>
              </a:rPr>
              <a:t>I . </a:t>
            </a:r>
            <a:r>
              <a:rPr lang="fr-BE" sz="2400" b="1" dirty="0">
                <a:latin typeface="+mn-lt"/>
                <a:cs typeface="+mn-cs"/>
              </a:rPr>
              <a:t>Les collections</a:t>
            </a:r>
            <a:r>
              <a:rPr lang="fr-BE" sz="2400" b="1" i="1" dirty="0">
                <a:latin typeface="+mn-lt"/>
                <a:cs typeface="+mn-cs"/>
              </a:rPr>
              <a:t> - Hiérarchie</a:t>
            </a:r>
            <a:r>
              <a:rPr lang="fr-BE" sz="3200" b="1" dirty="0">
                <a:latin typeface="+mn-lt"/>
                <a:cs typeface="+mn-cs"/>
              </a:rPr>
              <a:t>	</a:t>
            </a:r>
            <a:endParaRPr lang="fr-BE" sz="2400" b="1" i="1" dirty="0">
              <a:latin typeface="+mn-lt"/>
              <a:cs typeface="+mn-cs"/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3428992" y="928670"/>
            <a:ext cx="2214578" cy="7143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dirty="0"/>
              <a:t>Interface Collection</a:t>
            </a:r>
          </a:p>
        </p:txBody>
      </p:sp>
      <p:sp>
        <p:nvSpPr>
          <p:cNvPr id="11" name="Rectangle à coins arrondis 10"/>
          <p:cNvSpPr/>
          <p:nvPr/>
        </p:nvSpPr>
        <p:spPr>
          <a:xfrm>
            <a:off x="3428992" y="2143116"/>
            <a:ext cx="2214578" cy="7143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dirty="0"/>
              <a:t>Interface List</a:t>
            </a:r>
          </a:p>
        </p:txBody>
      </p:sp>
      <p:sp>
        <p:nvSpPr>
          <p:cNvPr id="12" name="Rectangle à coins arrondis 11"/>
          <p:cNvSpPr/>
          <p:nvPr/>
        </p:nvSpPr>
        <p:spPr>
          <a:xfrm>
            <a:off x="428596" y="2143116"/>
            <a:ext cx="2214578" cy="7143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dirty="0"/>
              <a:t>Interface Set</a:t>
            </a:r>
          </a:p>
        </p:txBody>
      </p:sp>
      <p:cxnSp>
        <p:nvCxnSpPr>
          <p:cNvPr id="14" name="Connecteur droit 13"/>
          <p:cNvCxnSpPr/>
          <p:nvPr/>
        </p:nvCxnSpPr>
        <p:spPr>
          <a:xfrm rot="5400000">
            <a:off x="4357688" y="2000250"/>
            <a:ext cx="2857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rot="5400000">
            <a:off x="1357313" y="2000250"/>
            <a:ext cx="2857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1500188" y="1857375"/>
            <a:ext cx="5929312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rot="5400000">
            <a:off x="4393407" y="1750219"/>
            <a:ext cx="2143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à coins arrondis 27"/>
          <p:cNvSpPr/>
          <p:nvPr/>
        </p:nvSpPr>
        <p:spPr>
          <a:xfrm>
            <a:off x="928662" y="3143248"/>
            <a:ext cx="2214578" cy="71438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dirty="0">
                <a:solidFill>
                  <a:schemeClr val="tx1"/>
                </a:solidFill>
              </a:rPr>
              <a:t>Classe </a:t>
            </a:r>
            <a:r>
              <a:rPr lang="fr-BE" dirty="0" err="1">
                <a:solidFill>
                  <a:schemeClr val="tx1"/>
                </a:solidFill>
              </a:rPr>
              <a:t>HashSet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31" name="Rectangle à coins arrondis 30"/>
          <p:cNvSpPr/>
          <p:nvPr/>
        </p:nvSpPr>
        <p:spPr>
          <a:xfrm>
            <a:off x="3929033" y="4159348"/>
            <a:ext cx="2214578" cy="71438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dirty="0">
                <a:solidFill>
                  <a:schemeClr val="tx1"/>
                </a:solidFill>
              </a:rPr>
              <a:t>Classe </a:t>
            </a:r>
            <a:r>
              <a:rPr lang="fr-BE" dirty="0" err="1">
                <a:solidFill>
                  <a:schemeClr val="tx1"/>
                </a:solidFill>
              </a:rPr>
              <a:t>LinkedList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34" name="Rectangle à coins arrondis 33"/>
          <p:cNvSpPr/>
          <p:nvPr/>
        </p:nvSpPr>
        <p:spPr>
          <a:xfrm>
            <a:off x="3929058" y="3143248"/>
            <a:ext cx="2214578" cy="71438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dirty="0">
                <a:solidFill>
                  <a:schemeClr val="tx1"/>
                </a:solidFill>
              </a:rPr>
              <a:t>Classe </a:t>
            </a:r>
            <a:r>
              <a:rPr lang="fr-BE" dirty="0" err="1" smtClean="0">
                <a:solidFill>
                  <a:schemeClr val="tx1"/>
                </a:solidFill>
              </a:rPr>
              <a:t>ArrayList</a:t>
            </a:r>
            <a:endParaRPr lang="fr-BE" dirty="0">
              <a:solidFill>
                <a:schemeClr val="tx1"/>
              </a:solidFill>
            </a:endParaRPr>
          </a:p>
        </p:txBody>
      </p:sp>
      <p:cxnSp>
        <p:nvCxnSpPr>
          <p:cNvPr id="35" name="Connecteur droit 34"/>
          <p:cNvCxnSpPr/>
          <p:nvPr/>
        </p:nvCxnSpPr>
        <p:spPr>
          <a:xfrm rot="5400000">
            <a:off x="250825" y="3178175"/>
            <a:ext cx="642938" cy="1588"/>
          </a:xfrm>
          <a:prstGeom prst="line">
            <a:avLst/>
          </a:prstGeom>
          <a:ln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660459" y="3500438"/>
            <a:ext cx="357188" cy="1587"/>
          </a:xfrm>
          <a:prstGeom prst="line">
            <a:avLst/>
          </a:prstGeom>
          <a:ln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3643103" y="3500438"/>
            <a:ext cx="357188" cy="1587"/>
          </a:xfrm>
          <a:prstGeom prst="line">
            <a:avLst/>
          </a:prstGeom>
          <a:ln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3615543" y="4602051"/>
            <a:ext cx="357188" cy="1587"/>
          </a:xfrm>
          <a:prstGeom prst="line">
            <a:avLst/>
          </a:prstGeom>
          <a:ln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Rectangle à coins arrondis 46"/>
          <p:cNvSpPr/>
          <p:nvPr/>
        </p:nvSpPr>
        <p:spPr>
          <a:xfrm>
            <a:off x="6357950" y="2143114"/>
            <a:ext cx="2214578" cy="7143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dirty="0"/>
              <a:t>Interface </a:t>
            </a:r>
            <a:r>
              <a:rPr lang="fr-BE" dirty="0" err="1"/>
              <a:t>Map</a:t>
            </a:r>
            <a:endParaRPr lang="fr-BE" dirty="0"/>
          </a:p>
        </p:txBody>
      </p:sp>
      <p:cxnSp>
        <p:nvCxnSpPr>
          <p:cNvPr id="48" name="Connecteur droit 47"/>
          <p:cNvCxnSpPr/>
          <p:nvPr/>
        </p:nvCxnSpPr>
        <p:spPr>
          <a:xfrm rot="5400000">
            <a:off x="7286625" y="2000250"/>
            <a:ext cx="2857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Rectangle à coins arrondis 50"/>
          <p:cNvSpPr/>
          <p:nvPr/>
        </p:nvSpPr>
        <p:spPr>
          <a:xfrm>
            <a:off x="6858016" y="3143248"/>
            <a:ext cx="2214578" cy="71438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dirty="0">
                <a:solidFill>
                  <a:schemeClr val="tx1"/>
                </a:solidFill>
              </a:rPr>
              <a:t>Classe </a:t>
            </a:r>
            <a:r>
              <a:rPr lang="fr-BE" dirty="0" err="1">
                <a:solidFill>
                  <a:schemeClr val="tx1"/>
                </a:solidFill>
              </a:rPr>
              <a:t>HashMap</a:t>
            </a:r>
            <a:endParaRPr lang="fr-BE" dirty="0">
              <a:solidFill>
                <a:schemeClr val="tx1"/>
              </a:solidFill>
            </a:endParaRPr>
          </a:p>
        </p:txBody>
      </p:sp>
      <p:cxnSp>
        <p:nvCxnSpPr>
          <p:cNvPr id="52" name="Connecteur droit 51"/>
          <p:cNvCxnSpPr/>
          <p:nvPr/>
        </p:nvCxnSpPr>
        <p:spPr>
          <a:xfrm rot="5400000">
            <a:off x="6180138" y="3178175"/>
            <a:ext cx="642938" cy="1587"/>
          </a:xfrm>
          <a:prstGeom prst="line">
            <a:avLst/>
          </a:prstGeom>
          <a:ln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>
            <a:off x="6588225" y="3504661"/>
            <a:ext cx="357187" cy="1587"/>
          </a:xfrm>
          <a:prstGeom prst="line">
            <a:avLst/>
          </a:prstGeom>
          <a:ln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3427997" y="5588099"/>
            <a:ext cx="785813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3429585" y="5800824"/>
            <a:ext cx="784225" cy="1588"/>
          </a:xfrm>
          <a:prstGeom prst="line">
            <a:avLst/>
          </a:prstGeom>
          <a:ln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ZoneTexte 60"/>
          <p:cNvSpPr txBox="1"/>
          <p:nvPr/>
        </p:nvSpPr>
        <p:spPr>
          <a:xfrm>
            <a:off x="4428122" y="5445224"/>
            <a:ext cx="98107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hérite</a:t>
            </a:r>
          </a:p>
        </p:txBody>
      </p:sp>
      <p:sp>
        <p:nvSpPr>
          <p:cNvPr id="62" name="ZoneTexte 61"/>
          <p:cNvSpPr txBox="1"/>
          <p:nvPr/>
        </p:nvSpPr>
        <p:spPr>
          <a:xfrm>
            <a:off x="4428122" y="5637312"/>
            <a:ext cx="1846263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implémente</a:t>
            </a:r>
          </a:p>
        </p:txBody>
      </p:sp>
      <p:cxnSp>
        <p:nvCxnSpPr>
          <p:cNvPr id="38" name="Connecteur droit 37"/>
          <p:cNvCxnSpPr/>
          <p:nvPr/>
        </p:nvCxnSpPr>
        <p:spPr>
          <a:xfrm>
            <a:off x="3571875" y="2854320"/>
            <a:ext cx="0" cy="1808166"/>
          </a:xfrm>
          <a:prstGeom prst="line">
            <a:avLst/>
          </a:prstGeom>
          <a:ln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>
            <a:off x="3571875" y="2854320"/>
            <a:ext cx="0" cy="651928"/>
          </a:xfrm>
          <a:prstGeom prst="line">
            <a:avLst/>
          </a:prstGeom>
          <a:ln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47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ZoneTexte 4"/>
          <p:cNvSpPr txBox="1">
            <a:spLocks noChangeArrowheads="1"/>
          </p:cNvSpPr>
          <p:nvPr/>
        </p:nvSpPr>
        <p:spPr bwMode="auto">
          <a:xfrm>
            <a:off x="0" y="68263"/>
            <a:ext cx="9144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fr-BE" altLang="fr-FR" sz="3600" b="1">
                <a:latin typeface="Calibri" pitchFamily="34" charset="0"/>
              </a:rPr>
              <a:t>Aperçu du chapitre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785812" y="548680"/>
            <a:ext cx="7572375" cy="575542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6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 smtClean="0">
                <a:latin typeface="+mn-lt"/>
                <a:cs typeface="+mn-cs"/>
              </a:rPr>
              <a:t>I. Les collections</a:t>
            </a: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6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 smtClean="0">
                <a:solidFill>
                  <a:srgbClr val="FF0000"/>
                </a:solidFill>
                <a:latin typeface="+mn-lt"/>
                <a:cs typeface="+mn-cs"/>
              </a:rPr>
              <a:t>II.</a:t>
            </a:r>
            <a:r>
              <a:rPr lang="fr-BE" sz="1600" b="1" dirty="0">
                <a:solidFill>
                  <a:srgbClr val="FF0000"/>
                </a:solidFill>
                <a:latin typeface="+mn-lt"/>
                <a:cs typeface="+mn-cs"/>
              </a:rPr>
              <a:t> </a:t>
            </a:r>
            <a:r>
              <a:rPr lang="fr-BE" sz="1600" b="1" dirty="0" smtClean="0">
                <a:solidFill>
                  <a:srgbClr val="FF0000"/>
                </a:solidFill>
                <a:latin typeface="+mn-lt"/>
                <a:cs typeface="+mn-cs"/>
              </a:rPr>
              <a:t>Interface </a:t>
            </a:r>
            <a:r>
              <a:rPr lang="fr-BE" sz="1600" b="1" dirty="0">
                <a:solidFill>
                  <a:srgbClr val="FF0000"/>
                </a:solidFill>
                <a:latin typeface="+mn-lt"/>
                <a:cs typeface="+mn-cs"/>
              </a:rPr>
              <a:t>Collection </a:t>
            </a:r>
            <a:endParaRPr lang="fr-BE" sz="1600" b="1" dirty="0" smtClean="0">
              <a:solidFill>
                <a:srgbClr val="FF0000"/>
              </a:solidFill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6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 smtClean="0">
                <a:latin typeface="+mn-lt"/>
                <a:cs typeface="+mn-cs"/>
              </a:rPr>
              <a:t>III.</a:t>
            </a:r>
            <a:r>
              <a:rPr lang="fr-BE" sz="1600" b="1" dirty="0">
                <a:latin typeface="+mn-lt"/>
                <a:cs typeface="+mn-cs"/>
              </a:rPr>
              <a:t> </a:t>
            </a:r>
            <a:r>
              <a:rPr lang="fr-BE" sz="1600" b="1" dirty="0" smtClean="0">
                <a:latin typeface="+mn-lt"/>
                <a:cs typeface="+mn-cs"/>
              </a:rPr>
              <a:t>Interface </a:t>
            </a:r>
            <a:r>
              <a:rPr lang="fr-BE" sz="1600" b="1" dirty="0">
                <a:latin typeface="+mn-lt"/>
                <a:cs typeface="+mn-cs"/>
              </a:rPr>
              <a:t>List </a:t>
            </a:r>
            <a:endParaRPr lang="fr-BE" sz="1600" b="1" dirty="0" smtClean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6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 smtClean="0">
                <a:latin typeface="+mn-lt"/>
                <a:cs typeface="+mn-cs"/>
              </a:rPr>
              <a:t>IV.</a:t>
            </a:r>
            <a:r>
              <a:rPr lang="fr-BE" sz="1600" b="1" dirty="0">
                <a:latin typeface="+mn-lt"/>
                <a:cs typeface="+mn-cs"/>
              </a:rPr>
              <a:t> </a:t>
            </a:r>
            <a:r>
              <a:rPr lang="fr-BE" sz="1600" b="1" dirty="0" smtClean="0">
                <a:latin typeface="+mn-lt"/>
                <a:cs typeface="+mn-cs"/>
              </a:rPr>
              <a:t>Classe </a:t>
            </a:r>
            <a:r>
              <a:rPr lang="fr-BE" sz="1600" b="1" dirty="0" err="1" smtClean="0">
                <a:latin typeface="+mn-lt"/>
                <a:cs typeface="+mn-cs"/>
              </a:rPr>
              <a:t>ArrayList</a:t>
            </a:r>
            <a:endParaRPr lang="fr-BE" sz="1600" b="1" dirty="0" smtClean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6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 smtClean="0">
                <a:latin typeface="+mn-lt"/>
                <a:cs typeface="+mn-cs"/>
              </a:rPr>
              <a:t>V.</a:t>
            </a:r>
            <a:r>
              <a:rPr lang="fr-BE" sz="1600" b="1" dirty="0">
                <a:latin typeface="+mn-lt"/>
                <a:cs typeface="+mn-cs"/>
              </a:rPr>
              <a:t> </a:t>
            </a:r>
            <a:r>
              <a:rPr lang="fr-BE" sz="1600" b="1" dirty="0" smtClean="0">
                <a:latin typeface="+mn-lt"/>
                <a:cs typeface="+mn-cs"/>
              </a:rPr>
              <a:t>Interface Set</a:t>
            </a: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600" b="1" dirty="0" smtClean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 smtClean="0">
                <a:latin typeface="+mn-lt"/>
                <a:cs typeface="+mn-cs"/>
              </a:rPr>
              <a:t>VI.</a:t>
            </a:r>
            <a:r>
              <a:rPr lang="fr-BE" sz="1600" b="1" dirty="0">
                <a:latin typeface="+mn-lt"/>
                <a:cs typeface="+mn-cs"/>
              </a:rPr>
              <a:t> </a:t>
            </a:r>
            <a:r>
              <a:rPr lang="fr-BE" sz="1600" b="1" dirty="0" smtClean="0">
                <a:latin typeface="+mn-lt"/>
                <a:cs typeface="+mn-cs"/>
              </a:rPr>
              <a:t>Classe </a:t>
            </a:r>
            <a:r>
              <a:rPr lang="fr-BE" sz="1600" b="1" dirty="0" err="1" smtClean="0">
                <a:latin typeface="+mn-lt"/>
                <a:cs typeface="+mn-cs"/>
              </a:rPr>
              <a:t>HashSet</a:t>
            </a:r>
            <a:endParaRPr lang="fr-BE" sz="1600" b="1" dirty="0" smtClean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6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 smtClean="0">
                <a:latin typeface="+mn-lt"/>
                <a:cs typeface="+mn-cs"/>
              </a:rPr>
              <a:t>VII.</a:t>
            </a:r>
            <a:r>
              <a:rPr lang="fr-BE" sz="1600" b="1" dirty="0">
                <a:latin typeface="+mn-lt"/>
                <a:cs typeface="+mn-cs"/>
              </a:rPr>
              <a:t> </a:t>
            </a:r>
            <a:r>
              <a:rPr lang="fr-BE" sz="1600" b="1" dirty="0" smtClean="0">
                <a:latin typeface="+mn-lt"/>
                <a:cs typeface="+mn-cs"/>
              </a:rPr>
              <a:t>Classe </a:t>
            </a:r>
            <a:r>
              <a:rPr lang="fr-BE" sz="1600" b="1" dirty="0" err="1" smtClean="0">
                <a:latin typeface="+mn-lt"/>
                <a:cs typeface="+mn-cs"/>
              </a:rPr>
              <a:t>TreeSet</a:t>
            </a:r>
            <a:r>
              <a:rPr lang="fr-BE" sz="1600" b="1" dirty="0">
                <a:latin typeface="+mn-lt"/>
                <a:cs typeface="+mn-cs"/>
              </a:rPr>
              <a:t>	</a:t>
            </a:r>
            <a:endParaRPr lang="fr-BE" sz="1600" b="1" dirty="0" smtClean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>
                <a:latin typeface="+mn-lt"/>
                <a:cs typeface="+mn-cs"/>
              </a:rPr>
              <a:t>	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 smtClean="0">
                <a:latin typeface="+mn-lt"/>
                <a:cs typeface="+mn-cs"/>
              </a:rPr>
              <a:t>VIII. Interface </a:t>
            </a:r>
            <a:r>
              <a:rPr lang="fr-BE" sz="1600" b="1" dirty="0" err="1">
                <a:latin typeface="+mn-lt"/>
                <a:cs typeface="+mn-cs"/>
              </a:rPr>
              <a:t>Map</a:t>
            </a:r>
            <a:r>
              <a:rPr lang="fr-BE" sz="1600" b="1" dirty="0">
                <a:latin typeface="+mn-lt"/>
                <a:cs typeface="+mn-cs"/>
              </a:rPr>
              <a:t> </a:t>
            </a:r>
            <a:endParaRPr lang="fr-BE" sz="1600" b="1" dirty="0" smtClean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buAutoNum type="romanUcPeriod" startAt="8"/>
              <a:defRPr/>
            </a:pPr>
            <a:endParaRPr lang="fr-BE" sz="16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 smtClean="0">
                <a:latin typeface="+mn-lt"/>
                <a:cs typeface="+mn-cs"/>
              </a:rPr>
              <a:t>IX.</a:t>
            </a:r>
            <a:r>
              <a:rPr lang="fr-BE" sz="1600" b="1" dirty="0">
                <a:latin typeface="+mn-lt"/>
                <a:cs typeface="+mn-cs"/>
              </a:rPr>
              <a:t> </a:t>
            </a:r>
            <a:r>
              <a:rPr lang="fr-BE" sz="1600" b="1" dirty="0" smtClean="0">
                <a:latin typeface="+mn-lt"/>
                <a:cs typeface="+mn-cs"/>
              </a:rPr>
              <a:t>Classe </a:t>
            </a:r>
            <a:r>
              <a:rPr lang="fr-BE" sz="1600" b="1" dirty="0" err="1" smtClean="0">
                <a:latin typeface="+mn-lt"/>
                <a:cs typeface="+mn-cs"/>
              </a:rPr>
              <a:t>HashMap</a:t>
            </a:r>
            <a:endParaRPr lang="fr-BE" sz="1600" b="1" dirty="0" smtClean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6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 smtClean="0">
                <a:latin typeface="+mn-lt"/>
                <a:cs typeface="+mn-cs"/>
              </a:rPr>
              <a:t>X. Classe </a:t>
            </a:r>
            <a:r>
              <a:rPr lang="fr-BE" sz="1600" b="1" dirty="0" err="1" smtClean="0">
                <a:latin typeface="+mn-lt"/>
                <a:cs typeface="+mn-cs"/>
              </a:rPr>
              <a:t>TreeMap</a:t>
            </a:r>
            <a:endParaRPr lang="fr-BE" sz="1600" b="1" dirty="0" smtClean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6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b="1" dirty="0" smtClean="0">
                <a:latin typeface="+mn-lt"/>
                <a:cs typeface="+mn-cs"/>
              </a:rPr>
              <a:t>XI. Les énumérations</a:t>
            </a:r>
            <a:endParaRPr lang="fr-BE" sz="16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600" b="1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882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0" y="0"/>
            <a:ext cx="9144000" cy="584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3200" b="1" dirty="0">
                <a:latin typeface="+mn-lt"/>
                <a:cs typeface="+mn-cs"/>
              </a:rPr>
              <a:t>II . </a:t>
            </a:r>
            <a:r>
              <a:rPr lang="fr-BE" sz="2400" b="1" dirty="0">
                <a:latin typeface="+mn-lt"/>
                <a:cs typeface="+mn-cs"/>
              </a:rPr>
              <a:t>Interface Collection </a:t>
            </a:r>
            <a:r>
              <a:rPr lang="fr-BE" sz="3200" b="1" dirty="0">
                <a:latin typeface="+mn-lt"/>
                <a:cs typeface="+mn-cs"/>
              </a:rPr>
              <a:t>	</a:t>
            </a:r>
            <a:endParaRPr lang="fr-BE" sz="2400" b="1" i="1" dirty="0">
              <a:latin typeface="+mn-lt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714375"/>
            <a:ext cx="9144000" cy="550920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dirty="0">
                <a:latin typeface="+mn-lt"/>
                <a:cs typeface="+mn-cs"/>
              </a:rPr>
              <a:t>Cette interface est implémentée par un certain nombre de </a:t>
            </a:r>
            <a:r>
              <a:rPr lang="fr-BE" dirty="0" smtClean="0">
                <a:latin typeface="+mn-lt"/>
                <a:cs typeface="+mn-cs"/>
              </a:rPr>
              <a:t>collections </a:t>
            </a:r>
            <a:r>
              <a:rPr lang="fr-BE" dirty="0">
                <a:latin typeface="+mn-lt"/>
                <a:cs typeface="+mn-cs"/>
              </a:rPr>
              <a:t>et garantit que ces classes implémenteront l'ensemble des </a:t>
            </a:r>
            <a:r>
              <a:rPr lang="fr-BE" dirty="0" smtClean="0">
                <a:latin typeface="+mn-lt"/>
                <a:cs typeface="+mn-cs"/>
              </a:rPr>
              <a:t>méthodes qu’elle contient.</a:t>
            </a:r>
            <a:endParaRPr lang="fr-BE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00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dirty="0">
                <a:latin typeface="+mn-lt"/>
                <a:cs typeface="+mn-cs"/>
              </a:rPr>
              <a:t>Les principales méthodes sont </a:t>
            </a:r>
            <a:r>
              <a:rPr lang="fr-BE" dirty="0" smtClean="0">
                <a:latin typeface="+mn-lt"/>
                <a:cs typeface="+mn-cs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000" dirty="0">
              <a:latin typeface="+mn-lt"/>
              <a:cs typeface="+mn-cs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4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boolean</a:t>
            </a:r>
            <a:r>
              <a:rPr lang="fr-BE" sz="1400" dirty="0">
                <a:latin typeface="+mn-lt"/>
                <a:cs typeface="+mn-cs"/>
              </a:rPr>
              <a:t> </a:t>
            </a:r>
            <a:r>
              <a:rPr lang="fr-BE" sz="1400" dirty="0" err="1">
                <a:latin typeface="+mn-lt"/>
                <a:cs typeface="+mn-cs"/>
              </a:rPr>
              <a:t>add</a:t>
            </a:r>
            <a:r>
              <a:rPr lang="fr-BE" sz="1400" dirty="0">
                <a:latin typeface="+mn-lt"/>
                <a:cs typeface="+mn-cs"/>
              </a:rPr>
              <a:t> (</a:t>
            </a:r>
            <a:r>
              <a:rPr lang="fr-BE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Object</a:t>
            </a:r>
            <a:r>
              <a:rPr lang="fr-BE" sz="1400" dirty="0">
                <a:latin typeface="+mn-lt"/>
                <a:cs typeface="+mn-cs"/>
              </a:rPr>
              <a:t> o) 		Ajouter un objet à la collection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4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boolean</a:t>
            </a:r>
            <a:r>
              <a:rPr lang="fr-BE" sz="1400" dirty="0">
                <a:latin typeface="+mn-lt"/>
                <a:cs typeface="+mn-cs"/>
              </a:rPr>
              <a:t> </a:t>
            </a:r>
            <a:r>
              <a:rPr lang="fr-BE" sz="1400" dirty="0" err="1">
                <a:latin typeface="+mn-lt"/>
                <a:cs typeface="+mn-cs"/>
              </a:rPr>
              <a:t>remove</a:t>
            </a:r>
            <a:r>
              <a:rPr lang="fr-BE" sz="1400" dirty="0">
                <a:latin typeface="+mn-lt"/>
                <a:cs typeface="+mn-cs"/>
              </a:rPr>
              <a:t> (</a:t>
            </a:r>
            <a:r>
              <a:rPr lang="fr-BE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Object</a:t>
            </a:r>
            <a:r>
              <a:rPr lang="fr-BE" sz="1400" dirty="0">
                <a:latin typeface="+mn-lt"/>
                <a:cs typeface="+mn-cs"/>
              </a:rPr>
              <a:t> o) </a:t>
            </a:r>
            <a:r>
              <a:rPr lang="fr-BE" sz="1400" dirty="0" smtClean="0">
                <a:latin typeface="+mn-lt"/>
                <a:cs typeface="+mn-cs"/>
              </a:rPr>
              <a:t>*</a:t>
            </a:r>
            <a:r>
              <a:rPr lang="fr-BE" sz="1400" dirty="0">
                <a:latin typeface="+mn-lt"/>
                <a:cs typeface="+mn-cs"/>
              </a:rPr>
              <a:t>	</a:t>
            </a:r>
            <a:r>
              <a:rPr lang="fr-BE" sz="1400" dirty="0" smtClean="0">
                <a:latin typeface="+mn-lt"/>
                <a:cs typeface="+mn-cs"/>
              </a:rPr>
              <a:t>	Retirer </a:t>
            </a:r>
            <a:r>
              <a:rPr lang="fr-BE" sz="1400" dirty="0">
                <a:latin typeface="+mn-lt"/>
                <a:cs typeface="+mn-cs"/>
              </a:rPr>
              <a:t>un objet de la collection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4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boolean</a:t>
            </a:r>
            <a:r>
              <a:rPr lang="fr-BE" sz="1400" dirty="0">
                <a:latin typeface="+mn-lt"/>
                <a:cs typeface="+mn-cs"/>
              </a:rPr>
              <a:t> </a:t>
            </a:r>
            <a:r>
              <a:rPr lang="fr-BE" sz="1400" dirty="0" err="1">
                <a:latin typeface="+mn-lt"/>
                <a:cs typeface="+mn-cs"/>
              </a:rPr>
              <a:t>contains</a:t>
            </a:r>
            <a:r>
              <a:rPr lang="fr-BE" sz="1400" dirty="0">
                <a:latin typeface="+mn-lt"/>
                <a:cs typeface="+mn-cs"/>
              </a:rPr>
              <a:t> (</a:t>
            </a:r>
            <a:r>
              <a:rPr lang="fr-BE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Object</a:t>
            </a:r>
            <a:r>
              <a:rPr lang="fr-BE" sz="1400" dirty="0">
                <a:latin typeface="+mn-lt"/>
                <a:cs typeface="+mn-cs"/>
              </a:rPr>
              <a:t> o) </a:t>
            </a:r>
            <a:r>
              <a:rPr lang="fr-BE" sz="1400" dirty="0" smtClean="0">
                <a:latin typeface="+mn-lt"/>
                <a:cs typeface="+mn-cs"/>
              </a:rPr>
              <a:t>*</a:t>
            </a:r>
            <a:r>
              <a:rPr lang="fr-BE" sz="1400" dirty="0">
                <a:latin typeface="+mn-lt"/>
                <a:cs typeface="+mn-cs"/>
              </a:rPr>
              <a:t>	</a:t>
            </a:r>
            <a:r>
              <a:rPr lang="fr-BE" sz="1400" dirty="0" smtClean="0">
                <a:latin typeface="+mn-lt"/>
                <a:cs typeface="+mn-cs"/>
              </a:rPr>
              <a:t>	Tester </a:t>
            </a:r>
            <a:r>
              <a:rPr lang="fr-BE" sz="1400" dirty="0">
                <a:latin typeface="+mn-lt"/>
                <a:cs typeface="+mn-cs"/>
              </a:rPr>
              <a:t>si la collection contient l'objet indiqué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4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boolean</a:t>
            </a:r>
            <a:r>
              <a:rPr lang="fr-BE" sz="1400" dirty="0">
                <a:latin typeface="+mn-lt"/>
                <a:cs typeface="+mn-cs"/>
              </a:rPr>
              <a:t> </a:t>
            </a:r>
            <a:r>
              <a:rPr lang="fr-BE" sz="1400" dirty="0" err="1">
                <a:latin typeface="+mn-lt"/>
                <a:cs typeface="+mn-cs"/>
              </a:rPr>
              <a:t>addAll</a:t>
            </a:r>
            <a:r>
              <a:rPr lang="fr-BE" sz="1400" dirty="0">
                <a:latin typeface="+mn-lt"/>
                <a:cs typeface="+mn-cs"/>
              </a:rPr>
              <a:t> (</a:t>
            </a:r>
            <a:r>
              <a:rPr lang="fr-BE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Collection</a:t>
            </a:r>
            <a:r>
              <a:rPr lang="fr-BE" sz="1400" dirty="0">
                <a:latin typeface="+mn-lt"/>
                <a:cs typeface="+mn-cs"/>
              </a:rPr>
              <a:t> c) 	</a:t>
            </a:r>
            <a:r>
              <a:rPr lang="fr-BE" sz="1400" dirty="0" smtClean="0">
                <a:latin typeface="+mn-lt"/>
                <a:cs typeface="+mn-cs"/>
              </a:rPr>
              <a:t>	Ajouter </a:t>
            </a:r>
            <a:r>
              <a:rPr lang="fr-BE" sz="1400" dirty="0">
                <a:latin typeface="+mn-lt"/>
                <a:cs typeface="+mn-cs"/>
              </a:rPr>
              <a:t>tous les objets d'une autre collection à celle-ci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4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boolean</a:t>
            </a:r>
            <a:r>
              <a:rPr lang="fr-BE" sz="1400" dirty="0">
                <a:latin typeface="+mn-lt"/>
                <a:cs typeface="+mn-cs"/>
              </a:rPr>
              <a:t> </a:t>
            </a:r>
            <a:r>
              <a:rPr lang="fr-BE" sz="1400" dirty="0" err="1">
                <a:latin typeface="+mn-lt"/>
                <a:cs typeface="+mn-cs"/>
              </a:rPr>
              <a:t>removeAll</a:t>
            </a:r>
            <a:r>
              <a:rPr lang="fr-BE" sz="1400" dirty="0">
                <a:latin typeface="+mn-lt"/>
                <a:cs typeface="+mn-cs"/>
              </a:rPr>
              <a:t> (</a:t>
            </a:r>
            <a:r>
              <a:rPr lang="fr-BE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Collection</a:t>
            </a:r>
            <a:r>
              <a:rPr lang="fr-BE" sz="1400" dirty="0">
                <a:latin typeface="+mn-lt"/>
                <a:cs typeface="+mn-cs"/>
              </a:rPr>
              <a:t> c) </a:t>
            </a:r>
            <a:r>
              <a:rPr lang="fr-BE" sz="1400" dirty="0" smtClean="0">
                <a:latin typeface="+mn-lt"/>
                <a:cs typeface="+mn-cs"/>
              </a:rPr>
              <a:t>*</a:t>
            </a:r>
            <a:r>
              <a:rPr lang="fr-BE" sz="1400" dirty="0">
                <a:latin typeface="+mn-lt"/>
                <a:cs typeface="+mn-cs"/>
              </a:rPr>
              <a:t>	Retirer tous les objets d'une autre collection de celle-ci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4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boolean</a:t>
            </a:r>
            <a:r>
              <a:rPr lang="fr-BE" sz="1400" dirty="0">
                <a:latin typeface="+mn-lt"/>
                <a:cs typeface="+mn-cs"/>
              </a:rPr>
              <a:t> </a:t>
            </a:r>
            <a:r>
              <a:rPr lang="fr-BE" sz="1400" dirty="0" err="1">
                <a:latin typeface="+mn-lt"/>
                <a:cs typeface="+mn-cs"/>
              </a:rPr>
              <a:t>retainAll</a:t>
            </a:r>
            <a:r>
              <a:rPr lang="fr-BE" sz="1400" dirty="0">
                <a:latin typeface="+mn-lt"/>
                <a:cs typeface="+mn-cs"/>
              </a:rPr>
              <a:t> (</a:t>
            </a:r>
            <a:r>
              <a:rPr lang="fr-BE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Collection</a:t>
            </a:r>
            <a:r>
              <a:rPr lang="fr-BE" sz="1400" dirty="0">
                <a:latin typeface="+mn-lt"/>
                <a:cs typeface="+mn-cs"/>
              </a:rPr>
              <a:t> c) </a:t>
            </a:r>
            <a:r>
              <a:rPr lang="fr-BE" sz="1400" dirty="0" smtClean="0">
                <a:latin typeface="+mn-lt"/>
                <a:cs typeface="+mn-cs"/>
              </a:rPr>
              <a:t>*</a:t>
            </a:r>
            <a:r>
              <a:rPr lang="fr-BE" sz="1400" dirty="0">
                <a:latin typeface="+mn-lt"/>
                <a:cs typeface="+mn-cs"/>
              </a:rPr>
              <a:t>	Retirer tous les objets qui ne sont pas dans la collection 				</a:t>
            </a:r>
            <a:r>
              <a:rPr lang="fr-BE" sz="1400" dirty="0" smtClean="0">
                <a:latin typeface="+mn-lt"/>
                <a:cs typeface="+mn-cs"/>
              </a:rPr>
              <a:t>	spécifiée </a:t>
            </a:r>
            <a:r>
              <a:rPr lang="fr-BE" sz="1400" dirty="0">
                <a:latin typeface="+mn-lt"/>
                <a:cs typeface="+mn-cs"/>
              </a:rPr>
              <a:t>de celle-ci. 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4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boolean</a:t>
            </a:r>
            <a:r>
              <a:rPr lang="fr-BE" sz="1400" dirty="0">
                <a:latin typeface="+mn-lt"/>
                <a:cs typeface="+mn-cs"/>
              </a:rPr>
              <a:t> </a:t>
            </a:r>
            <a:r>
              <a:rPr lang="fr-BE" sz="1400" dirty="0" err="1">
                <a:latin typeface="+mn-lt"/>
                <a:cs typeface="+mn-cs"/>
              </a:rPr>
              <a:t>containsAll</a:t>
            </a:r>
            <a:r>
              <a:rPr lang="fr-BE" sz="1400" dirty="0">
                <a:latin typeface="+mn-lt"/>
                <a:cs typeface="+mn-cs"/>
              </a:rPr>
              <a:t> (</a:t>
            </a:r>
            <a:r>
              <a:rPr lang="fr-BE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Collection</a:t>
            </a:r>
            <a:r>
              <a:rPr lang="fr-BE" sz="1400" dirty="0">
                <a:latin typeface="+mn-lt"/>
                <a:cs typeface="+mn-cs"/>
              </a:rPr>
              <a:t> c) </a:t>
            </a:r>
            <a:r>
              <a:rPr lang="fr-BE" sz="1400" dirty="0" smtClean="0">
                <a:latin typeface="+mn-lt"/>
                <a:cs typeface="+mn-cs"/>
              </a:rPr>
              <a:t>*</a:t>
            </a:r>
            <a:r>
              <a:rPr lang="fr-BE" sz="1400" dirty="0">
                <a:latin typeface="+mn-lt"/>
                <a:cs typeface="+mn-cs"/>
              </a:rPr>
              <a:t>	Tester si la collection contient tous les objets de la 					</a:t>
            </a:r>
            <a:r>
              <a:rPr lang="fr-BE" sz="1400" dirty="0" smtClean="0">
                <a:latin typeface="+mn-lt"/>
                <a:cs typeface="+mn-cs"/>
              </a:rPr>
              <a:t>	collection </a:t>
            </a:r>
            <a:r>
              <a:rPr lang="fr-BE" sz="1400" dirty="0">
                <a:latin typeface="+mn-lt"/>
                <a:cs typeface="+mn-cs"/>
              </a:rPr>
              <a:t>indiquée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4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void</a:t>
            </a:r>
            <a:r>
              <a:rPr lang="fr-BE" sz="1400" dirty="0">
                <a:latin typeface="+mn-lt"/>
                <a:cs typeface="+mn-cs"/>
              </a:rPr>
              <a:t> </a:t>
            </a:r>
            <a:r>
              <a:rPr lang="fr-BE" sz="1400" dirty="0" err="1">
                <a:latin typeface="+mn-lt"/>
                <a:cs typeface="+mn-cs"/>
              </a:rPr>
              <a:t>clear</a:t>
            </a:r>
            <a:r>
              <a:rPr lang="fr-BE" sz="1400" dirty="0">
                <a:latin typeface="+mn-lt"/>
                <a:cs typeface="+mn-cs"/>
              </a:rPr>
              <a:t>() 			Vider la collection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4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boolean</a:t>
            </a:r>
            <a:r>
              <a:rPr lang="fr-BE" sz="1400" dirty="0">
                <a:latin typeface="+mn-lt"/>
                <a:cs typeface="+mn-cs"/>
              </a:rPr>
              <a:t> </a:t>
            </a:r>
            <a:r>
              <a:rPr lang="fr-BE" sz="1400" dirty="0" err="1">
                <a:latin typeface="+mn-lt"/>
                <a:cs typeface="+mn-cs"/>
              </a:rPr>
              <a:t>isEmpty</a:t>
            </a:r>
            <a:r>
              <a:rPr lang="fr-BE" sz="1400" dirty="0">
                <a:latin typeface="+mn-lt"/>
                <a:cs typeface="+mn-cs"/>
              </a:rPr>
              <a:t>() 		</a:t>
            </a:r>
            <a:r>
              <a:rPr lang="fr-BE" sz="1400" dirty="0" smtClean="0">
                <a:latin typeface="+mn-lt"/>
                <a:cs typeface="+mn-cs"/>
              </a:rPr>
              <a:t>	Tester </a:t>
            </a:r>
            <a:r>
              <a:rPr lang="fr-BE" sz="1400" dirty="0">
                <a:latin typeface="+mn-lt"/>
                <a:cs typeface="+mn-cs"/>
              </a:rPr>
              <a:t>si la collection est vide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4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Iterator</a:t>
            </a:r>
            <a:r>
              <a:rPr lang="fr-BE" sz="1400" dirty="0">
                <a:latin typeface="+mn-lt"/>
                <a:cs typeface="+mn-cs"/>
              </a:rPr>
              <a:t> </a:t>
            </a:r>
            <a:r>
              <a:rPr lang="fr-BE" sz="1400" dirty="0" err="1">
                <a:latin typeface="+mn-lt"/>
                <a:cs typeface="+mn-cs"/>
              </a:rPr>
              <a:t>iterator</a:t>
            </a:r>
            <a:r>
              <a:rPr lang="fr-BE" sz="1400" dirty="0">
                <a:latin typeface="+mn-lt"/>
                <a:cs typeface="+mn-cs"/>
              </a:rPr>
              <a:t>() 		</a:t>
            </a:r>
            <a:r>
              <a:rPr lang="fr-BE" sz="1400" dirty="0" smtClean="0">
                <a:latin typeface="+mn-lt"/>
                <a:cs typeface="+mn-cs"/>
              </a:rPr>
              <a:t>	Retourne </a:t>
            </a:r>
            <a:r>
              <a:rPr lang="fr-BE" sz="1400" dirty="0">
                <a:latin typeface="+mn-lt"/>
                <a:cs typeface="+mn-cs"/>
              </a:rPr>
              <a:t>un </a:t>
            </a:r>
            <a:r>
              <a:rPr lang="fr-BE" sz="1400" dirty="0" err="1">
                <a:latin typeface="+mn-lt"/>
                <a:cs typeface="+mn-cs"/>
              </a:rPr>
              <a:t>itérateur</a:t>
            </a:r>
            <a:r>
              <a:rPr lang="fr-BE" sz="1400" dirty="0">
                <a:latin typeface="+mn-lt"/>
                <a:cs typeface="+mn-cs"/>
              </a:rPr>
              <a:t> permettant de faire une boucle sur 				</a:t>
            </a:r>
            <a:r>
              <a:rPr lang="fr-BE" sz="1400" dirty="0" smtClean="0">
                <a:latin typeface="+mn-lt"/>
                <a:cs typeface="+mn-cs"/>
              </a:rPr>
              <a:t>	tous </a:t>
            </a:r>
            <a:r>
              <a:rPr lang="fr-BE" sz="1400" dirty="0">
                <a:latin typeface="+mn-lt"/>
                <a:cs typeface="+mn-cs"/>
              </a:rPr>
              <a:t>les objets contenus dans la collection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4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int</a:t>
            </a:r>
            <a:r>
              <a:rPr lang="fr-BE" sz="1400" dirty="0">
                <a:latin typeface="+mn-lt"/>
                <a:cs typeface="+mn-cs"/>
              </a:rPr>
              <a:t> size() 			Retourne le nombre d'objets de la collection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Object</a:t>
            </a:r>
            <a:r>
              <a:rPr lang="fr-BE" sz="1400" dirty="0">
                <a:latin typeface="+mn-lt"/>
                <a:cs typeface="+mn-cs"/>
              </a:rPr>
              <a:t>[] </a:t>
            </a:r>
            <a:r>
              <a:rPr lang="fr-BE" sz="1400" dirty="0" err="1">
                <a:latin typeface="+mn-lt"/>
                <a:cs typeface="+mn-cs"/>
              </a:rPr>
              <a:t>toArray</a:t>
            </a:r>
            <a:r>
              <a:rPr lang="fr-BE" sz="1400" dirty="0">
                <a:latin typeface="+mn-lt"/>
                <a:cs typeface="+mn-cs"/>
              </a:rPr>
              <a:t>() 		</a:t>
            </a:r>
            <a:r>
              <a:rPr lang="fr-BE" sz="1400" dirty="0" smtClean="0">
                <a:latin typeface="+mn-lt"/>
                <a:cs typeface="+mn-cs"/>
              </a:rPr>
              <a:t>	Convertit </a:t>
            </a:r>
            <a:r>
              <a:rPr lang="fr-BE" sz="1400" dirty="0">
                <a:latin typeface="+mn-lt"/>
                <a:cs typeface="+mn-cs"/>
              </a:rPr>
              <a:t>la collection en tableau d'objets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Object</a:t>
            </a:r>
            <a:r>
              <a:rPr lang="fr-BE" sz="1400" dirty="0">
                <a:latin typeface="+mn-lt"/>
                <a:cs typeface="+mn-cs"/>
              </a:rPr>
              <a:t>[] </a:t>
            </a:r>
            <a:r>
              <a:rPr lang="fr-BE" sz="1400" dirty="0" err="1">
                <a:latin typeface="+mn-lt"/>
                <a:cs typeface="+mn-cs"/>
              </a:rPr>
              <a:t>toArray</a:t>
            </a:r>
            <a:r>
              <a:rPr lang="fr-BE" sz="1400" dirty="0">
                <a:latin typeface="+mn-lt"/>
                <a:cs typeface="+mn-cs"/>
              </a:rPr>
              <a:t> (</a:t>
            </a:r>
            <a:r>
              <a:rPr lang="fr-BE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Object[]</a:t>
            </a:r>
            <a:r>
              <a:rPr lang="fr-BE" sz="1400" dirty="0">
                <a:latin typeface="+mn-lt"/>
                <a:cs typeface="+mn-cs"/>
              </a:rPr>
              <a:t> a) 	</a:t>
            </a:r>
            <a:r>
              <a:rPr lang="fr-BE" sz="1400" dirty="0" smtClean="0">
                <a:latin typeface="+mn-lt"/>
                <a:cs typeface="+mn-cs"/>
              </a:rPr>
              <a:t>	Convertit </a:t>
            </a:r>
            <a:r>
              <a:rPr lang="fr-BE" sz="1400" dirty="0">
                <a:latin typeface="+mn-lt"/>
                <a:cs typeface="+mn-cs"/>
              </a:rPr>
              <a:t>la collection en tableau d'objets de classe 				</a:t>
            </a:r>
            <a:r>
              <a:rPr lang="fr-BE" sz="1400" dirty="0" smtClean="0">
                <a:latin typeface="+mn-lt"/>
                <a:cs typeface="+mn-cs"/>
              </a:rPr>
              <a:t>	spécifiée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400" dirty="0">
              <a:latin typeface="+mn-lt"/>
              <a:cs typeface="+mn-cs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200" dirty="0">
                <a:latin typeface="+mj-lt"/>
              </a:rPr>
              <a:t>* Pour garantir un fonctionnement correct, la </a:t>
            </a:r>
            <a:r>
              <a:rPr lang="fr-BE" sz="1200" dirty="0" smtClean="0">
                <a:latin typeface="+mj-lt"/>
              </a:rPr>
              <a:t>méthode </a:t>
            </a:r>
            <a:r>
              <a:rPr lang="fr-BE" sz="1200" i="1" dirty="0" err="1">
                <a:latin typeface="+mj-lt"/>
              </a:rPr>
              <a:t>e</a:t>
            </a:r>
            <a:r>
              <a:rPr lang="fr-BE" sz="1200" i="1" dirty="0" err="1" smtClean="0">
                <a:latin typeface="+mj-lt"/>
              </a:rPr>
              <a:t>quals</a:t>
            </a:r>
            <a:r>
              <a:rPr lang="fr-BE" sz="1200" dirty="0" smtClean="0">
                <a:latin typeface="+mj-lt"/>
              </a:rPr>
              <a:t> des objets de la liste doit être définie</a:t>
            </a:r>
            <a:endParaRPr lang="fr-BE" sz="1200" dirty="0">
              <a:latin typeface="+mj-lt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40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9705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0" y="0"/>
            <a:ext cx="9144000" cy="584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3200" b="1" dirty="0">
                <a:latin typeface="+mn-lt"/>
                <a:cs typeface="+mn-cs"/>
              </a:rPr>
              <a:t>II . </a:t>
            </a:r>
            <a:r>
              <a:rPr lang="fr-BE" sz="2400" b="1" dirty="0">
                <a:latin typeface="+mn-lt"/>
                <a:cs typeface="+mn-cs"/>
              </a:rPr>
              <a:t>Interface Collection </a:t>
            </a:r>
            <a:r>
              <a:rPr lang="fr-BE" sz="3200" b="1" dirty="0">
                <a:latin typeface="+mn-lt"/>
                <a:cs typeface="+mn-cs"/>
              </a:rPr>
              <a:t>	</a:t>
            </a:r>
            <a:endParaRPr lang="fr-BE" sz="2400" b="1" i="1" dirty="0">
              <a:latin typeface="+mn-lt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752" y="714375"/>
            <a:ext cx="9036496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dirty="0" smtClean="0">
                <a:latin typeface="+mn-lt"/>
                <a:cs typeface="+mn-cs"/>
              </a:rPr>
              <a:t>Attention, il ne faut pas confondre l’interface Collection avec la </a:t>
            </a:r>
            <a:r>
              <a:rPr lang="fr-BE" b="1" dirty="0" smtClean="0">
                <a:latin typeface="+mn-lt"/>
                <a:cs typeface="+mn-cs"/>
              </a:rPr>
              <a:t>classe</a:t>
            </a:r>
            <a:r>
              <a:rPr lang="fr-BE" dirty="0" smtClean="0">
                <a:latin typeface="+mn-lt"/>
                <a:cs typeface="+mn-cs"/>
              </a:rPr>
              <a:t> </a:t>
            </a:r>
            <a:r>
              <a:rPr lang="fr-BE" b="1" dirty="0" smtClean="0">
                <a:latin typeface="+mn-lt"/>
                <a:cs typeface="+mn-cs"/>
              </a:rPr>
              <a:t>Collection</a:t>
            </a:r>
            <a:r>
              <a:rPr lang="fr-BE" b="1" u="sng" dirty="0" smtClean="0">
                <a:latin typeface="+mn-lt"/>
                <a:cs typeface="+mn-cs"/>
              </a:rPr>
              <a:t>s</a:t>
            </a:r>
            <a:r>
              <a:rPr lang="fr-BE" dirty="0" smtClean="0">
                <a:latin typeface="+mn-lt"/>
                <a:cs typeface="+mn-cs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40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dirty="0" smtClean="0">
                <a:latin typeface="+mn-lt"/>
                <a:cs typeface="+mn-cs"/>
              </a:rPr>
              <a:t>Cette classe Collections contient des </a:t>
            </a:r>
            <a:r>
              <a:rPr lang="fr-BE" b="1" dirty="0" smtClean="0">
                <a:latin typeface="+mn-lt"/>
                <a:cs typeface="+mn-cs"/>
              </a:rPr>
              <a:t>méthodes statiques </a:t>
            </a:r>
            <a:r>
              <a:rPr lang="fr-BE" dirty="0" smtClean="0">
                <a:latin typeface="+mn-lt"/>
                <a:cs typeface="+mn-cs"/>
              </a:rPr>
              <a:t>qui manipulent ou retournent des collections :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Collection </a:t>
            </a:r>
            <a:r>
              <a:rPr lang="fr-BE" sz="1400" dirty="0" smtClean="0">
                <a:latin typeface="+mj-lt"/>
              </a:rPr>
              <a:t>sort(</a:t>
            </a:r>
            <a:r>
              <a:rPr lang="fr-BE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Collection</a:t>
            </a:r>
            <a:r>
              <a:rPr lang="fr-BE" sz="1400" dirty="0" smtClean="0">
                <a:latin typeface="+mj-lt"/>
              </a:rPr>
              <a:t> </a:t>
            </a:r>
            <a:r>
              <a:rPr lang="fr-BE" sz="1400" dirty="0">
                <a:latin typeface="+mj-lt"/>
              </a:rPr>
              <a:t>c</a:t>
            </a:r>
            <a:r>
              <a:rPr lang="fr-BE" sz="1400" dirty="0" smtClean="0">
                <a:latin typeface="+mj-lt"/>
              </a:rPr>
              <a:t>)  </a:t>
            </a:r>
            <a:r>
              <a:rPr lang="fr-BE" sz="1400" dirty="0">
                <a:latin typeface="+mj-lt"/>
              </a:rPr>
              <a:t>		</a:t>
            </a:r>
            <a:r>
              <a:rPr lang="fr-BE" sz="1400" dirty="0" smtClean="0">
                <a:latin typeface="+mj-lt"/>
              </a:rPr>
              <a:t>		Tri la collection selon l’ordre naturel de ses 						éléments</a:t>
            </a:r>
            <a:endParaRPr lang="fr-BE" sz="1400" dirty="0">
              <a:latin typeface="+mj-lt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Collection </a:t>
            </a:r>
            <a:r>
              <a:rPr lang="fr-BE" sz="1400" dirty="0" smtClean="0">
                <a:latin typeface="+mj-lt"/>
              </a:rPr>
              <a:t>sort(</a:t>
            </a:r>
            <a:r>
              <a:rPr lang="fr-BE" sz="1400" b="1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j-lt"/>
              </a:rPr>
              <a:t>Collection</a:t>
            </a:r>
            <a:r>
              <a:rPr lang="fr-BE" sz="1400" dirty="0" smtClean="0">
                <a:latin typeface="+mj-lt"/>
              </a:rPr>
              <a:t> c, </a:t>
            </a:r>
            <a:r>
              <a:rPr lang="fr-BE" sz="1400" b="1" dirty="0" err="1" smtClean="0">
                <a:solidFill>
                  <a:schemeClr val="tx2">
                    <a:lumMod val="65000"/>
                    <a:lumOff val="35000"/>
                  </a:schemeClr>
                </a:solidFill>
                <a:latin typeface="+mj-lt"/>
              </a:rPr>
              <a:t>Comparator</a:t>
            </a:r>
            <a:r>
              <a:rPr lang="fr-BE" sz="14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fr-BE" sz="1400" dirty="0" err="1" smtClean="0">
                <a:latin typeface="+mj-lt"/>
              </a:rPr>
              <a:t>comp</a:t>
            </a:r>
            <a:r>
              <a:rPr lang="fr-BE" sz="1400" dirty="0" smtClean="0">
                <a:latin typeface="+mj-lt"/>
              </a:rPr>
              <a:t>) **</a:t>
            </a:r>
            <a:r>
              <a:rPr lang="fr-BE" sz="1400" dirty="0">
                <a:latin typeface="+mj-lt"/>
              </a:rPr>
              <a:t>	</a:t>
            </a:r>
            <a:r>
              <a:rPr lang="fr-BE" sz="1400" dirty="0" smtClean="0">
                <a:latin typeface="+mj-lt"/>
              </a:rPr>
              <a:t>	Tri la collection à l’aide du comparateur 						spécifié</a:t>
            </a:r>
            <a:endParaRPr lang="fr-BE" sz="1400" dirty="0">
              <a:latin typeface="+mj-lt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Collection </a:t>
            </a:r>
            <a:r>
              <a:rPr lang="fr-BE" sz="1400" dirty="0" smtClean="0">
                <a:latin typeface="+mj-lt"/>
              </a:rPr>
              <a:t>reverse() </a:t>
            </a:r>
            <a:r>
              <a:rPr lang="fr-BE" sz="1400" dirty="0">
                <a:latin typeface="+mj-lt"/>
              </a:rPr>
              <a:t>		</a:t>
            </a:r>
            <a:r>
              <a:rPr lang="fr-BE" sz="1400" dirty="0" smtClean="0">
                <a:latin typeface="+mj-lt"/>
              </a:rPr>
              <a:t>		Inverse l’ordre actuel des éléments</a:t>
            </a:r>
            <a:endParaRPr lang="fr-BE" sz="1400" dirty="0">
              <a:latin typeface="+mj-lt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4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i</a:t>
            </a:r>
            <a:r>
              <a:rPr lang="fr-BE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nt</a:t>
            </a:r>
            <a:r>
              <a:rPr lang="fr-BE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fr-BE" sz="1400" dirty="0" err="1" smtClean="0">
                <a:latin typeface="+mj-lt"/>
              </a:rPr>
              <a:t>binarySearch</a:t>
            </a:r>
            <a:r>
              <a:rPr lang="fr-BE" sz="1400" dirty="0" smtClean="0">
                <a:latin typeface="+mj-lt"/>
              </a:rPr>
              <a:t> </a:t>
            </a:r>
            <a:r>
              <a:rPr lang="fr-BE" sz="1400" dirty="0">
                <a:latin typeface="+mj-lt"/>
              </a:rPr>
              <a:t>(</a:t>
            </a:r>
            <a:r>
              <a:rPr lang="fr-BE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Collection</a:t>
            </a:r>
            <a:r>
              <a:rPr lang="fr-BE" sz="1400" dirty="0">
                <a:latin typeface="+mj-lt"/>
              </a:rPr>
              <a:t> </a:t>
            </a:r>
            <a:r>
              <a:rPr lang="fr-BE" sz="1400" dirty="0" smtClean="0">
                <a:latin typeface="+mj-lt"/>
              </a:rPr>
              <a:t>c, Object o) *</a:t>
            </a:r>
            <a:r>
              <a:rPr lang="fr-BE" sz="1400" dirty="0">
                <a:latin typeface="+mj-lt"/>
              </a:rPr>
              <a:t>		</a:t>
            </a:r>
            <a:r>
              <a:rPr lang="fr-BE" sz="1400" dirty="0" smtClean="0">
                <a:latin typeface="+mj-lt"/>
              </a:rPr>
              <a:t>	Retourne l’indice de l’élément recherché dans 						la collection</a:t>
            </a:r>
            <a:endParaRPr lang="fr-BE" sz="1400" dirty="0">
              <a:latin typeface="+mj-lt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4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int</a:t>
            </a:r>
            <a:r>
              <a:rPr lang="fr-BE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fr-BE" sz="1400" dirty="0" err="1">
                <a:latin typeface="+mj-lt"/>
              </a:rPr>
              <a:t>binarySearch</a:t>
            </a:r>
            <a:r>
              <a:rPr lang="fr-BE" sz="1400" dirty="0">
                <a:latin typeface="+mj-lt"/>
              </a:rPr>
              <a:t> (</a:t>
            </a:r>
            <a:r>
              <a:rPr lang="fr-BE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Collection</a:t>
            </a:r>
            <a:r>
              <a:rPr lang="fr-BE" sz="1400" dirty="0">
                <a:latin typeface="+mj-lt"/>
              </a:rPr>
              <a:t> c, Object </a:t>
            </a:r>
            <a:r>
              <a:rPr lang="fr-BE" sz="1400" dirty="0" smtClean="0">
                <a:latin typeface="+mj-lt"/>
              </a:rPr>
              <a:t>o, </a:t>
            </a:r>
            <a:r>
              <a:rPr lang="fr-BE" sz="1400" b="1" dirty="0" err="1" smtClean="0">
                <a:solidFill>
                  <a:schemeClr val="tx2">
                    <a:lumMod val="65000"/>
                    <a:lumOff val="35000"/>
                  </a:schemeClr>
                </a:solidFill>
                <a:latin typeface="+mj-lt"/>
              </a:rPr>
              <a:t>Comparator</a:t>
            </a:r>
            <a:r>
              <a:rPr lang="fr-BE" sz="14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fr-BE" sz="1400" dirty="0" err="1" smtClean="0">
                <a:latin typeface="+mj-lt"/>
              </a:rPr>
              <a:t>comp</a:t>
            </a:r>
            <a:r>
              <a:rPr lang="fr-BE" sz="1400" dirty="0" smtClean="0">
                <a:latin typeface="+mj-lt"/>
              </a:rPr>
              <a:t>) * **</a:t>
            </a:r>
            <a:r>
              <a:rPr lang="fr-BE" sz="1400" dirty="0">
                <a:latin typeface="+mj-lt"/>
              </a:rPr>
              <a:t>	</a:t>
            </a:r>
            <a:r>
              <a:rPr lang="fr-BE" sz="1400" dirty="0" smtClean="0">
                <a:latin typeface="+mj-lt"/>
              </a:rPr>
              <a:t>Retourne </a:t>
            </a:r>
            <a:r>
              <a:rPr lang="fr-BE" sz="1400" dirty="0">
                <a:latin typeface="+mj-lt"/>
              </a:rPr>
              <a:t>l’indice de l’élément recherché dans </a:t>
            </a:r>
            <a:r>
              <a:rPr lang="fr-BE" sz="1400" dirty="0" smtClean="0">
                <a:latin typeface="+mj-lt"/>
              </a:rPr>
              <a:t>						la collection en se basant sur un comparateur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Object </a:t>
            </a:r>
            <a:r>
              <a:rPr lang="fr-BE" sz="1400" dirty="0" smtClean="0">
                <a:latin typeface="+mj-lt"/>
              </a:rPr>
              <a:t>min(</a:t>
            </a:r>
            <a:r>
              <a:rPr lang="fr-BE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Collection</a:t>
            </a:r>
            <a:r>
              <a:rPr lang="fr-BE" sz="1400" dirty="0" smtClean="0">
                <a:latin typeface="+mj-lt"/>
              </a:rPr>
              <a:t> c)		 </a:t>
            </a:r>
            <a:r>
              <a:rPr lang="fr-BE" sz="1400" dirty="0">
                <a:latin typeface="+mj-lt"/>
              </a:rPr>
              <a:t>	</a:t>
            </a:r>
            <a:r>
              <a:rPr lang="fr-BE" sz="1400" dirty="0" smtClean="0">
                <a:latin typeface="+mj-lt"/>
              </a:rPr>
              <a:t>	Retourne le plus petit élément de la collection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400" b="1" dirty="0">
                <a:solidFill>
                  <a:schemeClr val="tx2">
                    <a:lumMod val="65000"/>
                    <a:lumOff val="35000"/>
                  </a:schemeClr>
                </a:solidFill>
                <a:latin typeface="+mj-lt"/>
              </a:rPr>
              <a:t>Object </a:t>
            </a:r>
            <a:r>
              <a:rPr lang="fr-BE" sz="1400" dirty="0">
                <a:latin typeface="+mj-lt"/>
              </a:rPr>
              <a:t>min(</a:t>
            </a:r>
            <a:r>
              <a:rPr lang="fr-BE" sz="1400" b="1" dirty="0">
                <a:solidFill>
                  <a:schemeClr val="tx2">
                    <a:lumMod val="65000"/>
                    <a:lumOff val="35000"/>
                  </a:schemeClr>
                </a:solidFill>
                <a:latin typeface="+mj-lt"/>
              </a:rPr>
              <a:t>Collection</a:t>
            </a:r>
            <a:r>
              <a:rPr lang="fr-BE" sz="1400" dirty="0">
                <a:solidFill>
                  <a:schemeClr val="tx2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fr-BE" sz="1400" dirty="0">
                <a:latin typeface="+mj-lt"/>
              </a:rPr>
              <a:t>c,</a:t>
            </a:r>
            <a:r>
              <a:rPr lang="fr-BE" sz="1400" dirty="0">
                <a:solidFill>
                  <a:schemeClr val="tx2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fr-BE" sz="1400" b="1" dirty="0" err="1">
                <a:solidFill>
                  <a:schemeClr val="tx2">
                    <a:lumMod val="65000"/>
                    <a:lumOff val="35000"/>
                  </a:schemeClr>
                </a:solidFill>
                <a:latin typeface="+mj-lt"/>
              </a:rPr>
              <a:t>Comparator</a:t>
            </a:r>
            <a:r>
              <a:rPr lang="fr-BE" sz="1400" dirty="0">
                <a:solidFill>
                  <a:schemeClr val="tx2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fr-BE" sz="1400" dirty="0" err="1">
                <a:latin typeface="+mj-lt"/>
              </a:rPr>
              <a:t>comp</a:t>
            </a:r>
            <a:r>
              <a:rPr lang="fr-BE" sz="1400" dirty="0">
                <a:latin typeface="+mj-lt"/>
              </a:rPr>
              <a:t>) </a:t>
            </a:r>
            <a:r>
              <a:rPr lang="fr-BE" sz="1400" dirty="0" smtClean="0">
                <a:latin typeface="+mj-lt"/>
              </a:rPr>
              <a:t>**</a:t>
            </a:r>
            <a:r>
              <a:rPr lang="fr-BE" sz="1400" dirty="0">
                <a:solidFill>
                  <a:schemeClr val="tx2">
                    <a:lumMod val="65000"/>
                    <a:lumOff val="35000"/>
                  </a:schemeClr>
                </a:solidFill>
                <a:latin typeface="+mj-lt"/>
              </a:rPr>
              <a:t>		</a:t>
            </a:r>
            <a:r>
              <a:rPr lang="fr-BE" sz="1400" dirty="0">
                <a:latin typeface="+mj-lt"/>
              </a:rPr>
              <a:t>Retourne le plus petit élément de la collection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400" b="1" dirty="0">
                <a:solidFill>
                  <a:schemeClr val="tx2">
                    <a:lumMod val="65000"/>
                    <a:lumOff val="35000"/>
                  </a:schemeClr>
                </a:solidFill>
                <a:latin typeface="+mj-lt"/>
              </a:rPr>
              <a:t>Object </a:t>
            </a:r>
            <a:r>
              <a:rPr lang="fr-BE" sz="1400" dirty="0" smtClean="0">
                <a:latin typeface="+mj-lt"/>
              </a:rPr>
              <a:t>max(</a:t>
            </a:r>
            <a:r>
              <a:rPr lang="fr-BE" sz="1400" b="1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j-lt"/>
              </a:rPr>
              <a:t>Collection</a:t>
            </a:r>
            <a:r>
              <a:rPr lang="fr-BE" sz="14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fr-BE" sz="1400" dirty="0" smtClean="0">
                <a:latin typeface="+mj-lt"/>
              </a:rPr>
              <a:t>c)		 </a:t>
            </a:r>
            <a:r>
              <a:rPr lang="fr-BE" sz="1400" dirty="0">
                <a:solidFill>
                  <a:schemeClr val="tx2">
                    <a:lumMod val="65000"/>
                    <a:lumOff val="35000"/>
                  </a:schemeClr>
                </a:solidFill>
                <a:latin typeface="+mj-lt"/>
              </a:rPr>
              <a:t>		</a:t>
            </a:r>
            <a:r>
              <a:rPr lang="fr-BE" sz="1400" dirty="0">
                <a:latin typeface="+mj-lt"/>
              </a:rPr>
              <a:t>Retourne le plus </a:t>
            </a:r>
            <a:r>
              <a:rPr lang="fr-BE" sz="1400" dirty="0" smtClean="0">
                <a:latin typeface="+mj-lt"/>
              </a:rPr>
              <a:t>grand élément </a:t>
            </a:r>
            <a:r>
              <a:rPr lang="fr-BE" sz="1400" dirty="0">
                <a:latin typeface="+mj-lt"/>
              </a:rPr>
              <a:t>de la </a:t>
            </a:r>
            <a:r>
              <a:rPr lang="fr-BE" sz="1400" dirty="0" smtClean="0">
                <a:latin typeface="+mj-lt"/>
              </a:rPr>
              <a:t>							collection en se basant sur un comparateur</a:t>
            </a:r>
            <a:endParaRPr lang="fr-BE" sz="1400" dirty="0">
              <a:latin typeface="+mj-lt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400" b="1" dirty="0">
                <a:solidFill>
                  <a:schemeClr val="tx2">
                    <a:lumMod val="65000"/>
                    <a:lumOff val="35000"/>
                  </a:schemeClr>
                </a:solidFill>
                <a:latin typeface="+mj-lt"/>
              </a:rPr>
              <a:t>Object </a:t>
            </a:r>
            <a:r>
              <a:rPr lang="fr-BE" sz="1400" dirty="0" smtClean="0">
                <a:latin typeface="+mj-lt"/>
              </a:rPr>
              <a:t>max(</a:t>
            </a:r>
            <a:r>
              <a:rPr lang="fr-BE" sz="1400" b="1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j-lt"/>
              </a:rPr>
              <a:t>Collection</a:t>
            </a:r>
            <a:r>
              <a:rPr lang="fr-BE" sz="14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fr-BE" sz="1400" dirty="0">
                <a:latin typeface="+mj-lt"/>
              </a:rPr>
              <a:t>c</a:t>
            </a:r>
            <a:r>
              <a:rPr lang="fr-BE" sz="1400" dirty="0">
                <a:solidFill>
                  <a:schemeClr val="tx2">
                    <a:lumMod val="65000"/>
                    <a:lumOff val="35000"/>
                  </a:schemeClr>
                </a:solidFill>
                <a:latin typeface="+mj-lt"/>
              </a:rPr>
              <a:t>, </a:t>
            </a:r>
            <a:r>
              <a:rPr lang="fr-BE" sz="1400" b="1" dirty="0" err="1">
                <a:solidFill>
                  <a:schemeClr val="tx2">
                    <a:lumMod val="65000"/>
                    <a:lumOff val="35000"/>
                  </a:schemeClr>
                </a:solidFill>
                <a:latin typeface="+mj-lt"/>
              </a:rPr>
              <a:t>Comparator</a:t>
            </a:r>
            <a:r>
              <a:rPr lang="fr-BE" sz="1400" dirty="0">
                <a:solidFill>
                  <a:schemeClr val="tx2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fr-BE" sz="1400" dirty="0" err="1">
                <a:latin typeface="+mj-lt"/>
              </a:rPr>
              <a:t>comp</a:t>
            </a:r>
            <a:r>
              <a:rPr lang="fr-BE" sz="1400" dirty="0">
                <a:latin typeface="+mj-lt"/>
              </a:rPr>
              <a:t>)</a:t>
            </a:r>
            <a:r>
              <a:rPr lang="fr-BE" sz="1400" dirty="0">
                <a:solidFill>
                  <a:schemeClr val="tx2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fr-BE" sz="1400" dirty="0" smtClean="0">
                <a:latin typeface="+mj-lt"/>
              </a:rPr>
              <a:t>**</a:t>
            </a:r>
            <a:r>
              <a:rPr lang="fr-BE" sz="1400" dirty="0">
                <a:solidFill>
                  <a:schemeClr val="tx2">
                    <a:lumMod val="65000"/>
                    <a:lumOff val="35000"/>
                  </a:schemeClr>
                </a:solidFill>
                <a:latin typeface="+mj-lt"/>
              </a:rPr>
              <a:t>		</a:t>
            </a:r>
            <a:r>
              <a:rPr lang="fr-BE" sz="1400" dirty="0">
                <a:latin typeface="+mj-lt"/>
              </a:rPr>
              <a:t>Retourne le plus grand</a:t>
            </a:r>
            <a:r>
              <a:rPr lang="fr-BE" sz="1400" dirty="0"/>
              <a:t> </a:t>
            </a:r>
            <a:r>
              <a:rPr lang="fr-BE" sz="1400" dirty="0" smtClean="0">
                <a:latin typeface="+mj-lt"/>
              </a:rPr>
              <a:t>élément </a:t>
            </a:r>
            <a:r>
              <a:rPr lang="fr-BE" sz="1400" dirty="0">
                <a:latin typeface="+mj-lt"/>
              </a:rPr>
              <a:t>de la </a:t>
            </a:r>
            <a:r>
              <a:rPr lang="fr-BE" sz="1400" dirty="0" smtClean="0">
                <a:latin typeface="+mj-lt"/>
              </a:rPr>
              <a:t>							collection en se basant sur un comparateur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Collection </a:t>
            </a:r>
            <a:r>
              <a:rPr lang="fr-BE" sz="1400" dirty="0" err="1" smtClean="0">
                <a:latin typeface="+mn-lt"/>
              </a:rPr>
              <a:t>suffle</a:t>
            </a:r>
            <a:r>
              <a:rPr lang="fr-BE" sz="1400" dirty="0" smtClean="0">
                <a:latin typeface="+mn-lt"/>
              </a:rPr>
              <a:t>(</a:t>
            </a:r>
            <a:r>
              <a:rPr lang="fr-BE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Collection</a:t>
            </a:r>
            <a:r>
              <a:rPr lang="fr-BE" sz="1400" dirty="0" smtClean="0">
                <a:latin typeface="+mn-lt"/>
              </a:rPr>
              <a:t> </a:t>
            </a:r>
            <a:r>
              <a:rPr lang="fr-BE" sz="1400" dirty="0">
                <a:latin typeface="+mn-lt"/>
              </a:rPr>
              <a:t>c) 				</a:t>
            </a:r>
            <a:r>
              <a:rPr lang="fr-BE" sz="1400" dirty="0" smtClean="0">
                <a:latin typeface="+mn-lt"/>
              </a:rPr>
              <a:t>Permute aléatoirement les éléments de la 						collection spécifiée</a:t>
            </a:r>
            <a:endParaRPr lang="fr-BE" sz="1400" dirty="0"/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400" dirty="0">
              <a:latin typeface="+mj-lt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200" dirty="0" smtClean="0">
                <a:latin typeface="+mj-lt"/>
              </a:rPr>
              <a:t>* Pour garantir un fonctionnement correct, la collection doit être triée avant l’utilisation de la méthode </a:t>
            </a:r>
            <a:r>
              <a:rPr lang="fr-BE" sz="1200" dirty="0" err="1" smtClean="0">
                <a:latin typeface="+mj-lt"/>
              </a:rPr>
              <a:t>binarySearch</a:t>
            </a:r>
            <a:endParaRPr lang="fr-BE" sz="1200" dirty="0" smtClean="0">
              <a:latin typeface="+mj-lt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200" dirty="0" smtClean="0">
                <a:latin typeface="+mj-lt"/>
              </a:rPr>
              <a:t>** La notion des objets </a:t>
            </a:r>
            <a:r>
              <a:rPr lang="fr-BE" sz="1200" dirty="0" err="1" smtClean="0">
                <a:latin typeface="+mj-lt"/>
              </a:rPr>
              <a:t>Comparator</a:t>
            </a:r>
            <a:r>
              <a:rPr lang="fr-BE" sz="1200" dirty="0" smtClean="0">
                <a:latin typeface="+mj-lt"/>
              </a:rPr>
              <a:t> sera abordée dans la partie dédiée aux </a:t>
            </a:r>
            <a:r>
              <a:rPr lang="fr-BE" sz="1200" dirty="0" err="1" smtClean="0">
                <a:latin typeface="+mj-lt"/>
              </a:rPr>
              <a:t>ArrayList</a:t>
            </a:r>
            <a:endParaRPr lang="fr-BE" sz="1200" dirty="0">
              <a:latin typeface="+mj-lt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400" dirty="0">
              <a:latin typeface="+mj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707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659BD2"/>
      </a:hlink>
      <a:folHlink>
        <a:srgbClr val="659BD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488" tIns="44450" rIns="90488" bIns="44450" numCol="1" anchor="ctr" anchorCtr="0" compatLnSpc="1">
        <a:prstTxWarp prst="textNoShape">
          <a:avLst/>
        </a:prstTxWarp>
        <a:spAutoFit/>
      </a:bodyPr>
      <a:lstStyle>
        <a:defPPr marL="0" marR="0" indent="0" algn="l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488" tIns="44450" rIns="90488" bIns="44450" numCol="1" anchor="ctr" anchorCtr="0" compatLnSpc="1">
        <a:prstTxWarp prst="textNoShape">
          <a:avLst/>
        </a:prstTxWarp>
        <a:spAutoFit/>
      </a:bodyPr>
      <a:lstStyle>
        <a:defPPr marL="0" marR="0" indent="0" algn="l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2043</TotalTime>
  <Words>1618</Words>
  <Application>Microsoft Office PowerPoint</Application>
  <PresentationFormat>Affichage à l'écran (4:3)</PresentationFormat>
  <Paragraphs>605</Paragraphs>
  <Slides>37</Slides>
  <Notes>37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Courier New</vt:lpstr>
      <vt:lpstr>Wingdings</vt:lpstr>
      <vt:lpstr>Default Design</vt:lpstr>
      <vt:lpstr>Introduction à la programmation en JAVA</vt:lpstr>
      <vt:lpstr>Table des matières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mth</dc:creator>
  <cp:lastModifiedBy>Gary Debilde</cp:lastModifiedBy>
  <cp:revision>236</cp:revision>
  <dcterms:created xsi:type="dcterms:W3CDTF">2008-11-20T11:25:03Z</dcterms:created>
  <dcterms:modified xsi:type="dcterms:W3CDTF">2014-10-15T08:45:26Z</dcterms:modified>
</cp:coreProperties>
</file>