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handoutMasterIdLst>
    <p:handoutMasterId r:id="rId71"/>
  </p:handoutMasterIdLst>
  <p:sldIdLst>
    <p:sldId id="256" r:id="rId2"/>
    <p:sldId id="260" r:id="rId3"/>
    <p:sldId id="305" r:id="rId4"/>
    <p:sldId id="343" r:id="rId5"/>
    <p:sldId id="344" r:id="rId6"/>
    <p:sldId id="345" r:id="rId7"/>
    <p:sldId id="346" r:id="rId8"/>
    <p:sldId id="347" r:id="rId9"/>
    <p:sldId id="348" r:id="rId10"/>
    <p:sldId id="349" r:id="rId11"/>
    <p:sldId id="350" r:id="rId12"/>
    <p:sldId id="351" r:id="rId13"/>
    <p:sldId id="352" r:id="rId14"/>
    <p:sldId id="288" r:id="rId15"/>
    <p:sldId id="289" r:id="rId16"/>
    <p:sldId id="257" r:id="rId17"/>
    <p:sldId id="296" r:id="rId18"/>
    <p:sldId id="291" r:id="rId19"/>
    <p:sldId id="290" r:id="rId20"/>
    <p:sldId id="292" r:id="rId21"/>
    <p:sldId id="294" r:id="rId22"/>
    <p:sldId id="297" r:id="rId23"/>
    <p:sldId id="293" r:id="rId24"/>
    <p:sldId id="298" r:id="rId25"/>
    <p:sldId id="299" r:id="rId26"/>
    <p:sldId id="300" r:id="rId27"/>
    <p:sldId id="301" r:id="rId28"/>
    <p:sldId id="302" r:id="rId29"/>
    <p:sldId id="303" r:id="rId30"/>
    <p:sldId id="304" r:id="rId31"/>
    <p:sldId id="295" r:id="rId32"/>
    <p:sldId id="306" r:id="rId33"/>
    <p:sldId id="328" r:id="rId34"/>
    <p:sldId id="316" r:id="rId35"/>
    <p:sldId id="312" r:id="rId36"/>
    <p:sldId id="317" r:id="rId37"/>
    <p:sldId id="313" r:id="rId38"/>
    <p:sldId id="318" r:id="rId39"/>
    <p:sldId id="314" r:id="rId40"/>
    <p:sldId id="319" r:id="rId41"/>
    <p:sldId id="315" r:id="rId42"/>
    <p:sldId id="329" r:id="rId43"/>
    <p:sldId id="322" r:id="rId44"/>
    <p:sldId id="323" r:id="rId45"/>
    <p:sldId id="324" r:id="rId46"/>
    <p:sldId id="325" r:id="rId47"/>
    <p:sldId id="320" r:id="rId48"/>
    <p:sldId id="321" r:id="rId49"/>
    <p:sldId id="326" r:id="rId50"/>
    <p:sldId id="327" r:id="rId51"/>
    <p:sldId id="330" r:id="rId52"/>
    <p:sldId id="332" r:id="rId53"/>
    <p:sldId id="333" r:id="rId54"/>
    <p:sldId id="334" r:id="rId55"/>
    <p:sldId id="335" r:id="rId56"/>
    <p:sldId id="331" r:id="rId57"/>
    <p:sldId id="336" r:id="rId58"/>
    <p:sldId id="337" r:id="rId59"/>
    <p:sldId id="338" r:id="rId60"/>
    <p:sldId id="339" r:id="rId61"/>
    <p:sldId id="340" r:id="rId62"/>
    <p:sldId id="341" r:id="rId63"/>
    <p:sldId id="342" r:id="rId64"/>
    <p:sldId id="307" r:id="rId65"/>
    <p:sldId id="308" r:id="rId66"/>
    <p:sldId id="309" r:id="rId67"/>
    <p:sldId id="310" r:id="rId68"/>
    <p:sldId id="311" r:id="rId6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03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94" y="96"/>
      </p:cViewPr>
      <p:guideLst>
        <p:guide orient="horz" pos="2160"/>
        <p:guide pos="2880"/>
      </p:guideLst>
    </p:cSldViewPr>
  </p:slideViewPr>
  <p:notesTextViewPr>
    <p:cViewPr>
      <p:scale>
        <a:sx n="100" d="100"/>
        <a:sy n="100" d="100"/>
      </p:scale>
      <p:origin x="0" y="0"/>
    </p:cViewPr>
  </p:notesTextViewPr>
  <p:notesViewPr>
    <p:cSldViewPr>
      <p:cViewPr varScale="1">
        <p:scale>
          <a:sx n="80" d="100"/>
          <a:sy n="80" d="100"/>
        </p:scale>
        <p:origin x="-202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1DCF8B1-8428-45A5-8D2E-E3F11F43C277}" type="slidenum">
              <a:rPr lang="fr-BE" smtClean="0"/>
              <a:pPr/>
              <a:t>‹N°›</a:t>
            </a:fld>
            <a:endParaRPr lang="fr-BE"/>
          </a:p>
        </p:txBody>
      </p:sp>
    </p:spTree>
    <p:extLst>
      <p:ext uri="{BB962C8B-B14F-4D97-AF65-F5344CB8AC3E}">
        <p14:creationId xmlns:p14="http://schemas.microsoft.com/office/powerpoint/2010/main" val="219902268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5758DC-8D16-4777-BA92-A53331892BB6}" type="datetimeFigureOut">
              <a:rPr lang="fr-FR" smtClean="0"/>
              <a:pPr/>
              <a:t>04/12/2014</a:t>
            </a:fld>
            <a:endParaRPr lang="fr-BE"/>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8C2E6F-2E3D-41E6-8A21-3CA325159612}" type="slidenum">
              <a:rPr lang="fr-BE" smtClean="0"/>
              <a:pPr/>
              <a:t>‹N°›</a:t>
            </a:fld>
            <a:endParaRPr lang="fr-BE"/>
          </a:p>
        </p:txBody>
      </p:sp>
    </p:spTree>
    <p:extLst>
      <p:ext uri="{BB962C8B-B14F-4D97-AF65-F5344CB8AC3E}">
        <p14:creationId xmlns:p14="http://schemas.microsoft.com/office/powerpoint/2010/main" val="57364513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1190596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3114169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3985129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1044501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965931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1615301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4055020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403382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2989754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95208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536450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19584089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26307569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18612721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19193620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41897692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15074499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13523519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32178757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10831280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3912440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3572665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7467530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13639126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34933542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2792387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16403076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3943452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22641914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5670404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14145550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40602762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1997830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15661248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21688843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35797877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11279698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30168094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12658031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13787625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25760563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38624809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34142282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3868661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13938889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5030734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5026833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229731262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27444631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82772666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35271445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15094597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121161056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382296728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699784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102539131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24717081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32267113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16606079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149617464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181746848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266819691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163043526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89901123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3082466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3355650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2081032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BE"/>
          </a:p>
        </p:txBody>
      </p:sp>
    </p:spTree>
    <p:extLst>
      <p:ext uri="{BB962C8B-B14F-4D97-AF65-F5344CB8AC3E}">
        <p14:creationId xmlns:p14="http://schemas.microsoft.com/office/powerpoint/2010/main" val="1068622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71612"/>
            <a:ext cx="7772400" cy="1470025"/>
          </a:xfrm>
          <a:ln>
            <a:noFill/>
          </a:ln>
        </p:spPr>
        <p:txBody>
          <a:bodyPr/>
          <a:lstStyle/>
          <a:p>
            <a:r>
              <a:rPr lang="fr-FR" smtClean="0"/>
              <a:t>Cliquez pour modifier le style du titre</a:t>
            </a:r>
            <a:endParaRPr lang="fr-BE" dirty="0"/>
          </a:p>
        </p:txBody>
      </p:sp>
      <p:sp>
        <p:nvSpPr>
          <p:cNvPr id="3" name="Subtitle 2"/>
          <p:cNvSpPr>
            <a:spLocks noGrp="1"/>
          </p:cNvSpPr>
          <p:nvPr>
            <p:ph type="subTitle" idx="1"/>
          </p:nvPr>
        </p:nvSpPr>
        <p:spPr>
          <a:xfrm>
            <a:off x="857224" y="3643314"/>
            <a:ext cx="7358114" cy="1143008"/>
          </a:xfrm>
          <a:ln>
            <a:noFill/>
          </a:ln>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BE" dirty="0"/>
          </a:p>
        </p:txBody>
      </p:sp>
      <p:sp>
        <p:nvSpPr>
          <p:cNvPr id="4" name="Footer Placeholder 3"/>
          <p:cNvSpPr>
            <a:spLocks noGrp="1"/>
          </p:cNvSpPr>
          <p:nvPr>
            <p:ph type="ftr" sz="quarter" idx="10"/>
          </p:nvPr>
        </p:nvSpPr>
        <p:spPr>
          <a:xfrm>
            <a:off x="-32" y="6140452"/>
            <a:ext cx="2786050" cy="288944"/>
          </a:xfrm>
          <a:prstGeom prst="rect">
            <a:avLst/>
          </a:prstGeom>
          <a:ln>
            <a:noFill/>
          </a:ln>
        </p:spPr>
        <p:txBody>
          <a:bodyPr/>
          <a:lstStyle>
            <a:lvl1pPr>
              <a:defRPr/>
            </a:lvl1pPr>
          </a:lstStyle>
          <a:p>
            <a:pPr algn="l"/>
            <a:r>
              <a:rPr lang="fr-BE" dirty="0" smtClean="0"/>
              <a:t>Hibernate - Notions avancées</a:t>
            </a:r>
            <a:endParaRPr lang="fr-BE" dirty="0"/>
          </a:p>
        </p:txBody>
      </p:sp>
    </p:spTree>
  </p:cSld>
  <p:clrMapOvr>
    <a:masterClrMapping/>
  </p:clrMapOvr>
  <p:transition>
    <p:strips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fr-BE"/>
          </a:p>
        </p:txBody>
      </p:sp>
      <p:sp>
        <p:nvSpPr>
          <p:cNvPr id="3" name="Vertical Text Placeholder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Footer Placeholder 3"/>
          <p:cNvSpPr>
            <a:spLocks noGrp="1"/>
          </p:cNvSpPr>
          <p:nvPr>
            <p:ph type="ftr" sz="quarter" idx="10"/>
          </p:nvPr>
        </p:nvSpPr>
        <p:spPr>
          <a:xfrm>
            <a:off x="0" y="6140452"/>
            <a:ext cx="2571736" cy="288944"/>
          </a:xfrm>
          <a:prstGeom prst="rect">
            <a:avLst/>
          </a:prstGeom>
        </p:spPr>
        <p:txBody>
          <a:bodyPr/>
          <a:lstStyle>
            <a:lvl1pPr>
              <a:defRPr/>
            </a:lvl1pPr>
          </a:lstStyle>
          <a:p>
            <a:r>
              <a:rPr lang="fr-BE" smtClean="0"/>
              <a:t>Hibernate - Notions avancées</a:t>
            </a:r>
            <a:endParaRPr lang="fr-BE"/>
          </a:p>
        </p:txBody>
      </p:sp>
    </p:spTree>
  </p:cSld>
  <p:clrMapOvr>
    <a:masterClrMapping/>
  </p:clrMapOvr>
  <p:transition>
    <p:strips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Footer Placeholder 3"/>
          <p:cNvSpPr>
            <a:spLocks noGrp="1"/>
          </p:cNvSpPr>
          <p:nvPr>
            <p:ph type="ftr" sz="quarter" idx="10"/>
          </p:nvPr>
        </p:nvSpPr>
        <p:spPr>
          <a:xfrm>
            <a:off x="0" y="6140452"/>
            <a:ext cx="2571736" cy="288944"/>
          </a:xfrm>
          <a:prstGeom prst="rect">
            <a:avLst/>
          </a:prstGeom>
        </p:spPr>
        <p:txBody>
          <a:bodyPr/>
          <a:lstStyle>
            <a:lvl1pPr>
              <a:defRPr/>
            </a:lvl1pPr>
          </a:lstStyle>
          <a:p>
            <a:r>
              <a:rPr lang="fr-BE" smtClean="0"/>
              <a:t>Hibernate - Notions avancées</a:t>
            </a:r>
            <a:endParaRPr lang="fr-BE"/>
          </a:p>
        </p:txBody>
      </p:sp>
    </p:spTree>
  </p:cSld>
  <p:clrMapOvr>
    <a:masterClrMapping/>
  </p:clrMapOvr>
  <p:transition>
    <p:strips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re et tableau">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fr-FR" smtClean="0"/>
              <a:t>Cliquez pour modifier le style du titre</a:t>
            </a:r>
            <a:endParaRPr lang="fr-BE"/>
          </a:p>
        </p:txBody>
      </p:sp>
      <p:sp>
        <p:nvSpPr>
          <p:cNvPr id="3" name="Table Placeholder 2"/>
          <p:cNvSpPr>
            <a:spLocks noGrp="1"/>
          </p:cNvSpPr>
          <p:nvPr>
            <p:ph type="tbl" idx="1"/>
          </p:nvPr>
        </p:nvSpPr>
        <p:spPr>
          <a:xfrm>
            <a:off x="457200" y="1600200"/>
            <a:ext cx="8229600" cy="4525963"/>
          </a:xfrm>
        </p:spPr>
        <p:txBody>
          <a:bodyPr/>
          <a:lstStyle/>
          <a:p>
            <a:pPr lvl="0"/>
            <a:r>
              <a:rPr lang="fr-FR" noProof="0" smtClean="0"/>
              <a:t>Cliquez sur l'icône pour ajouter un tableau</a:t>
            </a:r>
            <a:endParaRPr lang="fr-BE" noProof="0" smtClean="0"/>
          </a:p>
        </p:txBody>
      </p:sp>
      <p:sp>
        <p:nvSpPr>
          <p:cNvPr id="4" name="Footer Placeholder 3"/>
          <p:cNvSpPr>
            <a:spLocks noGrp="1"/>
          </p:cNvSpPr>
          <p:nvPr>
            <p:ph type="ftr" sz="quarter" idx="10"/>
          </p:nvPr>
        </p:nvSpPr>
        <p:spPr>
          <a:xfrm>
            <a:off x="0" y="6140452"/>
            <a:ext cx="2571736" cy="288944"/>
          </a:xfrm>
          <a:prstGeom prst="rect">
            <a:avLst/>
          </a:prstGeom>
        </p:spPr>
        <p:txBody>
          <a:bodyPr/>
          <a:lstStyle>
            <a:lvl1pPr>
              <a:defRPr/>
            </a:lvl1pPr>
          </a:lstStyle>
          <a:p>
            <a:r>
              <a:rPr lang="fr-BE" smtClean="0"/>
              <a:t>Hibernate - Notions avancées</a:t>
            </a:r>
            <a:endParaRPr lang="fr-BE"/>
          </a:p>
        </p:txBody>
      </p:sp>
    </p:spTree>
  </p:cSld>
  <p:clrMapOvr>
    <a:masterClrMapping/>
  </p:clrMapOvr>
  <p:transition>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32" y="-24"/>
            <a:ext cx="9144032" cy="571482"/>
          </a:xfrm>
          <a:solidFill>
            <a:schemeClr val="accent2">
              <a:lumMod val="20000"/>
              <a:lumOff val="80000"/>
            </a:schemeClr>
          </a:solidFill>
          <a:ln>
            <a:noFill/>
          </a:ln>
        </p:spPr>
        <p:txBody>
          <a:bodyPr/>
          <a:lstStyle>
            <a:lvl1pPr marL="571500" indent="-571500" algn="l">
              <a:buFont typeface="+mj-lt"/>
              <a:buAutoNum type="romanUcPeriod"/>
              <a:defRPr sz="3200"/>
            </a:lvl1pPr>
          </a:lstStyle>
          <a:p>
            <a:r>
              <a:rPr lang="fr-FR" smtClean="0"/>
              <a:t>Cliquez pour modifier le style du titre</a:t>
            </a:r>
            <a:endParaRPr lang="fr-BE" dirty="0"/>
          </a:p>
        </p:txBody>
      </p:sp>
      <p:sp>
        <p:nvSpPr>
          <p:cNvPr id="3" name="Content Placeholder 2"/>
          <p:cNvSpPr>
            <a:spLocks noGrp="1"/>
          </p:cNvSpPr>
          <p:nvPr>
            <p:ph idx="1"/>
          </p:nvPr>
        </p:nvSpPr>
        <p:spPr>
          <a:xfrm>
            <a:off x="357158" y="946151"/>
            <a:ext cx="8229600" cy="5483245"/>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4" name="Footer Placeholder 3"/>
          <p:cNvSpPr>
            <a:spLocks noGrp="1"/>
          </p:cNvSpPr>
          <p:nvPr>
            <p:ph type="ftr" sz="quarter" idx="10"/>
          </p:nvPr>
        </p:nvSpPr>
        <p:spPr>
          <a:xfrm>
            <a:off x="0" y="6140452"/>
            <a:ext cx="2571736" cy="288944"/>
          </a:xfrm>
          <a:prstGeom prst="rect">
            <a:avLst/>
          </a:prstGeom>
          <a:ln>
            <a:noFill/>
          </a:ln>
        </p:spPr>
        <p:txBody>
          <a:bodyPr/>
          <a:lstStyle>
            <a:lvl1pPr algn="l">
              <a:defRPr/>
            </a:lvl1pPr>
          </a:lstStyle>
          <a:p>
            <a:r>
              <a:rPr lang="fr-BE" smtClean="0"/>
              <a:t>Hibernate - Notions avancées</a:t>
            </a:r>
            <a:endParaRPr lang="fr-BE" dirty="0"/>
          </a:p>
        </p:txBody>
      </p:sp>
    </p:spTree>
  </p:cSld>
  <p:clrMapOvr>
    <a:masterClrMapping/>
  </p:clrMapOvr>
  <p:transition>
    <p:strips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Footer Placeholder 3"/>
          <p:cNvSpPr>
            <a:spLocks noGrp="1"/>
          </p:cNvSpPr>
          <p:nvPr>
            <p:ph type="ftr" sz="quarter" idx="10"/>
          </p:nvPr>
        </p:nvSpPr>
        <p:spPr>
          <a:xfrm>
            <a:off x="0" y="6140452"/>
            <a:ext cx="2571736" cy="288944"/>
          </a:xfrm>
          <a:prstGeom prst="rect">
            <a:avLst/>
          </a:prstGeom>
        </p:spPr>
        <p:txBody>
          <a:bodyPr/>
          <a:lstStyle>
            <a:lvl1pPr>
              <a:defRPr/>
            </a:lvl1pPr>
          </a:lstStyle>
          <a:p>
            <a:r>
              <a:rPr lang="fr-BE" smtClean="0"/>
              <a:t>Hibernate - Notions avancées</a:t>
            </a:r>
            <a:endParaRPr lang="fr-BE"/>
          </a:p>
        </p:txBody>
      </p:sp>
    </p:spTree>
  </p:cSld>
  <p:clrMapOvr>
    <a:masterClrMapping/>
  </p:clrMapOvr>
  <p:transition>
    <p:strips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fr-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Footer Placeholder 4"/>
          <p:cNvSpPr>
            <a:spLocks noGrp="1"/>
          </p:cNvSpPr>
          <p:nvPr>
            <p:ph type="ftr" sz="quarter" idx="10"/>
          </p:nvPr>
        </p:nvSpPr>
        <p:spPr>
          <a:xfrm>
            <a:off x="0" y="6140452"/>
            <a:ext cx="2571736" cy="288944"/>
          </a:xfrm>
          <a:prstGeom prst="rect">
            <a:avLst/>
          </a:prstGeom>
        </p:spPr>
        <p:txBody>
          <a:bodyPr/>
          <a:lstStyle>
            <a:lvl1pPr>
              <a:defRPr/>
            </a:lvl1pPr>
          </a:lstStyle>
          <a:p>
            <a:r>
              <a:rPr lang="fr-BE" smtClean="0"/>
              <a:t>Hibernate - Notions avancées</a:t>
            </a:r>
            <a:endParaRPr lang="fr-BE"/>
          </a:p>
        </p:txBody>
      </p:sp>
    </p:spTree>
  </p:cSld>
  <p:clrMapOvr>
    <a:masterClrMapping/>
  </p:clrMapOvr>
  <p:transition>
    <p:strips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Footer Placeholder 6"/>
          <p:cNvSpPr>
            <a:spLocks noGrp="1"/>
          </p:cNvSpPr>
          <p:nvPr>
            <p:ph type="ftr" sz="quarter" idx="10"/>
          </p:nvPr>
        </p:nvSpPr>
        <p:spPr>
          <a:xfrm>
            <a:off x="0" y="6140452"/>
            <a:ext cx="2571736" cy="288944"/>
          </a:xfrm>
          <a:prstGeom prst="rect">
            <a:avLst/>
          </a:prstGeom>
        </p:spPr>
        <p:txBody>
          <a:bodyPr/>
          <a:lstStyle>
            <a:lvl1pPr>
              <a:defRPr/>
            </a:lvl1pPr>
          </a:lstStyle>
          <a:p>
            <a:r>
              <a:rPr lang="fr-BE" smtClean="0"/>
              <a:t>Hibernate - Notions avancées</a:t>
            </a:r>
            <a:endParaRPr lang="fr-BE"/>
          </a:p>
        </p:txBody>
      </p:sp>
    </p:spTree>
  </p:cSld>
  <p:clrMapOvr>
    <a:masterClrMapping/>
  </p:clrMapOvr>
  <p:transition>
    <p:strips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fr-BE"/>
          </a:p>
        </p:txBody>
      </p:sp>
      <p:sp>
        <p:nvSpPr>
          <p:cNvPr id="3" name="Footer Placeholder 2"/>
          <p:cNvSpPr>
            <a:spLocks noGrp="1"/>
          </p:cNvSpPr>
          <p:nvPr>
            <p:ph type="ftr" sz="quarter" idx="10"/>
          </p:nvPr>
        </p:nvSpPr>
        <p:spPr>
          <a:xfrm>
            <a:off x="0" y="6140452"/>
            <a:ext cx="2571736" cy="288944"/>
          </a:xfrm>
          <a:prstGeom prst="rect">
            <a:avLst/>
          </a:prstGeom>
        </p:spPr>
        <p:txBody>
          <a:bodyPr/>
          <a:lstStyle>
            <a:lvl1pPr>
              <a:defRPr/>
            </a:lvl1pPr>
          </a:lstStyle>
          <a:p>
            <a:r>
              <a:rPr lang="fr-BE" smtClean="0"/>
              <a:t>Hibernate - Notions avancées</a:t>
            </a:r>
            <a:endParaRPr lang="fr-BE"/>
          </a:p>
        </p:txBody>
      </p:sp>
    </p:spTree>
  </p:cSld>
  <p:clrMapOvr>
    <a:masterClrMapping/>
  </p:clrMapOvr>
  <p:transition>
    <p:strips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0" y="6140452"/>
            <a:ext cx="2571736" cy="288944"/>
          </a:xfrm>
          <a:prstGeom prst="rect">
            <a:avLst/>
          </a:prstGeom>
        </p:spPr>
        <p:txBody>
          <a:bodyPr/>
          <a:lstStyle>
            <a:lvl1pPr>
              <a:defRPr/>
            </a:lvl1pPr>
          </a:lstStyle>
          <a:p>
            <a:r>
              <a:rPr lang="fr-BE" smtClean="0"/>
              <a:t>Hibernate - Notions avancées</a:t>
            </a:r>
            <a:endParaRPr lang="fr-BE"/>
          </a:p>
        </p:txBody>
      </p:sp>
    </p:spTree>
  </p:cSld>
  <p:clrMapOvr>
    <a:masterClrMapping/>
  </p:clrMapOvr>
  <p:transition>
    <p:strips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Footer Placeholder 4"/>
          <p:cNvSpPr>
            <a:spLocks noGrp="1"/>
          </p:cNvSpPr>
          <p:nvPr>
            <p:ph type="ftr" sz="quarter" idx="10"/>
          </p:nvPr>
        </p:nvSpPr>
        <p:spPr>
          <a:xfrm>
            <a:off x="0" y="6140452"/>
            <a:ext cx="2571736" cy="288944"/>
          </a:xfrm>
          <a:prstGeom prst="rect">
            <a:avLst/>
          </a:prstGeom>
        </p:spPr>
        <p:txBody>
          <a:bodyPr/>
          <a:lstStyle>
            <a:lvl1pPr>
              <a:defRPr/>
            </a:lvl1pPr>
          </a:lstStyle>
          <a:p>
            <a:r>
              <a:rPr lang="fr-BE" smtClean="0"/>
              <a:t>Hibernate - Notions avancées</a:t>
            </a:r>
            <a:endParaRPr lang="fr-BE"/>
          </a:p>
        </p:txBody>
      </p:sp>
    </p:spTree>
  </p:cSld>
  <p:clrMapOvr>
    <a:masterClrMapping/>
  </p:clrMapOvr>
  <p:transition>
    <p:strips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Cliquez sur l'icône pour ajouter une image</a:t>
            </a:r>
            <a:endParaRPr lang="fr-B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Footer Placeholder 4"/>
          <p:cNvSpPr>
            <a:spLocks noGrp="1"/>
          </p:cNvSpPr>
          <p:nvPr>
            <p:ph type="ftr" sz="quarter" idx="10"/>
          </p:nvPr>
        </p:nvSpPr>
        <p:spPr>
          <a:xfrm>
            <a:off x="0" y="6140452"/>
            <a:ext cx="2571736" cy="288944"/>
          </a:xfrm>
          <a:prstGeom prst="rect">
            <a:avLst/>
          </a:prstGeom>
        </p:spPr>
        <p:txBody>
          <a:bodyPr/>
          <a:lstStyle>
            <a:lvl1pPr>
              <a:defRPr/>
            </a:lvl1pPr>
          </a:lstStyle>
          <a:p>
            <a:r>
              <a:rPr lang="fr-BE" smtClean="0"/>
              <a:t>Hibernate - Notions avancées</a:t>
            </a:r>
            <a:endParaRPr lang="fr-BE"/>
          </a:p>
        </p:txBody>
      </p:sp>
    </p:spTree>
  </p:cSld>
  <p:clrMapOvr>
    <a:masterClrMapping/>
  </p:clrMapOvr>
  <p:transition>
    <p:strips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428625" y="285750"/>
            <a:ext cx="8229600" cy="1143000"/>
          </a:xfrm>
          <a:prstGeom prst="rect">
            <a:avLst/>
          </a:prstGeom>
          <a:noFill/>
          <a:ln w="9525">
            <a:solidFill>
              <a:srgbClr val="35496F"/>
            </a:solid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pour modifier le style du titre</a:t>
            </a:r>
            <a:endParaRPr lang="fr-BE" smtClean="0"/>
          </a:p>
        </p:txBody>
      </p:sp>
      <p:sp>
        <p:nvSpPr>
          <p:cNvPr id="1028" name="Rectangle 4"/>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smtClean="0"/>
          </a:p>
        </p:txBody>
      </p:sp>
      <p:sp>
        <p:nvSpPr>
          <p:cNvPr id="5126" name="Text Box 6"/>
          <p:cNvSpPr txBox="1">
            <a:spLocks noChangeArrowheads="1"/>
          </p:cNvSpPr>
          <p:nvPr/>
        </p:nvSpPr>
        <p:spPr bwMode="auto">
          <a:xfrm>
            <a:off x="8532813" y="0"/>
            <a:ext cx="611187" cy="366713"/>
          </a:xfrm>
          <a:prstGeom prst="rect">
            <a:avLst/>
          </a:prstGeom>
          <a:noFill/>
          <a:ln w="9525">
            <a:noFill/>
            <a:miter lim="800000"/>
            <a:headEnd/>
            <a:tailEnd/>
          </a:ln>
          <a:effectLst/>
        </p:spPr>
        <p:txBody>
          <a:bodyPr>
            <a:spAutoFit/>
          </a:bodyPr>
          <a:lstStyle/>
          <a:p>
            <a:pPr algn="r">
              <a:spcBef>
                <a:spcPct val="50000"/>
              </a:spcBef>
              <a:defRPr/>
            </a:pPr>
            <a:fld id="{24114A3E-D202-4A1A-BF30-2AC27E916C1B}" type="slidenum">
              <a:rPr lang="fr-BE">
                <a:solidFill>
                  <a:schemeClr val="bg1"/>
                </a:solidFill>
                <a:latin typeface="Eras Bold ITC" pitchFamily="34" charset="0"/>
              </a:rPr>
              <a:pPr algn="r">
                <a:spcBef>
                  <a:spcPct val="50000"/>
                </a:spcBef>
                <a:defRPr/>
              </a:pPr>
              <a:t>‹N°›</a:t>
            </a:fld>
            <a:endParaRPr lang="fr-BE">
              <a:solidFill>
                <a:schemeClr val="bg1"/>
              </a:solidFill>
              <a:latin typeface="Eras Bold ITC" pitchFamily="34" charset="0"/>
            </a:endParaRPr>
          </a:p>
        </p:txBody>
      </p:sp>
      <p:sp>
        <p:nvSpPr>
          <p:cNvPr id="7" name="Slide Number Placeholder 6"/>
          <p:cNvSpPr>
            <a:spLocks noGrp="1"/>
          </p:cNvSpPr>
          <p:nvPr>
            <p:ph type="sldNum" sz="quarter" idx="4"/>
          </p:nvPr>
        </p:nvSpPr>
        <p:spPr>
          <a:xfrm>
            <a:off x="8715375" y="0"/>
            <a:ext cx="428625" cy="363538"/>
          </a:xfrm>
          <a:prstGeom prst="rect">
            <a:avLst/>
          </a:prstGeom>
        </p:spPr>
        <p:txBody>
          <a:bodyPr vert="horz" lIns="91440" tIns="45720" rIns="91440" bIns="45720" rtlCol="0" anchor="ctr"/>
          <a:lstStyle>
            <a:lvl1pPr algn="r">
              <a:defRPr sz="1200">
                <a:solidFill>
                  <a:schemeClr val="tx1">
                    <a:tint val="75000"/>
                  </a:schemeClr>
                </a:solidFill>
                <a:latin typeface="Arial" charset="0"/>
              </a:defRPr>
            </a:lvl1pPr>
          </a:lstStyle>
          <a:p>
            <a:fld id="{5113337E-67AC-4E36-ABEB-7DD378BA9D52}" type="slidenum">
              <a:rPr lang="fr-BE" smtClean="0"/>
              <a:pPr/>
              <a:t>‹N°›</a:t>
            </a:fld>
            <a:endParaRPr lang="fr-BE"/>
          </a:p>
        </p:txBody>
      </p:sp>
      <p:pic>
        <p:nvPicPr>
          <p:cNvPr id="8" name="Image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6246009"/>
            <a:ext cx="1002384" cy="611991"/>
          </a:xfrm>
          <a:prstGeom prst="rect">
            <a:avLst/>
          </a:prstGeom>
        </p:spPr>
      </p:pic>
      <p:pic>
        <p:nvPicPr>
          <p:cNvPr id="9" name="Picture 6" descr="C:\Users\JNW.WAVENET\AppData\Local\Microsoft\Windows\Temporary Internet Files\Content.Outlook\T30WCYVE\WAVENETlogo (3).jpg"/>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129121" y="6474441"/>
            <a:ext cx="2007716" cy="374361"/>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strips dir="rd"/>
  </p:transition>
  <p:timing>
    <p:tnLst>
      <p:par>
        <p:cTn id="1" dur="indefinite" restart="never" nodeType="tmRoot"/>
      </p:par>
    </p:tnLst>
  </p:timing>
  <p:hf sldNum="0" hdr="0" ftr="0" dt="0"/>
  <p:txStyles>
    <p:titleStyle>
      <a:lvl1pPr algn="ctr" rtl="0" eaLnBrk="1" fontAlgn="base" hangingPunct="1">
        <a:spcBef>
          <a:spcPct val="0"/>
        </a:spcBef>
        <a:spcAft>
          <a:spcPct val="0"/>
        </a:spcAft>
        <a:defRPr sz="4400" b="1">
          <a:solidFill>
            <a:schemeClr val="tx1"/>
          </a:solidFill>
          <a:latin typeface="Calibri" pitchFamily="34" charset="0"/>
          <a:ea typeface="+mj-ea"/>
          <a:cs typeface="+mj-cs"/>
        </a:defRPr>
      </a:lvl1pPr>
      <a:lvl2pPr algn="ctr" rtl="0" eaLnBrk="1" fontAlgn="base" hangingPunct="1">
        <a:spcBef>
          <a:spcPct val="0"/>
        </a:spcBef>
        <a:spcAft>
          <a:spcPct val="0"/>
        </a:spcAft>
        <a:defRPr sz="4400" b="1">
          <a:solidFill>
            <a:schemeClr val="tx1"/>
          </a:solidFill>
          <a:latin typeface="Calibri" pitchFamily="34" charset="0"/>
        </a:defRPr>
      </a:lvl2pPr>
      <a:lvl3pPr algn="ctr" rtl="0" eaLnBrk="1" fontAlgn="base" hangingPunct="1">
        <a:spcBef>
          <a:spcPct val="0"/>
        </a:spcBef>
        <a:spcAft>
          <a:spcPct val="0"/>
        </a:spcAft>
        <a:defRPr sz="4400" b="1">
          <a:solidFill>
            <a:schemeClr val="tx1"/>
          </a:solidFill>
          <a:latin typeface="Calibri" pitchFamily="34" charset="0"/>
        </a:defRPr>
      </a:lvl3pPr>
      <a:lvl4pPr algn="ctr" rtl="0" eaLnBrk="1" fontAlgn="base" hangingPunct="1">
        <a:spcBef>
          <a:spcPct val="0"/>
        </a:spcBef>
        <a:spcAft>
          <a:spcPct val="0"/>
        </a:spcAft>
        <a:defRPr sz="4400" b="1">
          <a:solidFill>
            <a:schemeClr val="tx1"/>
          </a:solidFill>
          <a:latin typeface="Calibri" pitchFamily="34" charset="0"/>
        </a:defRPr>
      </a:lvl4pPr>
      <a:lvl5pPr algn="ctr" rtl="0" eaLnBrk="1" fontAlgn="base" hangingPunct="1">
        <a:spcBef>
          <a:spcPct val="0"/>
        </a:spcBef>
        <a:spcAft>
          <a:spcPct val="0"/>
        </a:spcAft>
        <a:defRPr sz="4400" b="1">
          <a:solidFill>
            <a:schemeClr val="tx1"/>
          </a:solidFill>
          <a:latin typeface="Calibri" pitchFamily="34" charset="0"/>
        </a:defRPr>
      </a:lvl5pPr>
      <a:lvl6pPr marL="457200" algn="ctr" rtl="0" eaLnBrk="1" fontAlgn="base" hangingPunct="1">
        <a:spcBef>
          <a:spcPct val="0"/>
        </a:spcBef>
        <a:spcAft>
          <a:spcPct val="0"/>
        </a:spcAft>
        <a:defRPr sz="4000">
          <a:solidFill>
            <a:srgbClr val="34AAF6"/>
          </a:solidFill>
          <a:latin typeface="Eras Bold ITC" pitchFamily="34" charset="0"/>
        </a:defRPr>
      </a:lvl6pPr>
      <a:lvl7pPr marL="914400" algn="ctr" rtl="0" eaLnBrk="1" fontAlgn="base" hangingPunct="1">
        <a:spcBef>
          <a:spcPct val="0"/>
        </a:spcBef>
        <a:spcAft>
          <a:spcPct val="0"/>
        </a:spcAft>
        <a:defRPr sz="4000">
          <a:solidFill>
            <a:srgbClr val="34AAF6"/>
          </a:solidFill>
          <a:latin typeface="Eras Bold ITC" pitchFamily="34" charset="0"/>
        </a:defRPr>
      </a:lvl7pPr>
      <a:lvl8pPr marL="1371600" algn="ctr" rtl="0" eaLnBrk="1" fontAlgn="base" hangingPunct="1">
        <a:spcBef>
          <a:spcPct val="0"/>
        </a:spcBef>
        <a:spcAft>
          <a:spcPct val="0"/>
        </a:spcAft>
        <a:defRPr sz="4000">
          <a:solidFill>
            <a:srgbClr val="34AAF6"/>
          </a:solidFill>
          <a:latin typeface="Eras Bold ITC" pitchFamily="34" charset="0"/>
        </a:defRPr>
      </a:lvl8pPr>
      <a:lvl9pPr marL="1828800" algn="ctr" rtl="0" eaLnBrk="1" fontAlgn="base" hangingPunct="1">
        <a:spcBef>
          <a:spcPct val="0"/>
        </a:spcBef>
        <a:spcAft>
          <a:spcPct val="0"/>
        </a:spcAft>
        <a:defRPr sz="4000">
          <a:solidFill>
            <a:srgbClr val="34AAF6"/>
          </a:solidFill>
          <a:latin typeface="Eras Bold ITC" pitchFamily="34" charset="0"/>
        </a:defRPr>
      </a:lvl9pPr>
    </p:titleStyle>
    <p:bodyStyle>
      <a:lvl1pPr marL="342900" indent="-342900" algn="l" rtl="0" eaLnBrk="1" fontAlgn="base" hangingPunct="1">
        <a:spcBef>
          <a:spcPct val="20000"/>
        </a:spcBef>
        <a:spcAft>
          <a:spcPct val="0"/>
        </a:spcAft>
        <a:defRPr sz="2800">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har char="–"/>
        <a:defRPr sz="2400">
          <a:solidFill>
            <a:schemeClr val="tx1"/>
          </a:solidFill>
          <a:latin typeface="Calibri" pitchFamily="34" charset="0"/>
        </a:defRPr>
      </a:lvl2pPr>
      <a:lvl3pPr marL="1143000" indent="-228600" algn="l" rtl="0" eaLnBrk="1" fontAlgn="base" hangingPunct="1">
        <a:spcBef>
          <a:spcPct val="20000"/>
        </a:spcBef>
        <a:spcAft>
          <a:spcPct val="0"/>
        </a:spcAft>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a:solidFill>
            <a:schemeClr val="bg1"/>
          </a:solidFill>
          <a:latin typeface="+mn-lt"/>
        </a:defRPr>
      </a:lvl6pPr>
      <a:lvl7pPr marL="2971800" indent="-228600" algn="l" rtl="0" eaLnBrk="1" fontAlgn="base" hangingPunct="1">
        <a:spcBef>
          <a:spcPct val="20000"/>
        </a:spcBef>
        <a:spcAft>
          <a:spcPct val="0"/>
        </a:spcAft>
        <a:buChar char="»"/>
        <a:defRPr>
          <a:solidFill>
            <a:schemeClr val="bg1"/>
          </a:solidFill>
          <a:latin typeface="+mn-lt"/>
        </a:defRPr>
      </a:lvl7pPr>
      <a:lvl8pPr marL="3429000" indent="-228600" algn="l" rtl="0" eaLnBrk="1" fontAlgn="base" hangingPunct="1">
        <a:spcBef>
          <a:spcPct val="20000"/>
        </a:spcBef>
        <a:spcAft>
          <a:spcPct val="0"/>
        </a:spcAft>
        <a:buChar char="»"/>
        <a:defRPr>
          <a:solidFill>
            <a:schemeClr val="bg1"/>
          </a:solidFill>
          <a:latin typeface="+mn-lt"/>
        </a:defRPr>
      </a:lvl8pPr>
      <a:lvl9pPr marL="3886200" indent="-228600" algn="l" rtl="0" eaLnBrk="1" fontAlgn="base" hangingPunct="1">
        <a:spcBef>
          <a:spcPct val="20000"/>
        </a:spcBef>
        <a:spcAft>
          <a:spcPct val="0"/>
        </a:spcAft>
        <a:buChar char="»"/>
        <a:defRPr>
          <a:solidFill>
            <a:schemeClr val="bg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logo-java.jpg"/>
          <p:cNvPicPr>
            <a:picLocks noChangeAspect="1"/>
          </p:cNvPicPr>
          <p:nvPr/>
        </p:nvPicPr>
        <p:blipFill>
          <a:blip r:embed="rId3"/>
          <a:stretch>
            <a:fillRect/>
          </a:stretch>
        </p:blipFill>
        <p:spPr>
          <a:xfrm>
            <a:off x="4000496" y="3571876"/>
            <a:ext cx="1357322" cy="2160856"/>
          </a:xfrm>
          <a:prstGeom prst="rect">
            <a:avLst/>
          </a:prstGeom>
        </p:spPr>
      </p:pic>
      <p:pic>
        <p:nvPicPr>
          <p:cNvPr id="1026" name="Picture 2"/>
          <p:cNvPicPr>
            <a:picLocks noChangeAspect="1" noChangeArrowheads="1"/>
          </p:cNvPicPr>
          <p:nvPr/>
        </p:nvPicPr>
        <p:blipFill>
          <a:blip r:embed="rId4" cstate="print"/>
          <a:srcRect/>
          <a:stretch>
            <a:fillRect/>
          </a:stretch>
        </p:blipFill>
        <p:spPr bwMode="auto">
          <a:xfrm>
            <a:off x="1396938" y="785794"/>
            <a:ext cx="6461210" cy="1285884"/>
          </a:xfrm>
          <a:prstGeom prst="rect">
            <a:avLst/>
          </a:prstGeom>
          <a:noFill/>
          <a:ln w="9525">
            <a:noFill/>
            <a:miter lim="800000"/>
            <a:headEnd/>
            <a:tailEnd/>
          </a:ln>
          <a:effectLst/>
        </p:spPr>
      </p:pic>
      <p:sp>
        <p:nvSpPr>
          <p:cNvPr id="5" name="ZoneTexte 4"/>
          <p:cNvSpPr txBox="1"/>
          <p:nvPr/>
        </p:nvSpPr>
        <p:spPr>
          <a:xfrm>
            <a:off x="1857356" y="2214554"/>
            <a:ext cx="5786478" cy="461665"/>
          </a:xfrm>
          <a:prstGeom prst="rect">
            <a:avLst/>
          </a:prstGeom>
          <a:noFill/>
        </p:spPr>
        <p:txBody>
          <a:bodyPr wrap="square" rtlCol="0">
            <a:spAutoFit/>
          </a:bodyPr>
          <a:lstStyle/>
          <a:p>
            <a:pPr algn="ctr"/>
            <a:r>
              <a:rPr lang="fr-BE" sz="2400" dirty="0" smtClean="0"/>
              <a:t>Hibernate – Notions avancées</a:t>
            </a:r>
            <a:endParaRPr lang="fr-BE" sz="2400" dirty="0"/>
          </a:p>
        </p:txBody>
      </p:sp>
    </p:spTree>
  </p:cSld>
  <p:clrMapOvr>
    <a:masterClrMapping/>
  </p:clrMapOvr>
  <p:transition>
    <p:strips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857256"/>
          </a:xfrm>
        </p:spPr>
        <p:txBody>
          <a:bodyPr/>
          <a:lstStyle/>
          <a:p>
            <a:pPr>
              <a:buNone/>
            </a:pPr>
            <a:r>
              <a:rPr lang="fr-BE" dirty="0" smtClean="0"/>
              <a:t>II.		Travailler avec les objets – </a:t>
            </a:r>
            <a:r>
              <a:rPr lang="fr-BE" sz="2400" i="1" dirty="0" smtClean="0"/>
              <a:t>Itération de résultats</a:t>
            </a:r>
            <a:endParaRPr lang="fr-BE" sz="2400" i="1" dirty="0"/>
          </a:p>
        </p:txBody>
      </p:sp>
      <p:sp>
        <p:nvSpPr>
          <p:cNvPr id="6" name="Rectangle 5"/>
          <p:cNvSpPr/>
          <p:nvPr/>
        </p:nvSpPr>
        <p:spPr>
          <a:xfrm>
            <a:off x="285720" y="1071546"/>
            <a:ext cx="8643998" cy="523220"/>
          </a:xfrm>
          <a:prstGeom prst="rect">
            <a:avLst/>
          </a:prstGeom>
        </p:spPr>
        <p:txBody>
          <a:bodyPr wrap="square">
            <a:spAutoFit/>
          </a:bodyPr>
          <a:lstStyle/>
          <a:p>
            <a:endParaRPr lang="fr-BE" sz="1400" dirty="0" smtClean="0">
              <a:solidFill>
                <a:schemeClr val="accent2">
                  <a:lumMod val="60000"/>
                  <a:lumOff val="40000"/>
                </a:schemeClr>
              </a:solidFill>
            </a:endParaRPr>
          </a:p>
          <a:p>
            <a:endParaRPr lang="fr-BE" sz="1400" dirty="0" smtClean="0">
              <a:solidFill>
                <a:schemeClr val="accent2">
                  <a:lumMod val="60000"/>
                  <a:lumOff val="40000"/>
                </a:schemeClr>
              </a:solidFill>
            </a:endParaRPr>
          </a:p>
        </p:txBody>
      </p:sp>
      <p:sp>
        <p:nvSpPr>
          <p:cNvPr id="8" name="Rectangle 7"/>
          <p:cNvSpPr/>
          <p:nvPr/>
        </p:nvSpPr>
        <p:spPr>
          <a:xfrm>
            <a:off x="357158" y="1004059"/>
            <a:ext cx="8501122" cy="4154984"/>
          </a:xfrm>
          <a:prstGeom prst="rect">
            <a:avLst/>
          </a:prstGeom>
        </p:spPr>
        <p:txBody>
          <a:bodyPr wrap="square">
            <a:spAutoFit/>
          </a:bodyPr>
          <a:lstStyle/>
          <a:p>
            <a:r>
              <a:rPr lang="fr-BE" dirty="0" smtClean="0"/>
              <a:t>La méthode </a:t>
            </a:r>
            <a:r>
              <a:rPr lang="fr-BE" b="1" dirty="0" err="1" smtClean="0"/>
              <a:t>iterator</a:t>
            </a:r>
            <a:r>
              <a:rPr lang="fr-BE" b="1" dirty="0" smtClean="0"/>
              <a:t>() </a:t>
            </a:r>
            <a:r>
              <a:rPr lang="fr-BE" dirty="0" smtClean="0"/>
              <a:t>invoquée sur la liste d’objet retournée par la </a:t>
            </a:r>
            <a:r>
              <a:rPr lang="fr-BE" dirty="0" err="1" smtClean="0"/>
              <a:t>query</a:t>
            </a:r>
            <a:r>
              <a:rPr lang="fr-BE" dirty="0" smtClean="0"/>
              <a:t> permet de parcourir cette lise d’objets:</a:t>
            </a:r>
          </a:p>
          <a:p>
            <a:endParaRPr lang="fr-BE" b="1" dirty="0" smtClean="0"/>
          </a:p>
          <a:p>
            <a:r>
              <a:rPr lang="fr-BE" sz="1400" dirty="0" smtClean="0">
                <a:solidFill>
                  <a:schemeClr val="accent2">
                    <a:lumMod val="60000"/>
                    <a:lumOff val="40000"/>
                  </a:schemeClr>
                </a:solidFill>
              </a:rPr>
              <a:t>	</a:t>
            </a:r>
            <a:r>
              <a:rPr lang="fr-BE" sz="1400" dirty="0" err="1" smtClean="0">
                <a:solidFill>
                  <a:schemeClr val="accent2">
                    <a:lumMod val="60000"/>
                    <a:lumOff val="40000"/>
                  </a:schemeClr>
                </a:solidFill>
              </a:rPr>
              <a:t>Query</a:t>
            </a:r>
            <a:r>
              <a:rPr lang="fr-BE" sz="1400" dirty="0" smtClean="0">
                <a:solidFill>
                  <a:schemeClr val="accent2">
                    <a:lumMod val="60000"/>
                    <a:lumOff val="40000"/>
                  </a:schemeClr>
                </a:solidFill>
              </a:rPr>
              <a:t> </a:t>
            </a:r>
            <a:r>
              <a:rPr lang="fr-BE" sz="1400" dirty="0" err="1" smtClean="0">
                <a:solidFill>
                  <a:schemeClr val="accent2">
                    <a:lumMod val="60000"/>
                    <a:lumOff val="40000"/>
                  </a:schemeClr>
                </a:solidFill>
              </a:rPr>
              <a:t>query</a:t>
            </a:r>
            <a:r>
              <a:rPr lang="fr-BE" sz="1400" dirty="0" smtClean="0">
                <a:solidFill>
                  <a:schemeClr val="accent2">
                    <a:lumMod val="60000"/>
                    <a:lumOff val="40000"/>
                  </a:schemeClr>
                </a:solidFill>
              </a:rPr>
              <a:t> = </a:t>
            </a:r>
            <a:r>
              <a:rPr lang="fr-BE" sz="1400" dirty="0" err="1" smtClean="0">
                <a:solidFill>
                  <a:schemeClr val="accent2">
                    <a:lumMod val="60000"/>
                    <a:lumOff val="40000"/>
                  </a:schemeClr>
                </a:solidFill>
              </a:rPr>
              <a:t>session.createQuery</a:t>
            </a:r>
            <a:r>
              <a:rPr lang="fr-BE" sz="1400" dirty="0" smtClean="0">
                <a:solidFill>
                  <a:schemeClr val="accent2">
                    <a:lumMod val="60000"/>
                    <a:lumOff val="40000"/>
                  </a:schemeClr>
                </a:solidFill>
              </a:rPr>
              <a:t>(" </a:t>
            </a:r>
            <a:r>
              <a:rPr lang="fr-BE" sz="1400" dirty="0" err="1" smtClean="0">
                <a:solidFill>
                  <a:schemeClr val="accent2">
                    <a:lumMod val="60000"/>
                    <a:lumOff val="40000"/>
                  </a:schemeClr>
                </a:solidFill>
              </a:rPr>
              <a:t>From</a:t>
            </a:r>
            <a:r>
              <a:rPr lang="fr-BE" sz="1400" dirty="0" smtClean="0">
                <a:solidFill>
                  <a:schemeClr val="accent2">
                    <a:lumMod val="60000"/>
                    <a:lumOff val="40000"/>
                  </a:schemeClr>
                </a:solidFill>
              </a:rPr>
              <a:t> Assurances " );</a:t>
            </a:r>
          </a:p>
          <a:p>
            <a:r>
              <a:rPr lang="fr-BE" sz="1400" dirty="0" smtClean="0">
                <a:solidFill>
                  <a:schemeClr val="accent2">
                    <a:lumMod val="60000"/>
                    <a:lumOff val="40000"/>
                  </a:schemeClr>
                </a:solidFill>
              </a:rPr>
              <a:t>  </a:t>
            </a:r>
          </a:p>
          <a:p>
            <a:r>
              <a:rPr lang="fr-BE" sz="1400" dirty="0" smtClean="0">
                <a:solidFill>
                  <a:schemeClr val="accent2">
                    <a:lumMod val="60000"/>
                    <a:lumOff val="40000"/>
                  </a:schemeClr>
                </a:solidFill>
              </a:rPr>
              <a:t> 	List assurances = </a:t>
            </a:r>
            <a:r>
              <a:rPr lang="fr-BE" sz="1400" dirty="0" err="1" smtClean="0">
                <a:solidFill>
                  <a:schemeClr val="accent2">
                    <a:lumMod val="60000"/>
                    <a:lumOff val="40000"/>
                  </a:schemeClr>
                </a:solidFill>
              </a:rPr>
              <a:t>query.list</a:t>
            </a:r>
            <a:r>
              <a:rPr lang="fr-BE" sz="1400" dirty="0" smtClean="0">
                <a:solidFill>
                  <a:schemeClr val="accent2">
                    <a:lumMod val="60000"/>
                    <a:lumOff val="40000"/>
                  </a:schemeClr>
                </a:solidFill>
              </a:rPr>
              <a:t>();</a:t>
            </a:r>
          </a:p>
          <a:p>
            <a:r>
              <a:rPr lang="fr-BE" sz="1400" dirty="0" smtClean="0">
                <a:solidFill>
                  <a:schemeClr val="accent2">
                    <a:lumMod val="60000"/>
                    <a:lumOff val="40000"/>
                  </a:schemeClr>
                </a:solidFill>
              </a:rPr>
              <a:t>  </a:t>
            </a:r>
          </a:p>
          <a:p>
            <a:r>
              <a:rPr lang="fr-BE" sz="1400" dirty="0" smtClean="0">
                <a:solidFill>
                  <a:schemeClr val="accent2">
                    <a:lumMod val="60000"/>
                    <a:lumOff val="40000"/>
                  </a:schemeClr>
                </a:solidFill>
              </a:rPr>
              <a:t>  	</a:t>
            </a:r>
            <a:r>
              <a:rPr lang="fr-BE" sz="1400" dirty="0" err="1" smtClean="0">
                <a:solidFill>
                  <a:schemeClr val="accent2">
                    <a:lumMod val="60000"/>
                    <a:lumOff val="40000"/>
                  </a:schemeClr>
                </a:solidFill>
              </a:rPr>
              <a:t>Iterator</a:t>
            </a:r>
            <a:r>
              <a:rPr lang="fr-BE" sz="1400" dirty="0" smtClean="0">
                <a:solidFill>
                  <a:schemeClr val="accent2">
                    <a:lumMod val="60000"/>
                    <a:lumOff val="40000"/>
                  </a:schemeClr>
                </a:solidFill>
              </a:rPr>
              <a:t> </a:t>
            </a:r>
            <a:r>
              <a:rPr lang="fr-BE" sz="1400" dirty="0" err="1" smtClean="0">
                <a:solidFill>
                  <a:schemeClr val="accent2">
                    <a:lumMod val="60000"/>
                    <a:lumOff val="40000"/>
                  </a:schemeClr>
                </a:solidFill>
              </a:rPr>
              <a:t>it</a:t>
            </a:r>
            <a:r>
              <a:rPr lang="fr-BE" sz="1400" dirty="0" smtClean="0">
                <a:solidFill>
                  <a:schemeClr val="accent2">
                    <a:lumMod val="60000"/>
                    <a:lumOff val="40000"/>
                  </a:schemeClr>
                </a:solidFill>
              </a:rPr>
              <a:t> = </a:t>
            </a:r>
            <a:r>
              <a:rPr lang="fr-BE" sz="1400" dirty="0" err="1" smtClean="0">
                <a:solidFill>
                  <a:schemeClr val="accent2">
                    <a:lumMod val="60000"/>
                    <a:lumOff val="40000"/>
                  </a:schemeClr>
                </a:solidFill>
              </a:rPr>
              <a:t>assurances.iterator</a:t>
            </a:r>
            <a:r>
              <a:rPr lang="fr-BE" sz="1400" dirty="0" smtClean="0">
                <a:solidFill>
                  <a:schemeClr val="accent2">
                    <a:lumMod val="60000"/>
                    <a:lumOff val="40000"/>
                  </a:schemeClr>
                </a:solidFill>
              </a:rPr>
              <a:t>();</a:t>
            </a:r>
          </a:p>
          <a:p>
            <a:endParaRPr lang="fr-BE" sz="1400" dirty="0" smtClean="0">
              <a:solidFill>
                <a:schemeClr val="accent2">
                  <a:lumMod val="60000"/>
                  <a:lumOff val="40000"/>
                </a:schemeClr>
              </a:solidFill>
            </a:endParaRPr>
          </a:p>
          <a:p>
            <a:r>
              <a:rPr lang="fr-BE" sz="1400" dirty="0" smtClean="0">
                <a:solidFill>
                  <a:schemeClr val="accent2">
                    <a:lumMod val="60000"/>
                    <a:lumOff val="40000"/>
                  </a:schemeClr>
                </a:solidFill>
              </a:rPr>
              <a:t>	</a:t>
            </a:r>
            <a:r>
              <a:rPr lang="fr-BE" sz="1400" dirty="0" err="1" smtClean="0">
                <a:solidFill>
                  <a:schemeClr val="accent2">
                    <a:lumMod val="60000"/>
                    <a:lumOff val="40000"/>
                  </a:schemeClr>
                </a:solidFill>
              </a:rPr>
              <a:t>while</a:t>
            </a:r>
            <a:r>
              <a:rPr lang="fr-BE" sz="1400" dirty="0" smtClean="0">
                <a:solidFill>
                  <a:schemeClr val="accent2">
                    <a:lumMod val="60000"/>
                    <a:lumOff val="40000"/>
                  </a:schemeClr>
                </a:solidFill>
              </a:rPr>
              <a:t>(</a:t>
            </a:r>
            <a:r>
              <a:rPr lang="fr-BE" sz="1400" dirty="0" err="1" smtClean="0">
                <a:solidFill>
                  <a:schemeClr val="accent2">
                    <a:lumMod val="60000"/>
                    <a:lumOff val="40000"/>
                  </a:schemeClr>
                </a:solidFill>
              </a:rPr>
              <a:t>it.hasNext</a:t>
            </a:r>
            <a:r>
              <a:rPr lang="fr-BE" sz="1400" dirty="0" smtClean="0">
                <a:solidFill>
                  <a:schemeClr val="accent2">
                    <a:lumMod val="60000"/>
                    <a:lumOff val="40000"/>
                  </a:schemeClr>
                </a:solidFill>
              </a:rPr>
              <a:t>())</a:t>
            </a:r>
          </a:p>
          <a:p>
            <a:r>
              <a:rPr lang="fr-BE" sz="1400" dirty="0" smtClean="0">
                <a:solidFill>
                  <a:schemeClr val="accent2">
                    <a:lumMod val="60000"/>
                    <a:lumOff val="40000"/>
                  </a:schemeClr>
                </a:solidFill>
              </a:rPr>
              <a:t>  	{</a:t>
            </a:r>
          </a:p>
          <a:p>
            <a:pPr lvl="3"/>
            <a:r>
              <a:rPr lang="fr-BE" sz="1400" dirty="0" smtClean="0">
                <a:solidFill>
                  <a:schemeClr val="accent2">
                    <a:lumMod val="60000"/>
                    <a:lumOff val="40000"/>
                  </a:schemeClr>
                </a:solidFill>
              </a:rPr>
              <a:t>  Assurances assurance = (Assurances)</a:t>
            </a:r>
            <a:r>
              <a:rPr lang="fr-BE" sz="1400" dirty="0" err="1" smtClean="0">
                <a:solidFill>
                  <a:schemeClr val="accent2">
                    <a:lumMod val="60000"/>
                    <a:lumOff val="40000"/>
                  </a:schemeClr>
                </a:solidFill>
              </a:rPr>
              <a:t>it.next</a:t>
            </a:r>
            <a:r>
              <a:rPr lang="fr-BE" sz="1400" dirty="0" smtClean="0">
                <a:solidFill>
                  <a:schemeClr val="accent2">
                    <a:lumMod val="60000"/>
                    <a:lumOff val="40000"/>
                  </a:schemeClr>
                </a:solidFill>
              </a:rPr>
              <a:t>();</a:t>
            </a:r>
          </a:p>
          <a:p>
            <a:pPr lvl="3"/>
            <a:r>
              <a:rPr lang="fr-BE" sz="1400" dirty="0" smtClean="0">
                <a:solidFill>
                  <a:schemeClr val="accent2">
                    <a:lumMod val="60000"/>
                    <a:lumOff val="40000"/>
                  </a:schemeClr>
                </a:solidFill>
              </a:rPr>
              <a:t>  </a:t>
            </a:r>
          </a:p>
          <a:p>
            <a:pPr lvl="3"/>
            <a:r>
              <a:rPr lang="fr-BE" sz="1400" dirty="0" smtClean="0">
                <a:solidFill>
                  <a:schemeClr val="accent2">
                    <a:lumMod val="60000"/>
                    <a:lumOff val="40000"/>
                  </a:schemeClr>
                </a:solidFill>
              </a:rPr>
              <a:t>  System.out.println("ID: " + </a:t>
            </a:r>
            <a:r>
              <a:rPr lang="fr-BE" sz="1400" dirty="0" err="1" smtClean="0">
                <a:solidFill>
                  <a:schemeClr val="accent2">
                    <a:lumMod val="60000"/>
                    <a:lumOff val="40000"/>
                  </a:schemeClr>
                </a:solidFill>
              </a:rPr>
              <a:t>assurance.getLngInsuranceId</a:t>
            </a:r>
            <a:r>
              <a:rPr lang="fr-BE" sz="1400" dirty="0" smtClean="0">
                <a:solidFill>
                  <a:schemeClr val="accent2">
                    <a:lumMod val="60000"/>
                    <a:lumOff val="40000"/>
                  </a:schemeClr>
                </a:solidFill>
              </a:rPr>
              <a:t>());</a:t>
            </a:r>
          </a:p>
          <a:p>
            <a:pPr lvl="3"/>
            <a:r>
              <a:rPr lang="fr-BE" sz="1400" dirty="0" smtClean="0">
                <a:solidFill>
                  <a:schemeClr val="accent2">
                    <a:lumMod val="60000"/>
                    <a:lumOff val="40000"/>
                  </a:schemeClr>
                </a:solidFill>
              </a:rPr>
              <a:t>  System.out.println("</a:t>
            </a:r>
            <a:r>
              <a:rPr lang="fr-BE" sz="1400" dirty="0" err="1" smtClean="0">
                <a:solidFill>
                  <a:schemeClr val="accent2">
                    <a:lumMod val="60000"/>
                    <a:lumOff val="40000"/>
                  </a:schemeClr>
                </a:solidFill>
              </a:rPr>
              <a:t>Insurance</a:t>
            </a:r>
            <a:r>
              <a:rPr lang="fr-BE" sz="1400" dirty="0" smtClean="0">
                <a:solidFill>
                  <a:schemeClr val="accent2">
                    <a:lumMod val="60000"/>
                    <a:lumOff val="40000"/>
                  </a:schemeClr>
                </a:solidFill>
              </a:rPr>
              <a:t> Name: " + </a:t>
            </a:r>
            <a:r>
              <a:rPr lang="fr-BE" sz="1400" dirty="0" err="1" smtClean="0">
                <a:solidFill>
                  <a:schemeClr val="accent2">
                    <a:lumMod val="60000"/>
                    <a:lumOff val="40000"/>
                  </a:schemeClr>
                </a:solidFill>
              </a:rPr>
              <a:t>assurance.getInsuranceName</a:t>
            </a:r>
            <a:r>
              <a:rPr lang="fr-BE" sz="1400" dirty="0" smtClean="0">
                <a:solidFill>
                  <a:schemeClr val="accent2">
                    <a:lumMod val="60000"/>
                    <a:lumOff val="40000"/>
                  </a:schemeClr>
                </a:solidFill>
              </a:rPr>
              <a:t>());</a:t>
            </a:r>
          </a:p>
          <a:p>
            <a:pPr lvl="3"/>
            <a:r>
              <a:rPr lang="fr-BE" sz="1400" dirty="0" smtClean="0">
                <a:solidFill>
                  <a:schemeClr val="accent2">
                    <a:lumMod val="60000"/>
                    <a:lumOff val="40000"/>
                  </a:schemeClr>
                </a:solidFill>
              </a:rPr>
              <a:t>  System.out.println("</a:t>
            </a:r>
            <a:r>
              <a:rPr lang="fr-BE" sz="1400" dirty="0" err="1" smtClean="0">
                <a:solidFill>
                  <a:schemeClr val="accent2">
                    <a:lumMod val="60000"/>
                    <a:lumOff val="40000"/>
                  </a:schemeClr>
                </a:solidFill>
              </a:rPr>
              <a:t>Amount</a:t>
            </a:r>
            <a:r>
              <a:rPr lang="fr-BE" sz="1400" dirty="0" smtClean="0">
                <a:solidFill>
                  <a:schemeClr val="accent2">
                    <a:lumMod val="60000"/>
                    <a:lumOff val="40000"/>
                  </a:schemeClr>
                </a:solidFill>
              </a:rPr>
              <a:t>: " + </a:t>
            </a:r>
            <a:r>
              <a:rPr lang="fr-BE" sz="1400" dirty="0" err="1" smtClean="0">
                <a:solidFill>
                  <a:schemeClr val="accent2">
                    <a:lumMod val="60000"/>
                    <a:lumOff val="40000"/>
                  </a:schemeClr>
                </a:solidFill>
              </a:rPr>
              <a:t>assurance.getInvestementAmount</a:t>
            </a:r>
            <a:r>
              <a:rPr lang="fr-BE" sz="1400" dirty="0" smtClean="0">
                <a:solidFill>
                  <a:schemeClr val="accent2">
                    <a:lumMod val="60000"/>
                    <a:lumOff val="40000"/>
                  </a:schemeClr>
                </a:solidFill>
              </a:rPr>
              <a:t>());</a:t>
            </a:r>
          </a:p>
          <a:p>
            <a:pPr lvl="3"/>
            <a:r>
              <a:rPr lang="fr-BE" sz="1400" dirty="0" smtClean="0">
                <a:solidFill>
                  <a:schemeClr val="accent2">
                    <a:lumMod val="60000"/>
                    <a:lumOff val="40000"/>
                  </a:schemeClr>
                </a:solidFill>
              </a:rPr>
              <a:t>  System.out.println("Date: " + </a:t>
            </a:r>
            <a:r>
              <a:rPr lang="fr-BE" sz="1400" dirty="0" err="1" smtClean="0">
                <a:solidFill>
                  <a:schemeClr val="accent2">
                    <a:lumMod val="60000"/>
                    <a:lumOff val="40000"/>
                  </a:schemeClr>
                </a:solidFill>
              </a:rPr>
              <a:t>assurance.getInvestementDate</a:t>
            </a:r>
            <a:r>
              <a:rPr lang="fr-BE" sz="1400" dirty="0" smtClean="0">
                <a:solidFill>
                  <a:schemeClr val="accent2">
                    <a:lumMod val="60000"/>
                    <a:lumOff val="40000"/>
                  </a:schemeClr>
                </a:solidFill>
              </a:rPr>
              <a:t>());</a:t>
            </a:r>
          </a:p>
          <a:p>
            <a:r>
              <a:rPr lang="fr-BE" sz="1400" dirty="0" smtClean="0">
                <a:solidFill>
                  <a:schemeClr val="accent2">
                    <a:lumMod val="60000"/>
                    <a:lumOff val="40000"/>
                  </a:schemeClr>
                </a:solidFill>
              </a:rPr>
              <a:t>  	}</a:t>
            </a:r>
          </a:p>
        </p:txBody>
      </p:sp>
      <p:sp>
        <p:nvSpPr>
          <p:cNvPr id="9" name="Rectangle 8"/>
          <p:cNvSpPr/>
          <p:nvPr/>
        </p:nvSpPr>
        <p:spPr bwMode="auto">
          <a:xfrm>
            <a:off x="1214414" y="1785926"/>
            <a:ext cx="6643734" cy="3429024"/>
          </a:xfrm>
          <a:prstGeom prst="rect">
            <a:avLst/>
          </a:prstGeom>
          <a:noFill/>
          <a:ln w="19050" cap="flat" cmpd="sng" algn="ctr">
            <a:solidFill>
              <a:schemeClr val="tx1"/>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Tree>
  </p:cSld>
  <p:clrMapOvr>
    <a:masterClrMapping/>
  </p:clrMapOvr>
  <p:transition>
    <p:strips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857256"/>
          </a:xfrm>
        </p:spPr>
        <p:txBody>
          <a:bodyPr/>
          <a:lstStyle/>
          <a:p>
            <a:pPr>
              <a:buNone/>
            </a:pPr>
            <a:r>
              <a:rPr lang="fr-BE" dirty="0" smtClean="0"/>
              <a:t>II.		Travailler avec les objets – </a:t>
            </a:r>
            <a:r>
              <a:rPr lang="fr-BE" sz="2400" i="1" dirty="0" smtClean="0"/>
              <a:t>Requête qui retourne des 	</a:t>
            </a:r>
            <a:r>
              <a:rPr lang="fr-BE" sz="2400" i="1" dirty="0" err="1" smtClean="0"/>
              <a:t>tulpes</a:t>
            </a:r>
            <a:r>
              <a:rPr lang="fr-BE" sz="2400" i="1" dirty="0" smtClean="0"/>
              <a:t>  (enregistrements)</a:t>
            </a:r>
            <a:endParaRPr lang="fr-BE" sz="2400" i="1" dirty="0"/>
          </a:p>
        </p:txBody>
      </p:sp>
      <p:sp>
        <p:nvSpPr>
          <p:cNvPr id="6" name="Rectangle 5"/>
          <p:cNvSpPr/>
          <p:nvPr/>
        </p:nvSpPr>
        <p:spPr>
          <a:xfrm>
            <a:off x="285720" y="1071546"/>
            <a:ext cx="8643998" cy="523220"/>
          </a:xfrm>
          <a:prstGeom prst="rect">
            <a:avLst/>
          </a:prstGeom>
        </p:spPr>
        <p:txBody>
          <a:bodyPr wrap="square">
            <a:spAutoFit/>
          </a:bodyPr>
          <a:lstStyle/>
          <a:p>
            <a:endParaRPr lang="fr-BE" sz="1400" dirty="0" smtClean="0">
              <a:solidFill>
                <a:schemeClr val="accent2">
                  <a:lumMod val="60000"/>
                  <a:lumOff val="40000"/>
                </a:schemeClr>
              </a:solidFill>
            </a:endParaRPr>
          </a:p>
          <a:p>
            <a:endParaRPr lang="fr-BE" sz="1400" dirty="0" smtClean="0">
              <a:solidFill>
                <a:schemeClr val="accent2">
                  <a:lumMod val="60000"/>
                  <a:lumOff val="40000"/>
                </a:schemeClr>
              </a:solidFill>
            </a:endParaRPr>
          </a:p>
        </p:txBody>
      </p:sp>
      <p:sp>
        <p:nvSpPr>
          <p:cNvPr id="8" name="Rectangle 7"/>
          <p:cNvSpPr/>
          <p:nvPr/>
        </p:nvSpPr>
        <p:spPr>
          <a:xfrm>
            <a:off x="357158" y="1004059"/>
            <a:ext cx="8501122" cy="5170646"/>
          </a:xfrm>
          <a:prstGeom prst="rect">
            <a:avLst/>
          </a:prstGeom>
        </p:spPr>
        <p:txBody>
          <a:bodyPr wrap="square">
            <a:spAutoFit/>
          </a:bodyPr>
          <a:lstStyle/>
          <a:p>
            <a:r>
              <a:rPr lang="fr-BE" dirty="0" smtClean="0"/>
              <a:t>Les requêtes d'Hibernate retournent parfois des </a:t>
            </a:r>
            <a:r>
              <a:rPr lang="fr-BE" dirty="0" err="1" smtClean="0"/>
              <a:t>tuples</a:t>
            </a:r>
            <a:r>
              <a:rPr lang="fr-BE" dirty="0" smtClean="0"/>
              <a:t> d'objets, auquel cas</a:t>
            </a:r>
          </a:p>
          <a:p>
            <a:r>
              <a:rPr lang="fr-BE" dirty="0" smtClean="0"/>
              <a:t>chaque </a:t>
            </a:r>
            <a:r>
              <a:rPr lang="fr-BE" dirty="0" err="1" smtClean="0"/>
              <a:t>tuple</a:t>
            </a:r>
            <a:r>
              <a:rPr lang="fr-BE" dirty="0" smtClean="0"/>
              <a:t> est retourné comme un tableau :</a:t>
            </a:r>
          </a:p>
          <a:p>
            <a:endParaRPr lang="fr-BE" sz="1400" dirty="0" smtClean="0">
              <a:solidFill>
                <a:schemeClr val="accent2">
                  <a:lumMod val="60000"/>
                  <a:lumOff val="40000"/>
                </a:schemeClr>
              </a:solidFill>
            </a:endParaRPr>
          </a:p>
          <a:p>
            <a:pPr lvl="1"/>
            <a:r>
              <a:rPr lang="fr-BE" sz="1400" dirty="0" smtClean="0">
                <a:solidFill>
                  <a:schemeClr val="accent2">
                    <a:lumMod val="60000"/>
                    <a:lumOff val="40000"/>
                  </a:schemeClr>
                </a:solidFill>
              </a:rPr>
              <a:t>	           String </a:t>
            </a:r>
            <a:r>
              <a:rPr lang="fr-BE" sz="1400" dirty="0" err="1" smtClean="0">
                <a:solidFill>
                  <a:schemeClr val="accent2">
                    <a:lumMod val="60000"/>
                    <a:lumOff val="40000"/>
                  </a:schemeClr>
                </a:solidFill>
              </a:rPr>
              <a:t>sql_query</a:t>
            </a:r>
            <a:r>
              <a:rPr lang="fr-BE" sz="1400" dirty="0" smtClean="0">
                <a:solidFill>
                  <a:schemeClr val="accent2">
                    <a:lumMod val="60000"/>
                    <a:lumOff val="40000"/>
                  </a:schemeClr>
                </a:solidFill>
              </a:rPr>
              <a:t> = "Select </a:t>
            </a:r>
            <a:r>
              <a:rPr lang="fr-BE" sz="1400" dirty="0" err="1" smtClean="0">
                <a:solidFill>
                  <a:schemeClr val="accent2">
                    <a:lumMod val="60000"/>
                    <a:lumOff val="40000"/>
                  </a:schemeClr>
                </a:solidFill>
              </a:rPr>
              <a:t>lngInsuranceId</a:t>
            </a:r>
            <a:r>
              <a:rPr lang="fr-BE" sz="1400" dirty="0" smtClean="0">
                <a:solidFill>
                  <a:schemeClr val="accent2">
                    <a:lumMod val="60000"/>
                    <a:lumOff val="40000"/>
                  </a:schemeClr>
                </a:solidFill>
              </a:rPr>
              <a:t>," +</a:t>
            </a:r>
          </a:p>
          <a:p>
            <a:pPr lvl="1"/>
            <a:r>
              <a:rPr lang="fr-BE" sz="1400" dirty="0" smtClean="0">
                <a:solidFill>
                  <a:schemeClr val="accent2">
                    <a:lumMod val="60000"/>
                    <a:lumOff val="40000"/>
                  </a:schemeClr>
                </a:solidFill>
              </a:rPr>
              <a:t>              		                        "</a:t>
            </a:r>
            <a:r>
              <a:rPr lang="fr-BE" sz="1400" dirty="0" err="1" smtClean="0">
                <a:solidFill>
                  <a:schemeClr val="accent2">
                    <a:lumMod val="60000"/>
                    <a:lumOff val="40000"/>
                  </a:schemeClr>
                </a:solidFill>
              </a:rPr>
              <a:t>insuranceName</a:t>
            </a:r>
            <a:r>
              <a:rPr lang="fr-BE" sz="1400" dirty="0" smtClean="0">
                <a:solidFill>
                  <a:schemeClr val="accent2">
                    <a:lumMod val="60000"/>
                    <a:lumOff val="40000"/>
                  </a:schemeClr>
                </a:solidFill>
              </a:rPr>
              <a:t>," +</a:t>
            </a:r>
          </a:p>
          <a:p>
            <a:pPr lvl="6"/>
            <a:r>
              <a:rPr lang="fr-BE" sz="1400" dirty="0" smtClean="0">
                <a:solidFill>
                  <a:schemeClr val="accent2">
                    <a:lumMod val="60000"/>
                    <a:lumOff val="40000"/>
                  </a:schemeClr>
                </a:solidFill>
              </a:rPr>
              <a:t>               "</a:t>
            </a:r>
            <a:r>
              <a:rPr lang="fr-BE" sz="1400" dirty="0" err="1" smtClean="0">
                <a:solidFill>
                  <a:schemeClr val="accent2">
                    <a:lumMod val="60000"/>
                    <a:lumOff val="40000"/>
                  </a:schemeClr>
                </a:solidFill>
              </a:rPr>
              <a:t>investementAmount</a:t>
            </a:r>
            <a:r>
              <a:rPr lang="fr-BE" sz="1400" dirty="0" smtClean="0">
                <a:solidFill>
                  <a:schemeClr val="accent2">
                    <a:lumMod val="60000"/>
                    <a:lumOff val="40000"/>
                  </a:schemeClr>
                </a:solidFill>
              </a:rPr>
              <a:t>," +</a:t>
            </a:r>
          </a:p>
          <a:p>
            <a:pPr lvl="6"/>
            <a:r>
              <a:rPr lang="fr-BE" sz="1400" dirty="0" smtClean="0">
                <a:solidFill>
                  <a:schemeClr val="accent2">
                    <a:lumMod val="60000"/>
                    <a:lumOff val="40000"/>
                  </a:schemeClr>
                </a:solidFill>
              </a:rPr>
              <a:t>               "</a:t>
            </a:r>
            <a:r>
              <a:rPr lang="fr-BE" sz="1400" dirty="0" err="1" smtClean="0">
                <a:solidFill>
                  <a:schemeClr val="accent2">
                    <a:lumMod val="60000"/>
                    <a:lumOff val="40000"/>
                  </a:schemeClr>
                </a:solidFill>
              </a:rPr>
              <a:t>investementDate</a:t>
            </a:r>
            <a:r>
              <a:rPr lang="fr-BE" sz="1400" dirty="0" smtClean="0">
                <a:solidFill>
                  <a:schemeClr val="accent2">
                    <a:lumMod val="60000"/>
                    <a:lumOff val="40000"/>
                  </a:schemeClr>
                </a:solidFill>
              </a:rPr>
              <a:t> " +</a:t>
            </a:r>
          </a:p>
          <a:p>
            <a:pPr lvl="1"/>
            <a:r>
              <a:rPr lang="fr-BE" sz="1400" dirty="0" smtClean="0">
                <a:solidFill>
                  <a:schemeClr val="accent2">
                    <a:lumMod val="60000"/>
                    <a:lumOff val="40000"/>
                  </a:schemeClr>
                </a:solidFill>
              </a:rPr>
              <a:t>      		             "</a:t>
            </a:r>
            <a:r>
              <a:rPr lang="fr-BE" sz="1400" dirty="0" err="1" smtClean="0">
                <a:solidFill>
                  <a:schemeClr val="accent2">
                    <a:lumMod val="60000"/>
                    <a:lumOff val="40000"/>
                  </a:schemeClr>
                </a:solidFill>
              </a:rPr>
              <a:t>From</a:t>
            </a:r>
            <a:r>
              <a:rPr lang="fr-BE" sz="1400" dirty="0" smtClean="0">
                <a:solidFill>
                  <a:schemeClr val="accent2">
                    <a:lumMod val="60000"/>
                    <a:lumOff val="40000"/>
                  </a:schemeClr>
                </a:solidFill>
              </a:rPr>
              <a:t> Assurances";</a:t>
            </a:r>
          </a:p>
          <a:p>
            <a:pPr lvl="1"/>
            <a:r>
              <a:rPr lang="fr-BE" sz="1400" dirty="0" smtClean="0">
                <a:solidFill>
                  <a:schemeClr val="accent2">
                    <a:lumMod val="60000"/>
                    <a:lumOff val="40000"/>
                  </a:schemeClr>
                </a:solidFill>
              </a:rPr>
              <a:t>    </a:t>
            </a:r>
          </a:p>
          <a:p>
            <a:pPr lvl="3"/>
            <a:r>
              <a:rPr lang="fr-BE" sz="1400" dirty="0" smtClean="0">
                <a:solidFill>
                  <a:schemeClr val="accent2">
                    <a:lumMod val="60000"/>
                    <a:lumOff val="40000"/>
                  </a:schemeClr>
                </a:solidFill>
              </a:rPr>
              <a:t> </a:t>
            </a:r>
            <a:r>
              <a:rPr lang="fr-BE" sz="1400" dirty="0" err="1" smtClean="0">
                <a:solidFill>
                  <a:schemeClr val="accent2">
                    <a:lumMod val="60000"/>
                    <a:lumOff val="40000"/>
                  </a:schemeClr>
                </a:solidFill>
              </a:rPr>
              <a:t>Query</a:t>
            </a:r>
            <a:r>
              <a:rPr lang="fr-BE" sz="1400" dirty="0" smtClean="0">
                <a:solidFill>
                  <a:schemeClr val="accent2">
                    <a:lumMod val="60000"/>
                    <a:lumOff val="40000"/>
                  </a:schemeClr>
                </a:solidFill>
              </a:rPr>
              <a:t> </a:t>
            </a:r>
            <a:r>
              <a:rPr lang="fr-BE" sz="1400" dirty="0" err="1" smtClean="0">
                <a:solidFill>
                  <a:schemeClr val="accent2">
                    <a:lumMod val="60000"/>
                    <a:lumOff val="40000"/>
                  </a:schemeClr>
                </a:solidFill>
              </a:rPr>
              <a:t>query</a:t>
            </a:r>
            <a:r>
              <a:rPr lang="fr-BE" sz="1400" dirty="0" smtClean="0">
                <a:solidFill>
                  <a:schemeClr val="accent2">
                    <a:lumMod val="60000"/>
                    <a:lumOff val="40000"/>
                  </a:schemeClr>
                </a:solidFill>
              </a:rPr>
              <a:t> = </a:t>
            </a:r>
            <a:r>
              <a:rPr lang="fr-BE" sz="1400" dirty="0" err="1" smtClean="0">
                <a:solidFill>
                  <a:schemeClr val="accent2">
                    <a:lumMod val="60000"/>
                    <a:lumOff val="40000"/>
                  </a:schemeClr>
                </a:solidFill>
              </a:rPr>
              <a:t>session.createQuery</a:t>
            </a:r>
            <a:r>
              <a:rPr lang="fr-BE" sz="1400" dirty="0" smtClean="0">
                <a:solidFill>
                  <a:schemeClr val="accent2">
                    <a:lumMod val="60000"/>
                    <a:lumOff val="40000"/>
                  </a:schemeClr>
                </a:solidFill>
              </a:rPr>
              <a:t>(</a:t>
            </a:r>
            <a:r>
              <a:rPr lang="fr-BE" sz="1400" dirty="0" err="1" smtClean="0">
                <a:solidFill>
                  <a:schemeClr val="accent2">
                    <a:lumMod val="60000"/>
                    <a:lumOff val="40000"/>
                  </a:schemeClr>
                </a:solidFill>
              </a:rPr>
              <a:t>sql_query</a:t>
            </a:r>
            <a:r>
              <a:rPr lang="fr-BE" sz="1400" dirty="0" smtClean="0">
                <a:solidFill>
                  <a:schemeClr val="accent2">
                    <a:lumMod val="60000"/>
                    <a:lumOff val="40000"/>
                  </a:schemeClr>
                </a:solidFill>
              </a:rPr>
              <a:t>);</a:t>
            </a:r>
          </a:p>
          <a:p>
            <a:pPr lvl="3"/>
            <a:r>
              <a:rPr lang="fr-BE" sz="1400" dirty="0" smtClean="0">
                <a:solidFill>
                  <a:schemeClr val="accent2">
                    <a:lumMod val="60000"/>
                    <a:lumOff val="40000"/>
                  </a:schemeClr>
                </a:solidFill>
              </a:rPr>
              <a:t> </a:t>
            </a:r>
          </a:p>
          <a:p>
            <a:pPr lvl="3"/>
            <a:r>
              <a:rPr lang="fr-BE" sz="1400" dirty="0" smtClean="0">
                <a:solidFill>
                  <a:schemeClr val="accent2">
                    <a:lumMod val="60000"/>
                    <a:lumOff val="40000"/>
                  </a:schemeClr>
                </a:solidFill>
              </a:rPr>
              <a:t> </a:t>
            </a:r>
            <a:r>
              <a:rPr lang="fr-BE" sz="1400" dirty="0" err="1" smtClean="0">
                <a:solidFill>
                  <a:schemeClr val="accent2">
                    <a:lumMod val="60000"/>
                    <a:lumOff val="40000"/>
                  </a:schemeClr>
                </a:solidFill>
              </a:rPr>
              <a:t>Iterator</a:t>
            </a:r>
            <a:r>
              <a:rPr lang="fr-BE" sz="1400" dirty="0" smtClean="0">
                <a:solidFill>
                  <a:schemeClr val="accent2">
                    <a:lumMod val="60000"/>
                    <a:lumOff val="40000"/>
                  </a:schemeClr>
                </a:solidFill>
              </a:rPr>
              <a:t> </a:t>
            </a:r>
            <a:r>
              <a:rPr lang="fr-BE" sz="1400" dirty="0" err="1" smtClean="0">
                <a:solidFill>
                  <a:schemeClr val="accent2">
                    <a:lumMod val="60000"/>
                    <a:lumOff val="40000"/>
                  </a:schemeClr>
                </a:solidFill>
              </a:rPr>
              <a:t>it</a:t>
            </a:r>
            <a:r>
              <a:rPr lang="fr-BE" sz="1400" dirty="0" smtClean="0">
                <a:solidFill>
                  <a:schemeClr val="accent2">
                    <a:lumMod val="60000"/>
                    <a:lumOff val="40000"/>
                  </a:schemeClr>
                </a:solidFill>
              </a:rPr>
              <a:t> = </a:t>
            </a:r>
            <a:r>
              <a:rPr lang="fr-BE" sz="1400" dirty="0" err="1" smtClean="0">
                <a:solidFill>
                  <a:schemeClr val="accent2">
                    <a:lumMod val="60000"/>
                    <a:lumOff val="40000"/>
                  </a:schemeClr>
                </a:solidFill>
              </a:rPr>
              <a:t>query.iterate</a:t>
            </a:r>
            <a:r>
              <a:rPr lang="fr-BE" sz="1400" dirty="0" smtClean="0">
                <a:solidFill>
                  <a:schemeClr val="accent2">
                    <a:lumMod val="60000"/>
                    <a:lumOff val="40000"/>
                  </a:schemeClr>
                </a:solidFill>
              </a:rPr>
              <a:t>();</a:t>
            </a:r>
          </a:p>
          <a:p>
            <a:pPr lvl="3"/>
            <a:r>
              <a:rPr lang="fr-BE" sz="1400" dirty="0" smtClean="0">
                <a:solidFill>
                  <a:schemeClr val="accent2">
                    <a:lumMod val="60000"/>
                    <a:lumOff val="40000"/>
                  </a:schemeClr>
                </a:solidFill>
              </a:rPr>
              <a:t> </a:t>
            </a:r>
          </a:p>
          <a:p>
            <a:pPr lvl="3"/>
            <a:r>
              <a:rPr lang="fr-BE" sz="1400" dirty="0" smtClean="0">
                <a:solidFill>
                  <a:schemeClr val="accent2">
                    <a:lumMod val="60000"/>
                    <a:lumOff val="40000"/>
                  </a:schemeClr>
                </a:solidFill>
              </a:rPr>
              <a:t> </a:t>
            </a:r>
            <a:r>
              <a:rPr lang="fr-BE" sz="1400" dirty="0" err="1" smtClean="0">
                <a:solidFill>
                  <a:schemeClr val="accent2">
                    <a:lumMod val="60000"/>
                    <a:lumOff val="40000"/>
                  </a:schemeClr>
                </a:solidFill>
              </a:rPr>
              <a:t>while</a:t>
            </a:r>
            <a:r>
              <a:rPr lang="fr-BE" sz="1400" dirty="0" smtClean="0">
                <a:solidFill>
                  <a:schemeClr val="accent2">
                    <a:lumMod val="60000"/>
                    <a:lumOff val="40000"/>
                  </a:schemeClr>
                </a:solidFill>
              </a:rPr>
              <a:t>(</a:t>
            </a:r>
            <a:r>
              <a:rPr lang="fr-BE" sz="1400" dirty="0" err="1" smtClean="0">
                <a:solidFill>
                  <a:schemeClr val="accent2">
                    <a:lumMod val="60000"/>
                    <a:lumOff val="40000"/>
                  </a:schemeClr>
                </a:solidFill>
              </a:rPr>
              <a:t>it.hasNext</a:t>
            </a:r>
            <a:r>
              <a:rPr lang="fr-BE" sz="1400" dirty="0" smtClean="0">
                <a:solidFill>
                  <a:schemeClr val="accent2">
                    <a:lumMod val="60000"/>
                    <a:lumOff val="40000"/>
                  </a:schemeClr>
                </a:solidFill>
              </a:rPr>
              <a:t>())</a:t>
            </a:r>
          </a:p>
          <a:p>
            <a:pPr lvl="3"/>
            <a:r>
              <a:rPr lang="fr-BE" sz="1400" dirty="0" smtClean="0">
                <a:solidFill>
                  <a:schemeClr val="accent2">
                    <a:lumMod val="60000"/>
                    <a:lumOff val="40000"/>
                  </a:schemeClr>
                </a:solidFill>
              </a:rPr>
              <a:t> {</a:t>
            </a:r>
          </a:p>
          <a:p>
            <a:pPr lvl="3"/>
            <a:r>
              <a:rPr lang="fr-BE" sz="1400" dirty="0" smtClean="0">
                <a:solidFill>
                  <a:schemeClr val="accent2">
                    <a:lumMod val="60000"/>
                    <a:lumOff val="40000"/>
                  </a:schemeClr>
                </a:solidFill>
              </a:rPr>
              <a:t> Object[] </a:t>
            </a:r>
            <a:r>
              <a:rPr lang="fr-BE" sz="1400" dirty="0" err="1" smtClean="0">
                <a:solidFill>
                  <a:schemeClr val="accent2">
                    <a:lumMod val="60000"/>
                    <a:lumOff val="40000"/>
                  </a:schemeClr>
                </a:solidFill>
              </a:rPr>
              <a:t>row</a:t>
            </a:r>
            <a:r>
              <a:rPr lang="fr-BE" sz="1400" dirty="0" smtClean="0">
                <a:solidFill>
                  <a:schemeClr val="accent2">
                    <a:lumMod val="60000"/>
                    <a:lumOff val="40000"/>
                  </a:schemeClr>
                </a:solidFill>
              </a:rPr>
              <a:t> = (Object[])</a:t>
            </a:r>
            <a:r>
              <a:rPr lang="fr-BE" sz="1400" dirty="0" err="1" smtClean="0">
                <a:solidFill>
                  <a:schemeClr val="accent2">
                    <a:lumMod val="60000"/>
                    <a:lumOff val="40000"/>
                  </a:schemeClr>
                </a:solidFill>
              </a:rPr>
              <a:t>it.next</a:t>
            </a:r>
            <a:r>
              <a:rPr lang="fr-BE" sz="1400" dirty="0" smtClean="0">
                <a:solidFill>
                  <a:schemeClr val="accent2">
                    <a:lumMod val="60000"/>
                    <a:lumOff val="40000"/>
                  </a:schemeClr>
                </a:solidFill>
              </a:rPr>
              <a:t>();</a:t>
            </a:r>
          </a:p>
          <a:p>
            <a:pPr lvl="3"/>
            <a:r>
              <a:rPr lang="fr-BE" sz="1400" dirty="0" smtClean="0">
                <a:solidFill>
                  <a:schemeClr val="accent2">
                    <a:lumMod val="60000"/>
                    <a:lumOff val="40000"/>
                  </a:schemeClr>
                </a:solidFill>
              </a:rPr>
              <a:t> </a:t>
            </a:r>
          </a:p>
          <a:p>
            <a:pPr lvl="3"/>
            <a:r>
              <a:rPr lang="fr-BE" sz="1400" dirty="0" smtClean="0">
                <a:solidFill>
                  <a:schemeClr val="accent2">
                    <a:lumMod val="60000"/>
                    <a:lumOff val="40000"/>
                  </a:schemeClr>
                </a:solidFill>
              </a:rPr>
              <a:t> System.out.println("ID: " + </a:t>
            </a:r>
            <a:r>
              <a:rPr lang="fr-BE" sz="1400" dirty="0" err="1" smtClean="0">
                <a:solidFill>
                  <a:schemeClr val="accent2">
                    <a:lumMod val="60000"/>
                    <a:lumOff val="40000"/>
                  </a:schemeClr>
                </a:solidFill>
              </a:rPr>
              <a:t>row</a:t>
            </a:r>
            <a:r>
              <a:rPr lang="fr-BE" sz="1400" dirty="0" smtClean="0">
                <a:solidFill>
                  <a:schemeClr val="accent2">
                    <a:lumMod val="60000"/>
                    <a:lumOff val="40000"/>
                  </a:schemeClr>
                </a:solidFill>
              </a:rPr>
              <a:t>[0]);</a:t>
            </a:r>
          </a:p>
          <a:p>
            <a:pPr lvl="3"/>
            <a:r>
              <a:rPr lang="fr-BE" sz="1400" dirty="0" smtClean="0">
                <a:solidFill>
                  <a:schemeClr val="accent2">
                    <a:lumMod val="60000"/>
                    <a:lumOff val="40000"/>
                  </a:schemeClr>
                </a:solidFill>
              </a:rPr>
              <a:t> System.out.println("</a:t>
            </a:r>
            <a:r>
              <a:rPr lang="fr-BE" sz="1400" dirty="0" err="1" smtClean="0">
                <a:solidFill>
                  <a:schemeClr val="accent2">
                    <a:lumMod val="60000"/>
                    <a:lumOff val="40000"/>
                  </a:schemeClr>
                </a:solidFill>
              </a:rPr>
              <a:t>Insurance</a:t>
            </a:r>
            <a:r>
              <a:rPr lang="fr-BE" sz="1400" dirty="0" smtClean="0">
                <a:solidFill>
                  <a:schemeClr val="accent2">
                    <a:lumMod val="60000"/>
                    <a:lumOff val="40000"/>
                  </a:schemeClr>
                </a:solidFill>
              </a:rPr>
              <a:t> Name: " + </a:t>
            </a:r>
            <a:r>
              <a:rPr lang="fr-BE" sz="1400" dirty="0" err="1" smtClean="0">
                <a:solidFill>
                  <a:schemeClr val="accent2">
                    <a:lumMod val="60000"/>
                    <a:lumOff val="40000"/>
                  </a:schemeClr>
                </a:solidFill>
              </a:rPr>
              <a:t>row</a:t>
            </a:r>
            <a:r>
              <a:rPr lang="fr-BE" sz="1400" dirty="0" smtClean="0">
                <a:solidFill>
                  <a:schemeClr val="accent2">
                    <a:lumMod val="60000"/>
                    <a:lumOff val="40000"/>
                  </a:schemeClr>
                </a:solidFill>
              </a:rPr>
              <a:t>[1]);</a:t>
            </a:r>
          </a:p>
          <a:p>
            <a:pPr lvl="3"/>
            <a:r>
              <a:rPr lang="fr-BE" sz="1400" dirty="0" smtClean="0">
                <a:solidFill>
                  <a:schemeClr val="accent2">
                    <a:lumMod val="60000"/>
                    <a:lumOff val="40000"/>
                  </a:schemeClr>
                </a:solidFill>
              </a:rPr>
              <a:t> System.out.println("</a:t>
            </a:r>
            <a:r>
              <a:rPr lang="fr-BE" sz="1400" dirty="0" err="1" smtClean="0">
                <a:solidFill>
                  <a:schemeClr val="accent2">
                    <a:lumMod val="60000"/>
                    <a:lumOff val="40000"/>
                  </a:schemeClr>
                </a:solidFill>
              </a:rPr>
              <a:t>Amount</a:t>
            </a:r>
            <a:r>
              <a:rPr lang="fr-BE" sz="1400" dirty="0" smtClean="0">
                <a:solidFill>
                  <a:schemeClr val="accent2">
                    <a:lumMod val="60000"/>
                    <a:lumOff val="40000"/>
                  </a:schemeClr>
                </a:solidFill>
              </a:rPr>
              <a:t>: " + </a:t>
            </a:r>
            <a:r>
              <a:rPr lang="fr-BE" sz="1400" dirty="0" err="1" smtClean="0">
                <a:solidFill>
                  <a:schemeClr val="accent2">
                    <a:lumMod val="60000"/>
                    <a:lumOff val="40000"/>
                  </a:schemeClr>
                </a:solidFill>
              </a:rPr>
              <a:t>row</a:t>
            </a:r>
            <a:r>
              <a:rPr lang="fr-BE" sz="1400" dirty="0" smtClean="0">
                <a:solidFill>
                  <a:schemeClr val="accent2">
                    <a:lumMod val="60000"/>
                    <a:lumOff val="40000"/>
                  </a:schemeClr>
                </a:solidFill>
              </a:rPr>
              <a:t>[2]);</a:t>
            </a:r>
          </a:p>
          <a:p>
            <a:pPr lvl="3"/>
            <a:r>
              <a:rPr lang="fr-BE" sz="1400" dirty="0" smtClean="0">
                <a:solidFill>
                  <a:schemeClr val="accent2">
                    <a:lumMod val="60000"/>
                    <a:lumOff val="40000"/>
                  </a:schemeClr>
                </a:solidFill>
              </a:rPr>
              <a:t> System.out.println("Date: " + </a:t>
            </a:r>
            <a:r>
              <a:rPr lang="fr-BE" sz="1400" dirty="0" err="1" smtClean="0">
                <a:solidFill>
                  <a:schemeClr val="accent2">
                    <a:lumMod val="60000"/>
                    <a:lumOff val="40000"/>
                  </a:schemeClr>
                </a:solidFill>
              </a:rPr>
              <a:t>row</a:t>
            </a:r>
            <a:r>
              <a:rPr lang="fr-BE" sz="1400" dirty="0" smtClean="0">
                <a:solidFill>
                  <a:schemeClr val="accent2">
                    <a:lumMod val="60000"/>
                    <a:lumOff val="40000"/>
                  </a:schemeClr>
                </a:solidFill>
              </a:rPr>
              <a:t>[3]);</a:t>
            </a:r>
          </a:p>
          <a:p>
            <a:pPr lvl="3"/>
            <a:r>
              <a:rPr lang="fr-BE" sz="1400" dirty="0" smtClean="0">
                <a:solidFill>
                  <a:schemeClr val="accent2">
                    <a:lumMod val="60000"/>
                    <a:lumOff val="40000"/>
                  </a:schemeClr>
                </a:solidFill>
              </a:rPr>
              <a:t> }</a:t>
            </a:r>
          </a:p>
          <a:p>
            <a:pPr lvl="2"/>
            <a:r>
              <a:rPr lang="fr-BE" sz="1400" dirty="0" smtClean="0"/>
              <a:t> </a:t>
            </a:r>
            <a:endParaRPr lang="fr-BE" sz="1400" dirty="0" smtClean="0">
              <a:solidFill>
                <a:schemeClr val="accent2">
                  <a:lumMod val="60000"/>
                  <a:lumOff val="40000"/>
                </a:schemeClr>
              </a:solidFill>
            </a:endParaRPr>
          </a:p>
        </p:txBody>
      </p:sp>
      <p:sp>
        <p:nvSpPr>
          <p:cNvPr id="9" name="Rectangle 8"/>
          <p:cNvSpPr/>
          <p:nvPr/>
        </p:nvSpPr>
        <p:spPr bwMode="auto">
          <a:xfrm>
            <a:off x="1214414" y="1988840"/>
            <a:ext cx="6643734" cy="4253352"/>
          </a:xfrm>
          <a:prstGeom prst="rect">
            <a:avLst/>
          </a:prstGeom>
          <a:noFill/>
          <a:ln w="19050" cap="flat" cmpd="sng" algn="ctr">
            <a:solidFill>
              <a:schemeClr val="tx1"/>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Tree>
  </p:cSld>
  <p:clrMapOvr>
    <a:masterClrMapping/>
  </p:clrMapOvr>
  <p:transition>
    <p:strips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857256"/>
          </a:xfrm>
        </p:spPr>
        <p:txBody>
          <a:bodyPr/>
          <a:lstStyle/>
          <a:p>
            <a:pPr>
              <a:buNone/>
            </a:pPr>
            <a:r>
              <a:rPr lang="fr-BE" dirty="0" smtClean="0"/>
              <a:t>II.		Travailler avec les objets – </a:t>
            </a:r>
            <a:r>
              <a:rPr lang="fr-BE" sz="2400" i="1" dirty="0" smtClean="0"/>
              <a:t>Requête scalaires</a:t>
            </a:r>
            <a:endParaRPr lang="fr-BE" sz="2400" i="1" dirty="0"/>
          </a:p>
        </p:txBody>
      </p:sp>
      <p:sp>
        <p:nvSpPr>
          <p:cNvPr id="6" name="Rectangle 5"/>
          <p:cNvSpPr/>
          <p:nvPr/>
        </p:nvSpPr>
        <p:spPr>
          <a:xfrm>
            <a:off x="285720" y="1071546"/>
            <a:ext cx="8643998" cy="523220"/>
          </a:xfrm>
          <a:prstGeom prst="rect">
            <a:avLst/>
          </a:prstGeom>
        </p:spPr>
        <p:txBody>
          <a:bodyPr wrap="square">
            <a:spAutoFit/>
          </a:bodyPr>
          <a:lstStyle/>
          <a:p>
            <a:endParaRPr lang="fr-BE" sz="1400" dirty="0" smtClean="0">
              <a:solidFill>
                <a:schemeClr val="accent2">
                  <a:lumMod val="60000"/>
                  <a:lumOff val="40000"/>
                </a:schemeClr>
              </a:solidFill>
            </a:endParaRPr>
          </a:p>
          <a:p>
            <a:endParaRPr lang="fr-BE" sz="1400" dirty="0" smtClean="0">
              <a:solidFill>
                <a:schemeClr val="accent2">
                  <a:lumMod val="60000"/>
                  <a:lumOff val="40000"/>
                </a:schemeClr>
              </a:solidFill>
            </a:endParaRPr>
          </a:p>
        </p:txBody>
      </p:sp>
      <p:sp>
        <p:nvSpPr>
          <p:cNvPr id="8" name="Rectangle 7"/>
          <p:cNvSpPr/>
          <p:nvPr/>
        </p:nvSpPr>
        <p:spPr>
          <a:xfrm>
            <a:off x="357158" y="1004059"/>
            <a:ext cx="8501122" cy="4062651"/>
          </a:xfrm>
          <a:prstGeom prst="rect">
            <a:avLst/>
          </a:prstGeom>
        </p:spPr>
        <p:txBody>
          <a:bodyPr wrap="square">
            <a:spAutoFit/>
          </a:bodyPr>
          <a:lstStyle/>
          <a:p>
            <a:r>
              <a:rPr lang="fr-BE" dirty="0" smtClean="0"/>
              <a:t>Des requêtes peuvent spécifier une propriété d'une classe dans la clause</a:t>
            </a:r>
          </a:p>
          <a:p>
            <a:r>
              <a:rPr lang="fr-BE" dirty="0" smtClean="0"/>
              <a:t>select. Elles peuvent même appeler des fonctions d'</a:t>
            </a:r>
            <a:r>
              <a:rPr lang="fr-BE" dirty="0" err="1" smtClean="0"/>
              <a:t>aggrégat</a:t>
            </a:r>
            <a:r>
              <a:rPr lang="fr-BE" dirty="0" smtClean="0"/>
              <a:t> SQL. </a:t>
            </a:r>
          </a:p>
          <a:p>
            <a:r>
              <a:rPr lang="fr-BE" dirty="0" smtClean="0"/>
              <a:t>Les propriétés ou les </a:t>
            </a:r>
            <a:r>
              <a:rPr lang="fr-BE" dirty="0" err="1" smtClean="0"/>
              <a:t>aggrégats</a:t>
            </a:r>
            <a:r>
              <a:rPr lang="fr-BE" dirty="0" smtClean="0"/>
              <a:t> sont considérés comme des résultats "scalaires"</a:t>
            </a:r>
          </a:p>
          <a:p>
            <a:r>
              <a:rPr lang="fr-BE" dirty="0" smtClean="0"/>
              <a:t>et pas des entités dans un état persistant.</a:t>
            </a:r>
          </a:p>
          <a:p>
            <a:endParaRPr lang="fr-BE" dirty="0" smtClean="0"/>
          </a:p>
          <a:p>
            <a:endParaRPr lang="fr-BE" sz="1400" dirty="0" smtClean="0">
              <a:solidFill>
                <a:schemeClr val="accent2">
                  <a:lumMod val="60000"/>
                  <a:lumOff val="40000"/>
                </a:schemeClr>
              </a:solidFill>
            </a:endParaRPr>
          </a:p>
          <a:p>
            <a:r>
              <a:rPr lang="fr-BE" sz="1400" dirty="0" smtClean="0">
                <a:solidFill>
                  <a:schemeClr val="accent2">
                    <a:lumMod val="60000"/>
                    <a:lumOff val="40000"/>
                  </a:schemeClr>
                </a:solidFill>
              </a:rPr>
              <a:t>	 	</a:t>
            </a:r>
            <a:r>
              <a:rPr lang="fr-BE" sz="1400" dirty="0" err="1" smtClean="0">
                <a:solidFill>
                  <a:schemeClr val="accent2">
                    <a:lumMod val="60000"/>
                    <a:lumOff val="40000"/>
                  </a:schemeClr>
                </a:solidFill>
              </a:rPr>
              <a:t>Iterator</a:t>
            </a:r>
            <a:r>
              <a:rPr lang="fr-BE" sz="1400" dirty="0" smtClean="0">
                <a:solidFill>
                  <a:schemeClr val="accent2">
                    <a:lumMod val="60000"/>
                    <a:lumOff val="40000"/>
                  </a:schemeClr>
                </a:solidFill>
              </a:rPr>
              <a:t> </a:t>
            </a:r>
            <a:r>
              <a:rPr lang="fr-BE" sz="1400" dirty="0" err="1" smtClean="0">
                <a:solidFill>
                  <a:schemeClr val="accent2">
                    <a:lumMod val="60000"/>
                    <a:lumOff val="40000"/>
                  </a:schemeClr>
                </a:solidFill>
              </a:rPr>
              <a:t>results</a:t>
            </a:r>
            <a:r>
              <a:rPr lang="fr-BE" sz="1400" dirty="0" smtClean="0">
                <a:solidFill>
                  <a:schemeClr val="accent2">
                    <a:lumMod val="60000"/>
                    <a:lumOff val="40000"/>
                  </a:schemeClr>
                </a:solidFill>
              </a:rPr>
              <a:t> = </a:t>
            </a:r>
            <a:r>
              <a:rPr lang="fr-BE" sz="1400" dirty="0" err="1" smtClean="0">
                <a:solidFill>
                  <a:schemeClr val="accent2">
                    <a:lumMod val="60000"/>
                    <a:lumOff val="40000"/>
                  </a:schemeClr>
                </a:solidFill>
              </a:rPr>
              <a:t>sess.createQuery</a:t>
            </a:r>
            <a:r>
              <a:rPr lang="fr-BE" sz="1400" dirty="0" smtClean="0">
                <a:solidFill>
                  <a:schemeClr val="accent2">
                    <a:lumMod val="60000"/>
                    <a:lumOff val="40000"/>
                  </a:schemeClr>
                </a:solidFill>
              </a:rPr>
              <a:t>(</a:t>
            </a:r>
            <a:r>
              <a:rPr lang="en-US" sz="1400" dirty="0" smtClean="0">
                <a:solidFill>
                  <a:schemeClr val="accent2">
                    <a:lumMod val="60000"/>
                    <a:lumOff val="40000"/>
                  </a:schemeClr>
                </a:solidFill>
              </a:rPr>
              <a:t>"select </a:t>
            </a:r>
            <a:r>
              <a:rPr lang="en-US" sz="1400" dirty="0" err="1" smtClean="0">
                <a:solidFill>
                  <a:schemeClr val="accent2">
                    <a:lumMod val="60000"/>
                    <a:lumOff val="40000"/>
                  </a:schemeClr>
                </a:solidFill>
              </a:rPr>
              <a:t>cat.color</a:t>
            </a:r>
            <a:r>
              <a:rPr lang="en-US" sz="1400" dirty="0" smtClean="0">
                <a:solidFill>
                  <a:schemeClr val="accent2">
                    <a:lumMod val="60000"/>
                    <a:lumOff val="40000"/>
                  </a:schemeClr>
                </a:solidFill>
              </a:rPr>
              <a:t>, min(</a:t>
            </a:r>
            <a:r>
              <a:rPr lang="en-US" sz="1400" dirty="0" err="1" smtClean="0">
                <a:solidFill>
                  <a:schemeClr val="accent2">
                    <a:lumMod val="60000"/>
                    <a:lumOff val="40000"/>
                  </a:schemeClr>
                </a:solidFill>
              </a:rPr>
              <a:t>cat.birthdate</a:t>
            </a:r>
            <a:r>
              <a:rPr lang="en-US" sz="1400" dirty="0" smtClean="0">
                <a:solidFill>
                  <a:schemeClr val="accent2">
                    <a:lumMod val="60000"/>
                    <a:lumOff val="40000"/>
                  </a:schemeClr>
                </a:solidFill>
              </a:rPr>
              <a:t>), count(cat) 					   from Cat </a:t>
            </a:r>
            <a:r>
              <a:rPr lang="fr-BE" sz="1400" dirty="0" smtClean="0">
                <a:solidFill>
                  <a:schemeClr val="accent2">
                    <a:lumMod val="60000"/>
                    <a:lumOff val="40000"/>
                  </a:schemeClr>
                </a:solidFill>
              </a:rPr>
              <a:t>cat group by 							   </a:t>
            </a:r>
            <a:r>
              <a:rPr lang="fr-BE" sz="1400" dirty="0" err="1" smtClean="0">
                <a:solidFill>
                  <a:schemeClr val="accent2">
                    <a:lumMod val="60000"/>
                    <a:lumOff val="40000"/>
                  </a:schemeClr>
                </a:solidFill>
              </a:rPr>
              <a:t>cat.color</a:t>
            </a:r>
            <a:r>
              <a:rPr lang="fr-BE" sz="1400" dirty="0" smtClean="0">
                <a:solidFill>
                  <a:schemeClr val="accent2">
                    <a:lumMod val="60000"/>
                    <a:lumOff val="40000"/>
                  </a:schemeClr>
                </a:solidFill>
              </a:rPr>
              <a:t>").</a:t>
            </a:r>
            <a:r>
              <a:rPr lang="fr-BE" sz="1400" dirty="0" err="1" smtClean="0">
                <a:solidFill>
                  <a:schemeClr val="accent2">
                    <a:lumMod val="60000"/>
                    <a:lumOff val="40000"/>
                  </a:schemeClr>
                </a:solidFill>
              </a:rPr>
              <a:t>list</a:t>
            </a:r>
            <a:r>
              <a:rPr lang="fr-BE" sz="1400" dirty="0" smtClean="0">
                <a:solidFill>
                  <a:schemeClr val="accent2">
                    <a:lumMod val="60000"/>
                    <a:lumOff val="40000"/>
                  </a:schemeClr>
                </a:solidFill>
              </a:rPr>
              <a:t>().</a:t>
            </a:r>
            <a:r>
              <a:rPr lang="fr-BE" sz="1400" dirty="0" err="1" smtClean="0">
                <a:solidFill>
                  <a:schemeClr val="accent2">
                    <a:lumMod val="60000"/>
                    <a:lumOff val="40000"/>
                  </a:schemeClr>
                </a:solidFill>
              </a:rPr>
              <a:t>iterator</a:t>
            </a:r>
            <a:r>
              <a:rPr lang="fr-BE" sz="1400" dirty="0" smtClean="0">
                <a:solidFill>
                  <a:schemeClr val="accent2">
                    <a:lumMod val="60000"/>
                    <a:lumOff val="40000"/>
                  </a:schemeClr>
                </a:solidFill>
              </a:rPr>
              <a:t>();</a:t>
            </a:r>
          </a:p>
          <a:p>
            <a:pPr lvl="4"/>
            <a:r>
              <a:rPr lang="fr-BE" sz="1400" dirty="0" err="1" smtClean="0">
                <a:solidFill>
                  <a:schemeClr val="accent2">
                    <a:lumMod val="60000"/>
                    <a:lumOff val="40000"/>
                  </a:schemeClr>
                </a:solidFill>
              </a:rPr>
              <a:t>while</a:t>
            </a:r>
            <a:r>
              <a:rPr lang="fr-BE" sz="1400" dirty="0" smtClean="0">
                <a:solidFill>
                  <a:schemeClr val="accent2">
                    <a:lumMod val="60000"/>
                    <a:lumOff val="40000"/>
                  </a:schemeClr>
                </a:solidFill>
              </a:rPr>
              <a:t> ( </a:t>
            </a:r>
            <a:r>
              <a:rPr lang="fr-BE" sz="1400" dirty="0" err="1" smtClean="0">
                <a:solidFill>
                  <a:schemeClr val="accent2">
                    <a:lumMod val="60000"/>
                    <a:lumOff val="40000"/>
                  </a:schemeClr>
                </a:solidFill>
              </a:rPr>
              <a:t>results.hasNext</a:t>
            </a:r>
            <a:r>
              <a:rPr lang="fr-BE" sz="1400" dirty="0" smtClean="0">
                <a:solidFill>
                  <a:schemeClr val="accent2">
                    <a:lumMod val="60000"/>
                    <a:lumOff val="40000"/>
                  </a:schemeClr>
                </a:solidFill>
              </a:rPr>
              <a:t>() ) {</a:t>
            </a:r>
          </a:p>
          <a:p>
            <a:pPr lvl="5"/>
            <a:r>
              <a:rPr lang="fr-BE" sz="1400" dirty="0" smtClean="0">
                <a:solidFill>
                  <a:schemeClr val="accent2">
                    <a:lumMod val="60000"/>
                    <a:lumOff val="40000"/>
                  </a:schemeClr>
                </a:solidFill>
              </a:rPr>
              <a:t>Object[] </a:t>
            </a:r>
            <a:r>
              <a:rPr lang="fr-BE" sz="1400" dirty="0" err="1" smtClean="0">
                <a:solidFill>
                  <a:schemeClr val="accent2">
                    <a:lumMod val="60000"/>
                    <a:lumOff val="40000"/>
                  </a:schemeClr>
                </a:solidFill>
              </a:rPr>
              <a:t>row</a:t>
            </a:r>
            <a:r>
              <a:rPr lang="fr-BE" sz="1400" dirty="0" smtClean="0">
                <a:solidFill>
                  <a:schemeClr val="accent2">
                    <a:lumMod val="60000"/>
                    <a:lumOff val="40000"/>
                  </a:schemeClr>
                </a:solidFill>
              </a:rPr>
              <a:t> = (Object[]) </a:t>
            </a:r>
            <a:r>
              <a:rPr lang="fr-BE" sz="1400" dirty="0" err="1" smtClean="0">
                <a:solidFill>
                  <a:schemeClr val="accent2">
                    <a:lumMod val="60000"/>
                    <a:lumOff val="40000"/>
                  </a:schemeClr>
                </a:solidFill>
              </a:rPr>
              <a:t>results.next</a:t>
            </a:r>
            <a:r>
              <a:rPr lang="fr-BE" sz="1400" dirty="0" smtClean="0">
                <a:solidFill>
                  <a:schemeClr val="accent2">
                    <a:lumMod val="60000"/>
                    <a:lumOff val="40000"/>
                  </a:schemeClr>
                </a:solidFill>
              </a:rPr>
              <a:t>();</a:t>
            </a:r>
          </a:p>
          <a:p>
            <a:pPr lvl="5"/>
            <a:r>
              <a:rPr lang="fr-BE" sz="1400" dirty="0" err="1" smtClean="0">
                <a:solidFill>
                  <a:schemeClr val="accent2">
                    <a:lumMod val="60000"/>
                    <a:lumOff val="40000"/>
                  </a:schemeClr>
                </a:solidFill>
              </a:rPr>
              <a:t>Color</a:t>
            </a:r>
            <a:r>
              <a:rPr lang="fr-BE" sz="1400" dirty="0" smtClean="0">
                <a:solidFill>
                  <a:schemeClr val="accent2">
                    <a:lumMod val="60000"/>
                    <a:lumOff val="40000"/>
                  </a:schemeClr>
                </a:solidFill>
              </a:rPr>
              <a:t> type = (</a:t>
            </a:r>
            <a:r>
              <a:rPr lang="fr-BE" sz="1400" dirty="0" err="1" smtClean="0">
                <a:solidFill>
                  <a:schemeClr val="accent2">
                    <a:lumMod val="60000"/>
                    <a:lumOff val="40000"/>
                  </a:schemeClr>
                </a:solidFill>
              </a:rPr>
              <a:t>Color</a:t>
            </a:r>
            <a:r>
              <a:rPr lang="fr-BE" sz="1400" dirty="0" smtClean="0">
                <a:solidFill>
                  <a:schemeClr val="accent2">
                    <a:lumMod val="60000"/>
                    <a:lumOff val="40000"/>
                  </a:schemeClr>
                </a:solidFill>
              </a:rPr>
              <a:t>) </a:t>
            </a:r>
            <a:r>
              <a:rPr lang="fr-BE" sz="1400" dirty="0" err="1" smtClean="0">
                <a:solidFill>
                  <a:schemeClr val="accent2">
                    <a:lumMod val="60000"/>
                    <a:lumOff val="40000"/>
                  </a:schemeClr>
                </a:solidFill>
              </a:rPr>
              <a:t>row</a:t>
            </a:r>
            <a:r>
              <a:rPr lang="fr-BE" sz="1400" dirty="0" smtClean="0">
                <a:solidFill>
                  <a:schemeClr val="accent2">
                    <a:lumMod val="60000"/>
                    <a:lumOff val="40000"/>
                  </a:schemeClr>
                </a:solidFill>
              </a:rPr>
              <a:t>[0];</a:t>
            </a:r>
          </a:p>
          <a:p>
            <a:pPr lvl="5"/>
            <a:r>
              <a:rPr lang="fr-BE" sz="1400" dirty="0" smtClean="0">
                <a:solidFill>
                  <a:schemeClr val="accent2">
                    <a:lumMod val="60000"/>
                    <a:lumOff val="40000"/>
                  </a:schemeClr>
                </a:solidFill>
              </a:rPr>
              <a:t>Date </a:t>
            </a:r>
            <a:r>
              <a:rPr lang="fr-BE" sz="1400" dirty="0" err="1" smtClean="0">
                <a:solidFill>
                  <a:schemeClr val="accent2">
                    <a:lumMod val="60000"/>
                    <a:lumOff val="40000"/>
                  </a:schemeClr>
                </a:solidFill>
              </a:rPr>
              <a:t>oldest</a:t>
            </a:r>
            <a:r>
              <a:rPr lang="fr-BE" sz="1400" dirty="0" smtClean="0">
                <a:solidFill>
                  <a:schemeClr val="accent2">
                    <a:lumMod val="60000"/>
                    <a:lumOff val="40000"/>
                  </a:schemeClr>
                </a:solidFill>
              </a:rPr>
              <a:t> = (Date) </a:t>
            </a:r>
            <a:r>
              <a:rPr lang="fr-BE" sz="1400" dirty="0" err="1" smtClean="0">
                <a:solidFill>
                  <a:schemeClr val="accent2">
                    <a:lumMod val="60000"/>
                    <a:lumOff val="40000"/>
                  </a:schemeClr>
                </a:solidFill>
              </a:rPr>
              <a:t>row</a:t>
            </a:r>
            <a:r>
              <a:rPr lang="fr-BE" sz="1400" dirty="0" smtClean="0">
                <a:solidFill>
                  <a:schemeClr val="accent2">
                    <a:lumMod val="60000"/>
                    <a:lumOff val="40000"/>
                  </a:schemeClr>
                </a:solidFill>
              </a:rPr>
              <a:t>[1];</a:t>
            </a:r>
          </a:p>
          <a:p>
            <a:pPr lvl="5"/>
            <a:r>
              <a:rPr lang="fr-BE" sz="1400" dirty="0" err="1" smtClean="0">
                <a:solidFill>
                  <a:schemeClr val="accent2">
                    <a:lumMod val="60000"/>
                    <a:lumOff val="40000"/>
                  </a:schemeClr>
                </a:solidFill>
              </a:rPr>
              <a:t>Integer</a:t>
            </a:r>
            <a:r>
              <a:rPr lang="fr-BE" sz="1400" dirty="0" smtClean="0">
                <a:solidFill>
                  <a:schemeClr val="accent2">
                    <a:lumMod val="60000"/>
                    <a:lumOff val="40000"/>
                  </a:schemeClr>
                </a:solidFill>
              </a:rPr>
              <a:t> count = (</a:t>
            </a:r>
            <a:r>
              <a:rPr lang="fr-BE" sz="1400" dirty="0" err="1" smtClean="0">
                <a:solidFill>
                  <a:schemeClr val="accent2">
                    <a:lumMod val="60000"/>
                    <a:lumOff val="40000"/>
                  </a:schemeClr>
                </a:solidFill>
              </a:rPr>
              <a:t>Integer</a:t>
            </a:r>
            <a:r>
              <a:rPr lang="fr-BE" sz="1400" dirty="0" smtClean="0">
                <a:solidFill>
                  <a:schemeClr val="accent2">
                    <a:lumMod val="60000"/>
                    <a:lumOff val="40000"/>
                  </a:schemeClr>
                </a:solidFill>
              </a:rPr>
              <a:t>) </a:t>
            </a:r>
            <a:r>
              <a:rPr lang="fr-BE" sz="1400" dirty="0" err="1" smtClean="0">
                <a:solidFill>
                  <a:schemeClr val="accent2">
                    <a:lumMod val="60000"/>
                    <a:lumOff val="40000"/>
                  </a:schemeClr>
                </a:solidFill>
              </a:rPr>
              <a:t>row</a:t>
            </a:r>
            <a:r>
              <a:rPr lang="fr-BE" sz="1400" dirty="0" smtClean="0">
                <a:solidFill>
                  <a:schemeClr val="accent2">
                    <a:lumMod val="60000"/>
                    <a:lumOff val="40000"/>
                  </a:schemeClr>
                </a:solidFill>
              </a:rPr>
              <a:t>[2];</a:t>
            </a:r>
          </a:p>
          <a:p>
            <a:pPr lvl="4"/>
            <a:r>
              <a:rPr lang="fr-BE" sz="1400" dirty="0" smtClean="0">
                <a:solidFill>
                  <a:schemeClr val="accent2">
                    <a:lumMod val="60000"/>
                    <a:lumOff val="40000"/>
                  </a:schemeClr>
                </a:solidFill>
              </a:rPr>
              <a:t>…</a:t>
            </a:r>
          </a:p>
          <a:p>
            <a:pPr lvl="4"/>
            <a:r>
              <a:rPr lang="fr-BE" sz="1400" dirty="0" smtClean="0">
                <a:solidFill>
                  <a:schemeClr val="accent2">
                    <a:lumMod val="60000"/>
                    <a:lumOff val="40000"/>
                  </a:schemeClr>
                </a:solidFill>
              </a:rPr>
              <a:t>}</a:t>
            </a:r>
          </a:p>
          <a:p>
            <a:pPr lvl="2"/>
            <a:r>
              <a:rPr lang="fr-BE" sz="1400" dirty="0" smtClean="0"/>
              <a:t> </a:t>
            </a:r>
            <a:endParaRPr lang="fr-BE" sz="1400" dirty="0" smtClean="0">
              <a:solidFill>
                <a:schemeClr val="accent2">
                  <a:lumMod val="60000"/>
                  <a:lumOff val="40000"/>
                </a:schemeClr>
              </a:solidFill>
            </a:endParaRPr>
          </a:p>
        </p:txBody>
      </p:sp>
      <p:sp>
        <p:nvSpPr>
          <p:cNvPr id="9" name="Rectangle 8"/>
          <p:cNvSpPr/>
          <p:nvPr/>
        </p:nvSpPr>
        <p:spPr bwMode="auto">
          <a:xfrm>
            <a:off x="285720" y="2641769"/>
            <a:ext cx="8643998" cy="2571768"/>
          </a:xfrm>
          <a:prstGeom prst="rect">
            <a:avLst/>
          </a:prstGeom>
          <a:noFill/>
          <a:ln w="19050" cap="flat" cmpd="sng" algn="ctr">
            <a:solidFill>
              <a:schemeClr val="tx1"/>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Tree>
  </p:cSld>
  <p:clrMapOvr>
    <a:masterClrMapping/>
  </p:clrMapOvr>
  <p:transition>
    <p:strips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857256"/>
          </a:xfrm>
        </p:spPr>
        <p:txBody>
          <a:bodyPr/>
          <a:lstStyle/>
          <a:p>
            <a:pPr>
              <a:buNone/>
            </a:pPr>
            <a:r>
              <a:rPr lang="fr-BE" dirty="0" smtClean="0"/>
              <a:t>II.		Travailler avec les objets – </a:t>
            </a:r>
            <a:r>
              <a:rPr lang="fr-BE" sz="2400" i="1" dirty="0" smtClean="0"/>
              <a:t>Lier des paramètres</a:t>
            </a:r>
            <a:endParaRPr lang="fr-BE" sz="2400" i="1" dirty="0"/>
          </a:p>
        </p:txBody>
      </p:sp>
      <p:sp>
        <p:nvSpPr>
          <p:cNvPr id="6" name="Rectangle 5"/>
          <p:cNvSpPr/>
          <p:nvPr/>
        </p:nvSpPr>
        <p:spPr>
          <a:xfrm>
            <a:off x="285720" y="1071546"/>
            <a:ext cx="8643998" cy="523220"/>
          </a:xfrm>
          <a:prstGeom prst="rect">
            <a:avLst/>
          </a:prstGeom>
        </p:spPr>
        <p:txBody>
          <a:bodyPr wrap="square">
            <a:spAutoFit/>
          </a:bodyPr>
          <a:lstStyle/>
          <a:p>
            <a:endParaRPr lang="fr-BE" sz="1400" dirty="0" smtClean="0">
              <a:solidFill>
                <a:schemeClr val="accent2">
                  <a:lumMod val="60000"/>
                  <a:lumOff val="40000"/>
                </a:schemeClr>
              </a:solidFill>
            </a:endParaRPr>
          </a:p>
          <a:p>
            <a:endParaRPr lang="fr-BE" sz="1400" dirty="0" smtClean="0">
              <a:solidFill>
                <a:schemeClr val="accent2">
                  <a:lumMod val="60000"/>
                  <a:lumOff val="40000"/>
                </a:schemeClr>
              </a:solidFill>
            </a:endParaRPr>
          </a:p>
        </p:txBody>
      </p:sp>
      <p:sp>
        <p:nvSpPr>
          <p:cNvPr id="8" name="Rectangle 7"/>
          <p:cNvSpPr/>
          <p:nvPr/>
        </p:nvSpPr>
        <p:spPr>
          <a:xfrm>
            <a:off x="357158" y="1004059"/>
            <a:ext cx="8501122" cy="4678204"/>
          </a:xfrm>
          <a:prstGeom prst="rect">
            <a:avLst/>
          </a:prstGeom>
        </p:spPr>
        <p:txBody>
          <a:bodyPr wrap="square">
            <a:spAutoFit/>
          </a:bodyPr>
          <a:lstStyle/>
          <a:p>
            <a:r>
              <a:rPr lang="fr-BE" sz="1400" dirty="0" smtClean="0"/>
              <a:t>Des méthodes de </a:t>
            </a:r>
            <a:r>
              <a:rPr lang="fr-BE" sz="1400" dirty="0" err="1" smtClean="0"/>
              <a:t>Query</a:t>
            </a:r>
            <a:r>
              <a:rPr lang="fr-BE" sz="1400" dirty="0" smtClean="0"/>
              <a:t> sont fournies pour lier des valeurs à des paramètres</a:t>
            </a:r>
          </a:p>
          <a:p>
            <a:r>
              <a:rPr lang="fr-BE" sz="1400" dirty="0" smtClean="0"/>
              <a:t>nommés ou à des paramètres de style JDBC </a:t>
            </a:r>
            <a:r>
              <a:rPr lang="fr-BE" sz="1400" b="1" dirty="0" smtClean="0"/>
              <a:t>?</a:t>
            </a:r>
            <a:r>
              <a:rPr lang="fr-BE" sz="1400" dirty="0" smtClean="0"/>
              <a:t>. </a:t>
            </a:r>
          </a:p>
          <a:p>
            <a:r>
              <a:rPr lang="fr-BE" sz="1400" dirty="0" smtClean="0"/>
              <a:t>Contrairement à JDBC, les numéros des paramètres d'Hibernate commencent à zéro. </a:t>
            </a:r>
          </a:p>
          <a:p>
            <a:r>
              <a:rPr lang="fr-BE" sz="1400" dirty="0" smtClean="0"/>
              <a:t>Les paramètres nommés sont des identifiants de la forme </a:t>
            </a:r>
            <a:r>
              <a:rPr lang="fr-BE" sz="1400" b="1" dirty="0" smtClean="0"/>
              <a:t>:nom </a:t>
            </a:r>
            <a:r>
              <a:rPr lang="fr-BE" sz="1400" dirty="0" smtClean="0"/>
              <a:t>dans la chaîne de caractères de la requête. Les avantages des paramètres nommés sont :</a:t>
            </a:r>
          </a:p>
          <a:p>
            <a:r>
              <a:rPr lang="fr-BE" sz="1400" dirty="0" smtClean="0"/>
              <a:t>	</a:t>
            </a:r>
          </a:p>
          <a:p>
            <a:r>
              <a:rPr lang="fr-BE" sz="1400" dirty="0" smtClean="0"/>
              <a:t>	• les paramètres nommés sont insensibles à l'ordre de leur place dans la chaîne de la requête</a:t>
            </a:r>
          </a:p>
          <a:p>
            <a:r>
              <a:rPr lang="fr-BE" sz="1400" dirty="0" smtClean="0"/>
              <a:t>	• ils peuvent apparaître plusieurs fois dans la même requête</a:t>
            </a:r>
          </a:p>
          <a:p>
            <a:endParaRPr lang="fr-BE" dirty="0" smtClean="0"/>
          </a:p>
          <a:p>
            <a:r>
              <a:rPr lang="fr-BE" sz="1400" dirty="0" smtClean="0">
                <a:solidFill>
                  <a:schemeClr val="accent2">
                    <a:lumMod val="60000"/>
                    <a:lumOff val="40000"/>
                  </a:schemeClr>
                </a:solidFill>
              </a:rPr>
              <a:t>//</a:t>
            </a:r>
            <a:r>
              <a:rPr lang="fr-BE" sz="1400" dirty="0" err="1" smtClean="0">
                <a:solidFill>
                  <a:schemeClr val="accent2">
                    <a:lumMod val="60000"/>
                    <a:lumOff val="40000"/>
                  </a:schemeClr>
                </a:solidFill>
              </a:rPr>
              <a:t>named</a:t>
            </a:r>
            <a:r>
              <a:rPr lang="fr-BE" sz="1400" dirty="0" smtClean="0">
                <a:solidFill>
                  <a:schemeClr val="accent2">
                    <a:lumMod val="60000"/>
                    <a:lumOff val="40000"/>
                  </a:schemeClr>
                </a:solidFill>
              </a:rPr>
              <a:t> </a:t>
            </a:r>
            <a:r>
              <a:rPr lang="fr-BE" sz="1400" dirty="0" err="1" smtClean="0">
                <a:solidFill>
                  <a:schemeClr val="accent2">
                    <a:lumMod val="60000"/>
                    <a:lumOff val="40000"/>
                  </a:schemeClr>
                </a:solidFill>
              </a:rPr>
              <a:t>parameter</a:t>
            </a:r>
            <a:r>
              <a:rPr lang="fr-BE" sz="1400" dirty="0" smtClean="0">
                <a:solidFill>
                  <a:schemeClr val="accent2">
                    <a:lumMod val="60000"/>
                    <a:lumOff val="40000"/>
                  </a:schemeClr>
                </a:solidFill>
              </a:rPr>
              <a:t> (</a:t>
            </a:r>
            <a:r>
              <a:rPr lang="fr-BE" sz="1400" dirty="0" err="1" smtClean="0">
                <a:solidFill>
                  <a:schemeClr val="accent2">
                    <a:lumMod val="60000"/>
                    <a:lumOff val="40000"/>
                  </a:schemeClr>
                </a:solidFill>
              </a:rPr>
              <a:t>preferred</a:t>
            </a:r>
            <a:r>
              <a:rPr lang="fr-BE" sz="1400" dirty="0" smtClean="0">
                <a:solidFill>
                  <a:schemeClr val="accent2">
                    <a:lumMod val="60000"/>
                    <a:lumOff val="40000"/>
                  </a:schemeClr>
                </a:solidFill>
              </a:rPr>
              <a:t>)</a:t>
            </a:r>
          </a:p>
          <a:p>
            <a:r>
              <a:rPr lang="en-US" sz="1400" dirty="0" smtClean="0">
                <a:solidFill>
                  <a:schemeClr val="accent2">
                    <a:lumMod val="60000"/>
                    <a:lumOff val="40000"/>
                  </a:schemeClr>
                </a:solidFill>
              </a:rPr>
              <a:t>Query q = </a:t>
            </a:r>
            <a:r>
              <a:rPr lang="en-US" sz="1400" dirty="0" err="1" smtClean="0">
                <a:solidFill>
                  <a:schemeClr val="accent2">
                    <a:lumMod val="60000"/>
                    <a:lumOff val="40000"/>
                  </a:schemeClr>
                </a:solidFill>
              </a:rPr>
              <a:t>sess.createQuery</a:t>
            </a:r>
            <a:r>
              <a:rPr lang="en-US" sz="1400" dirty="0" smtClean="0">
                <a:solidFill>
                  <a:schemeClr val="accent2">
                    <a:lumMod val="60000"/>
                    <a:lumOff val="40000"/>
                  </a:schemeClr>
                </a:solidFill>
              </a:rPr>
              <a:t>("from </a:t>
            </a:r>
            <a:r>
              <a:rPr lang="en-US" sz="1400" dirty="0" err="1" smtClean="0">
                <a:solidFill>
                  <a:schemeClr val="accent2">
                    <a:lumMod val="60000"/>
                    <a:lumOff val="40000"/>
                  </a:schemeClr>
                </a:solidFill>
              </a:rPr>
              <a:t>DomesticCat</a:t>
            </a:r>
            <a:r>
              <a:rPr lang="en-US" sz="1400" dirty="0" smtClean="0">
                <a:solidFill>
                  <a:schemeClr val="accent2">
                    <a:lumMod val="60000"/>
                    <a:lumOff val="40000"/>
                  </a:schemeClr>
                </a:solidFill>
              </a:rPr>
              <a:t> cat where cat.name =</a:t>
            </a:r>
            <a:r>
              <a:rPr lang="fr-BE" sz="1400" dirty="0" smtClean="0">
                <a:solidFill>
                  <a:schemeClr val="accent2">
                    <a:lumMod val="60000"/>
                    <a:lumOff val="40000"/>
                  </a:schemeClr>
                </a:solidFill>
              </a:rPr>
              <a:t>:</a:t>
            </a:r>
            <a:r>
              <a:rPr lang="fr-BE" sz="1400" dirty="0" err="1" smtClean="0">
                <a:solidFill>
                  <a:schemeClr val="accent2">
                    <a:lumMod val="60000"/>
                    <a:lumOff val="40000"/>
                  </a:schemeClr>
                </a:solidFill>
              </a:rPr>
              <a:t>name</a:t>
            </a:r>
            <a:r>
              <a:rPr lang="fr-BE" sz="1400" dirty="0" smtClean="0">
                <a:solidFill>
                  <a:schemeClr val="accent2">
                    <a:lumMod val="60000"/>
                    <a:lumOff val="40000"/>
                  </a:schemeClr>
                </a:solidFill>
              </a:rPr>
              <a:t>");</a:t>
            </a:r>
          </a:p>
          <a:p>
            <a:r>
              <a:rPr lang="fr-BE" sz="1400" dirty="0" err="1" smtClean="0">
                <a:solidFill>
                  <a:schemeClr val="accent2">
                    <a:lumMod val="60000"/>
                    <a:lumOff val="40000"/>
                  </a:schemeClr>
                </a:solidFill>
              </a:rPr>
              <a:t>q.setString</a:t>
            </a:r>
            <a:r>
              <a:rPr lang="fr-BE" sz="1400" dirty="0" smtClean="0">
                <a:solidFill>
                  <a:schemeClr val="accent2">
                    <a:lumMod val="60000"/>
                    <a:lumOff val="40000"/>
                  </a:schemeClr>
                </a:solidFill>
              </a:rPr>
              <a:t>("</a:t>
            </a:r>
            <a:r>
              <a:rPr lang="fr-BE" sz="1400" dirty="0" err="1" smtClean="0">
                <a:solidFill>
                  <a:schemeClr val="accent2">
                    <a:lumMod val="60000"/>
                    <a:lumOff val="40000"/>
                  </a:schemeClr>
                </a:solidFill>
              </a:rPr>
              <a:t>name</a:t>
            </a:r>
            <a:r>
              <a:rPr lang="fr-BE" sz="1400" dirty="0" smtClean="0">
                <a:solidFill>
                  <a:schemeClr val="accent2">
                    <a:lumMod val="60000"/>
                    <a:lumOff val="40000"/>
                  </a:schemeClr>
                </a:solidFill>
              </a:rPr>
              <a:t>", "Fritz");</a:t>
            </a:r>
          </a:p>
          <a:p>
            <a:r>
              <a:rPr lang="fr-BE" sz="1400" dirty="0" err="1" smtClean="0">
                <a:solidFill>
                  <a:schemeClr val="accent2">
                    <a:lumMod val="60000"/>
                    <a:lumOff val="40000"/>
                  </a:schemeClr>
                </a:solidFill>
              </a:rPr>
              <a:t>Iterator</a:t>
            </a:r>
            <a:r>
              <a:rPr lang="fr-BE" sz="1400" dirty="0" smtClean="0">
                <a:solidFill>
                  <a:schemeClr val="accent2">
                    <a:lumMod val="60000"/>
                    <a:lumOff val="40000"/>
                  </a:schemeClr>
                </a:solidFill>
              </a:rPr>
              <a:t> cats = </a:t>
            </a:r>
            <a:r>
              <a:rPr lang="fr-BE" sz="1400" dirty="0" err="1" smtClean="0">
                <a:solidFill>
                  <a:schemeClr val="accent2">
                    <a:lumMod val="60000"/>
                    <a:lumOff val="40000"/>
                  </a:schemeClr>
                </a:solidFill>
              </a:rPr>
              <a:t>q.iterate</a:t>
            </a:r>
            <a:r>
              <a:rPr lang="fr-BE" sz="1400" dirty="0" smtClean="0">
                <a:solidFill>
                  <a:schemeClr val="accent2">
                    <a:lumMod val="60000"/>
                    <a:lumOff val="40000"/>
                  </a:schemeClr>
                </a:solidFill>
              </a:rPr>
              <a:t>();</a:t>
            </a:r>
          </a:p>
          <a:p>
            <a:endParaRPr lang="fr-BE" sz="1400" dirty="0" smtClean="0">
              <a:solidFill>
                <a:schemeClr val="accent2">
                  <a:lumMod val="60000"/>
                  <a:lumOff val="40000"/>
                </a:schemeClr>
              </a:solidFill>
            </a:endParaRPr>
          </a:p>
          <a:p>
            <a:endParaRPr lang="fr-BE" sz="1400" dirty="0" smtClean="0">
              <a:solidFill>
                <a:schemeClr val="accent2">
                  <a:lumMod val="60000"/>
                  <a:lumOff val="40000"/>
                </a:schemeClr>
              </a:solidFill>
            </a:endParaRPr>
          </a:p>
          <a:p>
            <a:r>
              <a:rPr lang="fr-BE" sz="1400" dirty="0" smtClean="0">
                <a:solidFill>
                  <a:schemeClr val="accent2">
                    <a:lumMod val="60000"/>
                    <a:lumOff val="40000"/>
                  </a:schemeClr>
                </a:solidFill>
              </a:rPr>
              <a:t>//</a:t>
            </a:r>
            <a:r>
              <a:rPr lang="fr-BE" sz="1400" dirty="0" err="1" smtClean="0">
                <a:solidFill>
                  <a:schemeClr val="accent2">
                    <a:lumMod val="60000"/>
                    <a:lumOff val="40000"/>
                  </a:schemeClr>
                </a:solidFill>
              </a:rPr>
              <a:t>positional</a:t>
            </a:r>
            <a:r>
              <a:rPr lang="fr-BE" sz="1400" dirty="0" smtClean="0">
                <a:solidFill>
                  <a:schemeClr val="accent2">
                    <a:lumMod val="60000"/>
                    <a:lumOff val="40000"/>
                  </a:schemeClr>
                </a:solidFill>
              </a:rPr>
              <a:t> </a:t>
            </a:r>
            <a:r>
              <a:rPr lang="fr-BE" sz="1400" dirty="0" err="1" smtClean="0">
                <a:solidFill>
                  <a:schemeClr val="accent2">
                    <a:lumMod val="60000"/>
                    <a:lumOff val="40000"/>
                  </a:schemeClr>
                </a:solidFill>
              </a:rPr>
              <a:t>parameter</a:t>
            </a:r>
            <a:endParaRPr lang="fr-BE" sz="1400" dirty="0" smtClean="0">
              <a:solidFill>
                <a:schemeClr val="accent2">
                  <a:lumMod val="60000"/>
                  <a:lumOff val="40000"/>
                </a:schemeClr>
              </a:solidFill>
            </a:endParaRPr>
          </a:p>
          <a:p>
            <a:r>
              <a:rPr lang="en-US" sz="1400" dirty="0" smtClean="0">
                <a:solidFill>
                  <a:schemeClr val="accent2">
                    <a:lumMod val="60000"/>
                    <a:lumOff val="40000"/>
                  </a:schemeClr>
                </a:solidFill>
              </a:rPr>
              <a:t>Query q = </a:t>
            </a:r>
            <a:r>
              <a:rPr lang="en-US" sz="1400" dirty="0" err="1" smtClean="0">
                <a:solidFill>
                  <a:schemeClr val="accent2">
                    <a:lumMod val="60000"/>
                    <a:lumOff val="40000"/>
                  </a:schemeClr>
                </a:solidFill>
              </a:rPr>
              <a:t>sess.createQuery</a:t>
            </a:r>
            <a:r>
              <a:rPr lang="en-US" sz="1400" dirty="0" smtClean="0">
                <a:solidFill>
                  <a:schemeClr val="accent2">
                    <a:lumMod val="60000"/>
                    <a:lumOff val="40000"/>
                  </a:schemeClr>
                </a:solidFill>
              </a:rPr>
              <a:t>("from </a:t>
            </a:r>
            <a:r>
              <a:rPr lang="en-US" sz="1400" dirty="0" err="1" smtClean="0">
                <a:solidFill>
                  <a:schemeClr val="accent2">
                    <a:lumMod val="60000"/>
                    <a:lumOff val="40000"/>
                  </a:schemeClr>
                </a:solidFill>
              </a:rPr>
              <a:t>DomesticCat</a:t>
            </a:r>
            <a:r>
              <a:rPr lang="en-US" sz="1400" dirty="0" smtClean="0">
                <a:solidFill>
                  <a:schemeClr val="accent2">
                    <a:lumMod val="60000"/>
                    <a:lumOff val="40000"/>
                  </a:schemeClr>
                </a:solidFill>
              </a:rPr>
              <a:t> cat where cat.name =</a:t>
            </a:r>
            <a:r>
              <a:rPr lang="fr-BE" sz="1400" dirty="0" smtClean="0">
                <a:solidFill>
                  <a:schemeClr val="accent2">
                    <a:lumMod val="60000"/>
                    <a:lumOff val="40000"/>
                  </a:schemeClr>
                </a:solidFill>
              </a:rPr>
              <a:t>?");</a:t>
            </a:r>
          </a:p>
          <a:p>
            <a:r>
              <a:rPr lang="fr-BE" sz="1400" dirty="0" err="1" smtClean="0">
                <a:solidFill>
                  <a:schemeClr val="accent2">
                    <a:lumMod val="60000"/>
                    <a:lumOff val="40000"/>
                  </a:schemeClr>
                </a:solidFill>
              </a:rPr>
              <a:t>q.setString</a:t>
            </a:r>
            <a:r>
              <a:rPr lang="fr-BE" sz="1400" dirty="0" smtClean="0">
                <a:solidFill>
                  <a:schemeClr val="accent2">
                    <a:lumMod val="60000"/>
                    <a:lumOff val="40000"/>
                  </a:schemeClr>
                </a:solidFill>
              </a:rPr>
              <a:t>(0, "</a:t>
            </a:r>
            <a:r>
              <a:rPr lang="fr-BE" sz="1400" dirty="0" err="1" smtClean="0">
                <a:solidFill>
                  <a:schemeClr val="accent2">
                    <a:lumMod val="60000"/>
                    <a:lumOff val="40000"/>
                  </a:schemeClr>
                </a:solidFill>
              </a:rPr>
              <a:t>Izi</a:t>
            </a:r>
            <a:r>
              <a:rPr lang="fr-BE" sz="1400" dirty="0" smtClean="0">
                <a:solidFill>
                  <a:schemeClr val="accent2">
                    <a:lumMod val="60000"/>
                    <a:lumOff val="40000"/>
                  </a:schemeClr>
                </a:solidFill>
              </a:rPr>
              <a:t>");</a:t>
            </a:r>
          </a:p>
          <a:p>
            <a:r>
              <a:rPr lang="fr-BE" sz="1400" dirty="0" err="1" smtClean="0">
                <a:solidFill>
                  <a:schemeClr val="accent2">
                    <a:lumMod val="60000"/>
                    <a:lumOff val="40000"/>
                  </a:schemeClr>
                </a:solidFill>
              </a:rPr>
              <a:t>Iterator</a:t>
            </a:r>
            <a:r>
              <a:rPr lang="fr-BE" sz="1400" dirty="0" smtClean="0">
                <a:solidFill>
                  <a:schemeClr val="accent2">
                    <a:lumMod val="60000"/>
                    <a:lumOff val="40000"/>
                  </a:schemeClr>
                </a:solidFill>
              </a:rPr>
              <a:t> cats = </a:t>
            </a:r>
            <a:r>
              <a:rPr lang="fr-BE" sz="1400" dirty="0" err="1" smtClean="0">
                <a:solidFill>
                  <a:schemeClr val="accent2">
                    <a:lumMod val="60000"/>
                    <a:lumOff val="40000"/>
                  </a:schemeClr>
                </a:solidFill>
              </a:rPr>
              <a:t>q.iterate</a:t>
            </a:r>
            <a:r>
              <a:rPr lang="fr-BE" sz="1400" dirty="0" smtClean="0">
                <a:solidFill>
                  <a:schemeClr val="accent2">
                    <a:lumMod val="60000"/>
                    <a:lumOff val="40000"/>
                  </a:schemeClr>
                </a:solidFill>
              </a:rPr>
              <a:t>();</a:t>
            </a:r>
          </a:p>
          <a:p>
            <a:endParaRPr lang="fr-BE" sz="1400" dirty="0" smtClean="0">
              <a:solidFill>
                <a:schemeClr val="accent2">
                  <a:lumMod val="60000"/>
                  <a:lumOff val="40000"/>
                </a:schemeClr>
              </a:solidFill>
            </a:endParaRPr>
          </a:p>
          <a:p>
            <a:r>
              <a:rPr lang="fr-BE" sz="1400" dirty="0" smtClean="0">
                <a:solidFill>
                  <a:schemeClr val="accent2">
                    <a:lumMod val="60000"/>
                    <a:lumOff val="40000"/>
                  </a:schemeClr>
                </a:solidFill>
              </a:rPr>
              <a:t>	 	</a:t>
            </a:r>
          </a:p>
        </p:txBody>
      </p:sp>
      <p:sp>
        <p:nvSpPr>
          <p:cNvPr id="7" name="Rectangle 6"/>
          <p:cNvSpPr/>
          <p:nvPr/>
        </p:nvSpPr>
        <p:spPr bwMode="auto">
          <a:xfrm>
            <a:off x="285720" y="3015903"/>
            <a:ext cx="7166600" cy="1143008"/>
          </a:xfrm>
          <a:prstGeom prst="rect">
            <a:avLst/>
          </a:prstGeom>
          <a:noFill/>
          <a:ln w="19050" cap="flat" cmpd="sng" algn="ctr">
            <a:solidFill>
              <a:schemeClr val="tx1"/>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
        <p:nvSpPr>
          <p:cNvPr id="10" name="Rectangle 9"/>
          <p:cNvSpPr/>
          <p:nvPr/>
        </p:nvSpPr>
        <p:spPr bwMode="auto">
          <a:xfrm>
            <a:off x="285720" y="4324941"/>
            <a:ext cx="7166600" cy="1357322"/>
          </a:xfrm>
          <a:prstGeom prst="rect">
            <a:avLst/>
          </a:prstGeom>
          <a:noFill/>
          <a:ln w="19050" cap="flat" cmpd="sng" algn="ctr">
            <a:solidFill>
              <a:schemeClr val="tx1"/>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Tree>
  </p:cSld>
  <p:clrMapOvr>
    <a:masterClrMapping/>
  </p:clrMapOvr>
  <p:transition>
    <p:strips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500034" y="2160597"/>
            <a:ext cx="7929618" cy="982651"/>
          </a:xfrm>
        </p:spPr>
        <p:txBody>
          <a:bodyPr/>
          <a:lstStyle/>
          <a:p>
            <a:pPr algn="ctr"/>
            <a:r>
              <a:rPr lang="fr-BE" sz="6000" b="1" dirty="0" smtClean="0"/>
              <a:t>II.	 Introduction au HQL</a:t>
            </a:r>
            <a:endParaRPr lang="fr-BE" sz="6000" dirty="0" smtClean="0"/>
          </a:p>
        </p:txBody>
      </p:sp>
    </p:spTree>
  </p:cSld>
  <p:clrMapOvr>
    <a:masterClrMapping/>
  </p:clrMapOvr>
  <p:transition>
    <p:strips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a:buNone/>
            </a:pPr>
            <a:r>
              <a:rPr lang="fr-BE" dirty="0" smtClean="0"/>
              <a:t>II.		Introduction au HQL </a:t>
            </a:r>
            <a:r>
              <a:rPr lang="fr-BE" sz="2400" i="1" dirty="0" smtClean="0"/>
              <a:t>– Qu’est ce que le HQL ?</a:t>
            </a:r>
            <a:endParaRPr lang="fr-BE" sz="2400" i="1" dirty="0"/>
          </a:p>
        </p:txBody>
      </p:sp>
      <p:sp>
        <p:nvSpPr>
          <p:cNvPr id="15" name="Rectangle 14"/>
          <p:cNvSpPr/>
          <p:nvPr/>
        </p:nvSpPr>
        <p:spPr>
          <a:xfrm>
            <a:off x="285720" y="1575563"/>
            <a:ext cx="8643998" cy="3139321"/>
          </a:xfrm>
          <a:prstGeom prst="rect">
            <a:avLst/>
          </a:prstGeom>
        </p:spPr>
        <p:txBody>
          <a:bodyPr wrap="square">
            <a:spAutoFit/>
          </a:bodyPr>
          <a:lstStyle/>
          <a:p>
            <a:r>
              <a:rPr lang="en-US" b="1" dirty="0" smtClean="0"/>
              <a:t>Hibernate Query Language </a:t>
            </a:r>
            <a:r>
              <a:rPr lang="en-US" dirty="0" smtClean="0"/>
              <a:t>(</a:t>
            </a:r>
            <a:r>
              <a:rPr lang="en-US" dirty="0" err="1" smtClean="0"/>
              <a:t>ou</a:t>
            </a:r>
            <a:r>
              <a:rPr lang="en-US" dirty="0" smtClean="0"/>
              <a:t> HQL) </a:t>
            </a:r>
            <a:r>
              <a:rPr lang="en-US" dirty="0" err="1" smtClean="0"/>
              <a:t>est</a:t>
            </a:r>
            <a:r>
              <a:rPr lang="en-US" dirty="0" smtClean="0"/>
              <a:t> un language de </a:t>
            </a:r>
            <a:r>
              <a:rPr lang="en-US" dirty="0" err="1" smtClean="0"/>
              <a:t>requête</a:t>
            </a:r>
            <a:r>
              <a:rPr lang="en-US" dirty="0" smtClean="0"/>
              <a:t> </a:t>
            </a:r>
            <a:r>
              <a:rPr lang="en-US" dirty="0" err="1" smtClean="0"/>
              <a:t>extrêmement</a:t>
            </a:r>
            <a:r>
              <a:rPr lang="en-US" dirty="0" smtClean="0"/>
              <a:t> puissant.</a:t>
            </a:r>
          </a:p>
          <a:p>
            <a:endParaRPr lang="en-US" dirty="0" smtClean="0"/>
          </a:p>
          <a:p>
            <a:r>
              <a:rPr lang="en-US" b="1" dirty="0" smtClean="0"/>
              <a:t>HQL</a:t>
            </a:r>
            <a:r>
              <a:rPr lang="en-US" dirty="0" smtClean="0"/>
              <a:t> </a:t>
            </a:r>
            <a:r>
              <a:rPr lang="en-US" dirty="0" err="1" smtClean="0"/>
              <a:t>va</a:t>
            </a:r>
            <a:r>
              <a:rPr lang="en-US" dirty="0" smtClean="0"/>
              <a:t> </a:t>
            </a:r>
            <a:r>
              <a:rPr lang="en-US" dirty="0" err="1" smtClean="0"/>
              <a:t>donc</a:t>
            </a:r>
            <a:r>
              <a:rPr lang="en-US" dirty="0" smtClean="0"/>
              <a:t> </a:t>
            </a:r>
            <a:r>
              <a:rPr lang="en-US" dirty="0" err="1" smtClean="0"/>
              <a:t>être</a:t>
            </a:r>
            <a:r>
              <a:rPr lang="en-US" dirty="0" smtClean="0"/>
              <a:t> </a:t>
            </a:r>
            <a:r>
              <a:rPr lang="en-US" dirty="0" err="1" smtClean="0"/>
              <a:t>utilisé</a:t>
            </a:r>
            <a:r>
              <a:rPr lang="en-US" dirty="0" smtClean="0"/>
              <a:t> pour </a:t>
            </a:r>
            <a:r>
              <a:rPr lang="en-US" dirty="0" err="1" smtClean="0"/>
              <a:t>exécuter</a:t>
            </a:r>
            <a:r>
              <a:rPr lang="en-US" dirty="0" smtClean="0"/>
              <a:t> des </a:t>
            </a:r>
            <a:r>
              <a:rPr lang="en-US" dirty="0" err="1" smtClean="0"/>
              <a:t>requêtes</a:t>
            </a:r>
            <a:r>
              <a:rPr lang="en-US" dirty="0" smtClean="0"/>
              <a:t> </a:t>
            </a:r>
            <a:r>
              <a:rPr lang="en-US" dirty="0" err="1" smtClean="0"/>
              <a:t>sur</a:t>
            </a:r>
            <a:r>
              <a:rPr lang="en-US" dirty="0" smtClean="0"/>
              <a:t> </a:t>
            </a:r>
            <a:r>
              <a:rPr lang="en-US" dirty="0" err="1" smtClean="0"/>
              <a:t>une</a:t>
            </a:r>
            <a:r>
              <a:rPr lang="en-US" dirty="0" smtClean="0"/>
              <a:t> base de </a:t>
            </a:r>
            <a:r>
              <a:rPr lang="en-US" dirty="0" err="1" smtClean="0"/>
              <a:t>données</a:t>
            </a:r>
            <a:r>
              <a:rPr lang="en-US" dirty="0" smtClean="0"/>
              <a:t>.</a:t>
            </a:r>
          </a:p>
          <a:p>
            <a:endParaRPr lang="en-US" dirty="0" smtClean="0"/>
          </a:p>
          <a:p>
            <a:r>
              <a:rPr lang="fr-BE" dirty="0" smtClean="0"/>
              <a:t>Hibernate génère automatiquement les requêtes SQL et les exécute sur la base de données.</a:t>
            </a:r>
          </a:p>
          <a:p>
            <a:endParaRPr lang="en-US" dirty="0" smtClean="0"/>
          </a:p>
          <a:p>
            <a:r>
              <a:rPr lang="fr-BE" b="1" dirty="0" smtClean="0"/>
              <a:t>HQL</a:t>
            </a:r>
            <a:r>
              <a:rPr lang="fr-BE" dirty="0" smtClean="0"/>
              <a:t> est basé sur le modèle objet relationnel, et rend le SQL orienté objet. </a:t>
            </a:r>
          </a:p>
          <a:p>
            <a:endParaRPr lang="fr-BE" dirty="0" smtClean="0"/>
          </a:p>
          <a:p>
            <a:r>
              <a:rPr lang="fr-BE" b="1" dirty="0" smtClean="0"/>
              <a:t>HQL</a:t>
            </a:r>
            <a:r>
              <a:rPr lang="fr-BE" dirty="0" smtClean="0"/>
              <a:t> utilise des classes et des propriétés au lieu des tables et des colonnes.</a:t>
            </a:r>
            <a:endParaRPr lang="en-US" dirty="0" smtClean="0"/>
          </a:p>
        </p:txBody>
      </p:sp>
    </p:spTree>
  </p:cSld>
  <p:clrMapOvr>
    <a:masterClrMapping/>
  </p:clrMapOvr>
  <p:transition>
    <p:strips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a:buNone/>
            </a:pPr>
            <a:r>
              <a:rPr lang="fr-BE" dirty="0" smtClean="0"/>
              <a:t>II.		Introduction au HQL </a:t>
            </a:r>
            <a:r>
              <a:rPr lang="fr-BE" sz="2400" i="1" dirty="0" smtClean="0"/>
              <a:t>– Pourquoi utiliser le HQL ?</a:t>
            </a:r>
            <a:endParaRPr lang="fr-BE" sz="2400" i="1" dirty="0"/>
          </a:p>
        </p:txBody>
      </p:sp>
      <p:sp>
        <p:nvSpPr>
          <p:cNvPr id="16" name="Rectangle 15"/>
          <p:cNvSpPr/>
          <p:nvPr/>
        </p:nvSpPr>
        <p:spPr>
          <a:xfrm>
            <a:off x="428596" y="571480"/>
            <a:ext cx="8358246" cy="6309420"/>
          </a:xfrm>
          <a:prstGeom prst="rect">
            <a:avLst/>
          </a:prstGeom>
        </p:spPr>
        <p:txBody>
          <a:bodyPr wrap="square">
            <a:spAutoFit/>
          </a:bodyPr>
          <a:lstStyle/>
          <a:p>
            <a:r>
              <a:rPr lang="fr-BE" sz="2400" b="1" dirty="0" smtClean="0">
                <a:solidFill>
                  <a:srgbClr val="92D050"/>
                </a:solidFill>
              </a:rPr>
              <a:t>+</a:t>
            </a:r>
            <a:r>
              <a:rPr lang="fr-BE" sz="1600" i="1" dirty="0" smtClean="0"/>
              <a:t> </a:t>
            </a:r>
            <a:r>
              <a:rPr lang="fr-BE" sz="1600" b="1" dirty="0" smtClean="0"/>
              <a:t>Support complet pour les opérations relationnelles:</a:t>
            </a:r>
          </a:p>
          <a:p>
            <a:r>
              <a:rPr lang="fr-BE" sz="1600" dirty="0" smtClean="0"/>
              <a:t>	</a:t>
            </a:r>
          </a:p>
          <a:p>
            <a:r>
              <a:rPr lang="fr-BE" sz="1600" dirty="0" smtClean="0"/>
              <a:t>	HQL permet de représenter les requêtes SQL sous la forme d'objets, il utilise les classes et les propriétés à la place des tables et des colonnes.</a:t>
            </a:r>
          </a:p>
          <a:p>
            <a:endParaRPr lang="fr-BE" sz="1600" dirty="0" smtClean="0"/>
          </a:p>
          <a:p>
            <a:r>
              <a:rPr lang="fr-BE" sz="2400" b="1" dirty="0" smtClean="0">
                <a:solidFill>
                  <a:srgbClr val="92D050"/>
                </a:solidFill>
              </a:rPr>
              <a:t>+ </a:t>
            </a:r>
            <a:r>
              <a:rPr lang="fr-BE" sz="1600" b="1" dirty="0" smtClean="0"/>
              <a:t>Retour des résultats sous forme d'objets</a:t>
            </a:r>
            <a:r>
              <a:rPr lang="fr-BE" sz="1600" dirty="0" smtClean="0"/>
              <a:t>: </a:t>
            </a:r>
          </a:p>
          <a:p>
            <a:r>
              <a:rPr lang="fr-BE" sz="1600" dirty="0" smtClean="0"/>
              <a:t>	</a:t>
            </a:r>
          </a:p>
          <a:p>
            <a:r>
              <a:rPr lang="fr-BE" sz="1600" dirty="0" smtClean="0"/>
              <a:t>	Les requêtes HQL retournent le résultat d’une requête sous la forme d’objets (nous sommes dans le monde l’objet autant y rester !).</a:t>
            </a:r>
          </a:p>
          <a:p>
            <a:r>
              <a:rPr lang="fr-BE" sz="1600" dirty="0" smtClean="0"/>
              <a:t>Plus besoin de créer un objet et de le remplir avec le résultat d’un requête.</a:t>
            </a:r>
          </a:p>
          <a:p>
            <a:endParaRPr lang="fr-BE" sz="1600" dirty="0" smtClean="0"/>
          </a:p>
          <a:p>
            <a:r>
              <a:rPr lang="fr-BE" sz="2400" b="1" dirty="0" smtClean="0">
                <a:solidFill>
                  <a:srgbClr val="92D050"/>
                </a:solidFill>
              </a:rPr>
              <a:t>+ </a:t>
            </a:r>
            <a:r>
              <a:rPr lang="en-US" sz="1600" b="1" dirty="0" smtClean="0"/>
              <a:t>Support </a:t>
            </a:r>
            <a:r>
              <a:rPr lang="en-US" sz="1600" b="1" dirty="0" err="1" smtClean="0"/>
              <a:t>d’aspects</a:t>
            </a:r>
            <a:r>
              <a:rPr lang="en-US" sz="1600" b="1" dirty="0" smtClean="0"/>
              <a:t> </a:t>
            </a:r>
            <a:r>
              <a:rPr lang="en-US" sz="1600" b="1" dirty="0" err="1" smtClean="0"/>
              <a:t>avancés</a:t>
            </a:r>
            <a:r>
              <a:rPr lang="en-US" sz="1600" dirty="0" smtClean="0"/>
              <a:t>: </a:t>
            </a:r>
          </a:p>
          <a:p>
            <a:endParaRPr lang="en-US" sz="1600" dirty="0" smtClean="0"/>
          </a:p>
          <a:p>
            <a:r>
              <a:rPr lang="en-US" sz="1600" dirty="0" smtClean="0"/>
              <a:t>	HQL </a:t>
            </a:r>
            <a:r>
              <a:rPr lang="en-US" sz="1600" dirty="0" err="1" smtClean="0"/>
              <a:t>contient</a:t>
            </a:r>
            <a:r>
              <a:rPr lang="en-US" sz="1600" dirty="0" smtClean="0"/>
              <a:t> beaucoup </a:t>
            </a:r>
            <a:r>
              <a:rPr lang="en-US" sz="1600" dirty="0" err="1" smtClean="0"/>
              <a:t>d’aspects</a:t>
            </a:r>
            <a:r>
              <a:rPr lang="en-US" sz="1600" dirty="0" smtClean="0"/>
              <a:t> </a:t>
            </a:r>
            <a:r>
              <a:rPr lang="en-US" sz="1600" dirty="0" err="1" smtClean="0"/>
              <a:t>avancé</a:t>
            </a:r>
            <a:r>
              <a:rPr lang="en-US" sz="1600" dirty="0" smtClean="0"/>
              <a:t> </a:t>
            </a:r>
            <a:r>
              <a:rPr lang="en-US" sz="1600" dirty="0" err="1" smtClean="0"/>
              <a:t>tels</a:t>
            </a:r>
            <a:r>
              <a:rPr lang="en-US" sz="1600" dirty="0" smtClean="0"/>
              <a:t> </a:t>
            </a:r>
            <a:r>
              <a:rPr lang="en-US" sz="1600" dirty="0" err="1" smtClean="0"/>
              <a:t>que</a:t>
            </a:r>
            <a:r>
              <a:rPr lang="en-US" sz="1600" dirty="0" smtClean="0"/>
              <a:t> la pagination, les jointures inner/outer/full, les </a:t>
            </a:r>
            <a:r>
              <a:rPr lang="en-US" sz="1600" dirty="0" err="1" smtClean="0"/>
              <a:t>produits</a:t>
            </a:r>
            <a:r>
              <a:rPr lang="en-US" sz="1600" dirty="0" smtClean="0"/>
              <a:t> </a:t>
            </a:r>
            <a:r>
              <a:rPr lang="en-US" sz="1600" dirty="0" err="1" smtClean="0"/>
              <a:t>cartésiens</a:t>
            </a:r>
            <a:r>
              <a:rPr lang="en-US" sz="1600" dirty="0" smtClean="0"/>
              <a:t>, des </a:t>
            </a:r>
            <a:r>
              <a:rPr lang="en-US" sz="1600" dirty="0" err="1" smtClean="0"/>
              <a:t>fonctions</a:t>
            </a:r>
            <a:r>
              <a:rPr lang="en-US" sz="1600" dirty="0" smtClean="0"/>
              <a:t> </a:t>
            </a:r>
            <a:r>
              <a:rPr lang="en-US" sz="1600" dirty="0" err="1" smtClean="0"/>
              <a:t>d’aggrégation</a:t>
            </a:r>
            <a:r>
              <a:rPr lang="en-US" sz="1600" dirty="0" smtClean="0"/>
              <a:t> (max, </a:t>
            </a:r>
            <a:r>
              <a:rPr lang="en-US" sz="1600" dirty="0" err="1" smtClean="0"/>
              <a:t>avg</a:t>
            </a:r>
            <a:r>
              <a:rPr lang="en-US" sz="1600" dirty="0" smtClean="0"/>
              <a:t>,…) ,de </a:t>
            </a:r>
            <a:r>
              <a:rPr lang="en-US" sz="1600" dirty="0" err="1" smtClean="0"/>
              <a:t>groupe</a:t>
            </a:r>
            <a:r>
              <a:rPr lang="en-US" sz="1600" dirty="0" smtClean="0"/>
              <a:t>, de tri, les </a:t>
            </a:r>
            <a:r>
              <a:rPr lang="en-US" sz="1600" dirty="0" err="1" smtClean="0"/>
              <a:t>sous</a:t>
            </a:r>
            <a:r>
              <a:rPr lang="en-US" sz="1600" dirty="0" smtClean="0"/>
              <a:t> </a:t>
            </a:r>
            <a:r>
              <a:rPr lang="en-US" sz="1600" dirty="0" err="1" smtClean="0"/>
              <a:t>requêtes</a:t>
            </a:r>
            <a:r>
              <a:rPr lang="en-US" sz="1600" dirty="0" smtClean="0"/>
              <a:t> et </a:t>
            </a:r>
            <a:r>
              <a:rPr lang="en-US" sz="1600" dirty="0" err="1" smtClean="0"/>
              <a:t>l’appel</a:t>
            </a:r>
            <a:r>
              <a:rPr lang="en-US" sz="1600" dirty="0" smtClean="0"/>
              <a:t> à des </a:t>
            </a:r>
            <a:r>
              <a:rPr lang="en-US" sz="1600" dirty="0" err="1" smtClean="0"/>
              <a:t>fonctions</a:t>
            </a:r>
            <a:r>
              <a:rPr lang="en-US" sz="1600" dirty="0" smtClean="0"/>
              <a:t>.</a:t>
            </a:r>
          </a:p>
          <a:p>
            <a:endParaRPr lang="en-US" sz="1600" dirty="0" smtClean="0"/>
          </a:p>
          <a:p>
            <a:r>
              <a:rPr lang="fr-BE" sz="2400" b="1" dirty="0" smtClean="0">
                <a:solidFill>
                  <a:srgbClr val="92D050"/>
                </a:solidFill>
              </a:rPr>
              <a:t>+ </a:t>
            </a:r>
            <a:r>
              <a:rPr lang="en-US" sz="1600" b="1" dirty="0" err="1" smtClean="0"/>
              <a:t>Indépendent</a:t>
            </a:r>
            <a:r>
              <a:rPr lang="en-US" sz="1600" b="1" dirty="0" smtClean="0"/>
              <a:t> de la base de </a:t>
            </a:r>
            <a:r>
              <a:rPr lang="en-US" sz="1600" b="1" dirty="0" err="1" smtClean="0"/>
              <a:t>données</a:t>
            </a:r>
            <a:r>
              <a:rPr lang="en-US" sz="1600" dirty="0" smtClean="0"/>
              <a:t>: </a:t>
            </a:r>
          </a:p>
          <a:p>
            <a:r>
              <a:rPr lang="en-US" sz="1600" dirty="0" smtClean="0"/>
              <a:t>	Les </a:t>
            </a:r>
            <a:r>
              <a:rPr lang="en-US" sz="1600" dirty="0" err="1" smtClean="0"/>
              <a:t>requêtes</a:t>
            </a:r>
            <a:r>
              <a:rPr lang="en-US" sz="1600" dirty="0" smtClean="0"/>
              <a:t> </a:t>
            </a:r>
            <a:r>
              <a:rPr lang="en-US" sz="1600" dirty="0" err="1" smtClean="0"/>
              <a:t>écrites</a:t>
            </a:r>
            <a:r>
              <a:rPr lang="en-US" sz="1600" dirty="0" smtClean="0"/>
              <a:t> en HQL </a:t>
            </a:r>
            <a:r>
              <a:rPr lang="en-US" sz="1600" dirty="0" err="1" smtClean="0"/>
              <a:t>sont</a:t>
            </a:r>
            <a:r>
              <a:rPr lang="en-US" sz="1600" dirty="0" smtClean="0"/>
              <a:t> </a:t>
            </a:r>
            <a:r>
              <a:rPr lang="en-US" sz="1600" dirty="0" err="1" smtClean="0"/>
              <a:t>indépendantes</a:t>
            </a:r>
            <a:r>
              <a:rPr lang="en-US" sz="1600" dirty="0" smtClean="0"/>
              <a:t> du SGBD </a:t>
            </a:r>
            <a:r>
              <a:rPr lang="en-US" sz="1600" dirty="0" err="1" smtClean="0"/>
              <a:t>sous</a:t>
            </a:r>
            <a:r>
              <a:rPr lang="en-US" sz="1600" dirty="0" smtClean="0"/>
              <a:t>-</a:t>
            </a:r>
            <a:r>
              <a:rPr lang="en-US" sz="1600" dirty="0" err="1" smtClean="0"/>
              <a:t>jacent</a:t>
            </a:r>
            <a:r>
              <a:rPr lang="en-US" sz="1600" dirty="0" smtClean="0"/>
              <a:t>.</a:t>
            </a:r>
          </a:p>
          <a:p>
            <a:endParaRPr lang="en-US" sz="1600" dirty="0" smtClean="0"/>
          </a:p>
          <a:p>
            <a:endParaRPr lang="fr-BE" sz="1600" dirty="0" smtClean="0"/>
          </a:p>
          <a:p>
            <a:endParaRPr lang="fr-BE" dirty="0" smtClean="0"/>
          </a:p>
          <a:p>
            <a:endParaRPr lang="fr-BE" dirty="0"/>
          </a:p>
        </p:txBody>
      </p:sp>
    </p:spTree>
  </p:cSld>
  <p:clrMapOvr>
    <a:masterClrMapping/>
  </p:clrMapOvr>
  <p:transition>
    <p:strips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a:buNone/>
            </a:pPr>
            <a:r>
              <a:rPr lang="fr-BE" dirty="0" smtClean="0"/>
              <a:t>II.		Introduction au HQL </a:t>
            </a:r>
            <a:r>
              <a:rPr lang="fr-BE" sz="2400" i="1" dirty="0" smtClean="0"/>
              <a:t>– Contenu d’une requête HQL</a:t>
            </a:r>
            <a:endParaRPr lang="fr-BE" sz="2400" i="1" dirty="0"/>
          </a:p>
        </p:txBody>
      </p:sp>
      <p:sp>
        <p:nvSpPr>
          <p:cNvPr id="16" name="Rectangle 15"/>
          <p:cNvSpPr/>
          <p:nvPr/>
        </p:nvSpPr>
        <p:spPr>
          <a:xfrm>
            <a:off x="428596" y="953795"/>
            <a:ext cx="8358246" cy="3877985"/>
          </a:xfrm>
          <a:prstGeom prst="rect">
            <a:avLst/>
          </a:prstGeom>
        </p:spPr>
        <p:txBody>
          <a:bodyPr wrap="square">
            <a:spAutoFit/>
          </a:bodyPr>
          <a:lstStyle/>
          <a:p>
            <a:r>
              <a:rPr lang="en-US" sz="2000" dirty="0" err="1" smtClean="0"/>
              <a:t>N’importe</a:t>
            </a:r>
            <a:r>
              <a:rPr lang="en-US" sz="2000" dirty="0" smtClean="0"/>
              <a:t> </a:t>
            </a:r>
            <a:r>
              <a:rPr lang="en-US" sz="2000" dirty="0" err="1" smtClean="0"/>
              <a:t>quelle</a:t>
            </a:r>
            <a:r>
              <a:rPr lang="en-US" sz="2000" dirty="0" smtClean="0"/>
              <a:t> </a:t>
            </a:r>
            <a:r>
              <a:rPr lang="en-US" sz="2000" dirty="0" err="1" smtClean="0"/>
              <a:t>requête</a:t>
            </a:r>
            <a:r>
              <a:rPr lang="en-US" sz="2000" dirty="0" smtClean="0"/>
              <a:t> HQL </a:t>
            </a:r>
            <a:r>
              <a:rPr lang="en-US" sz="2000" dirty="0" err="1" smtClean="0"/>
              <a:t>est</a:t>
            </a:r>
            <a:r>
              <a:rPr lang="en-US" sz="2000" dirty="0" smtClean="0"/>
              <a:t> </a:t>
            </a:r>
            <a:r>
              <a:rPr lang="en-US" sz="2000" dirty="0" err="1" smtClean="0"/>
              <a:t>constituée</a:t>
            </a:r>
            <a:r>
              <a:rPr lang="en-US" sz="2000" dirty="0" smtClean="0"/>
              <a:t> des </a:t>
            </a:r>
            <a:r>
              <a:rPr lang="en-US" sz="2000" dirty="0" err="1" smtClean="0"/>
              <a:t>éléments</a:t>
            </a:r>
            <a:r>
              <a:rPr lang="en-US" sz="2000" dirty="0" smtClean="0"/>
              <a:t> </a:t>
            </a:r>
            <a:r>
              <a:rPr lang="en-US" sz="2000" dirty="0" err="1" smtClean="0"/>
              <a:t>suivants</a:t>
            </a:r>
            <a:r>
              <a:rPr lang="en-US" sz="2000" dirty="0" smtClean="0"/>
              <a:t>:</a:t>
            </a:r>
          </a:p>
          <a:p>
            <a:endParaRPr lang="en-US" sz="2400" dirty="0" smtClean="0"/>
          </a:p>
          <a:p>
            <a:endParaRPr lang="en-US" sz="2400" dirty="0" smtClean="0"/>
          </a:p>
          <a:p>
            <a:r>
              <a:rPr lang="en-US" sz="2400" dirty="0" smtClean="0"/>
              <a:t>		</a:t>
            </a:r>
            <a:r>
              <a:rPr lang="en-US" sz="2000" dirty="0" smtClean="0"/>
              <a:t>- clauses </a:t>
            </a:r>
          </a:p>
          <a:p>
            <a:endParaRPr lang="en-US" sz="2000" dirty="0" smtClean="0"/>
          </a:p>
          <a:p>
            <a:endParaRPr lang="en-US" sz="2000" dirty="0" smtClean="0"/>
          </a:p>
          <a:p>
            <a:r>
              <a:rPr lang="en-US" sz="2000" dirty="0" smtClean="0"/>
              <a:t>		- </a:t>
            </a:r>
            <a:r>
              <a:rPr lang="en-US" sz="2000" dirty="0" err="1" smtClean="0"/>
              <a:t>fonctions</a:t>
            </a:r>
            <a:r>
              <a:rPr lang="en-US" sz="2000" dirty="0" smtClean="0"/>
              <a:t> </a:t>
            </a:r>
            <a:r>
              <a:rPr lang="en-US" sz="2000" dirty="0" err="1" smtClean="0"/>
              <a:t>d’aggrégation</a:t>
            </a:r>
            <a:r>
              <a:rPr lang="en-US" sz="2000" dirty="0" smtClean="0"/>
              <a:t> </a:t>
            </a:r>
          </a:p>
          <a:p>
            <a:r>
              <a:rPr lang="en-US" sz="2000" dirty="0" smtClean="0"/>
              <a:t>		</a:t>
            </a:r>
          </a:p>
          <a:p>
            <a:endParaRPr lang="en-US" sz="2000" dirty="0" smtClean="0"/>
          </a:p>
          <a:p>
            <a:r>
              <a:rPr lang="en-US" sz="2000" dirty="0" smtClean="0"/>
              <a:t>		- </a:t>
            </a:r>
            <a:r>
              <a:rPr lang="en-US" sz="2000" dirty="0" err="1" smtClean="0"/>
              <a:t>sous-requêtes</a:t>
            </a:r>
            <a:r>
              <a:rPr lang="en-US" sz="2000" dirty="0" smtClean="0"/>
              <a:t> </a:t>
            </a:r>
            <a:r>
              <a:rPr lang="en-US" sz="1600" dirty="0" smtClean="0"/>
              <a:t>(pour </a:t>
            </a:r>
            <a:r>
              <a:rPr lang="en-US" sz="1600" dirty="0" err="1" smtClean="0"/>
              <a:t>autant</a:t>
            </a:r>
            <a:r>
              <a:rPr lang="en-US" sz="1600" dirty="0" smtClean="0"/>
              <a:t> </a:t>
            </a:r>
            <a:r>
              <a:rPr lang="en-US" sz="1600" dirty="0" err="1" smtClean="0"/>
              <a:t>que</a:t>
            </a:r>
            <a:r>
              <a:rPr lang="en-US" sz="1600" dirty="0" smtClean="0"/>
              <a:t> la base de </a:t>
            </a:r>
            <a:r>
              <a:rPr lang="en-US" sz="1600" dirty="0" err="1" smtClean="0"/>
              <a:t>données</a:t>
            </a:r>
            <a:r>
              <a:rPr lang="en-US" sz="1600" dirty="0" smtClean="0"/>
              <a:t> les 				  </a:t>
            </a:r>
            <a:r>
              <a:rPr lang="en-US" sz="1600" dirty="0" err="1" smtClean="0"/>
              <a:t>supporte</a:t>
            </a:r>
            <a:r>
              <a:rPr lang="en-US" sz="1600" dirty="0" smtClean="0"/>
              <a:t>)</a:t>
            </a:r>
          </a:p>
          <a:p>
            <a:endParaRPr lang="fr-BE" dirty="0"/>
          </a:p>
        </p:txBody>
      </p:sp>
      <p:sp>
        <p:nvSpPr>
          <p:cNvPr id="5" name="Accolade ouvrante 4"/>
          <p:cNvSpPr/>
          <p:nvPr/>
        </p:nvSpPr>
        <p:spPr bwMode="auto">
          <a:xfrm>
            <a:off x="3643306" y="1571612"/>
            <a:ext cx="214314" cy="1143008"/>
          </a:xfrm>
          <a:prstGeom prst="leftBrace">
            <a:avLst/>
          </a:prstGeom>
          <a:noFill/>
          <a:ln>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
        <p:nvSpPr>
          <p:cNvPr id="6" name="Accolade ouvrante 5"/>
          <p:cNvSpPr/>
          <p:nvPr/>
        </p:nvSpPr>
        <p:spPr bwMode="auto">
          <a:xfrm>
            <a:off x="5429256" y="2714620"/>
            <a:ext cx="142876" cy="1143008"/>
          </a:xfrm>
          <a:prstGeom prst="leftBrace">
            <a:avLst/>
          </a:prstGeom>
          <a:noFill/>
          <a:ln>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
        <p:nvSpPr>
          <p:cNvPr id="8" name="ZoneTexte 7"/>
          <p:cNvSpPr txBox="1"/>
          <p:nvPr/>
        </p:nvSpPr>
        <p:spPr>
          <a:xfrm>
            <a:off x="5643570" y="2688077"/>
            <a:ext cx="2071702" cy="1169551"/>
          </a:xfrm>
          <a:prstGeom prst="rect">
            <a:avLst/>
          </a:prstGeom>
          <a:noFill/>
        </p:spPr>
        <p:txBody>
          <a:bodyPr wrap="square" rtlCol="0">
            <a:spAutoFit/>
          </a:bodyPr>
          <a:lstStyle/>
          <a:p>
            <a:r>
              <a:rPr lang="fr-BE" sz="1400" i="1" dirty="0" err="1" smtClean="0"/>
              <a:t>avg</a:t>
            </a:r>
            <a:endParaRPr lang="fr-BE" sz="1400" i="1" dirty="0" smtClean="0"/>
          </a:p>
          <a:p>
            <a:r>
              <a:rPr lang="fr-BE" sz="1400" i="1" dirty="0" err="1" smtClean="0"/>
              <a:t>sum</a:t>
            </a:r>
            <a:endParaRPr lang="fr-BE" sz="1400" i="1" dirty="0" smtClean="0"/>
          </a:p>
          <a:p>
            <a:r>
              <a:rPr lang="fr-BE" sz="1400" i="1" dirty="0" smtClean="0"/>
              <a:t>min</a:t>
            </a:r>
          </a:p>
          <a:p>
            <a:r>
              <a:rPr lang="fr-BE" sz="1400" i="1" dirty="0" smtClean="0"/>
              <a:t>max</a:t>
            </a:r>
          </a:p>
          <a:p>
            <a:r>
              <a:rPr lang="fr-BE" sz="1400" i="1" dirty="0" smtClean="0"/>
              <a:t>count</a:t>
            </a:r>
            <a:endParaRPr lang="fr-BE" sz="1400" i="1" dirty="0"/>
          </a:p>
        </p:txBody>
      </p:sp>
      <p:sp>
        <p:nvSpPr>
          <p:cNvPr id="9" name="ZoneTexte 8"/>
          <p:cNvSpPr txBox="1"/>
          <p:nvPr/>
        </p:nvSpPr>
        <p:spPr>
          <a:xfrm>
            <a:off x="3857620" y="1571612"/>
            <a:ext cx="2071702" cy="1169551"/>
          </a:xfrm>
          <a:prstGeom prst="rect">
            <a:avLst/>
          </a:prstGeom>
          <a:noFill/>
        </p:spPr>
        <p:txBody>
          <a:bodyPr wrap="square" rtlCol="0">
            <a:spAutoFit/>
          </a:bodyPr>
          <a:lstStyle/>
          <a:p>
            <a:r>
              <a:rPr lang="fr-BE" sz="1400" i="1" dirty="0" err="1" smtClean="0"/>
              <a:t>from</a:t>
            </a:r>
            <a:endParaRPr lang="fr-BE" sz="1400" i="1" dirty="0" smtClean="0"/>
          </a:p>
          <a:p>
            <a:r>
              <a:rPr lang="fr-BE" sz="1400" i="1" dirty="0" smtClean="0"/>
              <a:t>select</a:t>
            </a:r>
          </a:p>
          <a:p>
            <a:r>
              <a:rPr lang="fr-BE" sz="1400" i="1" dirty="0" err="1" smtClean="0"/>
              <a:t>where</a:t>
            </a:r>
            <a:endParaRPr lang="fr-BE" sz="1400" i="1" dirty="0" smtClean="0"/>
          </a:p>
          <a:p>
            <a:r>
              <a:rPr lang="fr-BE" sz="1400" i="1" dirty="0" err="1" smtClean="0"/>
              <a:t>order</a:t>
            </a:r>
            <a:r>
              <a:rPr lang="fr-BE" sz="1400" i="1" dirty="0" smtClean="0"/>
              <a:t> by</a:t>
            </a:r>
          </a:p>
          <a:p>
            <a:r>
              <a:rPr lang="fr-BE" sz="1400" i="1" dirty="0" smtClean="0"/>
              <a:t>group by</a:t>
            </a:r>
            <a:endParaRPr lang="fr-BE" sz="1400" i="1" dirty="0"/>
          </a:p>
        </p:txBody>
      </p:sp>
    </p:spTree>
  </p:cSld>
  <p:clrMapOvr>
    <a:masterClrMapping/>
  </p:clrMapOvr>
  <p:transition>
    <p:strips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500034" y="2160597"/>
            <a:ext cx="7929618" cy="982651"/>
          </a:xfrm>
        </p:spPr>
        <p:txBody>
          <a:bodyPr/>
          <a:lstStyle/>
          <a:p>
            <a:pPr algn="ctr"/>
            <a:r>
              <a:rPr lang="fr-BE" sz="6000" b="1" dirty="0" smtClean="0"/>
              <a:t>III.	 Les clauses HQL</a:t>
            </a:r>
            <a:endParaRPr lang="fr-BE" sz="6000" dirty="0" smtClean="0"/>
          </a:p>
        </p:txBody>
      </p:sp>
    </p:spTree>
  </p:cSld>
  <p:clrMapOvr>
    <a:masterClrMapping/>
  </p:clrMapOvr>
  <p:transition>
    <p:strips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a:buNone/>
            </a:pPr>
            <a:r>
              <a:rPr lang="fr-BE" dirty="0" smtClean="0"/>
              <a:t>III.		Les clauses HQL </a:t>
            </a:r>
            <a:r>
              <a:rPr lang="fr-BE" sz="2400" i="1" dirty="0" smtClean="0"/>
              <a:t>– La clause </a:t>
            </a:r>
            <a:r>
              <a:rPr lang="fr-BE" sz="2400" i="1" dirty="0" err="1" smtClean="0"/>
              <a:t>from</a:t>
            </a:r>
            <a:endParaRPr lang="fr-BE" sz="2400" i="1" dirty="0"/>
          </a:p>
        </p:txBody>
      </p:sp>
      <p:sp>
        <p:nvSpPr>
          <p:cNvPr id="16" name="Rectangle 15"/>
          <p:cNvSpPr/>
          <p:nvPr/>
        </p:nvSpPr>
        <p:spPr>
          <a:xfrm>
            <a:off x="428596" y="1113898"/>
            <a:ext cx="8358246" cy="4801314"/>
          </a:xfrm>
          <a:prstGeom prst="rect">
            <a:avLst/>
          </a:prstGeom>
        </p:spPr>
        <p:txBody>
          <a:bodyPr wrap="square">
            <a:spAutoFit/>
          </a:bodyPr>
          <a:lstStyle/>
          <a:p>
            <a:r>
              <a:rPr lang="en-US" dirty="0" smtClean="0"/>
              <a:t>La clause HQL </a:t>
            </a:r>
            <a:r>
              <a:rPr lang="en-US" b="1" dirty="0" smtClean="0"/>
              <a:t>From </a:t>
            </a:r>
            <a:r>
              <a:rPr lang="en-US" dirty="0" err="1" smtClean="0"/>
              <a:t>est</a:t>
            </a:r>
            <a:r>
              <a:rPr lang="en-US" dirty="0" smtClean="0"/>
              <a:t> la plus simple des clauses HQL à </a:t>
            </a:r>
            <a:r>
              <a:rPr lang="en-US" dirty="0" err="1" smtClean="0"/>
              <a:t>utiliser</a:t>
            </a:r>
            <a:r>
              <a:rPr lang="en-US" dirty="0" smtClean="0"/>
              <a:t>.</a:t>
            </a:r>
          </a:p>
          <a:p>
            <a:r>
              <a:rPr lang="en-US" dirty="0" smtClean="0"/>
              <a:t>Celle-</a:t>
            </a:r>
            <a:r>
              <a:rPr lang="en-US" dirty="0" err="1" smtClean="0"/>
              <a:t>ci</a:t>
            </a:r>
            <a:r>
              <a:rPr lang="en-US" dirty="0" smtClean="0"/>
              <a:t> se </a:t>
            </a:r>
            <a:r>
              <a:rPr lang="en-US" dirty="0" err="1" smtClean="0"/>
              <a:t>présente</a:t>
            </a:r>
            <a:r>
              <a:rPr lang="en-US" dirty="0" smtClean="0"/>
              <a:t> </a:t>
            </a:r>
            <a:r>
              <a:rPr lang="en-US" dirty="0" err="1" smtClean="0"/>
              <a:t>sous</a:t>
            </a:r>
            <a:r>
              <a:rPr lang="en-US" dirty="0" smtClean="0"/>
              <a:t> la </a:t>
            </a:r>
            <a:r>
              <a:rPr lang="en-US" dirty="0" err="1" smtClean="0"/>
              <a:t>forme</a:t>
            </a:r>
            <a:r>
              <a:rPr lang="en-US" dirty="0" smtClean="0"/>
              <a:t> </a:t>
            </a:r>
            <a:r>
              <a:rPr lang="en-US" dirty="0" err="1" smtClean="0"/>
              <a:t>d’une</a:t>
            </a:r>
            <a:r>
              <a:rPr lang="en-US" dirty="0" smtClean="0"/>
              <a:t> </a:t>
            </a:r>
            <a:r>
              <a:rPr lang="en-US" dirty="0" err="1" smtClean="0"/>
              <a:t>chaîne</a:t>
            </a:r>
            <a:r>
              <a:rPr lang="en-US" dirty="0" smtClean="0"/>
              <a:t> de </a:t>
            </a:r>
            <a:r>
              <a:rPr lang="en-US" dirty="0" err="1" smtClean="0"/>
              <a:t>caractères</a:t>
            </a:r>
            <a:r>
              <a:rPr lang="en-US" dirty="0" smtClean="0"/>
              <a:t> :</a:t>
            </a:r>
          </a:p>
          <a:p>
            <a:endParaRPr lang="en-US" dirty="0" smtClean="0"/>
          </a:p>
          <a:p>
            <a:r>
              <a:rPr lang="en-US" dirty="0" smtClean="0"/>
              <a:t>			”</a:t>
            </a:r>
            <a:r>
              <a:rPr lang="en-US" dirty="0" smtClean="0">
                <a:solidFill>
                  <a:schemeClr val="accent2">
                    <a:lumMod val="60000"/>
                    <a:lumOff val="40000"/>
                  </a:schemeClr>
                </a:solidFill>
              </a:rPr>
              <a:t>from</a:t>
            </a:r>
            <a:r>
              <a:rPr lang="en-US" dirty="0" smtClean="0"/>
              <a:t> </a:t>
            </a:r>
            <a:r>
              <a:rPr lang="en-US" b="1" i="1" dirty="0" err="1" smtClean="0"/>
              <a:t>maTable</a:t>
            </a:r>
            <a:r>
              <a:rPr lang="en-US" dirty="0" smtClean="0"/>
              <a:t>”</a:t>
            </a:r>
          </a:p>
          <a:p>
            <a:endParaRPr lang="en-US" dirty="0" smtClean="0"/>
          </a:p>
          <a:p>
            <a:r>
              <a:rPr lang="en-US" dirty="0" err="1" smtClean="0"/>
              <a:t>Chaîne</a:t>
            </a:r>
            <a:r>
              <a:rPr lang="en-US" dirty="0" smtClean="0"/>
              <a:t> de </a:t>
            </a:r>
            <a:r>
              <a:rPr lang="en-US" dirty="0" err="1" smtClean="0"/>
              <a:t>caractères</a:t>
            </a:r>
            <a:r>
              <a:rPr lang="en-US" dirty="0" smtClean="0"/>
              <a:t> qui sera </a:t>
            </a:r>
            <a:r>
              <a:rPr lang="en-US" dirty="0" err="1" smtClean="0"/>
              <a:t>utilisée</a:t>
            </a:r>
            <a:r>
              <a:rPr lang="en-US" dirty="0" smtClean="0"/>
              <a:t> par la </a:t>
            </a:r>
            <a:r>
              <a:rPr lang="en-US" dirty="0" err="1" smtClean="0"/>
              <a:t>méthode</a:t>
            </a:r>
            <a:r>
              <a:rPr lang="en-US" dirty="0" smtClean="0"/>
              <a:t> </a:t>
            </a:r>
            <a:r>
              <a:rPr lang="en-US" b="1" i="1" dirty="0" err="1" smtClean="0"/>
              <a:t>createQuery</a:t>
            </a:r>
            <a:r>
              <a:rPr lang="en-US" b="1" i="1" dirty="0" smtClean="0"/>
              <a:t>()</a:t>
            </a:r>
            <a:r>
              <a:rPr lang="en-US" dirty="0" smtClean="0"/>
              <a:t>de </a:t>
            </a:r>
            <a:r>
              <a:rPr lang="en-US" dirty="0" err="1" smtClean="0"/>
              <a:t>l’objet</a:t>
            </a:r>
            <a:r>
              <a:rPr lang="en-US" dirty="0" smtClean="0"/>
              <a:t> </a:t>
            </a:r>
            <a:r>
              <a:rPr lang="en-US" b="1" dirty="0" smtClean="0"/>
              <a:t>session</a:t>
            </a:r>
            <a:r>
              <a:rPr lang="en-US" dirty="0" smtClean="0"/>
              <a:t> pour </a:t>
            </a:r>
            <a:r>
              <a:rPr lang="en-US" dirty="0" err="1" smtClean="0"/>
              <a:t>créer</a:t>
            </a:r>
            <a:r>
              <a:rPr lang="en-US" dirty="0" smtClean="0"/>
              <a:t> </a:t>
            </a:r>
            <a:r>
              <a:rPr lang="en-US" dirty="0" err="1" smtClean="0"/>
              <a:t>véritablement</a:t>
            </a:r>
            <a:r>
              <a:rPr lang="en-US" dirty="0" smtClean="0"/>
              <a:t> </a:t>
            </a:r>
            <a:r>
              <a:rPr lang="en-US" dirty="0" err="1" smtClean="0"/>
              <a:t>notre</a:t>
            </a:r>
            <a:r>
              <a:rPr lang="en-US" dirty="0" smtClean="0"/>
              <a:t> </a:t>
            </a:r>
            <a:r>
              <a:rPr lang="en-US" dirty="0" err="1" smtClean="0"/>
              <a:t>requête</a:t>
            </a:r>
            <a:r>
              <a:rPr lang="en-US" dirty="0" smtClean="0"/>
              <a:t> </a:t>
            </a:r>
            <a:r>
              <a:rPr lang="en-US" dirty="0" err="1" smtClean="0"/>
              <a:t>sous</a:t>
            </a:r>
            <a:r>
              <a:rPr lang="en-US" dirty="0" smtClean="0"/>
              <a:t> la </a:t>
            </a:r>
            <a:r>
              <a:rPr lang="en-US" dirty="0" err="1" smtClean="0"/>
              <a:t>forme</a:t>
            </a:r>
            <a:r>
              <a:rPr lang="en-US" dirty="0" smtClean="0"/>
              <a:t> d’un objet de type </a:t>
            </a:r>
            <a:r>
              <a:rPr lang="en-US" b="1" dirty="0" smtClean="0"/>
              <a:t>Query.</a:t>
            </a:r>
          </a:p>
          <a:p>
            <a:endParaRPr lang="en-US" dirty="0" smtClean="0"/>
          </a:p>
          <a:p>
            <a:r>
              <a:rPr lang="en-US" dirty="0" smtClean="0"/>
              <a:t>La </a:t>
            </a:r>
            <a:r>
              <a:rPr lang="en-US" dirty="0" err="1" smtClean="0"/>
              <a:t>classe</a:t>
            </a:r>
            <a:r>
              <a:rPr lang="en-US" dirty="0" smtClean="0"/>
              <a:t> Query </a:t>
            </a:r>
            <a:r>
              <a:rPr lang="en-US" dirty="0" err="1" smtClean="0"/>
              <a:t>implémentant</a:t>
            </a:r>
            <a:r>
              <a:rPr lang="en-US" dirty="0" smtClean="0"/>
              <a:t> </a:t>
            </a:r>
            <a:r>
              <a:rPr lang="en-US" dirty="0" err="1" smtClean="0"/>
              <a:t>l’interface</a:t>
            </a:r>
            <a:r>
              <a:rPr lang="en-US" dirty="0" smtClean="0"/>
              <a:t> </a:t>
            </a:r>
            <a:r>
              <a:rPr lang="en-US" b="1" dirty="0" err="1" smtClean="0"/>
              <a:t>Iterator</a:t>
            </a:r>
            <a:r>
              <a:rPr lang="en-US" dirty="0" smtClean="0"/>
              <a:t>, </a:t>
            </a:r>
            <a:r>
              <a:rPr lang="en-US" dirty="0" err="1" smtClean="0"/>
              <a:t>il</a:t>
            </a:r>
            <a:r>
              <a:rPr lang="en-US" dirty="0" smtClean="0"/>
              <a:t> nous </a:t>
            </a:r>
            <a:r>
              <a:rPr lang="en-US" dirty="0" err="1" smtClean="0"/>
              <a:t>est</a:t>
            </a:r>
            <a:r>
              <a:rPr lang="en-US" dirty="0" smtClean="0"/>
              <a:t> possible de </a:t>
            </a:r>
            <a:r>
              <a:rPr lang="en-US" dirty="0" err="1" smtClean="0"/>
              <a:t>parcourir</a:t>
            </a:r>
            <a:r>
              <a:rPr lang="en-US" dirty="0" smtClean="0"/>
              <a:t> </a:t>
            </a:r>
            <a:r>
              <a:rPr lang="en-US" dirty="0" err="1" smtClean="0"/>
              <a:t>notre</a:t>
            </a:r>
            <a:r>
              <a:rPr lang="en-US" dirty="0" smtClean="0"/>
              <a:t> </a:t>
            </a:r>
            <a:r>
              <a:rPr lang="en-US" dirty="0" err="1" smtClean="0"/>
              <a:t>jeu</a:t>
            </a:r>
            <a:r>
              <a:rPr lang="en-US" dirty="0" smtClean="0"/>
              <a:t> de </a:t>
            </a:r>
            <a:r>
              <a:rPr lang="en-US" dirty="0" err="1" smtClean="0"/>
              <a:t>donnée</a:t>
            </a:r>
            <a:r>
              <a:rPr lang="en-US" dirty="0" smtClean="0"/>
              <a:t> en </a:t>
            </a:r>
            <a:r>
              <a:rPr lang="en-US" dirty="0" err="1" smtClean="0"/>
              <a:t>invoquant</a:t>
            </a:r>
            <a:r>
              <a:rPr lang="en-US" dirty="0" smtClean="0"/>
              <a:t> la </a:t>
            </a:r>
            <a:r>
              <a:rPr lang="en-US" dirty="0" err="1" smtClean="0"/>
              <a:t>méthode</a:t>
            </a:r>
            <a:r>
              <a:rPr lang="en-US" dirty="0" smtClean="0"/>
              <a:t> </a:t>
            </a:r>
            <a:r>
              <a:rPr lang="en-US" b="1" i="1" dirty="0" smtClean="0"/>
              <a:t>iterate() </a:t>
            </a:r>
            <a:r>
              <a:rPr lang="en-US" dirty="0" smtClean="0"/>
              <a:t>qui </a:t>
            </a:r>
            <a:r>
              <a:rPr lang="en-US" dirty="0" err="1" smtClean="0"/>
              <a:t>retourne</a:t>
            </a:r>
            <a:r>
              <a:rPr lang="en-US" dirty="0" smtClean="0"/>
              <a:t> un objet de type </a:t>
            </a:r>
            <a:r>
              <a:rPr lang="en-US" dirty="0" err="1" smtClean="0"/>
              <a:t>Iterator</a:t>
            </a:r>
            <a:r>
              <a:rPr lang="en-US" dirty="0" smtClean="0"/>
              <a:t> et </a:t>
            </a:r>
            <a:r>
              <a:rPr lang="en-US" dirty="0" err="1" smtClean="0"/>
              <a:t>ensuite</a:t>
            </a:r>
            <a:r>
              <a:rPr lang="en-US" dirty="0" smtClean="0"/>
              <a:t> </a:t>
            </a:r>
            <a:r>
              <a:rPr lang="en-US" dirty="0" err="1" smtClean="0"/>
              <a:t>d’utiliser</a:t>
            </a:r>
            <a:r>
              <a:rPr lang="en-US" dirty="0" smtClean="0"/>
              <a:t> </a:t>
            </a:r>
            <a:r>
              <a:rPr lang="en-US" dirty="0" err="1" smtClean="0"/>
              <a:t>sur</a:t>
            </a:r>
            <a:r>
              <a:rPr lang="en-US" dirty="0" smtClean="0"/>
              <a:t> </a:t>
            </a:r>
            <a:r>
              <a:rPr lang="en-US" dirty="0" err="1" smtClean="0"/>
              <a:t>celui-ci</a:t>
            </a:r>
            <a:r>
              <a:rPr lang="en-US" dirty="0" smtClean="0"/>
              <a:t> les </a:t>
            </a:r>
            <a:r>
              <a:rPr lang="en-US" dirty="0" err="1" smtClean="0"/>
              <a:t>méthodes</a:t>
            </a:r>
            <a:r>
              <a:rPr lang="en-US" dirty="0" smtClean="0"/>
              <a:t> </a:t>
            </a:r>
            <a:r>
              <a:rPr lang="en-US" b="1" i="1" dirty="0" err="1" smtClean="0"/>
              <a:t>hasNext</a:t>
            </a:r>
            <a:r>
              <a:rPr lang="en-US" b="1" i="1" dirty="0" smtClean="0"/>
              <a:t>() </a:t>
            </a:r>
            <a:r>
              <a:rPr lang="en-US" dirty="0" smtClean="0"/>
              <a:t>et </a:t>
            </a:r>
            <a:r>
              <a:rPr lang="en-US" b="1" i="1" dirty="0" smtClean="0"/>
              <a:t>next() </a:t>
            </a:r>
            <a:r>
              <a:rPr lang="en-US" dirty="0" err="1" smtClean="0"/>
              <a:t>comme</a:t>
            </a:r>
            <a:r>
              <a:rPr lang="en-US" dirty="0" smtClean="0"/>
              <a:t> nous le </a:t>
            </a:r>
            <a:r>
              <a:rPr lang="en-US" dirty="0" err="1" smtClean="0"/>
              <a:t>ferions</a:t>
            </a:r>
            <a:r>
              <a:rPr lang="en-US" dirty="0" smtClean="0"/>
              <a:t> avec un </a:t>
            </a:r>
            <a:r>
              <a:rPr lang="en-US" dirty="0" err="1" smtClean="0"/>
              <a:t>resultset</a:t>
            </a:r>
            <a:r>
              <a:rPr lang="en-US" dirty="0" smtClean="0"/>
              <a:t>  </a:t>
            </a:r>
            <a:r>
              <a:rPr lang="en-US" dirty="0" err="1" smtClean="0"/>
              <a:t>sauf</a:t>
            </a:r>
            <a:r>
              <a:rPr lang="en-US" dirty="0" smtClean="0"/>
              <a:t> </a:t>
            </a:r>
            <a:r>
              <a:rPr lang="en-US" dirty="0" err="1" smtClean="0"/>
              <a:t>que</a:t>
            </a:r>
            <a:r>
              <a:rPr lang="en-US" dirty="0" smtClean="0"/>
              <a:t>, </a:t>
            </a:r>
            <a:r>
              <a:rPr lang="en-US" dirty="0" err="1" smtClean="0"/>
              <a:t>dans</a:t>
            </a:r>
            <a:r>
              <a:rPr lang="en-US" dirty="0" smtClean="0"/>
              <a:t> </a:t>
            </a:r>
            <a:r>
              <a:rPr lang="en-US" dirty="0" err="1" smtClean="0"/>
              <a:t>notre</a:t>
            </a:r>
            <a:r>
              <a:rPr lang="en-US" dirty="0" smtClean="0"/>
              <a:t> </a:t>
            </a:r>
            <a:r>
              <a:rPr lang="en-US" dirty="0" err="1" smtClean="0"/>
              <a:t>cas</a:t>
            </a:r>
            <a:r>
              <a:rPr lang="en-US" dirty="0" smtClean="0"/>
              <a:t>, le </a:t>
            </a:r>
            <a:r>
              <a:rPr lang="en-US" dirty="0" err="1" smtClean="0"/>
              <a:t>resultset</a:t>
            </a:r>
            <a:r>
              <a:rPr lang="en-US" dirty="0" smtClean="0"/>
              <a:t> </a:t>
            </a:r>
            <a:r>
              <a:rPr lang="en-US" dirty="0" err="1" smtClean="0"/>
              <a:t>contient</a:t>
            </a:r>
            <a:r>
              <a:rPr lang="en-US" dirty="0" smtClean="0"/>
              <a:t> des </a:t>
            </a:r>
            <a:r>
              <a:rPr lang="en-US" dirty="0" err="1" smtClean="0"/>
              <a:t>objets</a:t>
            </a:r>
            <a:r>
              <a:rPr lang="en-US" dirty="0" smtClean="0"/>
              <a:t> et non des </a:t>
            </a:r>
            <a:r>
              <a:rPr lang="en-US" dirty="0" err="1" smtClean="0"/>
              <a:t>enregistrements</a:t>
            </a:r>
            <a:r>
              <a:rPr lang="en-US" dirty="0" smtClean="0"/>
              <a:t> </a:t>
            </a:r>
            <a:r>
              <a:rPr lang="en-US" dirty="0" err="1" smtClean="0"/>
              <a:t>d’une</a:t>
            </a:r>
            <a:r>
              <a:rPr lang="en-US" dirty="0" smtClean="0"/>
              <a:t> </a:t>
            </a:r>
            <a:r>
              <a:rPr lang="en-US" dirty="0" err="1" smtClean="0"/>
              <a:t>quelconque</a:t>
            </a:r>
            <a:r>
              <a:rPr lang="en-US" dirty="0" smtClean="0"/>
              <a:t> table.</a:t>
            </a:r>
          </a:p>
          <a:p>
            <a:endParaRPr lang="en-US" dirty="0" smtClean="0"/>
          </a:p>
          <a:p>
            <a:pPr algn="ctr"/>
            <a:r>
              <a:rPr lang="en-US" sz="1400" dirty="0" smtClean="0"/>
              <a:t>(</a:t>
            </a:r>
            <a:r>
              <a:rPr lang="en-US" sz="1400" dirty="0" err="1" smtClean="0"/>
              <a:t>cfr</a:t>
            </a:r>
            <a:r>
              <a:rPr lang="en-US" sz="1400" dirty="0" smtClean="0"/>
              <a:t> </a:t>
            </a:r>
            <a:r>
              <a:rPr lang="fr-BE" sz="1400" b="1" dirty="0" smtClean="0"/>
              <a:t>HQLFromClauseExample.java</a:t>
            </a:r>
            <a:r>
              <a:rPr lang="en-US" sz="1400" dirty="0" smtClean="0"/>
              <a:t>)</a:t>
            </a:r>
          </a:p>
          <a:p>
            <a:endParaRPr lang="fr-BE" dirty="0"/>
          </a:p>
        </p:txBody>
      </p:sp>
    </p:spTree>
  </p:cSld>
  <p:clrMapOvr>
    <a:masterClrMapping/>
  </p:clrMapOvr>
  <p:transition>
    <p:strips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68025"/>
            <a:ext cx="9144000" cy="646331"/>
          </a:xfrm>
          <a:prstGeom prst="rect">
            <a:avLst/>
          </a:prstGeom>
          <a:noFill/>
        </p:spPr>
        <p:txBody>
          <a:bodyPr wrap="square" rtlCol="0">
            <a:spAutoFit/>
          </a:bodyPr>
          <a:lstStyle/>
          <a:p>
            <a:pPr algn="ctr"/>
            <a:r>
              <a:rPr lang="fr-BE" sz="3600" b="1" dirty="0" smtClean="0"/>
              <a:t>Table des matières</a:t>
            </a:r>
            <a:endParaRPr lang="fr-BE" sz="3600" b="1" dirty="0"/>
          </a:p>
        </p:txBody>
      </p:sp>
      <p:sp>
        <p:nvSpPr>
          <p:cNvPr id="6" name="ZoneTexte 5"/>
          <p:cNvSpPr txBox="1"/>
          <p:nvPr/>
        </p:nvSpPr>
        <p:spPr>
          <a:xfrm>
            <a:off x="785786" y="857232"/>
            <a:ext cx="7786742" cy="523220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endParaRPr lang="fr-BE" sz="1400" b="1" dirty="0" smtClean="0"/>
          </a:p>
          <a:p>
            <a:r>
              <a:rPr lang="fr-BE" sz="1600" b="1" dirty="0" smtClean="0"/>
              <a:t>I.	Travailler avec les objets</a:t>
            </a:r>
          </a:p>
          <a:p>
            <a:endParaRPr lang="fr-BE" sz="1600" b="1" dirty="0" smtClean="0"/>
          </a:p>
          <a:p>
            <a:r>
              <a:rPr lang="fr-BE" sz="1600" b="1" dirty="0" smtClean="0"/>
              <a:t>II . 	 Introduction au HQL (Hibernate </a:t>
            </a:r>
            <a:r>
              <a:rPr lang="fr-BE" sz="1600" b="1" dirty="0" err="1" smtClean="0"/>
              <a:t>Query</a:t>
            </a:r>
            <a:r>
              <a:rPr lang="fr-BE" sz="1600" b="1" dirty="0" smtClean="0"/>
              <a:t> </a:t>
            </a:r>
            <a:r>
              <a:rPr lang="fr-BE" sz="1600" b="1" dirty="0" err="1" smtClean="0"/>
              <a:t>Language</a:t>
            </a:r>
            <a:r>
              <a:rPr lang="fr-BE" sz="1600" b="1" dirty="0" smtClean="0"/>
              <a:t>)</a:t>
            </a:r>
          </a:p>
          <a:p>
            <a:r>
              <a:rPr lang="fr-BE" sz="1600" b="1" dirty="0" smtClean="0"/>
              <a:t>		</a:t>
            </a:r>
            <a:r>
              <a:rPr lang="fr-BE" sz="1600" b="1" i="1" dirty="0" smtClean="0"/>
              <a:t>Qu’est ce que le HQL ?</a:t>
            </a:r>
          </a:p>
          <a:p>
            <a:r>
              <a:rPr lang="fr-BE" sz="1600" b="1" i="1" dirty="0" smtClean="0"/>
              <a:t>		Pourquoi utiliser le HQL ?</a:t>
            </a:r>
          </a:p>
          <a:p>
            <a:r>
              <a:rPr lang="fr-BE" sz="1600" b="1" i="1" dirty="0" smtClean="0"/>
              <a:t>		Comprendre la syntaxe HQL</a:t>
            </a:r>
          </a:p>
          <a:p>
            <a:pPr marL="400050" indent="-400050"/>
            <a:endParaRPr lang="fr-BE" sz="1600" b="1" dirty="0" smtClean="0"/>
          </a:p>
          <a:p>
            <a:pPr marL="400050" indent="-400050"/>
            <a:r>
              <a:rPr lang="fr-BE" sz="1600" b="1" dirty="0" smtClean="0"/>
              <a:t>III.		Les clauses HQL</a:t>
            </a:r>
          </a:p>
          <a:p>
            <a:pPr marL="400050" indent="-400050"/>
            <a:r>
              <a:rPr lang="fr-BE" sz="1600" b="1" dirty="0" smtClean="0"/>
              <a:t>		</a:t>
            </a:r>
            <a:r>
              <a:rPr lang="fr-BE" sz="1600" b="1" i="1" dirty="0" smtClean="0"/>
              <a:t>	La clause </a:t>
            </a:r>
            <a:r>
              <a:rPr lang="fr-BE" sz="1600" b="1" i="1" dirty="0" err="1" smtClean="0"/>
              <a:t>from</a:t>
            </a:r>
            <a:endParaRPr lang="fr-BE" sz="1600" b="1" i="1" dirty="0" smtClean="0"/>
          </a:p>
          <a:p>
            <a:pPr marL="400050" indent="-400050"/>
            <a:r>
              <a:rPr lang="fr-BE" sz="1600" b="1" i="1" dirty="0" smtClean="0"/>
              <a:t>			La clause select</a:t>
            </a:r>
          </a:p>
          <a:p>
            <a:pPr marL="400050" indent="-400050"/>
            <a:r>
              <a:rPr lang="fr-BE" sz="1600" b="1" i="1" dirty="0" smtClean="0"/>
              <a:t>			La clause </a:t>
            </a:r>
            <a:r>
              <a:rPr lang="fr-BE" sz="1600" b="1" i="1" dirty="0" err="1" smtClean="0"/>
              <a:t>where</a:t>
            </a:r>
            <a:r>
              <a:rPr lang="fr-BE" sz="1600" b="1" i="1" dirty="0" smtClean="0"/>
              <a:t> (avec ou sans clause select)</a:t>
            </a:r>
          </a:p>
          <a:p>
            <a:pPr marL="400050" indent="-400050"/>
            <a:r>
              <a:rPr lang="fr-BE" sz="1600" b="1" i="1" dirty="0" smtClean="0"/>
              <a:t>	</a:t>
            </a:r>
          </a:p>
          <a:p>
            <a:pPr marL="400050" indent="-400050"/>
            <a:r>
              <a:rPr lang="fr-BE" sz="1600" b="1" dirty="0" smtClean="0"/>
              <a:t>IV.		Les fonctions d’</a:t>
            </a:r>
            <a:r>
              <a:rPr lang="fr-BE" sz="1600" b="1" dirty="0" err="1" smtClean="0"/>
              <a:t>aggrégation</a:t>
            </a:r>
            <a:r>
              <a:rPr lang="fr-BE" sz="1600" b="1" dirty="0" smtClean="0"/>
              <a:t> avec HQL</a:t>
            </a:r>
          </a:p>
          <a:p>
            <a:pPr marL="400050" indent="-400050"/>
            <a:r>
              <a:rPr lang="fr-BE" sz="1600" b="1" dirty="0" smtClean="0"/>
              <a:t>		</a:t>
            </a:r>
            <a:r>
              <a:rPr lang="fr-BE" sz="1600" b="1" i="1" dirty="0" smtClean="0"/>
              <a:t>	count, </a:t>
            </a:r>
            <a:r>
              <a:rPr lang="fr-BE" sz="1600" b="1" i="1" dirty="0" err="1" smtClean="0"/>
              <a:t>sum</a:t>
            </a:r>
            <a:r>
              <a:rPr lang="fr-BE" sz="1600" b="1" i="1" dirty="0" smtClean="0"/>
              <a:t>, </a:t>
            </a:r>
            <a:r>
              <a:rPr lang="fr-BE" sz="1600" b="1" i="1" dirty="0" err="1" smtClean="0"/>
              <a:t>avg</a:t>
            </a:r>
            <a:r>
              <a:rPr lang="fr-BE" sz="1600" b="1" i="1" dirty="0" smtClean="0"/>
              <a:t>, max et min</a:t>
            </a:r>
          </a:p>
          <a:p>
            <a:pPr marL="400050" indent="-400050"/>
            <a:endParaRPr lang="fr-BE" sz="1600" b="1" i="1" dirty="0" smtClean="0"/>
          </a:p>
          <a:p>
            <a:pPr marL="400050" indent="-400050"/>
            <a:r>
              <a:rPr lang="fr-BE" sz="1600" b="1" dirty="0" smtClean="0"/>
              <a:t>V.		Introduction au HCQ (Hibernate </a:t>
            </a:r>
            <a:r>
              <a:rPr lang="fr-BE" sz="1600" b="1" dirty="0" err="1" smtClean="0"/>
              <a:t>Critera</a:t>
            </a:r>
            <a:r>
              <a:rPr lang="fr-BE" sz="1600" b="1" dirty="0" smtClean="0"/>
              <a:t> </a:t>
            </a:r>
            <a:r>
              <a:rPr lang="fr-BE" sz="1600" b="1" dirty="0" err="1" smtClean="0"/>
              <a:t>Language</a:t>
            </a:r>
            <a:r>
              <a:rPr lang="fr-BE" sz="1600" b="1" dirty="0" smtClean="0"/>
              <a:t>)</a:t>
            </a:r>
          </a:p>
          <a:p>
            <a:pPr marL="400050" indent="-400050"/>
            <a:r>
              <a:rPr lang="fr-BE" sz="1600" b="1" i="1" dirty="0" smtClean="0"/>
              <a:t>			La restriction des résultats</a:t>
            </a:r>
          </a:p>
          <a:p>
            <a:pPr marL="400050" indent="-400050"/>
            <a:endParaRPr lang="fr-BE" sz="1600" b="1" i="1" dirty="0" smtClean="0"/>
          </a:p>
          <a:p>
            <a:pPr marL="400050" indent="-400050"/>
            <a:r>
              <a:rPr lang="fr-BE" sz="1600" b="1" dirty="0" smtClean="0"/>
              <a:t>VI.		Introduction au HNQ (Hibernate Native </a:t>
            </a:r>
            <a:r>
              <a:rPr lang="fr-BE" sz="1600" b="1" dirty="0" err="1" smtClean="0"/>
              <a:t>Query</a:t>
            </a:r>
            <a:r>
              <a:rPr lang="fr-BE" sz="1600" b="1" dirty="0" smtClean="0"/>
              <a:t>)</a:t>
            </a:r>
            <a:r>
              <a:rPr lang="fr-BE" sz="1600" b="1" i="1" dirty="0" smtClean="0"/>
              <a:t>	</a:t>
            </a:r>
          </a:p>
          <a:p>
            <a:r>
              <a:rPr lang="fr-BE" sz="1600" b="1" i="1" dirty="0" smtClean="0"/>
              <a:t>	</a:t>
            </a:r>
            <a:endParaRPr lang="fr-BE" sz="1400" b="1" dirty="0" smtClean="0"/>
          </a:p>
        </p:txBody>
      </p:sp>
    </p:spTree>
  </p:cSld>
  <p:clrMapOvr>
    <a:masterClrMapping/>
  </p:clrMapOvr>
  <p:transition>
    <p:strips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a:buNone/>
            </a:pPr>
            <a:r>
              <a:rPr lang="fr-BE" dirty="0" smtClean="0"/>
              <a:t>III.		Les clauses HQL </a:t>
            </a:r>
            <a:r>
              <a:rPr lang="fr-BE" sz="2400" i="1" dirty="0" smtClean="0"/>
              <a:t>– La clause select</a:t>
            </a:r>
            <a:endParaRPr lang="fr-BE" sz="2400" i="1" dirty="0"/>
          </a:p>
        </p:txBody>
      </p:sp>
      <p:sp>
        <p:nvSpPr>
          <p:cNvPr id="16" name="Rectangle 15"/>
          <p:cNvSpPr/>
          <p:nvPr/>
        </p:nvSpPr>
        <p:spPr>
          <a:xfrm>
            <a:off x="428596" y="1113898"/>
            <a:ext cx="8358246" cy="5355312"/>
          </a:xfrm>
          <a:prstGeom prst="rect">
            <a:avLst/>
          </a:prstGeom>
        </p:spPr>
        <p:txBody>
          <a:bodyPr wrap="square">
            <a:spAutoFit/>
          </a:bodyPr>
          <a:lstStyle/>
          <a:p>
            <a:r>
              <a:rPr lang="en-US" dirty="0" err="1" smtClean="0"/>
              <a:t>Similaire</a:t>
            </a:r>
            <a:r>
              <a:rPr lang="en-US" dirty="0" smtClean="0"/>
              <a:t> à la clause From, la clause Select </a:t>
            </a:r>
            <a:r>
              <a:rPr lang="en-US" dirty="0" err="1" smtClean="0"/>
              <a:t>permet</a:t>
            </a:r>
            <a:r>
              <a:rPr lang="en-US" dirty="0" smtClean="0"/>
              <a:t> de </a:t>
            </a:r>
            <a:r>
              <a:rPr lang="en-US" dirty="0" err="1" smtClean="0"/>
              <a:t>spécifier</a:t>
            </a:r>
            <a:r>
              <a:rPr lang="en-US" dirty="0" smtClean="0"/>
              <a:t> la </a:t>
            </a:r>
            <a:r>
              <a:rPr lang="en-US" dirty="0" err="1" smtClean="0"/>
              <a:t>liste</a:t>
            </a:r>
            <a:r>
              <a:rPr lang="en-US" dirty="0" smtClean="0"/>
              <a:t> des champs qui </a:t>
            </a:r>
            <a:r>
              <a:rPr lang="en-US" dirty="0" err="1" smtClean="0"/>
              <a:t>doivent</a:t>
            </a:r>
            <a:r>
              <a:rPr lang="en-US" dirty="0" smtClean="0"/>
              <a:t> </a:t>
            </a:r>
            <a:r>
              <a:rPr lang="en-US" dirty="0" err="1" smtClean="0"/>
              <a:t>être</a:t>
            </a:r>
            <a:r>
              <a:rPr lang="en-US" dirty="0" smtClean="0"/>
              <a:t> </a:t>
            </a:r>
            <a:r>
              <a:rPr lang="en-US" dirty="0" err="1" smtClean="0"/>
              <a:t>retournés</a:t>
            </a:r>
            <a:r>
              <a:rPr lang="en-US" dirty="0" smtClean="0"/>
              <a:t> </a:t>
            </a:r>
            <a:r>
              <a:rPr lang="en-US" dirty="0" err="1" smtClean="0"/>
              <a:t>également</a:t>
            </a:r>
            <a:r>
              <a:rPr lang="en-US" dirty="0" smtClean="0"/>
              <a:t> </a:t>
            </a:r>
            <a:r>
              <a:rPr lang="en-US" dirty="0" err="1" smtClean="0"/>
              <a:t>dans</a:t>
            </a:r>
            <a:r>
              <a:rPr lang="en-US" dirty="0" smtClean="0"/>
              <a:t> </a:t>
            </a:r>
            <a:r>
              <a:rPr lang="en-US" dirty="0" err="1" smtClean="0"/>
              <a:t>une</a:t>
            </a:r>
            <a:r>
              <a:rPr lang="en-US" dirty="0" smtClean="0"/>
              <a:t> </a:t>
            </a:r>
            <a:r>
              <a:rPr lang="en-US" dirty="0" err="1" smtClean="0"/>
              <a:t>chaîne</a:t>
            </a:r>
            <a:r>
              <a:rPr lang="en-US" dirty="0" smtClean="0"/>
              <a:t> de </a:t>
            </a:r>
            <a:r>
              <a:rPr lang="en-US" dirty="0" err="1" smtClean="0"/>
              <a:t>caractères</a:t>
            </a:r>
            <a:r>
              <a:rPr lang="en-US" dirty="0" smtClean="0"/>
              <a:t>:</a:t>
            </a:r>
          </a:p>
          <a:p>
            <a:endParaRPr lang="en-US" dirty="0" smtClean="0"/>
          </a:p>
          <a:p>
            <a:r>
              <a:rPr lang="en-US" dirty="0" smtClean="0"/>
              <a:t>			”</a:t>
            </a:r>
            <a:r>
              <a:rPr lang="en-US" dirty="0" smtClean="0">
                <a:solidFill>
                  <a:schemeClr val="accent2">
                    <a:lumMod val="60000"/>
                    <a:lumOff val="40000"/>
                  </a:schemeClr>
                </a:solidFill>
              </a:rPr>
              <a:t>Select</a:t>
            </a:r>
            <a:r>
              <a:rPr lang="en-US" dirty="0" smtClean="0"/>
              <a:t> </a:t>
            </a:r>
            <a:r>
              <a:rPr lang="en-US" b="1" i="1" dirty="0" smtClean="0"/>
              <a:t>champ1</a:t>
            </a:r>
            <a:r>
              <a:rPr lang="en-US" dirty="0" smtClean="0"/>
              <a:t>, </a:t>
            </a:r>
            <a:r>
              <a:rPr lang="en-US" b="1" i="1" dirty="0" smtClean="0"/>
              <a:t>champ2</a:t>
            </a:r>
            <a:r>
              <a:rPr lang="en-US" dirty="0" smtClean="0"/>
              <a:t>, …,</a:t>
            </a:r>
            <a:r>
              <a:rPr lang="en-US" b="1" i="1" dirty="0" err="1" smtClean="0"/>
              <a:t>champnN</a:t>
            </a:r>
            <a:r>
              <a:rPr lang="en-US" dirty="0" smtClean="0">
                <a:solidFill>
                  <a:schemeClr val="accent2">
                    <a:lumMod val="60000"/>
                    <a:lumOff val="40000"/>
                  </a:schemeClr>
                </a:solidFill>
              </a:rPr>
              <a:t>				From</a:t>
            </a:r>
            <a:r>
              <a:rPr lang="en-US" dirty="0" smtClean="0"/>
              <a:t> </a:t>
            </a:r>
            <a:r>
              <a:rPr lang="en-US" b="1" i="1" dirty="0" err="1" smtClean="0"/>
              <a:t>maTable</a:t>
            </a:r>
            <a:r>
              <a:rPr lang="en-US" dirty="0" smtClean="0"/>
              <a:t>”</a:t>
            </a:r>
          </a:p>
          <a:p>
            <a:endParaRPr lang="en-US" dirty="0" smtClean="0"/>
          </a:p>
          <a:p>
            <a:r>
              <a:rPr lang="en-US" dirty="0" err="1" smtClean="0"/>
              <a:t>Chaîne</a:t>
            </a:r>
            <a:r>
              <a:rPr lang="en-US" dirty="0" smtClean="0"/>
              <a:t> de </a:t>
            </a:r>
            <a:r>
              <a:rPr lang="en-US" dirty="0" err="1" smtClean="0"/>
              <a:t>caractères</a:t>
            </a:r>
            <a:r>
              <a:rPr lang="en-US" dirty="0" smtClean="0"/>
              <a:t> qui sera </a:t>
            </a:r>
            <a:r>
              <a:rPr lang="en-US" dirty="0" err="1" smtClean="0"/>
              <a:t>utilisée</a:t>
            </a:r>
            <a:r>
              <a:rPr lang="en-US" dirty="0" smtClean="0"/>
              <a:t> par la </a:t>
            </a:r>
            <a:r>
              <a:rPr lang="en-US" dirty="0" err="1" smtClean="0"/>
              <a:t>méthode</a:t>
            </a:r>
            <a:r>
              <a:rPr lang="en-US" dirty="0" smtClean="0"/>
              <a:t> </a:t>
            </a:r>
            <a:r>
              <a:rPr lang="en-US" b="1" i="1" dirty="0" err="1" smtClean="0"/>
              <a:t>createQuery</a:t>
            </a:r>
            <a:r>
              <a:rPr lang="en-US" b="1" i="1" dirty="0" smtClean="0"/>
              <a:t>()</a:t>
            </a:r>
            <a:r>
              <a:rPr lang="en-US" dirty="0" smtClean="0"/>
              <a:t>de </a:t>
            </a:r>
            <a:r>
              <a:rPr lang="en-US" dirty="0" err="1" smtClean="0"/>
              <a:t>l’objet</a:t>
            </a:r>
            <a:r>
              <a:rPr lang="en-US" dirty="0" smtClean="0"/>
              <a:t> </a:t>
            </a:r>
            <a:r>
              <a:rPr lang="en-US" b="1" dirty="0" smtClean="0"/>
              <a:t>session</a:t>
            </a:r>
            <a:r>
              <a:rPr lang="en-US" dirty="0" smtClean="0"/>
              <a:t> pour </a:t>
            </a:r>
            <a:r>
              <a:rPr lang="en-US" dirty="0" err="1" smtClean="0"/>
              <a:t>créer</a:t>
            </a:r>
            <a:r>
              <a:rPr lang="en-US" dirty="0" smtClean="0"/>
              <a:t> </a:t>
            </a:r>
            <a:r>
              <a:rPr lang="en-US" dirty="0" err="1" smtClean="0"/>
              <a:t>véritablement</a:t>
            </a:r>
            <a:r>
              <a:rPr lang="en-US" dirty="0" smtClean="0"/>
              <a:t> </a:t>
            </a:r>
            <a:r>
              <a:rPr lang="en-US" dirty="0" err="1" smtClean="0"/>
              <a:t>notre</a:t>
            </a:r>
            <a:r>
              <a:rPr lang="en-US" dirty="0" smtClean="0"/>
              <a:t> </a:t>
            </a:r>
            <a:r>
              <a:rPr lang="en-US" dirty="0" err="1" smtClean="0"/>
              <a:t>requête</a:t>
            </a:r>
            <a:r>
              <a:rPr lang="en-US" dirty="0" smtClean="0"/>
              <a:t> </a:t>
            </a:r>
            <a:r>
              <a:rPr lang="en-US" dirty="0" err="1" smtClean="0"/>
              <a:t>sous</a:t>
            </a:r>
            <a:r>
              <a:rPr lang="en-US" dirty="0" smtClean="0"/>
              <a:t> la </a:t>
            </a:r>
            <a:r>
              <a:rPr lang="en-US" dirty="0" err="1" smtClean="0"/>
              <a:t>forme</a:t>
            </a:r>
            <a:r>
              <a:rPr lang="en-US" dirty="0" smtClean="0"/>
              <a:t> d’un objet de type </a:t>
            </a:r>
            <a:r>
              <a:rPr lang="en-US" b="1" dirty="0" smtClean="0"/>
              <a:t>Query.</a:t>
            </a:r>
          </a:p>
          <a:p>
            <a:endParaRPr lang="en-US" dirty="0" smtClean="0"/>
          </a:p>
          <a:p>
            <a:r>
              <a:rPr lang="en-US" dirty="0" smtClean="0"/>
              <a:t>La </a:t>
            </a:r>
            <a:r>
              <a:rPr lang="en-US" dirty="0" err="1" smtClean="0"/>
              <a:t>classe</a:t>
            </a:r>
            <a:r>
              <a:rPr lang="en-US" dirty="0" smtClean="0"/>
              <a:t> Query </a:t>
            </a:r>
            <a:r>
              <a:rPr lang="en-US" dirty="0" err="1" smtClean="0"/>
              <a:t>implémentant</a:t>
            </a:r>
            <a:r>
              <a:rPr lang="en-US" dirty="0" smtClean="0"/>
              <a:t> </a:t>
            </a:r>
            <a:r>
              <a:rPr lang="en-US" dirty="0" err="1" smtClean="0"/>
              <a:t>l’interface</a:t>
            </a:r>
            <a:r>
              <a:rPr lang="en-US" dirty="0" smtClean="0"/>
              <a:t> </a:t>
            </a:r>
            <a:r>
              <a:rPr lang="en-US" b="1" dirty="0" err="1" smtClean="0"/>
              <a:t>Iterator</a:t>
            </a:r>
            <a:r>
              <a:rPr lang="en-US" dirty="0" smtClean="0"/>
              <a:t>, </a:t>
            </a:r>
            <a:r>
              <a:rPr lang="en-US" dirty="0" err="1" smtClean="0"/>
              <a:t>il</a:t>
            </a:r>
            <a:r>
              <a:rPr lang="en-US" dirty="0" smtClean="0"/>
              <a:t> nous </a:t>
            </a:r>
            <a:r>
              <a:rPr lang="en-US" dirty="0" err="1" smtClean="0"/>
              <a:t>est</a:t>
            </a:r>
            <a:r>
              <a:rPr lang="en-US" dirty="0" smtClean="0"/>
              <a:t> possible de </a:t>
            </a:r>
            <a:r>
              <a:rPr lang="en-US" dirty="0" err="1" smtClean="0"/>
              <a:t>parcourir</a:t>
            </a:r>
            <a:r>
              <a:rPr lang="en-US" dirty="0" smtClean="0"/>
              <a:t> </a:t>
            </a:r>
            <a:r>
              <a:rPr lang="en-US" dirty="0" err="1" smtClean="0"/>
              <a:t>notre</a:t>
            </a:r>
            <a:r>
              <a:rPr lang="en-US" dirty="0" smtClean="0"/>
              <a:t> </a:t>
            </a:r>
            <a:r>
              <a:rPr lang="en-US" dirty="0" err="1" smtClean="0"/>
              <a:t>jeu</a:t>
            </a:r>
            <a:r>
              <a:rPr lang="en-US" dirty="0" smtClean="0"/>
              <a:t> de </a:t>
            </a:r>
            <a:r>
              <a:rPr lang="en-US" dirty="0" err="1" smtClean="0"/>
              <a:t>donnée</a:t>
            </a:r>
            <a:r>
              <a:rPr lang="en-US" dirty="0" smtClean="0"/>
              <a:t> en </a:t>
            </a:r>
            <a:r>
              <a:rPr lang="en-US" dirty="0" err="1" smtClean="0"/>
              <a:t>invoquant</a:t>
            </a:r>
            <a:r>
              <a:rPr lang="en-US" dirty="0" smtClean="0"/>
              <a:t> la </a:t>
            </a:r>
            <a:r>
              <a:rPr lang="en-US" dirty="0" err="1" smtClean="0"/>
              <a:t>méthode</a:t>
            </a:r>
            <a:r>
              <a:rPr lang="en-US" dirty="0" smtClean="0"/>
              <a:t> </a:t>
            </a:r>
            <a:r>
              <a:rPr lang="en-US" b="1" i="1" dirty="0" smtClean="0"/>
              <a:t>iterate() </a:t>
            </a:r>
            <a:r>
              <a:rPr lang="en-US" dirty="0" smtClean="0"/>
              <a:t>qui </a:t>
            </a:r>
            <a:r>
              <a:rPr lang="en-US" dirty="0" err="1" smtClean="0"/>
              <a:t>retourne</a:t>
            </a:r>
            <a:r>
              <a:rPr lang="en-US" dirty="0" smtClean="0"/>
              <a:t> un objet de type </a:t>
            </a:r>
            <a:r>
              <a:rPr lang="en-US" dirty="0" err="1" smtClean="0"/>
              <a:t>Iterator</a:t>
            </a:r>
            <a:r>
              <a:rPr lang="en-US" dirty="0" smtClean="0"/>
              <a:t> et </a:t>
            </a:r>
            <a:r>
              <a:rPr lang="en-US" dirty="0" err="1" smtClean="0"/>
              <a:t>ensuite</a:t>
            </a:r>
            <a:r>
              <a:rPr lang="en-US" dirty="0" smtClean="0"/>
              <a:t> </a:t>
            </a:r>
            <a:r>
              <a:rPr lang="en-US" dirty="0" err="1" smtClean="0"/>
              <a:t>d’utiliser</a:t>
            </a:r>
            <a:r>
              <a:rPr lang="en-US" dirty="0" smtClean="0"/>
              <a:t> </a:t>
            </a:r>
            <a:r>
              <a:rPr lang="en-US" dirty="0" err="1" smtClean="0"/>
              <a:t>sur</a:t>
            </a:r>
            <a:r>
              <a:rPr lang="en-US" dirty="0" smtClean="0"/>
              <a:t> </a:t>
            </a:r>
            <a:r>
              <a:rPr lang="en-US" dirty="0" err="1" smtClean="0"/>
              <a:t>celui-ci</a:t>
            </a:r>
            <a:r>
              <a:rPr lang="en-US" dirty="0" smtClean="0"/>
              <a:t> les </a:t>
            </a:r>
            <a:r>
              <a:rPr lang="en-US" dirty="0" err="1" smtClean="0"/>
              <a:t>méthodes</a:t>
            </a:r>
            <a:r>
              <a:rPr lang="en-US" dirty="0" smtClean="0"/>
              <a:t> </a:t>
            </a:r>
            <a:r>
              <a:rPr lang="en-US" b="1" i="1" dirty="0" err="1" smtClean="0"/>
              <a:t>hasNext</a:t>
            </a:r>
            <a:r>
              <a:rPr lang="en-US" b="1" i="1" dirty="0" smtClean="0"/>
              <a:t>() </a:t>
            </a:r>
            <a:r>
              <a:rPr lang="en-US" dirty="0" smtClean="0"/>
              <a:t>et </a:t>
            </a:r>
            <a:r>
              <a:rPr lang="en-US" b="1" i="1" dirty="0" smtClean="0"/>
              <a:t>next() </a:t>
            </a:r>
            <a:r>
              <a:rPr lang="en-US" dirty="0" err="1" smtClean="0"/>
              <a:t>comme</a:t>
            </a:r>
            <a:r>
              <a:rPr lang="en-US" dirty="0" smtClean="0"/>
              <a:t> nous le </a:t>
            </a:r>
            <a:r>
              <a:rPr lang="en-US" dirty="0" err="1" smtClean="0"/>
              <a:t>ferions</a:t>
            </a:r>
            <a:r>
              <a:rPr lang="en-US" dirty="0" smtClean="0"/>
              <a:t> avec un </a:t>
            </a:r>
            <a:r>
              <a:rPr lang="en-US" dirty="0" err="1" smtClean="0"/>
              <a:t>resultset</a:t>
            </a:r>
            <a:r>
              <a:rPr lang="en-US" dirty="0" smtClean="0"/>
              <a:t>  </a:t>
            </a:r>
            <a:r>
              <a:rPr lang="en-US" dirty="0" err="1" smtClean="0"/>
              <a:t>sauf</a:t>
            </a:r>
            <a:r>
              <a:rPr lang="en-US" dirty="0" smtClean="0"/>
              <a:t> </a:t>
            </a:r>
            <a:r>
              <a:rPr lang="en-US" dirty="0" err="1" smtClean="0"/>
              <a:t>que</a:t>
            </a:r>
            <a:r>
              <a:rPr lang="en-US" dirty="0" smtClean="0"/>
              <a:t>, </a:t>
            </a:r>
            <a:r>
              <a:rPr lang="en-US" dirty="0" err="1" smtClean="0"/>
              <a:t>dans</a:t>
            </a:r>
            <a:r>
              <a:rPr lang="en-US" dirty="0" smtClean="0"/>
              <a:t> </a:t>
            </a:r>
            <a:r>
              <a:rPr lang="en-US" dirty="0" err="1" smtClean="0"/>
              <a:t>notre</a:t>
            </a:r>
            <a:r>
              <a:rPr lang="en-US" dirty="0" smtClean="0"/>
              <a:t> </a:t>
            </a:r>
            <a:r>
              <a:rPr lang="en-US" dirty="0" err="1" smtClean="0"/>
              <a:t>cas</a:t>
            </a:r>
            <a:r>
              <a:rPr lang="en-US" dirty="0" smtClean="0"/>
              <a:t>, le </a:t>
            </a:r>
            <a:r>
              <a:rPr lang="en-US" dirty="0" err="1" smtClean="0"/>
              <a:t>resultset</a:t>
            </a:r>
            <a:r>
              <a:rPr lang="en-US" dirty="0" smtClean="0"/>
              <a:t> </a:t>
            </a:r>
            <a:r>
              <a:rPr lang="en-US" dirty="0" err="1" smtClean="0"/>
              <a:t>contient</a:t>
            </a:r>
            <a:r>
              <a:rPr lang="en-US" dirty="0" smtClean="0"/>
              <a:t> des </a:t>
            </a:r>
            <a:r>
              <a:rPr lang="en-US" dirty="0" err="1" smtClean="0"/>
              <a:t>objets</a:t>
            </a:r>
            <a:r>
              <a:rPr lang="en-US" dirty="0" smtClean="0"/>
              <a:t> et non des </a:t>
            </a:r>
            <a:r>
              <a:rPr lang="en-US" dirty="0" err="1" smtClean="0"/>
              <a:t>enregistrements</a:t>
            </a:r>
            <a:r>
              <a:rPr lang="en-US" dirty="0" smtClean="0"/>
              <a:t> </a:t>
            </a:r>
            <a:r>
              <a:rPr lang="en-US" dirty="0" err="1" smtClean="0"/>
              <a:t>d’une</a:t>
            </a:r>
            <a:r>
              <a:rPr lang="en-US" dirty="0" smtClean="0"/>
              <a:t> </a:t>
            </a:r>
            <a:r>
              <a:rPr lang="en-US" dirty="0" err="1" smtClean="0"/>
              <a:t>quelconque</a:t>
            </a:r>
            <a:r>
              <a:rPr lang="en-US" dirty="0" smtClean="0"/>
              <a:t> table</a:t>
            </a:r>
          </a:p>
          <a:p>
            <a:endParaRPr lang="en-US" dirty="0" smtClean="0"/>
          </a:p>
          <a:p>
            <a:pPr algn="ctr"/>
            <a:r>
              <a:rPr lang="en-US" sz="1400" dirty="0" smtClean="0"/>
              <a:t>(</a:t>
            </a:r>
            <a:r>
              <a:rPr lang="en-US" sz="1400" dirty="0" err="1" smtClean="0"/>
              <a:t>cfr</a:t>
            </a:r>
            <a:r>
              <a:rPr lang="en-US" sz="1400" dirty="0" smtClean="0"/>
              <a:t> </a:t>
            </a:r>
            <a:r>
              <a:rPr lang="fr-BE" sz="1400" b="1" dirty="0" smtClean="0"/>
              <a:t>HQLSelectClauseExample.java</a:t>
            </a:r>
            <a:r>
              <a:rPr lang="en-US" sz="1400" dirty="0" smtClean="0"/>
              <a:t>)</a:t>
            </a:r>
          </a:p>
          <a:p>
            <a:endParaRPr lang="en-US" dirty="0" smtClean="0"/>
          </a:p>
          <a:p>
            <a:endParaRPr lang="fr-BE" dirty="0"/>
          </a:p>
        </p:txBody>
      </p:sp>
    </p:spTree>
  </p:cSld>
  <p:clrMapOvr>
    <a:masterClrMapping/>
  </p:clrMapOvr>
  <p:transition>
    <p:strips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857256"/>
          </a:xfrm>
        </p:spPr>
        <p:txBody>
          <a:bodyPr/>
          <a:lstStyle/>
          <a:p>
            <a:pPr>
              <a:buNone/>
            </a:pPr>
            <a:r>
              <a:rPr lang="fr-BE" dirty="0" smtClean="0"/>
              <a:t>III.		Les clauses HQL </a:t>
            </a:r>
            <a:r>
              <a:rPr lang="fr-BE" sz="2400" i="1" dirty="0" smtClean="0"/>
              <a:t>– La clause </a:t>
            </a:r>
            <a:r>
              <a:rPr lang="fr-BE" sz="2400" i="1" dirty="0" err="1" smtClean="0"/>
              <a:t>where</a:t>
            </a:r>
            <a:r>
              <a:rPr lang="fr-BE" sz="2400" i="1" dirty="0" smtClean="0"/>
              <a:t> (avec ou sans clause select)</a:t>
            </a:r>
            <a:endParaRPr lang="fr-BE" sz="2400" i="1" dirty="0"/>
          </a:p>
        </p:txBody>
      </p:sp>
      <p:sp>
        <p:nvSpPr>
          <p:cNvPr id="16" name="Rectangle 15"/>
          <p:cNvSpPr/>
          <p:nvPr/>
        </p:nvSpPr>
        <p:spPr>
          <a:xfrm>
            <a:off x="285720" y="1113898"/>
            <a:ext cx="8643998" cy="5016758"/>
          </a:xfrm>
          <a:prstGeom prst="rect">
            <a:avLst/>
          </a:prstGeom>
        </p:spPr>
        <p:txBody>
          <a:bodyPr wrap="square">
            <a:spAutoFit/>
          </a:bodyPr>
          <a:lstStyle/>
          <a:p>
            <a:r>
              <a:rPr lang="en-US" dirty="0" smtClean="0"/>
              <a:t>La clause </a:t>
            </a:r>
            <a:r>
              <a:rPr lang="en-US" b="1" dirty="0" smtClean="0"/>
              <a:t>where </a:t>
            </a:r>
            <a:r>
              <a:rPr lang="en-US" dirty="0" err="1" smtClean="0"/>
              <a:t>est</a:t>
            </a:r>
            <a:r>
              <a:rPr lang="en-US" dirty="0" smtClean="0"/>
              <a:t> </a:t>
            </a:r>
            <a:r>
              <a:rPr lang="en-US" dirty="0" err="1" smtClean="0"/>
              <a:t>utilisée</a:t>
            </a:r>
            <a:r>
              <a:rPr lang="en-US" dirty="0" smtClean="0"/>
              <a:t> pour limiter le </a:t>
            </a:r>
            <a:r>
              <a:rPr lang="en-US" dirty="0" err="1" smtClean="0"/>
              <a:t>nombre</a:t>
            </a:r>
            <a:r>
              <a:rPr lang="en-US" dirty="0" smtClean="0"/>
              <a:t> </a:t>
            </a:r>
            <a:r>
              <a:rPr lang="en-US" dirty="0" err="1" smtClean="0"/>
              <a:t>résultats</a:t>
            </a:r>
            <a:r>
              <a:rPr lang="en-US" dirty="0" smtClean="0"/>
              <a:t> </a:t>
            </a:r>
            <a:r>
              <a:rPr lang="en-US" dirty="0" err="1" smtClean="0"/>
              <a:t>retournés</a:t>
            </a:r>
            <a:r>
              <a:rPr lang="en-US" dirty="0" smtClean="0"/>
              <a:t> par </a:t>
            </a:r>
            <a:r>
              <a:rPr lang="en-US" dirty="0" err="1" smtClean="0"/>
              <a:t>une</a:t>
            </a:r>
            <a:r>
              <a:rPr lang="en-US" dirty="0" smtClean="0"/>
              <a:t> </a:t>
            </a:r>
            <a:r>
              <a:rPr lang="en-US" dirty="0" err="1" smtClean="0"/>
              <a:t>requête</a:t>
            </a:r>
            <a:r>
              <a:rPr lang="en-US" dirty="0" smtClean="0"/>
              <a:t>.</a:t>
            </a:r>
          </a:p>
          <a:p>
            <a:endParaRPr lang="en-US" dirty="0" smtClean="0"/>
          </a:p>
          <a:p>
            <a:r>
              <a:rPr lang="en-US" dirty="0" smtClean="0"/>
              <a:t>La clause where </a:t>
            </a:r>
            <a:r>
              <a:rPr lang="en-US" dirty="0" err="1" smtClean="0"/>
              <a:t>peut</a:t>
            </a:r>
            <a:r>
              <a:rPr lang="en-US" dirty="0" smtClean="0"/>
              <a:t> </a:t>
            </a:r>
            <a:r>
              <a:rPr lang="en-US" dirty="0" err="1" smtClean="0"/>
              <a:t>s’utiliser</a:t>
            </a:r>
            <a:r>
              <a:rPr lang="en-US" dirty="0" smtClean="0"/>
              <a:t> avec </a:t>
            </a:r>
            <a:r>
              <a:rPr lang="en-US" dirty="0" err="1" smtClean="0"/>
              <a:t>ou</a:t>
            </a:r>
            <a:r>
              <a:rPr lang="en-US" dirty="0" smtClean="0"/>
              <a:t> sans clause select.</a:t>
            </a:r>
          </a:p>
          <a:p>
            <a:endParaRPr lang="en-US" dirty="0" smtClean="0"/>
          </a:p>
          <a:p>
            <a:r>
              <a:rPr lang="en-US" dirty="0" smtClean="0"/>
              <a:t>Tout </a:t>
            </a:r>
            <a:r>
              <a:rPr lang="en-US" dirty="0" err="1" smtClean="0"/>
              <a:t>comme</a:t>
            </a:r>
            <a:r>
              <a:rPr lang="en-US" dirty="0" smtClean="0"/>
              <a:t> avec JDBC les </a:t>
            </a:r>
            <a:r>
              <a:rPr lang="en-US" dirty="0" err="1" smtClean="0"/>
              <a:t>paramètres</a:t>
            </a:r>
            <a:r>
              <a:rPr lang="en-US" dirty="0" smtClean="0"/>
              <a:t> </a:t>
            </a:r>
            <a:r>
              <a:rPr lang="en-US" dirty="0" err="1" smtClean="0"/>
              <a:t>peuvent</a:t>
            </a:r>
            <a:r>
              <a:rPr lang="en-US" dirty="0" smtClean="0"/>
              <a:t> </a:t>
            </a:r>
            <a:r>
              <a:rPr lang="en-US" dirty="0" err="1" smtClean="0"/>
              <a:t>être</a:t>
            </a:r>
            <a:r>
              <a:rPr lang="en-US" dirty="0" smtClean="0"/>
              <a:t> </a:t>
            </a:r>
            <a:r>
              <a:rPr lang="en-US" dirty="0" err="1" smtClean="0"/>
              <a:t>substitué</a:t>
            </a:r>
            <a:r>
              <a:rPr lang="en-US" dirty="0" smtClean="0"/>
              <a:t> par le </a:t>
            </a:r>
            <a:r>
              <a:rPr lang="en-US" dirty="0" err="1" smtClean="0"/>
              <a:t>caractère</a:t>
            </a:r>
            <a:r>
              <a:rPr lang="en-US" dirty="0" smtClean="0"/>
              <a:t> </a:t>
            </a:r>
            <a:r>
              <a:rPr lang="en-US" b="1" dirty="0" smtClean="0"/>
              <a:t>?</a:t>
            </a:r>
          </a:p>
          <a:p>
            <a:r>
              <a:rPr lang="en-US" dirty="0" smtClean="0"/>
              <a:t>et </a:t>
            </a:r>
            <a:r>
              <a:rPr lang="en-US" dirty="0" err="1" smtClean="0"/>
              <a:t>renseignés</a:t>
            </a:r>
            <a:r>
              <a:rPr lang="en-US" dirty="0" smtClean="0"/>
              <a:t> </a:t>
            </a:r>
            <a:r>
              <a:rPr lang="en-US" dirty="0" err="1" smtClean="0"/>
              <a:t>grâce</a:t>
            </a:r>
            <a:r>
              <a:rPr lang="en-US" dirty="0" smtClean="0"/>
              <a:t> au </a:t>
            </a:r>
            <a:r>
              <a:rPr lang="en-US" dirty="0" err="1" smtClean="0"/>
              <a:t>méthodes</a:t>
            </a:r>
            <a:r>
              <a:rPr lang="en-US" dirty="0" smtClean="0"/>
              <a:t> </a:t>
            </a:r>
            <a:r>
              <a:rPr lang="en-US" dirty="0" err="1" smtClean="0"/>
              <a:t>setXXX</a:t>
            </a:r>
            <a:r>
              <a:rPr lang="en-US" dirty="0" smtClean="0"/>
              <a:t> de </a:t>
            </a:r>
            <a:r>
              <a:rPr lang="en-US" dirty="0" err="1" smtClean="0"/>
              <a:t>l’objet</a:t>
            </a:r>
            <a:r>
              <a:rPr lang="en-US" dirty="0" smtClean="0"/>
              <a:t> query:</a:t>
            </a:r>
          </a:p>
          <a:p>
            <a:pPr algn="ctr"/>
            <a:endParaRPr lang="en-US" dirty="0" smtClean="0"/>
          </a:p>
          <a:p>
            <a:pPr algn="ctr"/>
            <a:endParaRPr lang="en-US" dirty="0" smtClean="0"/>
          </a:p>
          <a:p>
            <a:pPr algn="ctr"/>
            <a:r>
              <a:rPr lang="fr-BE" dirty="0" err="1" smtClean="0"/>
              <a:t>query.setInteger</a:t>
            </a:r>
            <a:r>
              <a:rPr lang="fr-BE" dirty="0" smtClean="0"/>
              <a:t>(0,1);</a:t>
            </a:r>
          </a:p>
          <a:p>
            <a:pPr algn="ctr"/>
            <a:r>
              <a:rPr lang="fr-BE" dirty="0" smtClean="0"/>
              <a:t>        </a:t>
            </a:r>
            <a:r>
              <a:rPr lang="fr-BE" dirty="0" err="1" smtClean="0"/>
              <a:t>query.setString</a:t>
            </a:r>
            <a:r>
              <a:rPr lang="fr-BE" dirty="0" smtClean="0"/>
              <a:t>(3, </a:t>
            </a:r>
            <a:r>
              <a:rPr lang="en-US" dirty="0" smtClean="0"/>
              <a:t>“</a:t>
            </a:r>
            <a:r>
              <a:rPr lang="fr-BE" dirty="0" smtClean="0"/>
              <a:t>Hello</a:t>
            </a:r>
            <a:r>
              <a:rPr lang="en-US" dirty="0" smtClean="0"/>
              <a:t>”</a:t>
            </a:r>
            <a:r>
              <a:rPr lang="fr-BE" dirty="0" smtClean="0"/>
              <a:t>); </a:t>
            </a:r>
          </a:p>
          <a:p>
            <a:pPr algn="ctr"/>
            <a:r>
              <a:rPr lang="fr-BE" dirty="0" smtClean="0"/>
              <a:t>  </a:t>
            </a:r>
            <a:r>
              <a:rPr lang="fr-BE" dirty="0" err="1" smtClean="0"/>
              <a:t>query.setFloat</a:t>
            </a:r>
            <a:r>
              <a:rPr lang="fr-BE" dirty="0" smtClean="0"/>
              <a:t>(10,3.2);</a:t>
            </a:r>
          </a:p>
          <a:p>
            <a:endParaRPr lang="fr-BE" dirty="0" smtClean="0"/>
          </a:p>
          <a:p>
            <a:endParaRPr lang="fr-BE" dirty="0" smtClean="0"/>
          </a:p>
          <a:p>
            <a:pPr algn="ctr"/>
            <a:r>
              <a:rPr lang="en-US" sz="1400" dirty="0" smtClean="0"/>
              <a:t>(</a:t>
            </a:r>
            <a:r>
              <a:rPr lang="en-US" sz="1400" dirty="0" err="1" smtClean="0"/>
              <a:t>cfr</a:t>
            </a:r>
            <a:r>
              <a:rPr lang="en-US" sz="1400" dirty="0" smtClean="0"/>
              <a:t> </a:t>
            </a:r>
            <a:r>
              <a:rPr lang="fr-BE" sz="1400" b="1" dirty="0" smtClean="0"/>
              <a:t>HQLWhereClauseExample.java</a:t>
            </a:r>
            <a:r>
              <a:rPr lang="en-US" sz="1400" dirty="0" smtClean="0"/>
              <a:t>)</a:t>
            </a:r>
          </a:p>
          <a:p>
            <a:endParaRPr lang="en-US" dirty="0" smtClean="0"/>
          </a:p>
          <a:p>
            <a:endParaRPr lang="en-US" dirty="0" smtClean="0"/>
          </a:p>
          <a:p>
            <a:endParaRPr lang="fr-BE" dirty="0"/>
          </a:p>
        </p:txBody>
      </p:sp>
      <p:sp>
        <p:nvSpPr>
          <p:cNvPr id="5" name="Rectangle 4"/>
          <p:cNvSpPr/>
          <p:nvPr/>
        </p:nvSpPr>
        <p:spPr bwMode="auto">
          <a:xfrm>
            <a:off x="3286116" y="3571876"/>
            <a:ext cx="2928958" cy="1000132"/>
          </a:xfrm>
          <a:prstGeom prst="rect">
            <a:avLst/>
          </a:prstGeom>
          <a:noFill/>
          <a:ln w="19050" cap="flat" cmpd="sng" algn="ctr">
            <a:solidFill>
              <a:schemeClr val="tx1"/>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Tree>
  </p:cSld>
  <p:clrMapOvr>
    <a:masterClrMapping/>
  </p:clrMapOvr>
  <p:transition>
    <p:strips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500034" y="1571612"/>
            <a:ext cx="7929618" cy="3125791"/>
          </a:xfrm>
        </p:spPr>
        <p:txBody>
          <a:bodyPr/>
          <a:lstStyle/>
          <a:p>
            <a:pPr algn="ctr"/>
            <a:r>
              <a:rPr lang="fr-BE" sz="6000" b="1" dirty="0" smtClean="0"/>
              <a:t>IV.	 Les fonctions d’agrégation avec HQL</a:t>
            </a:r>
            <a:endParaRPr lang="fr-BE" sz="6000" dirty="0" smtClean="0"/>
          </a:p>
        </p:txBody>
      </p:sp>
    </p:spTree>
  </p:cSld>
  <p:clrMapOvr>
    <a:masterClrMapping/>
  </p:clrMapOvr>
  <p:transition>
    <p:strips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857256"/>
          </a:xfrm>
        </p:spPr>
        <p:txBody>
          <a:bodyPr/>
          <a:lstStyle/>
          <a:p>
            <a:pPr>
              <a:buNone/>
            </a:pPr>
            <a:r>
              <a:rPr lang="fr-BE" dirty="0" smtClean="0"/>
              <a:t>IV.		Les fonctions d’</a:t>
            </a:r>
            <a:r>
              <a:rPr lang="fr-BE" dirty="0" err="1" smtClean="0"/>
              <a:t>aggrégation</a:t>
            </a:r>
            <a:r>
              <a:rPr lang="fr-BE" dirty="0" smtClean="0"/>
              <a:t> avec HQL </a:t>
            </a:r>
            <a:r>
              <a:rPr lang="fr-BE" sz="2400" i="1" dirty="0" smtClean="0"/>
              <a:t>– Les clauses count, </a:t>
            </a:r>
            <a:r>
              <a:rPr lang="fr-BE" sz="2400" i="1" dirty="0" err="1" smtClean="0"/>
              <a:t>sum</a:t>
            </a:r>
            <a:r>
              <a:rPr lang="fr-BE" sz="2400" i="1" dirty="0" smtClean="0"/>
              <a:t>, </a:t>
            </a:r>
            <a:r>
              <a:rPr lang="fr-BE" sz="2400" i="1" dirty="0" err="1" smtClean="0"/>
              <a:t>avg</a:t>
            </a:r>
            <a:r>
              <a:rPr lang="fr-BE" sz="2400" i="1" dirty="0" smtClean="0"/>
              <a:t>, max et min</a:t>
            </a:r>
            <a:endParaRPr lang="fr-BE" sz="2400" i="1" dirty="0"/>
          </a:p>
        </p:txBody>
      </p:sp>
      <p:sp>
        <p:nvSpPr>
          <p:cNvPr id="16" name="Rectangle 15"/>
          <p:cNvSpPr/>
          <p:nvPr/>
        </p:nvSpPr>
        <p:spPr>
          <a:xfrm>
            <a:off x="285720" y="1113898"/>
            <a:ext cx="8643998" cy="5909310"/>
          </a:xfrm>
          <a:prstGeom prst="rect">
            <a:avLst/>
          </a:prstGeom>
        </p:spPr>
        <p:txBody>
          <a:bodyPr wrap="square">
            <a:spAutoFit/>
          </a:bodyPr>
          <a:lstStyle/>
          <a:p>
            <a:r>
              <a:rPr lang="fr-BE" dirty="0" smtClean="0"/>
              <a:t>Hibernate prend en charge plusieurs fonctions d’agrégats.</a:t>
            </a:r>
          </a:p>
          <a:p>
            <a:r>
              <a:rPr lang="fr-BE" dirty="0" smtClean="0"/>
              <a:t>Quand celles-ci sont utilisées dans les requêtes HQL, elles retournent une valeur totale (par exemple en tant que somme, moyenne, comptage) calculée à partir de la valeur de la propriété de tous les objets répondant à la requête </a:t>
            </a:r>
          </a:p>
          <a:p>
            <a:endParaRPr lang="fr-BE" dirty="0" smtClean="0"/>
          </a:p>
          <a:p>
            <a:r>
              <a:rPr lang="en-US" b="1" dirty="0" smtClean="0"/>
              <a:t>count</a:t>
            </a:r>
            <a:r>
              <a:rPr lang="en-US" dirty="0" smtClean="0"/>
              <a:t>( [ </a:t>
            </a:r>
            <a:r>
              <a:rPr lang="en-US" b="1" dirty="0" smtClean="0"/>
              <a:t>distinct</a:t>
            </a:r>
            <a:r>
              <a:rPr lang="en-US" dirty="0" smtClean="0"/>
              <a:t> | </a:t>
            </a:r>
            <a:r>
              <a:rPr lang="en-US" b="1" dirty="0" smtClean="0"/>
              <a:t>all</a:t>
            </a:r>
            <a:r>
              <a:rPr lang="en-US" dirty="0" smtClean="0"/>
              <a:t> ] object | </a:t>
            </a:r>
            <a:r>
              <a:rPr lang="en-US" dirty="0" err="1" smtClean="0"/>
              <a:t>objet.propriété</a:t>
            </a:r>
            <a:r>
              <a:rPr lang="en-US" dirty="0" smtClean="0"/>
              <a:t>) </a:t>
            </a:r>
          </a:p>
          <a:p>
            <a:endParaRPr lang="en-US" dirty="0" smtClean="0"/>
          </a:p>
          <a:p>
            <a:r>
              <a:rPr lang="en-US" b="1" dirty="0" smtClean="0"/>
              <a:t>count(*)</a:t>
            </a:r>
            <a:r>
              <a:rPr lang="en-US" dirty="0" smtClean="0"/>
              <a:t>   </a:t>
            </a:r>
            <a:r>
              <a:rPr lang="en-US" dirty="0" err="1" smtClean="0"/>
              <a:t>équivalent</a:t>
            </a:r>
            <a:r>
              <a:rPr lang="en-US" dirty="0" smtClean="0"/>
              <a:t> à </a:t>
            </a:r>
            <a:r>
              <a:rPr lang="en-US" b="1" dirty="0" smtClean="0"/>
              <a:t>count(all ...)</a:t>
            </a:r>
            <a:r>
              <a:rPr lang="en-US" dirty="0" smtClean="0"/>
              <a:t> </a:t>
            </a:r>
            <a:r>
              <a:rPr lang="en-US" dirty="0" err="1" smtClean="0"/>
              <a:t>mais</a:t>
            </a:r>
            <a:r>
              <a:rPr lang="en-US" dirty="0" smtClean="0"/>
              <a:t> </a:t>
            </a:r>
            <a:r>
              <a:rPr lang="en-US" dirty="0" err="1" smtClean="0"/>
              <a:t>prend</a:t>
            </a:r>
            <a:r>
              <a:rPr lang="en-US" dirty="0" smtClean="0"/>
              <a:t> en </a:t>
            </a:r>
            <a:r>
              <a:rPr lang="en-US" dirty="0" err="1" smtClean="0"/>
              <a:t>compte</a:t>
            </a:r>
            <a:r>
              <a:rPr lang="en-US" dirty="0" smtClean="0"/>
              <a:t> les </a:t>
            </a:r>
            <a:r>
              <a:rPr lang="en-US" dirty="0" err="1" smtClean="0"/>
              <a:t>valeurs</a:t>
            </a:r>
            <a:r>
              <a:rPr lang="en-US" dirty="0" smtClean="0"/>
              <a:t> </a:t>
            </a:r>
            <a:r>
              <a:rPr lang="en-US" dirty="0" err="1" smtClean="0"/>
              <a:t>nulles</a:t>
            </a:r>
            <a:endParaRPr lang="en-US" dirty="0" smtClean="0"/>
          </a:p>
          <a:p>
            <a:endParaRPr lang="en-US" dirty="0" smtClean="0"/>
          </a:p>
          <a:p>
            <a:r>
              <a:rPr lang="en-US" b="1" dirty="0" smtClean="0"/>
              <a:t>sum (</a:t>
            </a:r>
            <a:r>
              <a:rPr lang="en-US" dirty="0" smtClean="0"/>
              <a:t> [ </a:t>
            </a:r>
            <a:r>
              <a:rPr lang="en-US" b="1" dirty="0" smtClean="0"/>
              <a:t>distinct</a:t>
            </a:r>
            <a:r>
              <a:rPr lang="en-US" dirty="0" smtClean="0"/>
              <a:t> | </a:t>
            </a:r>
            <a:r>
              <a:rPr lang="en-US" b="1" dirty="0" smtClean="0"/>
              <a:t>all</a:t>
            </a:r>
            <a:r>
              <a:rPr lang="en-US" dirty="0" smtClean="0"/>
              <a:t> ] </a:t>
            </a:r>
            <a:r>
              <a:rPr lang="en-US" dirty="0" err="1" smtClean="0"/>
              <a:t>objet.propriété</a:t>
            </a:r>
            <a:r>
              <a:rPr lang="en-US" dirty="0" smtClean="0"/>
              <a:t>) </a:t>
            </a:r>
          </a:p>
          <a:p>
            <a:endParaRPr lang="en-US" dirty="0" smtClean="0"/>
          </a:p>
          <a:p>
            <a:r>
              <a:rPr lang="en-US" b="1" dirty="0" err="1" smtClean="0"/>
              <a:t>avg</a:t>
            </a:r>
            <a:r>
              <a:rPr lang="en-US" b="1" dirty="0" smtClean="0"/>
              <a:t>(</a:t>
            </a:r>
            <a:r>
              <a:rPr lang="en-US" dirty="0" smtClean="0"/>
              <a:t> [ </a:t>
            </a:r>
            <a:r>
              <a:rPr lang="en-US" b="1" dirty="0" smtClean="0"/>
              <a:t>distinct</a:t>
            </a:r>
            <a:r>
              <a:rPr lang="en-US" dirty="0" smtClean="0"/>
              <a:t> | </a:t>
            </a:r>
            <a:r>
              <a:rPr lang="en-US" b="1" dirty="0" smtClean="0"/>
              <a:t>all</a:t>
            </a:r>
            <a:r>
              <a:rPr lang="en-US" dirty="0" smtClean="0"/>
              <a:t> ] </a:t>
            </a:r>
            <a:r>
              <a:rPr lang="en-US" dirty="0" err="1" smtClean="0"/>
              <a:t>objet.propriété</a:t>
            </a:r>
            <a:r>
              <a:rPr lang="en-US" dirty="0" smtClean="0"/>
              <a:t>) </a:t>
            </a:r>
          </a:p>
          <a:p>
            <a:endParaRPr lang="en-US" dirty="0" smtClean="0"/>
          </a:p>
          <a:p>
            <a:r>
              <a:rPr lang="en-US" b="1" dirty="0" smtClean="0"/>
              <a:t>max(</a:t>
            </a:r>
            <a:r>
              <a:rPr lang="en-US" dirty="0" smtClean="0"/>
              <a:t> [ </a:t>
            </a:r>
            <a:r>
              <a:rPr lang="en-US" b="1" dirty="0" smtClean="0"/>
              <a:t>distinct</a:t>
            </a:r>
            <a:r>
              <a:rPr lang="en-US" dirty="0" smtClean="0"/>
              <a:t> | </a:t>
            </a:r>
            <a:r>
              <a:rPr lang="en-US" b="1" dirty="0" smtClean="0"/>
              <a:t>all</a:t>
            </a:r>
            <a:r>
              <a:rPr lang="en-US" dirty="0" smtClean="0"/>
              <a:t> ] </a:t>
            </a:r>
            <a:r>
              <a:rPr lang="en-US" dirty="0" err="1" smtClean="0"/>
              <a:t>objet.propriété</a:t>
            </a:r>
            <a:r>
              <a:rPr lang="en-US" dirty="0" smtClean="0"/>
              <a:t>) </a:t>
            </a:r>
          </a:p>
          <a:p>
            <a:endParaRPr lang="en-US" dirty="0" smtClean="0"/>
          </a:p>
          <a:p>
            <a:r>
              <a:rPr lang="en-US" b="1" dirty="0" smtClean="0"/>
              <a:t>min(</a:t>
            </a:r>
            <a:r>
              <a:rPr lang="en-US" dirty="0" smtClean="0"/>
              <a:t> [ </a:t>
            </a:r>
            <a:r>
              <a:rPr lang="en-US" b="1" dirty="0" smtClean="0"/>
              <a:t>distinct</a:t>
            </a:r>
            <a:r>
              <a:rPr lang="en-US" dirty="0" smtClean="0"/>
              <a:t> | </a:t>
            </a:r>
            <a:r>
              <a:rPr lang="en-US" b="1" dirty="0" smtClean="0"/>
              <a:t>all</a:t>
            </a:r>
            <a:r>
              <a:rPr lang="en-US" dirty="0" smtClean="0"/>
              <a:t> ] </a:t>
            </a:r>
            <a:r>
              <a:rPr lang="en-US" dirty="0" err="1" smtClean="0"/>
              <a:t>objet.propriété</a:t>
            </a:r>
            <a:r>
              <a:rPr lang="en-US" dirty="0" smtClean="0"/>
              <a:t>) </a:t>
            </a:r>
          </a:p>
          <a:p>
            <a:endParaRPr lang="en-US" sz="1400" dirty="0" smtClean="0"/>
          </a:p>
          <a:p>
            <a:pPr algn="ctr"/>
            <a:r>
              <a:rPr lang="en-US" sz="1400" dirty="0" smtClean="0"/>
              <a:t>(</a:t>
            </a:r>
            <a:r>
              <a:rPr lang="en-US" sz="1400" dirty="0" err="1" smtClean="0"/>
              <a:t>cfr</a:t>
            </a:r>
            <a:r>
              <a:rPr lang="en-US" sz="1400" dirty="0" smtClean="0"/>
              <a:t> </a:t>
            </a:r>
            <a:r>
              <a:rPr lang="fr-BE" sz="1400" b="1" dirty="0" smtClean="0"/>
              <a:t>HQLAgregatesFunctionsExample.java</a:t>
            </a:r>
            <a:r>
              <a:rPr lang="en-US" sz="1400" dirty="0" smtClean="0"/>
              <a:t>)</a:t>
            </a:r>
          </a:p>
          <a:p>
            <a:endParaRPr lang="en-US" dirty="0" smtClean="0"/>
          </a:p>
          <a:p>
            <a:endParaRPr lang="en-US" dirty="0" smtClean="0"/>
          </a:p>
          <a:p>
            <a:endParaRPr lang="fr-BE" dirty="0"/>
          </a:p>
        </p:txBody>
      </p:sp>
    </p:spTree>
  </p:cSld>
  <p:clrMapOvr>
    <a:masterClrMapping/>
  </p:clrMapOvr>
  <p:transition>
    <p:strips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500034" y="2160597"/>
            <a:ext cx="7929618" cy="3054353"/>
          </a:xfrm>
        </p:spPr>
        <p:txBody>
          <a:bodyPr/>
          <a:lstStyle/>
          <a:p>
            <a:pPr algn="ctr"/>
            <a:r>
              <a:rPr lang="fr-BE" sz="6000" b="1" dirty="0" smtClean="0"/>
              <a:t>V.	 Introduction au HCQ</a:t>
            </a:r>
            <a:endParaRPr lang="fr-BE" sz="6000" dirty="0" smtClean="0"/>
          </a:p>
        </p:txBody>
      </p:sp>
    </p:spTree>
  </p:cSld>
  <p:clrMapOvr>
    <a:masterClrMapping/>
  </p:clrMapOvr>
  <p:transition>
    <p:strips dir="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a:buNone/>
            </a:pPr>
            <a:r>
              <a:rPr lang="fr-BE" dirty="0" smtClean="0"/>
              <a:t>V.		 Introduction au HCQ </a:t>
            </a:r>
            <a:endParaRPr lang="fr-BE" sz="2400" i="1" dirty="0"/>
          </a:p>
        </p:txBody>
      </p:sp>
      <p:sp>
        <p:nvSpPr>
          <p:cNvPr id="16" name="Rectangle 15"/>
          <p:cNvSpPr/>
          <p:nvPr/>
        </p:nvSpPr>
        <p:spPr>
          <a:xfrm>
            <a:off x="71438" y="1113898"/>
            <a:ext cx="9001156" cy="2862322"/>
          </a:xfrm>
          <a:prstGeom prst="rect">
            <a:avLst/>
          </a:prstGeom>
        </p:spPr>
        <p:txBody>
          <a:bodyPr wrap="square">
            <a:spAutoFit/>
          </a:bodyPr>
          <a:lstStyle/>
          <a:p>
            <a:r>
              <a:rPr lang="fr-BE" dirty="0" smtClean="0"/>
              <a:t>L’interface </a:t>
            </a:r>
            <a:r>
              <a:rPr lang="fr-BE" b="1" dirty="0" err="1" smtClean="0"/>
              <a:t>org.hibernate.Critera</a:t>
            </a:r>
            <a:r>
              <a:rPr lang="fr-BE" dirty="0" smtClean="0"/>
              <a:t> permet de créer et d’exécuter des requêtes </a:t>
            </a:r>
            <a:r>
              <a:rPr lang="fr-BE" b="1" dirty="0" smtClean="0"/>
              <a:t>orientées objet !</a:t>
            </a:r>
          </a:p>
          <a:p>
            <a:endParaRPr lang="fr-BE" dirty="0" smtClean="0"/>
          </a:p>
          <a:p>
            <a:r>
              <a:rPr lang="fr-BE" dirty="0" smtClean="0"/>
              <a:t>Il s’agit d’une alternative intéressante à l’utilisation du HQL mais qui à ses limitations.</a:t>
            </a:r>
          </a:p>
          <a:p>
            <a:endParaRPr lang="fr-BE" dirty="0" smtClean="0"/>
          </a:p>
          <a:p>
            <a:r>
              <a:rPr lang="fr-BE" dirty="0" smtClean="0"/>
              <a:t>Le HCQ est utilisé principalement dans le cas des écrans de recherche multi critères, où HQL n'est pas très efficace.</a:t>
            </a:r>
          </a:p>
          <a:p>
            <a:endParaRPr lang="fr-BE" dirty="0" smtClean="0"/>
          </a:p>
          <a:p>
            <a:r>
              <a:rPr lang="fr-BE" dirty="0" smtClean="0"/>
              <a:t>L’interface </a:t>
            </a:r>
            <a:r>
              <a:rPr lang="fr-BE" b="1" dirty="0" err="1" smtClean="0"/>
              <a:t>Critera</a:t>
            </a:r>
            <a:r>
              <a:rPr lang="fr-BE" dirty="0" smtClean="0"/>
              <a:t>  est utilisée pour créer le critère de la recherche et représente une requête sur une classe persistante.</a:t>
            </a:r>
          </a:p>
        </p:txBody>
      </p:sp>
    </p:spTree>
  </p:cSld>
  <p:clrMapOvr>
    <a:masterClrMapping/>
  </p:clrMapOvr>
  <p:transition>
    <p:strips dir="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a:buNone/>
            </a:pPr>
            <a:r>
              <a:rPr lang="fr-BE" dirty="0" smtClean="0"/>
              <a:t>V.		 Introduction au HCQ </a:t>
            </a:r>
            <a:r>
              <a:rPr lang="fr-BE" sz="2400" i="1" dirty="0" smtClean="0"/>
              <a:t>– La restriction des résultats</a:t>
            </a:r>
            <a:r>
              <a:rPr lang="fr-BE" sz="2400" dirty="0" smtClean="0"/>
              <a:t> </a:t>
            </a:r>
            <a:endParaRPr lang="fr-BE" sz="2400" i="1" dirty="0"/>
          </a:p>
        </p:txBody>
      </p:sp>
      <p:sp>
        <p:nvSpPr>
          <p:cNvPr id="16" name="Rectangle 15"/>
          <p:cNvSpPr/>
          <p:nvPr/>
        </p:nvSpPr>
        <p:spPr>
          <a:xfrm>
            <a:off x="71438" y="857232"/>
            <a:ext cx="9001156" cy="646331"/>
          </a:xfrm>
          <a:prstGeom prst="rect">
            <a:avLst/>
          </a:prstGeom>
        </p:spPr>
        <p:txBody>
          <a:bodyPr wrap="square">
            <a:spAutoFit/>
          </a:bodyPr>
          <a:lstStyle/>
          <a:p>
            <a:r>
              <a:rPr lang="fr-BE" dirty="0" smtClean="0"/>
              <a:t>Différente méthodes de l’interface </a:t>
            </a:r>
            <a:r>
              <a:rPr lang="fr-BE" dirty="0" err="1" smtClean="0"/>
              <a:t>Critera</a:t>
            </a:r>
            <a:r>
              <a:rPr lang="fr-BE" dirty="0" smtClean="0"/>
              <a:t> peuvent être utilisées pour limiter les résultats retournés par une requête.</a:t>
            </a:r>
            <a:endParaRPr lang="fr-BE" dirty="0"/>
          </a:p>
        </p:txBody>
      </p:sp>
      <p:graphicFrame>
        <p:nvGraphicFramePr>
          <p:cNvPr id="5" name="Tableau 4"/>
          <p:cNvGraphicFramePr>
            <a:graphicFrameLocks noGrp="1"/>
          </p:cNvGraphicFramePr>
          <p:nvPr/>
        </p:nvGraphicFramePr>
        <p:xfrm>
          <a:off x="428596" y="1785926"/>
          <a:ext cx="8215370" cy="3196438"/>
        </p:xfrm>
        <a:graphic>
          <a:graphicData uri="http://schemas.openxmlformats.org/drawingml/2006/table">
            <a:tbl>
              <a:tblPr firstRow="1" bandRow="1">
                <a:tableStyleId>{5C22544A-7EE6-4342-B048-85BDC9FD1C3A}</a:tableStyleId>
              </a:tblPr>
              <a:tblGrid>
                <a:gridCol w="2006997"/>
                <a:gridCol w="6208373"/>
              </a:tblGrid>
              <a:tr h="275790">
                <a:tc>
                  <a:txBody>
                    <a:bodyPr/>
                    <a:lstStyle/>
                    <a:p>
                      <a:pPr algn="ctr"/>
                      <a:r>
                        <a:rPr lang="fr-BE" sz="1400" dirty="0" smtClean="0"/>
                        <a:t>Méthode</a:t>
                      </a:r>
                      <a:endParaRPr lang="fr-BE" sz="1400" dirty="0"/>
                    </a:p>
                  </a:txBody>
                  <a:tcPr/>
                </a:tc>
                <a:tc>
                  <a:txBody>
                    <a:bodyPr/>
                    <a:lstStyle/>
                    <a:p>
                      <a:pPr algn="ctr"/>
                      <a:r>
                        <a:rPr lang="fr-BE" sz="1400" dirty="0" smtClean="0"/>
                        <a:t>Description</a:t>
                      </a:r>
                      <a:endParaRPr lang="fr-BE" sz="1400" dirty="0"/>
                    </a:p>
                  </a:txBody>
                  <a:tcPr/>
                </a:tc>
              </a:tr>
              <a:tr h="275790">
                <a:tc>
                  <a:txBody>
                    <a:bodyPr/>
                    <a:lstStyle/>
                    <a:p>
                      <a:r>
                        <a:rPr lang="fr-BE" sz="1400" dirty="0" err="1" smtClean="0"/>
                        <a:t>add</a:t>
                      </a:r>
                      <a:endParaRPr lang="fr-BE" sz="1400" dirty="0"/>
                    </a:p>
                  </a:txBody>
                  <a:tcPr/>
                </a:tc>
                <a:tc>
                  <a:txBody>
                    <a:bodyPr/>
                    <a:lstStyle/>
                    <a:p>
                      <a:r>
                        <a:rPr lang="fr-BE" sz="1400" dirty="0" smtClean="0"/>
                        <a:t>ajoute un critère pour limiter les résultats</a:t>
                      </a:r>
                      <a:endParaRPr lang="fr-BE" sz="1400" dirty="0"/>
                    </a:p>
                  </a:txBody>
                  <a:tcPr/>
                </a:tc>
              </a:tr>
              <a:tr h="275790">
                <a:tc>
                  <a:txBody>
                    <a:bodyPr/>
                    <a:lstStyle/>
                    <a:p>
                      <a:r>
                        <a:rPr lang="fr-BE" sz="1400" dirty="0" err="1" smtClean="0"/>
                        <a:t>addOrder</a:t>
                      </a:r>
                      <a:endParaRPr lang="fr-BE" sz="1400" dirty="0"/>
                    </a:p>
                  </a:txBody>
                  <a:tcPr/>
                </a:tc>
                <a:tc>
                  <a:txBody>
                    <a:bodyPr/>
                    <a:lstStyle/>
                    <a:p>
                      <a:r>
                        <a:rPr lang="fr-BE" sz="1400" dirty="0" smtClean="0"/>
                        <a:t>ajout d’un ordre de tri au </a:t>
                      </a:r>
                      <a:r>
                        <a:rPr lang="fr-BE" sz="1400" dirty="0" err="1" smtClean="0"/>
                        <a:t>resultset</a:t>
                      </a:r>
                      <a:endParaRPr lang="fr-BE" sz="1400" dirty="0"/>
                    </a:p>
                  </a:txBody>
                  <a:tcPr/>
                </a:tc>
              </a:tr>
              <a:tr h="275790">
                <a:tc>
                  <a:txBody>
                    <a:bodyPr/>
                    <a:lstStyle/>
                    <a:p>
                      <a:r>
                        <a:rPr lang="fr-BE" sz="1400" dirty="0" err="1" smtClean="0"/>
                        <a:t>createAlias</a:t>
                      </a:r>
                      <a:endParaRPr lang="fr-BE" sz="1400" dirty="0"/>
                    </a:p>
                  </a:txBody>
                  <a:tcPr/>
                </a:tc>
                <a:tc>
                  <a:txBody>
                    <a:bodyPr/>
                    <a:lstStyle/>
                    <a:p>
                      <a:r>
                        <a:rPr lang="fr-BE" sz="1400" dirty="0" smtClean="0"/>
                        <a:t>assigne un alias à l’entité jointe</a:t>
                      </a:r>
                      <a:endParaRPr lang="fr-BE" sz="1400" dirty="0"/>
                    </a:p>
                  </a:txBody>
                  <a:tcPr/>
                </a:tc>
              </a:tr>
              <a:tr h="424739">
                <a:tc>
                  <a:txBody>
                    <a:bodyPr/>
                    <a:lstStyle/>
                    <a:p>
                      <a:r>
                        <a:rPr lang="fr-BE" sz="1400" dirty="0" err="1" smtClean="0"/>
                        <a:t>createCritera</a:t>
                      </a:r>
                      <a:endParaRPr lang="fr-BE" sz="1400" dirty="0"/>
                    </a:p>
                  </a:txBody>
                  <a:tcPr/>
                </a:tc>
                <a:tc>
                  <a:txBody>
                    <a:bodyPr/>
                    <a:lstStyle/>
                    <a:p>
                      <a:r>
                        <a:rPr lang="fr-BE" sz="1400" dirty="0" smtClean="0"/>
                        <a:t>crée un nouveau de critère</a:t>
                      </a:r>
                      <a:r>
                        <a:rPr lang="fr-BE" sz="1400" baseline="0" dirty="0" smtClean="0"/>
                        <a:t> « </a:t>
                      </a:r>
                      <a:r>
                        <a:rPr lang="fr-BE" sz="1400" dirty="0" smtClean="0"/>
                        <a:t>enraciné» à l'entité associée.</a:t>
                      </a:r>
                      <a:endParaRPr lang="fr-BE" sz="1400" dirty="0"/>
                    </a:p>
                  </a:txBody>
                  <a:tcPr/>
                </a:tc>
              </a:tr>
              <a:tr h="424739">
                <a:tc>
                  <a:txBody>
                    <a:bodyPr/>
                    <a:lstStyle/>
                    <a:p>
                      <a:r>
                        <a:rPr lang="fr-BE" sz="1400" dirty="0" err="1" smtClean="0"/>
                        <a:t>setFetchSize</a:t>
                      </a:r>
                      <a:endParaRPr lang="fr-BE" sz="1400" dirty="0"/>
                    </a:p>
                  </a:txBody>
                  <a:tcPr/>
                </a:tc>
                <a:tc>
                  <a:txBody>
                    <a:bodyPr/>
                    <a:lstStyle/>
                    <a:p>
                      <a:r>
                        <a:rPr lang="fr-BE" sz="1400" dirty="0" smtClean="0"/>
                        <a:t>défini une taille de récupération de la requête JDBC sous-jacente</a:t>
                      </a:r>
                      <a:endParaRPr lang="fr-BE" sz="1400" dirty="0"/>
                    </a:p>
                  </a:txBody>
                  <a:tcPr/>
                </a:tc>
              </a:tr>
              <a:tr h="275790">
                <a:tc>
                  <a:txBody>
                    <a:bodyPr/>
                    <a:lstStyle/>
                    <a:p>
                      <a:r>
                        <a:rPr lang="fr-BE" sz="1400" dirty="0" err="1" smtClean="0"/>
                        <a:t>setFirstResult</a:t>
                      </a:r>
                      <a:endParaRPr lang="fr-BE" sz="1400" dirty="0"/>
                    </a:p>
                  </a:txBody>
                  <a:tcPr/>
                </a:tc>
                <a:tc>
                  <a:txBody>
                    <a:bodyPr/>
                    <a:lstStyle/>
                    <a:p>
                      <a:r>
                        <a:rPr lang="fr-BE" sz="1400" dirty="0" smtClean="0"/>
                        <a:t>défini le premier résultat de recherche</a:t>
                      </a:r>
                      <a:endParaRPr lang="fr-BE" sz="1400" dirty="0"/>
                    </a:p>
                  </a:txBody>
                  <a:tcPr/>
                </a:tc>
              </a:tr>
              <a:tr h="275790">
                <a:tc>
                  <a:txBody>
                    <a:bodyPr/>
                    <a:lstStyle/>
                    <a:p>
                      <a:r>
                        <a:rPr lang="fr-BE" sz="1400" dirty="0" err="1" smtClean="0"/>
                        <a:t>setMaxResult</a:t>
                      </a:r>
                      <a:endParaRPr lang="fr-BE" sz="1400" dirty="0"/>
                    </a:p>
                  </a:txBody>
                  <a:tcPr/>
                </a:tc>
                <a:tc>
                  <a:txBody>
                    <a:bodyPr/>
                    <a:lstStyle/>
                    <a:p>
                      <a:r>
                        <a:rPr lang="fr-BE" sz="1400" dirty="0" smtClean="0"/>
                        <a:t>fixe une limite sur le nombre d'objets à récupérer</a:t>
                      </a:r>
                      <a:endParaRPr lang="fr-BE" sz="1400" dirty="0"/>
                    </a:p>
                  </a:txBody>
                  <a:tcPr/>
                </a:tc>
              </a:tr>
              <a:tr h="424739">
                <a:tc>
                  <a:txBody>
                    <a:bodyPr/>
                    <a:lstStyle/>
                    <a:p>
                      <a:r>
                        <a:rPr lang="fr-BE" sz="1400" dirty="0" err="1" smtClean="0"/>
                        <a:t>uniqueResult</a:t>
                      </a:r>
                      <a:endParaRPr lang="fr-BE" sz="1400" dirty="0"/>
                    </a:p>
                  </a:txBody>
                  <a:tcPr/>
                </a:tc>
                <a:tc>
                  <a:txBody>
                    <a:bodyPr/>
                    <a:lstStyle/>
                    <a:p>
                      <a:r>
                        <a:rPr lang="fr-BE" sz="1400" dirty="0" smtClean="0"/>
                        <a:t>charge Hibernate de</a:t>
                      </a:r>
                      <a:r>
                        <a:rPr lang="fr-BE" sz="1400" baseline="0" dirty="0" smtClean="0"/>
                        <a:t> ne </a:t>
                      </a:r>
                      <a:r>
                        <a:rPr lang="fr-BE" sz="1400" dirty="0" smtClean="0"/>
                        <a:t>récupérer et que les enregistrements uniques</a:t>
                      </a:r>
                      <a:endParaRPr lang="fr-BE" sz="1400" dirty="0"/>
                    </a:p>
                  </a:txBody>
                  <a:tcPr/>
                </a:tc>
              </a:tr>
            </a:tbl>
          </a:graphicData>
        </a:graphic>
      </p:graphicFrame>
    </p:spTree>
  </p:cSld>
  <p:clrMapOvr>
    <a:masterClrMapping/>
  </p:clrMapOvr>
  <p:transition>
    <p:strips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a:buNone/>
            </a:pPr>
            <a:r>
              <a:rPr lang="fr-BE" dirty="0" smtClean="0"/>
              <a:t>V.		 Introduction au HCQ </a:t>
            </a:r>
            <a:r>
              <a:rPr lang="fr-BE" sz="2400" i="1" dirty="0" smtClean="0"/>
              <a:t>– La restriction des résultats</a:t>
            </a:r>
            <a:r>
              <a:rPr lang="fr-BE" sz="2400" dirty="0" smtClean="0"/>
              <a:t> </a:t>
            </a:r>
            <a:endParaRPr lang="fr-BE" sz="2400" i="1" dirty="0"/>
          </a:p>
        </p:txBody>
      </p:sp>
      <p:sp>
        <p:nvSpPr>
          <p:cNvPr id="16" name="Rectangle 15"/>
          <p:cNvSpPr/>
          <p:nvPr/>
        </p:nvSpPr>
        <p:spPr>
          <a:xfrm>
            <a:off x="71438" y="785794"/>
            <a:ext cx="9001156" cy="646331"/>
          </a:xfrm>
          <a:prstGeom prst="rect">
            <a:avLst/>
          </a:prstGeom>
        </p:spPr>
        <p:txBody>
          <a:bodyPr wrap="square">
            <a:spAutoFit/>
          </a:bodyPr>
          <a:lstStyle/>
          <a:p>
            <a:r>
              <a:rPr lang="fr-BE" dirty="0" smtClean="0"/>
              <a:t>Des méthodes (statiques) de la classe </a:t>
            </a:r>
            <a:r>
              <a:rPr lang="fr-BE" b="1" dirty="0" smtClean="0"/>
              <a:t>Restriction</a:t>
            </a:r>
            <a:r>
              <a:rPr lang="fr-BE" dirty="0" smtClean="0"/>
              <a:t> peuvent également être utilisées pour filtrer les résultats.</a:t>
            </a:r>
            <a:endParaRPr lang="fr-BE" dirty="0"/>
          </a:p>
        </p:txBody>
      </p:sp>
      <p:graphicFrame>
        <p:nvGraphicFramePr>
          <p:cNvPr id="5" name="Tableau 4"/>
          <p:cNvGraphicFramePr>
            <a:graphicFrameLocks noGrp="1"/>
          </p:cNvGraphicFramePr>
          <p:nvPr/>
        </p:nvGraphicFramePr>
        <p:xfrm>
          <a:off x="714348" y="1766266"/>
          <a:ext cx="7929618" cy="4068762"/>
        </p:xfrm>
        <a:graphic>
          <a:graphicData uri="http://schemas.openxmlformats.org/drawingml/2006/table">
            <a:tbl>
              <a:tblPr firstRow="1" bandRow="1">
                <a:tableStyleId>{5C22544A-7EE6-4342-B048-85BDC9FD1C3A}</a:tableStyleId>
              </a:tblPr>
              <a:tblGrid>
                <a:gridCol w="1256657"/>
                <a:gridCol w="6672961"/>
              </a:tblGrid>
              <a:tr h="370840">
                <a:tc>
                  <a:txBody>
                    <a:bodyPr/>
                    <a:lstStyle/>
                    <a:p>
                      <a:pPr algn="ctr"/>
                      <a:r>
                        <a:rPr lang="fr-BE" sz="1400" dirty="0" smtClean="0"/>
                        <a:t>Méthode</a:t>
                      </a:r>
                      <a:endParaRPr lang="fr-BE" sz="1400" dirty="0"/>
                    </a:p>
                  </a:txBody>
                  <a:tcPr/>
                </a:tc>
                <a:tc>
                  <a:txBody>
                    <a:bodyPr/>
                    <a:lstStyle/>
                    <a:p>
                      <a:pPr algn="ctr"/>
                      <a:r>
                        <a:rPr lang="fr-BE" sz="1400" dirty="0" smtClean="0"/>
                        <a:t>Description</a:t>
                      </a:r>
                      <a:endParaRPr lang="fr-BE" sz="1400" dirty="0"/>
                    </a:p>
                  </a:txBody>
                  <a:tcPr/>
                </a:tc>
              </a:tr>
              <a:tr h="239364">
                <a:tc>
                  <a:txBody>
                    <a:bodyPr/>
                    <a:lstStyle/>
                    <a:p>
                      <a:r>
                        <a:rPr lang="fr-BE" sz="1200" dirty="0" err="1" smtClean="0"/>
                        <a:t>allEq</a:t>
                      </a:r>
                      <a:endParaRPr lang="fr-BE" sz="1200" dirty="0"/>
                    </a:p>
                  </a:txBody>
                  <a:tcPr/>
                </a:tc>
                <a:tc>
                  <a:txBody>
                    <a:bodyPr/>
                    <a:lstStyle/>
                    <a:p>
                      <a:r>
                        <a:rPr lang="en-US" sz="1200" dirty="0" err="1" smtClean="0"/>
                        <a:t>applique</a:t>
                      </a:r>
                      <a:r>
                        <a:rPr lang="en-US" sz="1200" dirty="0" smtClean="0"/>
                        <a:t> </a:t>
                      </a:r>
                      <a:r>
                        <a:rPr lang="en-US" sz="1200" dirty="0" err="1" smtClean="0"/>
                        <a:t>une</a:t>
                      </a:r>
                      <a:r>
                        <a:rPr lang="en-US" sz="1200" dirty="0" smtClean="0"/>
                        <a:t> </a:t>
                      </a:r>
                      <a:r>
                        <a:rPr lang="en-US" sz="1200" dirty="0" err="1" smtClean="0"/>
                        <a:t>contrainte</a:t>
                      </a:r>
                      <a:r>
                        <a:rPr lang="en-US" sz="1200" dirty="0" smtClean="0"/>
                        <a:t> "</a:t>
                      </a:r>
                      <a:r>
                        <a:rPr lang="en-US" sz="1200" b="1" dirty="0" smtClean="0"/>
                        <a:t>equals</a:t>
                      </a:r>
                      <a:r>
                        <a:rPr lang="en-US" sz="1200" dirty="0" smtClean="0"/>
                        <a:t>“ pour </a:t>
                      </a:r>
                      <a:r>
                        <a:rPr lang="en-US" sz="1200" dirty="0" err="1" smtClean="0"/>
                        <a:t>chaques</a:t>
                      </a:r>
                      <a:r>
                        <a:rPr lang="en-US" sz="1200" baseline="0" dirty="0" smtClean="0"/>
                        <a:t> </a:t>
                      </a:r>
                      <a:r>
                        <a:rPr lang="en-US" sz="1200" baseline="0" dirty="0" err="1" smtClean="0"/>
                        <a:t>propriétés</a:t>
                      </a:r>
                      <a:r>
                        <a:rPr lang="en-US" sz="1200" baseline="0" dirty="0" smtClean="0"/>
                        <a:t> </a:t>
                      </a:r>
                      <a:r>
                        <a:rPr lang="en-US" sz="1200" baseline="0" dirty="0" err="1" smtClean="0"/>
                        <a:t>définies</a:t>
                      </a:r>
                      <a:r>
                        <a:rPr lang="en-US" sz="1200" baseline="0" dirty="0" smtClean="0"/>
                        <a:t> </a:t>
                      </a:r>
                      <a:r>
                        <a:rPr lang="en-US" sz="1200" baseline="0" dirty="0" err="1" smtClean="0"/>
                        <a:t>dans</a:t>
                      </a:r>
                      <a:r>
                        <a:rPr lang="en-US" sz="1200" baseline="0" dirty="0" smtClean="0"/>
                        <a:t> le </a:t>
                      </a:r>
                      <a:r>
                        <a:rPr lang="en-US" sz="1200" baseline="0" dirty="0" err="1" smtClean="0"/>
                        <a:t>fichier</a:t>
                      </a:r>
                      <a:r>
                        <a:rPr lang="en-US" sz="1200" baseline="0" dirty="0" smtClean="0"/>
                        <a:t> de mapping</a:t>
                      </a:r>
                      <a:endParaRPr lang="fr-BE" sz="1200" dirty="0"/>
                    </a:p>
                  </a:txBody>
                  <a:tcPr/>
                </a:tc>
              </a:tr>
              <a:tr h="266036">
                <a:tc>
                  <a:txBody>
                    <a:bodyPr/>
                    <a:lstStyle/>
                    <a:p>
                      <a:r>
                        <a:rPr lang="fr-BE" sz="1200" dirty="0" err="1" smtClean="0"/>
                        <a:t>between</a:t>
                      </a:r>
                      <a:endParaRPr lang="fr-BE" sz="1200" dirty="0"/>
                    </a:p>
                  </a:txBody>
                  <a:tcPr/>
                </a:tc>
                <a:tc>
                  <a:txBody>
                    <a:bodyPr/>
                    <a:lstStyle/>
                    <a:p>
                      <a:r>
                        <a:rPr lang="fr-BE" sz="1200" dirty="0" smtClean="0"/>
                        <a:t>applique une contrainte </a:t>
                      </a:r>
                      <a:r>
                        <a:rPr lang="en-US" sz="1200" dirty="0" smtClean="0"/>
                        <a:t>“</a:t>
                      </a:r>
                      <a:r>
                        <a:rPr lang="en-US" sz="1200" b="1" dirty="0" smtClean="0"/>
                        <a:t>between</a:t>
                      </a:r>
                      <a:r>
                        <a:rPr lang="en-US" sz="1200" dirty="0" smtClean="0"/>
                        <a:t>” </a:t>
                      </a:r>
                      <a:r>
                        <a:rPr lang="en-US" sz="1200" dirty="0" err="1" smtClean="0"/>
                        <a:t>sur</a:t>
                      </a:r>
                      <a:r>
                        <a:rPr lang="en-US" sz="1200" dirty="0" smtClean="0"/>
                        <a:t> des </a:t>
                      </a:r>
                      <a:r>
                        <a:rPr lang="en-US" sz="1200" dirty="0" err="1" smtClean="0"/>
                        <a:t>propriétés</a:t>
                      </a:r>
                      <a:r>
                        <a:rPr lang="en-US" sz="1200" baseline="0" dirty="0" smtClean="0"/>
                        <a:t> du </a:t>
                      </a:r>
                      <a:r>
                        <a:rPr lang="en-US" sz="1200" baseline="0" dirty="0" err="1" smtClean="0"/>
                        <a:t>fichier</a:t>
                      </a:r>
                      <a:r>
                        <a:rPr lang="en-US" sz="1200" baseline="0" dirty="0" smtClean="0"/>
                        <a:t> de mapping</a:t>
                      </a:r>
                      <a:endParaRPr lang="fr-BE" sz="1200" dirty="0"/>
                    </a:p>
                  </a:txBody>
                  <a:tcPr/>
                </a:tc>
              </a:tr>
              <a:tr h="285752">
                <a:tc>
                  <a:txBody>
                    <a:bodyPr/>
                    <a:lstStyle/>
                    <a:p>
                      <a:r>
                        <a:rPr lang="fr-BE" sz="1200" dirty="0" err="1" smtClean="0"/>
                        <a:t>eq</a:t>
                      </a:r>
                      <a:endParaRPr lang="fr-BE"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applique</a:t>
                      </a:r>
                      <a:r>
                        <a:rPr lang="en-US" sz="1200" dirty="0" smtClean="0"/>
                        <a:t> </a:t>
                      </a:r>
                      <a:r>
                        <a:rPr lang="en-US" sz="1200" dirty="0" err="1" smtClean="0"/>
                        <a:t>une</a:t>
                      </a:r>
                      <a:r>
                        <a:rPr lang="en-US" sz="1200" dirty="0" smtClean="0"/>
                        <a:t> </a:t>
                      </a:r>
                      <a:r>
                        <a:rPr lang="en-US" sz="1200" dirty="0" err="1" smtClean="0"/>
                        <a:t>contrainte</a:t>
                      </a:r>
                      <a:r>
                        <a:rPr lang="en-US" sz="1200" dirty="0" smtClean="0"/>
                        <a:t> "</a:t>
                      </a:r>
                      <a:r>
                        <a:rPr lang="en-US" sz="1200" b="1" dirty="0" err="1" smtClean="0"/>
                        <a:t>equals</a:t>
                      </a:r>
                      <a:r>
                        <a:rPr lang="en-US" sz="1200" dirty="0" err="1" smtClean="0"/>
                        <a:t>“sur</a:t>
                      </a:r>
                      <a:r>
                        <a:rPr lang="en-US" sz="1200" dirty="0" smtClean="0"/>
                        <a:t> des </a:t>
                      </a:r>
                      <a:r>
                        <a:rPr lang="en-US" sz="1200" dirty="0" err="1" smtClean="0"/>
                        <a:t>propriétés</a:t>
                      </a:r>
                      <a:r>
                        <a:rPr lang="en-US" sz="1200" baseline="0" dirty="0" smtClean="0"/>
                        <a:t> du </a:t>
                      </a:r>
                      <a:r>
                        <a:rPr lang="en-US" sz="1200" baseline="0" dirty="0" err="1" smtClean="0"/>
                        <a:t>fichier</a:t>
                      </a:r>
                      <a:r>
                        <a:rPr lang="en-US" sz="1200" baseline="0" dirty="0" smtClean="0"/>
                        <a:t> de mapping</a:t>
                      </a:r>
                      <a:endParaRPr lang="fr-BE" sz="1200" dirty="0" smtClean="0"/>
                    </a:p>
                  </a:txBody>
                  <a:tcPr/>
                </a:tc>
              </a:tr>
              <a:tr h="214314">
                <a:tc>
                  <a:txBody>
                    <a:bodyPr/>
                    <a:lstStyle/>
                    <a:p>
                      <a:r>
                        <a:rPr lang="fr-BE" sz="1200" dirty="0" err="1" smtClean="0"/>
                        <a:t>ge</a:t>
                      </a:r>
                      <a:endParaRPr lang="fr-BE" sz="1200" dirty="0"/>
                    </a:p>
                  </a:txBody>
                  <a:tcPr/>
                </a:tc>
                <a:tc>
                  <a:txBody>
                    <a:bodyPr/>
                    <a:lstStyle/>
                    <a:p>
                      <a:r>
                        <a:rPr lang="fr-BE" sz="1200" dirty="0" smtClean="0"/>
                        <a:t>applique une contrainte </a:t>
                      </a:r>
                      <a:r>
                        <a:rPr lang="en-US" sz="1200" dirty="0" smtClean="0"/>
                        <a:t>“</a:t>
                      </a:r>
                      <a:r>
                        <a:rPr lang="en-US" sz="1200" b="1" dirty="0" smtClean="0"/>
                        <a:t>greater than or equal</a:t>
                      </a:r>
                      <a:r>
                        <a:rPr lang="en-US" sz="1200" dirty="0" smtClean="0"/>
                        <a:t>“ entre </a:t>
                      </a:r>
                      <a:r>
                        <a:rPr lang="en-US" sz="1200" dirty="0" err="1" smtClean="0"/>
                        <a:t>propriétés</a:t>
                      </a:r>
                      <a:r>
                        <a:rPr lang="en-US" sz="1200" baseline="0" dirty="0" smtClean="0"/>
                        <a:t> du </a:t>
                      </a:r>
                      <a:r>
                        <a:rPr lang="en-US" sz="1200" baseline="0" dirty="0" err="1" smtClean="0"/>
                        <a:t>fichier</a:t>
                      </a:r>
                      <a:r>
                        <a:rPr lang="en-US" sz="1200" baseline="0" dirty="0" smtClean="0"/>
                        <a:t> de mapping</a:t>
                      </a:r>
                      <a:endParaRPr lang="fr-BE" sz="1200" dirty="0"/>
                    </a:p>
                  </a:txBody>
                  <a:tcPr/>
                </a:tc>
              </a:tr>
              <a:tr h="180010">
                <a:tc>
                  <a:txBody>
                    <a:bodyPr/>
                    <a:lstStyle/>
                    <a:p>
                      <a:r>
                        <a:rPr lang="fr-BE" sz="1200" dirty="0" err="1" smtClean="0"/>
                        <a:t>geProperty</a:t>
                      </a:r>
                      <a:endParaRPr lang="fr-BE"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200" dirty="0" smtClean="0"/>
                        <a:t>applique une contrainte </a:t>
                      </a:r>
                      <a:r>
                        <a:rPr lang="en-US" sz="1200" dirty="0" smtClean="0"/>
                        <a:t>“</a:t>
                      </a:r>
                      <a:r>
                        <a:rPr lang="en-US" sz="1200" b="1" dirty="0" smtClean="0"/>
                        <a:t>greater than or equal</a:t>
                      </a:r>
                      <a:r>
                        <a:rPr lang="en-US" sz="1200" dirty="0" smtClean="0"/>
                        <a:t>“ entre </a:t>
                      </a:r>
                      <a:r>
                        <a:rPr lang="en-US" sz="1200" dirty="0" err="1" smtClean="0"/>
                        <a:t>deux</a:t>
                      </a:r>
                      <a:r>
                        <a:rPr lang="en-US" sz="1200" dirty="0" smtClean="0"/>
                        <a:t> </a:t>
                      </a:r>
                      <a:r>
                        <a:rPr lang="en-US" sz="1200" baseline="0" dirty="0" smtClean="0"/>
                        <a:t>du </a:t>
                      </a:r>
                      <a:r>
                        <a:rPr lang="en-US" sz="1200" baseline="0" dirty="0" err="1" smtClean="0"/>
                        <a:t>fichier</a:t>
                      </a:r>
                      <a:r>
                        <a:rPr lang="en-US" sz="1200" baseline="0" dirty="0" smtClean="0"/>
                        <a:t> de mapping</a:t>
                      </a:r>
                      <a:endParaRPr lang="fr-BE" sz="1200" dirty="0"/>
                    </a:p>
                  </a:txBody>
                  <a:tcPr/>
                </a:tc>
              </a:tr>
              <a:tr h="206682">
                <a:tc>
                  <a:txBody>
                    <a:bodyPr/>
                    <a:lstStyle/>
                    <a:p>
                      <a:r>
                        <a:rPr lang="fr-BE" sz="1200" dirty="0" smtClean="0"/>
                        <a:t>gt</a:t>
                      </a:r>
                      <a:endParaRPr lang="fr-BE"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200" dirty="0" smtClean="0"/>
                        <a:t>applique une contrainte </a:t>
                      </a:r>
                      <a:r>
                        <a:rPr lang="en-US" sz="1200" dirty="0" smtClean="0"/>
                        <a:t>“</a:t>
                      </a:r>
                      <a:r>
                        <a:rPr lang="en-US" sz="1200" b="1" dirty="0" smtClean="0"/>
                        <a:t>greater than</a:t>
                      </a:r>
                      <a:r>
                        <a:rPr lang="en-US" sz="1200" dirty="0" smtClean="0"/>
                        <a:t>“ </a:t>
                      </a:r>
                      <a:r>
                        <a:rPr lang="en-US" sz="1200" dirty="0" err="1" smtClean="0"/>
                        <a:t>sur</a:t>
                      </a:r>
                      <a:r>
                        <a:rPr lang="en-US" sz="1200" dirty="0" smtClean="0"/>
                        <a:t> des </a:t>
                      </a:r>
                      <a:r>
                        <a:rPr lang="en-US" sz="1200" dirty="0" err="1" smtClean="0"/>
                        <a:t>propriétés</a:t>
                      </a:r>
                      <a:r>
                        <a:rPr lang="en-US" sz="1200" baseline="0" dirty="0" smtClean="0"/>
                        <a:t> du </a:t>
                      </a:r>
                      <a:r>
                        <a:rPr lang="en-US" sz="1200" baseline="0" dirty="0" err="1" smtClean="0"/>
                        <a:t>fichier</a:t>
                      </a:r>
                      <a:r>
                        <a:rPr lang="en-US" sz="1200" baseline="0" dirty="0" smtClean="0"/>
                        <a:t> de mapping</a:t>
                      </a:r>
                      <a:endParaRPr lang="fr-BE" sz="1200" dirty="0"/>
                    </a:p>
                  </a:txBody>
                  <a:tcPr/>
                </a:tc>
              </a:tr>
              <a:tr h="233354">
                <a:tc>
                  <a:txBody>
                    <a:bodyPr/>
                    <a:lstStyle/>
                    <a:p>
                      <a:r>
                        <a:rPr lang="fr-BE" sz="1200" dirty="0" err="1" smtClean="0"/>
                        <a:t>gtProperty</a:t>
                      </a:r>
                      <a:endParaRPr lang="fr-BE"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200" dirty="0" smtClean="0"/>
                        <a:t>applique une contrainte </a:t>
                      </a:r>
                      <a:r>
                        <a:rPr lang="en-US" sz="1200" dirty="0" smtClean="0"/>
                        <a:t>“</a:t>
                      </a:r>
                      <a:r>
                        <a:rPr lang="en-US" sz="1200" b="1" dirty="0" smtClean="0"/>
                        <a:t>greater than</a:t>
                      </a:r>
                      <a:r>
                        <a:rPr lang="en-US" sz="1200" dirty="0" smtClean="0"/>
                        <a:t>“ entre </a:t>
                      </a:r>
                      <a:r>
                        <a:rPr lang="en-US" sz="1200" dirty="0" err="1" smtClean="0"/>
                        <a:t>deux</a:t>
                      </a:r>
                      <a:r>
                        <a:rPr lang="en-US" sz="1200" dirty="0" smtClean="0"/>
                        <a:t> </a:t>
                      </a:r>
                      <a:r>
                        <a:rPr lang="en-US" sz="1200" dirty="0" err="1" smtClean="0"/>
                        <a:t>propriétés</a:t>
                      </a:r>
                      <a:r>
                        <a:rPr lang="en-US" sz="1200" baseline="0" dirty="0" smtClean="0"/>
                        <a:t> du </a:t>
                      </a:r>
                      <a:r>
                        <a:rPr lang="en-US" sz="1200" baseline="0" dirty="0" err="1" smtClean="0"/>
                        <a:t>fichier</a:t>
                      </a:r>
                      <a:r>
                        <a:rPr lang="en-US" sz="1200" baseline="0" dirty="0" smtClean="0"/>
                        <a:t> de mapping</a:t>
                      </a:r>
                      <a:endParaRPr lang="fr-BE" sz="1200" dirty="0"/>
                    </a:p>
                  </a:txBody>
                  <a:tcPr/>
                </a:tc>
              </a:tr>
              <a:tr h="188588">
                <a:tc>
                  <a:txBody>
                    <a:bodyPr/>
                    <a:lstStyle/>
                    <a:p>
                      <a:r>
                        <a:rPr lang="fr-BE" sz="1200" dirty="0" err="1" smtClean="0"/>
                        <a:t>idEq</a:t>
                      </a:r>
                      <a:endParaRPr lang="fr-BE"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200" dirty="0" smtClean="0"/>
                        <a:t>applique une contrainte </a:t>
                      </a:r>
                      <a:r>
                        <a:rPr lang="en-US" sz="1200" dirty="0" smtClean="0"/>
                        <a:t>“</a:t>
                      </a:r>
                      <a:r>
                        <a:rPr lang="en-US" sz="1200" b="1" dirty="0" smtClean="0"/>
                        <a:t>greater than</a:t>
                      </a:r>
                      <a:r>
                        <a:rPr lang="en-US" sz="1200" dirty="0" smtClean="0"/>
                        <a:t>“ </a:t>
                      </a:r>
                      <a:r>
                        <a:rPr lang="en-US" sz="1200" dirty="0" err="1" smtClean="0"/>
                        <a:t>sur</a:t>
                      </a:r>
                      <a:r>
                        <a:rPr lang="en-US" sz="1200" dirty="0" smtClean="0"/>
                        <a:t> la </a:t>
                      </a:r>
                      <a:r>
                        <a:rPr lang="en-US" sz="1200" dirty="0" err="1" smtClean="0"/>
                        <a:t>propriété</a:t>
                      </a:r>
                      <a:r>
                        <a:rPr lang="en-US" sz="1200" baseline="0" dirty="0" smtClean="0"/>
                        <a:t> </a:t>
                      </a:r>
                      <a:r>
                        <a:rPr lang="en-US" sz="1200" b="1" baseline="0" dirty="0" smtClean="0"/>
                        <a:t>identifier</a:t>
                      </a:r>
                      <a:r>
                        <a:rPr lang="en-US" sz="1200" baseline="0" dirty="0" smtClean="0"/>
                        <a:t> du </a:t>
                      </a:r>
                      <a:r>
                        <a:rPr lang="en-US" sz="1200" baseline="0" dirty="0" err="1" smtClean="0"/>
                        <a:t>fichier</a:t>
                      </a:r>
                      <a:r>
                        <a:rPr lang="en-US" sz="1200" baseline="0" dirty="0" smtClean="0"/>
                        <a:t> de mapping</a:t>
                      </a:r>
                      <a:endParaRPr lang="fr-BE" sz="1200" dirty="0"/>
                    </a:p>
                  </a:txBody>
                  <a:tcPr/>
                </a:tc>
              </a:tr>
              <a:tr h="286698">
                <a:tc>
                  <a:txBody>
                    <a:bodyPr/>
                    <a:lstStyle/>
                    <a:p>
                      <a:r>
                        <a:rPr lang="fr-BE" sz="1200" dirty="0" smtClean="0"/>
                        <a:t>in</a:t>
                      </a:r>
                      <a:endParaRPr lang="fr-BE"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200" dirty="0" smtClean="0"/>
                        <a:t>applique une contrainte </a:t>
                      </a:r>
                      <a:r>
                        <a:rPr lang="en-US" sz="1200" dirty="0" smtClean="0"/>
                        <a:t>“</a:t>
                      </a:r>
                      <a:r>
                        <a:rPr lang="en-US" sz="1200" b="1" dirty="0" smtClean="0"/>
                        <a:t>in</a:t>
                      </a:r>
                      <a:r>
                        <a:rPr lang="en-US" sz="1200" dirty="0" smtClean="0"/>
                        <a:t>“ </a:t>
                      </a:r>
                      <a:r>
                        <a:rPr lang="en-US" sz="1200" dirty="0" err="1" smtClean="0"/>
                        <a:t>sur</a:t>
                      </a:r>
                      <a:r>
                        <a:rPr lang="en-US" sz="1200" dirty="0" smtClean="0"/>
                        <a:t> des </a:t>
                      </a:r>
                      <a:r>
                        <a:rPr lang="en-US" sz="1200" dirty="0" err="1" smtClean="0"/>
                        <a:t>propriétés</a:t>
                      </a:r>
                      <a:r>
                        <a:rPr lang="en-US" sz="1200" baseline="0" dirty="0" smtClean="0"/>
                        <a:t> du </a:t>
                      </a:r>
                      <a:r>
                        <a:rPr lang="en-US" sz="1200" baseline="0" dirty="0" err="1" smtClean="0"/>
                        <a:t>fichier</a:t>
                      </a:r>
                      <a:r>
                        <a:rPr lang="en-US" sz="1200" baseline="0" dirty="0" smtClean="0"/>
                        <a:t> de mapping</a:t>
                      </a:r>
                      <a:endParaRPr lang="fr-BE" sz="1200" dirty="0" smtClean="0"/>
                    </a:p>
                  </a:txBody>
                  <a:tcPr/>
                </a:tc>
              </a:tr>
              <a:tr h="285752">
                <a:tc>
                  <a:txBody>
                    <a:bodyPr/>
                    <a:lstStyle/>
                    <a:p>
                      <a:r>
                        <a:rPr lang="fr-BE" sz="1200" dirty="0" err="1" smtClean="0"/>
                        <a:t>isNotNull</a:t>
                      </a:r>
                      <a:endParaRPr lang="fr-BE"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200" dirty="0" smtClean="0"/>
                        <a:t>applique une contrainte </a:t>
                      </a:r>
                      <a:r>
                        <a:rPr lang="en-US" sz="1200" dirty="0" smtClean="0"/>
                        <a:t>“</a:t>
                      </a:r>
                      <a:r>
                        <a:rPr lang="en-US" sz="1200" b="1" dirty="0" smtClean="0"/>
                        <a:t>is</a:t>
                      </a:r>
                      <a:r>
                        <a:rPr lang="en-US" sz="1200" b="1" baseline="0" dirty="0" smtClean="0"/>
                        <a:t> not null</a:t>
                      </a:r>
                      <a:r>
                        <a:rPr lang="en-US" sz="1200" dirty="0" smtClean="0"/>
                        <a:t>“ </a:t>
                      </a:r>
                      <a:r>
                        <a:rPr lang="en-US" sz="1200" dirty="0" err="1" smtClean="0"/>
                        <a:t>sur</a:t>
                      </a:r>
                      <a:r>
                        <a:rPr lang="en-US" sz="1200" dirty="0" smtClean="0"/>
                        <a:t> des </a:t>
                      </a:r>
                      <a:r>
                        <a:rPr lang="en-US" sz="1200" dirty="0" err="1" smtClean="0"/>
                        <a:t>propriétés</a:t>
                      </a:r>
                      <a:r>
                        <a:rPr lang="en-US" sz="1200" baseline="0" dirty="0" smtClean="0"/>
                        <a:t> du </a:t>
                      </a:r>
                      <a:r>
                        <a:rPr lang="en-US" sz="1200" baseline="0" dirty="0" err="1" smtClean="0"/>
                        <a:t>fichier</a:t>
                      </a:r>
                      <a:r>
                        <a:rPr lang="en-US" sz="1200" baseline="0" dirty="0" smtClean="0"/>
                        <a:t> de mapping</a:t>
                      </a:r>
                      <a:endParaRPr lang="fr-BE" sz="1200" dirty="0" smtClean="0"/>
                    </a:p>
                  </a:txBody>
                  <a:tcPr/>
                </a:tc>
              </a:tr>
              <a:tr h="370840">
                <a:tc>
                  <a:txBody>
                    <a:bodyPr/>
                    <a:lstStyle/>
                    <a:p>
                      <a:r>
                        <a:rPr lang="fr-BE" sz="1200" dirty="0" err="1" smtClean="0"/>
                        <a:t>isNull</a:t>
                      </a:r>
                      <a:endParaRPr lang="fr-BE"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200" dirty="0" smtClean="0"/>
                        <a:t>applique une contrainte </a:t>
                      </a:r>
                      <a:r>
                        <a:rPr lang="en-US" sz="1200" dirty="0" smtClean="0"/>
                        <a:t>“</a:t>
                      </a:r>
                      <a:r>
                        <a:rPr lang="en-US" sz="1200" b="1" dirty="0" smtClean="0"/>
                        <a:t>is</a:t>
                      </a:r>
                      <a:r>
                        <a:rPr lang="en-US" sz="1200" b="1" baseline="0" dirty="0" smtClean="0"/>
                        <a:t> null</a:t>
                      </a:r>
                      <a:r>
                        <a:rPr lang="en-US" sz="1200" dirty="0" smtClean="0"/>
                        <a:t>“ </a:t>
                      </a:r>
                      <a:r>
                        <a:rPr lang="en-US" sz="1200" dirty="0" err="1" smtClean="0"/>
                        <a:t>sur</a:t>
                      </a:r>
                      <a:r>
                        <a:rPr lang="en-US" sz="1200" dirty="0" smtClean="0"/>
                        <a:t> des </a:t>
                      </a:r>
                      <a:r>
                        <a:rPr lang="en-US" sz="1200" dirty="0" err="1" smtClean="0"/>
                        <a:t>propriétés</a:t>
                      </a:r>
                      <a:r>
                        <a:rPr lang="en-US" sz="1200" baseline="0" dirty="0" smtClean="0"/>
                        <a:t> du </a:t>
                      </a:r>
                      <a:r>
                        <a:rPr lang="en-US" sz="1200" baseline="0" dirty="0" err="1" smtClean="0"/>
                        <a:t>fichier</a:t>
                      </a:r>
                      <a:r>
                        <a:rPr lang="en-US" sz="1200" baseline="0" dirty="0" smtClean="0"/>
                        <a:t> de mapping</a:t>
                      </a:r>
                      <a:endParaRPr lang="fr-BE" sz="1200" dirty="0" smtClean="0"/>
                    </a:p>
                  </a:txBody>
                  <a:tcPr/>
                </a:tc>
              </a:tr>
            </a:tbl>
          </a:graphicData>
        </a:graphic>
      </p:graphicFrame>
    </p:spTree>
  </p:cSld>
  <p:clrMapOvr>
    <a:masterClrMapping/>
  </p:clrMapOvr>
  <p:transition>
    <p:strips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a:buNone/>
            </a:pPr>
            <a:r>
              <a:rPr lang="fr-BE" dirty="0" smtClean="0"/>
              <a:t>V.		 Introduction au HCQ </a:t>
            </a:r>
            <a:r>
              <a:rPr lang="fr-BE" sz="2400" i="1" dirty="0" smtClean="0"/>
              <a:t>– La restriction des résultats</a:t>
            </a:r>
            <a:r>
              <a:rPr lang="fr-BE" sz="2400" dirty="0" smtClean="0"/>
              <a:t> </a:t>
            </a:r>
            <a:endParaRPr lang="fr-BE" sz="2400" i="1" dirty="0"/>
          </a:p>
        </p:txBody>
      </p:sp>
      <p:graphicFrame>
        <p:nvGraphicFramePr>
          <p:cNvPr id="5" name="Tableau 4"/>
          <p:cNvGraphicFramePr>
            <a:graphicFrameLocks noGrp="1"/>
          </p:cNvGraphicFramePr>
          <p:nvPr/>
        </p:nvGraphicFramePr>
        <p:xfrm>
          <a:off x="428596" y="1120788"/>
          <a:ext cx="8429684" cy="4881880"/>
        </p:xfrm>
        <a:graphic>
          <a:graphicData uri="http://schemas.openxmlformats.org/drawingml/2006/table">
            <a:tbl>
              <a:tblPr firstRow="1" bandRow="1">
                <a:tableStyleId>{5C22544A-7EE6-4342-B048-85BDC9FD1C3A}</a:tableStyleId>
              </a:tblPr>
              <a:tblGrid>
                <a:gridCol w="2233761"/>
                <a:gridCol w="6195923"/>
              </a:tblGrid>
              <a:tr h="370840">
                <a:tc>
                  <a:txBody>
                    <a:bodyPr/>
                    <a:lstStyle/>
                    <a:p>
                      <a:pPr algn="ctr"/>
                      <a:r>
                        <a:rPr lang="fr-BE" sz="1400" dirty="0" smtClean="0"/>
                        <a:t>Méthode</a:t>
                      </a:r>
                      <a:endParaRPr lang="fr-BE" sz="1400" dirty="0"/>
                    </a:p>
                  </a:txBody>
                  <a:tcPr/>
                </a:tc>
                <a:tc>
                  <a:txBody>
                    <a:bodyPr/>
                    <a:lstStyle/>
                    <a:p>
                      <a:pPr algn="ctr"/>
                      <a:r>
                        <a:rPr lang="fr-BE" sz="1400" dirty="0" smtClean="0"/>
                        <a:t>Description</a:t>
                      </a:r>
                      <a:endParaRPr lang="fr-BE" sz="1400" dirty="0"/>
                    </a:p>
                  </a:txBody>
                  <a:tcPr/>
                </a:tc>
              </a:tr>
              <a:tr h="370840">
                <a:tc>
                  <a:txBody>
                    <a:bodyPr/>
                    <a:lstStyle/>
                    <a:p>
                      <a:r>
                        <a:rPr lang="fr-BE" sz="1200" dirty="0" err="1" smtClean="0"/>
                        <a:t>isNull</a:t>
                      </a:r>
                      <a:endParaRPr lang="fr-BE"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200" dirty="0" smtClean="0"/>
                        <a:t>applique une contrainte </a:t>
                      </a:r>
                      <a:r>
                        <a:rPr lang="en-US" sz="1200" dirty="0" smtClean="0"/>
                        <a:t>“</a:t>
                      </a:r>
                      <a:r>
                        <a:rPr lang="en-US" sz="1200" b="1" dirty="0" smtClean="0"/>
                        <a:t>is</a:t>
                      </a:r>
                      <a:r>
                        <a:rPr lang="en-US" sz="1200" b="1" baseline="0" dirty="0" smtClean="0"/>
                        <a:t> null</a:t>
                      </a:r>
                      <a:r>
                        <a:rPr lang="en-US" sz="1200" dirty="0" smtClean="0"/>
                        <a:t>“ </a:t>
                      </a:r>
                      <a:r>
                        <a:rPr lang="en-US" sz="1200" dirty="0" err="1" smtClean="0"/>
                        <a:t>sur</a:t>
                      </a:r>
                      <a:r>
                        <a:rPr lang="en-US" sz="1200" dirty="0" smtClean="0"/>
                        <a:t> des </a:t>
                      </a:r>
                      <a:r>
                        <a:rPr lang="en-US" sz="1200" dirty="0" err="1" smtClean="0"/>
                        <a:t>propriétés</a:t>
                      </a:r>
                      <a:r>
                        <a:rPr lang="en-US" sz="1200" baseline="0" dirty="0" smtClean="0"/>
                        <a:t> du </a:t>
                      </a:r>
                      <a:r>
                        <a:rPr lang="en-US" sz="1200" baseline="0" dirty="0" err="1" smtClean="0"/>
                        <a:t>fichier</a:t>
                      </a:r>
                      <a:r>
                        <a:rPr lang="en-US" sz="1200" baseline="0" dirty="0" smtClean="0"/>
                        <a:t> de mapping</a:t>
                      </a:r>
                      <a:endParaRPr lang="fr-BE" sz="1200" dirty="0" smtClean="0"/>
                    </a:p>
                  </a:txBody>
                  <a:tcPr/>
                </a:tc>
              </a:tr>
              <a:tr h="370840">
                <a:tc>
                  <a:txBody>
                    <a:bodyPr/>
                    <a:lstStyle/>
                    <a:p>
                      <a:r>
                        <a:rPr lang="fr-BE" sz="1200" dirty="0" smtClean="0"/>
                        <a:t>le</a:t>
                      </a:r>
                      <a:endParaRPr lang="fr-BE"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200" dirty="0" smtClean="0"/>
                        <a:t>applique une contrainte </a:t>
                      </a:r>
                      <a:r>
                        <a:rPr lang="en-US" sz="1200" dirty="0" smtClean="0"/>
                        <a:t>“</a:t>
                      </a:r>
                      <a:r>
                        <a:rPr lang="en-US" sz="1200" b="1" dirty="0" smtClean="0"/>
                        <a:t>less than or  equal</a:t>
                      </a:r>
                      <a:r>
                        <a:rPr lang="en-US" sz="1200" dirty="0" smtClean="0"/>
                        <a:t>“ </a:t>
                      </a:r>
                      <a:r>
                        <a:rPr lang="en-US" sz="1200" dirty="0" err="1" smtClean="0"/>
                        <a:t>sur</a:t>
                      </a:r>
                      <a:r>
                        <a:rPr lang="en-US" sz="1200" dirty="0" smtClean="0"/>
                        <a:t> des </a:t>
                      </a:r>
                      <a:r>
                        <a:rPr lang="en-US" sz="1200" dirty="0" err="1" smtClean="0"/>
                        <a:t>propriétés</a:t>
                      </a:r>
                      <a:r>
                        <a:rPr lang="en-US" sz="1200" baseline="0" dirty="0" smtClean="0"/>
                        <a:t> du </a:t>
                      </a:r>
                      <a:r>
                        <a:rPr lang="en-US" sz="1200" baseline="0" dirty="0" err="1" smtClean="0"/>
                        <a:t>fichier</a:t>
                      </a:r>
                      <a:r>
                        <a:rPr lang="en-US" sz="1200" baseline="0" dirty="0" smtClean="0"/>
                        <a:t> de mapping</a:t>
                      </a:r>
                      <a:endParaRPr lang="fr-BE" sz="1200" dirty="0" smtClean="0"/>
                    </a:p>
                  </a:txBody>
                  <a:tcPr/>
                </a:tc>
              </a:tr>
              <a:tr h="370840">
                <a:tc>
                  <a:txBody>
                    <a:bodyPr/>
                    <a:lstStyle/>
                    <a:p>
                      <a:r>
                        <a:rPr lang="fr-BE" sz="1200" dirty="0" err="1" smtClean="0"/>
                        <a:t>leProperty</a:t>
                      </a:r>
                      <a:endParaRPr lang="fr-BE"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200" dirty="0" smtClean="0"/>
                        <a:t>applique une contrainte </a:t>
                      </a:r>
                      <a:r>
                        <a:rPr lang="en-US" sz="1200" dirty="0" smtClean="0"/>
                        <a:t>“</a:t>
                      </a:r>
                      <a:r>
                        <a:rPr lang="en-US" sz="1200" b="1" dirty="0" smtClean="0"/>
                        <a:t>less than or  equal</a:t>
                      </a:r>
                      <a:r>
                        <a:rPr lang="en-US" sz="1200" dirty="0" smtClean="0"/>
                        <a:t>“ entre </a:t>
                      </a:r>
                      <a:r>
                        <a:rPr lang="en-US" sz="1200" dirty="0" err="1" smtClean="0"/>
                        <a:t>deux</a:t>
                      </a:r>
                      <a:r>
                        <a:rPr lang="en-US" sz="1200" dirty="0" smtClean="0"/>
                        <a:t> </a:t>
                      </a:r>
                      <a:r>
                        <a:rPr lang="en-US" sz="1200" dirty="0" err="1" smtClean="0"/>
                        <a:t>propriétés</a:t>
                      </a:r>
                      <a:r>
                        <a:rPr lang="en-US" sz="1200" baseline="0" dirty="0" smtClean="0"/>
                        <a:t> du </a:t>
                      </a:r>
                      <a:r>
                        <a:rPr lang="en-US" sz="1200" baseline="0" dirty="0" err="1" smtClean="0"/>
                        <a:t>fichier</a:t>
                      </a:r>
                      <a:r>
                        <a:rPr lang="en-US" sz="1200" baseline="0" dirty="0" smtClean="0"/>
                        <a:t> de mapping</a:t>
                      </a:r>
                      <a:endParaRPr lang="fr-BE" sz="1200" dirty="0" smtClean="0"/>
                    </a:p>
                  </a:txBody>
                  <a:tcPr/>
                </a:tc>
              </a:tr>
              <a:tr h="370840">
                <a:tc>
                  <a:txBody>
                    <a:bodyPr/>
                    <a:lstStyle/>
                    <a:p>
                      <a:r>
                        <a:rPr lang="fr-BE" sz="1200" dirty="0" err="1" smtClean="0"/>
                        <a:t>like</a:t>
                      </a:r>
                      <a:endParaRPr lang="fr-BE"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200" dirty="0" smtClean="0"/>
                        <a:t>applique une contrainte </a:t>
                      </a:r>
                      <a:r>
                        <a:rPr lang="en-US" sz="1200" dirty="0" smtClean="0"/>
                        <a:t>“</a:t>
                      </a:r>
                      <a:r>
                        <a:rPr lang="en-US" sz="1200" b="1" dirty="0" smtClean="0"/>
                        <a:t>like</a:t>
                      </a:r>
                      <a:r>
                        <a:rPr lang="en-US" sz="1200" dirty="0" smtClean="0"/>
                        <a:t>“ </a:t>
                      </a:r>
                      <a:r>
                        <a:rPr lang="en-US" sz="1200" dirty="0" err="1" smtClean="0"/>
                        <a:t>sur</a:t>
                      </a:r>
                      <a:r>
                        <a:rPr lang="en-US" sz="1200" dirty="0" smtClean="0"/>
                        <a:t> des </a:t>
                      </a:r>
                      <a:r>
                        <a:rPr lang="en-US" sz="1200" dirty="0" err="1" smtClean="0"/>
                        <a:t>propriétés</a:t>
                      </a:r>
                      <a:r>
                        <a:rPr lang="en-US" sz="1200" baseline="0" dirty="0" smtClean="0"/>
                        <a:t> du </a:t>
                      </a:r>
                      <a:r>
                        <a:rPr lang="en-US" sz="1200" baseline="0" dirty="0" err="1" smtClean="0"/>
                        <a:t>fichier</a:t>
                      </a:r>
                      <a:r>
                        <a:rPr lang="en-US" sz="1200" baseline="0" dirty="0" smtClean="0"/>
                        <a:t> de mapping</a:t>
                      </a:r>
                      <a:endParaRPr lang="fr-BE" sz="1200" dirty="0" smtClean="0"/>
                    </a:p>
                  </a:txBody>
                  <a:tcPr/>
                </a:tc>
              </a:tr>
              <a:tr h="370840">
                <a:tc>
                  <a:txBody>
                    <a:bodyPr/>
                    <a:lstStyle/>
                    <a:p>
                      <a:r>
                        <a:rPr lang="fr-BE" sz="1200" dirty="0" err="1" smtClean="0"/>
                        <a:t>lt</a:t>
                      </a:r>
                      <a:endParaRPr lang="fr-BE"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200" dirty="0" smtClean="0"/>
                        <a:t>applique une contrainte </a:t>
                      </a:r>
                      <a:r>
                        <a:rPr lang="en-US" sz="1200" dirty="0" smtClean="0"/>
                        <a:t>“</a:t>
                      </a:r>
                      <a:r>
                        <a:rPr lang="en-US" sz="1200" b="1" dirty="0" smtClean="0"/>
                        <a:t>less than</a:t>
                      </a:r>
                      <a:r>
                        <a:rPr lang="en-US" sz="1200" dirty="0" smtClean="0"/>
                        <a:t>“ </a:t>
                      </a:r>
                      <a:r>
                        <a:rPr lang="en-US" sz="1200" dirty="0" err="1" smtClean="0"/>
                        <a:t>sur</a:t>
                      </a:r>
                      <a:r>
                        <a:rPr lang="en-US" sz="1200" dirty="0" smtClean="0"/>
                        <a:t> des </a:t>
                      </a:r>
                      <a:r>
                        <a:rPr lang="en-US" sz="1200" dirty="0" err="1" smtClean="0"/>
                        <a:t>propriétés</a:t>
                      </a:r>
                      <a:r>
                        <a:rPr lang="en-US" sz="1200" baseline="0" dirty="0" smtClean="0"/>
                        <a:t> du </a:t>
                      </a:r>
                      <a:r>
                        <a:rPr lang="en-US" sz="1200" baseline="0" dirty="0" err="1" smtClean="0"/>
                        <a:t>fichier</a:t>
                      </a:r>
                      <a:r>
                        <a:rPr lang="en-US" sz="1200" baseline="0" dirty="0" smtClean="0"/>
                        <a:t> de mapping</a:t>
                      </a:r>
                      <a:endParaRPr lang="fr-BE" sz="1200" dirty="0" smtClean="0"/>
                    </a:p>
                  </a:txBody>
                  <a:tcPr/>
                </a:tc>
              </a:tr>
              <a:tr h="370840">
                <a:tc>
                  <a:txBody>
                    <a:bodyPr/>
                    <a:lstStyle/>
                    <a:p>
                      <a:r>
                        <a:rPr lang="fr-BE" sz="1200" dirty="0" err="1" smtClean="0"/>
                        <a:t>ltProperty</a:t>
                      </a:r>
                      <a:endParaRPr lang="fr-BE"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200" dirty="0" smtClean="0"/>
                        <a:t>applique une contrainte </a:t>
                      </a:r>
                      <a:r>
                        <a:rPr lang="en-US" sz="1200" dirty="0" smtClean="0"/>
                        <a:t>“</a:t>
                      </a:r>
                      <a:r>
                        <a:rPr lang="en-US" sz="1200" b="1" dirty="0" smtClean="0"/>
                        <a:t>less than</a:t>
                      </a:r>
                      <a:r>
                        <a:rPr lang="en-US" sz="1200" dirty="0" smtClean="0"/>
                        <a:t>“ entre </a:t>
                      </a:r>
                      <a:r>
                        <a:rPr lang="en-US" sz="1200" dirty="0" err="1" smtClean="0"/>
                        <a:t>deux</a:t>
                      </a:r>
                      <a:r>
                        <a:rPr lang="en-US" sz="1200" dirty="0" smtClean="0"/>
                        <a:t> </a:t>
                      </a:r>
                      <a:r>
                        <a:rPr lang="en-US" sz="1200" dirty="0" err="1" smtClean="0"/>
                        <a:t>propriétés</a:t>
                      </a:r>
                      <a:r>
                        <a:rPr lang="en-US" sz="1200" baseline="0" dirty="0" smtClean="0"/>
                        <a:t> du </a:t>
                      </a:r>
                      <a:r>
                        <a:rPr lang="en-US" sz="1200" baseline="0" dirty="0" err="1" smtClean="0"/>
                        <a:t>fichier</a:t>
                      </a:r>
                      <a:r>
                        <a:rPr lang="en-US" sz="1200" baseline="0" dirty="0" smtClean="0"/>
                        <a:t> de mapping</a:t>
                      </a:r>
                      <a:endParaRPr lang="fr-BE" sz="1200" dirty="0" smtClean="0"/>
                    </a:p>
                  </a:txBody>
                  <a:tcPr/>
                </a:tc>
              </a:tr>
              <a:tr h="370840">
                <a:tc>
                  <a:txBody>
                    <a:bodyPr/>
                    <a:lstStyle/>
                    <a:p>
                      <a:r>
                        <a:rPr lang="fr-BE" sz="1200" dirty="0" smtClean="0"/>
                        <a:t>ne</a:t>
                      </a:r>
                      <a:endParaRPr lang="fr-BE"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200" dirty="0" smtClean="0"/>
                        <a:t>applique une contrainte </a:t>
                      </a:r>
                      <a:r>
                        <a:rPr lang="en-US" sz="1200" dirty="0" smtClean="0"/>
                        <a:t>“</a:t>
                      </a:r>
                      <a:r>
                        <a:rPr lang="en-US" sz="1200" b="1" dirty="0" smtClean="0"/>
                        <a:t>not equal</a:t>
                      </a:r>
                      <a:r>
                        <a:rPr lang="en-US" sz="1200" dirty="0" smtClean="0"/>
                        <a:t>“ </a:t>
                      </a:r>
                      <a:r>
                        <a:rPr lang="en-US" sz="1200" dirty="0" err="1" smtClean="0"/>
                        <a:t>sur</a:t>
                      </a:r>
                      <a:r>
                        <a:rPr lang="en-US" sz="1200" dirty="0" smtClean="0"/>
                        <a:t> des </a:t>
                      </a:r>
                      <a:r>
                        <a:rPr lang="en-US" sz="1200" dirty="0" err="1" smtClean="0"/>
                        <a:t>propriétés</a:t>
                      </a:r>
                      <a:r>
                        <a:rPr lang="en-US" sz="1200" baseline="0" dirty="0" smtClean="0"/>
                        <a:t> du </a:t>
                      </a:r>
                      <a:r>
                        <a:rPr lang="en-US" sz="1200" baseline="0" dirty="0" err="1" smtClean="0"/>
                        <a:t>fichier</a:t>
                      </a:r>
                      <a:r>
                        <a:rPr lang="en-US" sz="1200" baseline="0" dirty="0" smtClean="0"/>
                        <a:t> de mapping</a:t>
                      </a:r>
                      <a:endParaRPr lang="fr-BE" sz="1200" dirty="0" smtClean="0"/>
                    </a:p>
                  </a:txBody>
                  <a:tcPr/>
                </a:tc>
              </a:tr>
              <a:tr h="370840">
                <a:tc>
                  <a:txBody>
                    <a:bodyPr/>
                    <a:lstStyle/>
                    <a:p>
                      <a:r>
                        <a:rPr lang="fr-BE" sz="1200" dirty="0" err="1" smtClean="0"/>
                        <a:t>neProperty</a:t>
                      </a:r>
                      <a:endParaRPr lang="fr-BE"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200" dirty="0" smtClean="0"/>
                        <a:t>applique une contrainte </a:t>
                      </a:r>
                      <a:r>
                        <a:rPr lang="en-US" sz="1200" dirty="0" smtClean="0"/>
                        <a:t>“</a:t>
                      </a:r>
                      <a:r>
                        <a:rPr lang="en-US" sz="1200" b="1" dirty="0" smtClean="0"/>
                        <a:t>not equal</a:t>
                      </a:r>
                      <a:r>
                        <a:rPr lang="en-US" sz="1200" dirty="0" smtClean="0"/>
                        <a:t>“ entre </a:t>
                      </a:r>
                      <a:r>
                        <a:rPr lang="en-US" sz="1200" dirty="0" err="1" smtClean="0"/>
                        <a:t>deux</a:t>
                      </a:r>
                      <a:r>
                        <a:rPr lang="en-US" sz="1200" dirty="0" smtClean="0"/>
                        <a:t> </a:t>
                      </a:r>
                      <a:r>
                        <a:rPr lang="en-US" sz="1200" dirty="0" err="1" smtClean="0"/>
                        <a:t>propriétés</a:t>
                      </a:r>
                      <a:r>
                        <a:rPr lang="en-US" sz="1200" baseline="0" dirty="0" smtClean="0"/>
                        <a:t> du </a:t>
                      </a:r>
                      <a:r>
                        <a:rPr lang="en-US" sz="1200" baseline="0" dirty="0" err="1" smtClean="0"/>
                        <a:t>fichier</a:t>
                      </a:r>
                      <a:r>
                        <a:rPr lang="en-US" sz="1200" baseline="0" dirty="0" smtClean="0"/>
                        <a:t> de mapping</a:t>
                      </a:r>
                      <a:endParaRPr lang="fr-BE" sz="1200" dirty="0" smtClean="0"/>
                    </a:p>
                  </a:txBody>
                  <a:tcPr/>
                </a:tc>
              </a:tr>
              <a:tr h="370840">
                <a:tc>
                  <a:txBody>
                    <a:bodyPr/>
                    <a:lstStyle/>
                    <a:p>
                      <a:r>
                        <a:rPr lang="fr-BE" sz="1200" dirty="0" smtClean="0"/>
                        <a:t>not</a:t>
                      </a:r>
                      <a:endParaRPr lang="fr-BE" sz="1200" dirty="0"/>
                    </a:p>
                  </a:txBody>
                  <a:tcPr/>
                </a:tc>
                <a:tc>
                  <a:txBody>
                    <a:bodyPr/>
                    <a:lstStyle/>
                    <a:p>
                      <a:r>
                        <a:rPr lang="fr-BE" sz="1200" dirty="0" smtClean="0"/>
                        <a:t>retourne la négation d’une expression</a:t>
                      </a:r>
                    </a:p>
                  </a:txBody>
                  <a:tcPr/>
                </a:tc>
              </a:tr>
              <a:tr h="370840">
                <a:tc>
                  <a:txBody>
                    <a:bodyPr/>
                    <a:lstStyle/>
                    <a:p>
                      <a:r>
                        <a:rPr lang="fr-BE" sz="1200" dirty="0" smtClean="0"/>
                        <a:t>or</a:t>
                      </a:r>
                      <a:endParaRPr lang="fr-BE"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200" dirty="0" smtClean="0"/>
                        <a:t>retourne la disjonction d’une expression</a:t>
                      </a:r>
                    </a:p>
                  </a:txBody>
                  <a:tcPr/>
                </a:tc>
              </a:tr>
              <a:tr h="370840">
                <a:tc>
                  <a:txBody>
                    <a:bodyPr/>
                    <a:lstStyle/>
                    <a:p>
                      <a:r>
                        <a:rPr lang="fr-BE" sz="1200" dirty="0" smtClean="0"/>
                        <a:t>and</a:t>
                      </a:r>
                      <a:endParaRPr lang="fr-BE"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200" dirty="0" smtClean="0"/>
                        <a:t>retourne la conjonction d’une expression</a:t>
                      </a:r>
                    </a:p>
                    <a:p>
                      <a:pPr marL="0" marR="0" indent="0" algn="l" defTabSz="914400" rtl="0" eaLnBrk="1" fontAlgn="auto" latinLnBrk="0" hangingPunct="1">
                        <a:lnSpc>
                          <a:spcPct val="100000"/>
                        </a:lnSpc>
                        <a:spcBef>
                          <a:spcPts val="0"/>
                        </a:spcBef>
                        <a:spcAft>
                          <a:spcPts val="0"/>
                        </a:spcAft>
                        <a:buClrTx/>
                        <a:buSzTx/>
                        <a:buFontTx/>
                        <a:buNone/>
                        <a:tabLst/>
                        <a:defRPr/>
                      </a:pPr>
                      <a:endParaRPr lang="fr-BE" sz="1200" dirty="0" smtClean="0"/>
                    </a:p>
                  </a:txBody>
                  <a:tcPr/>
                </a:tc>
              </a:tr>
            </a:tbl>
          </a:graphicData>
        </a:graphic>
      </p:graphicFrame>
    </p:spTree>
  </p:cSld>
  <p:clrMapOvr>
    <a:masterClrMapping/>
  </p:clrMapOvr>
  <p:transition>
    <p:strips dir="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500034" y="2160597"/>
            <a:ext cx="7929618" cy="1054089"/>
          </a:xfrm>
        </p:spPr>
        <p:txBody>
          <a:bodyPr/>
          <a:lstStyle/>
          <a:p>
            <a:pPr algn="ctr"/>
            <a:r>
              <a:rPr lang="fr-BE" sz="6000" b="1" dirty="0" smtClean="0"/>
              <a:t>VI.	 Introduction au HNQ</a:t>
            </a:r>
            <a:endParaRPr lang="fr-BE" sz="6000" dirty="0" smtClean="0"/>
          </a:p>
        </p:txBody>
      </p:sp>
    </p:spTree>
  </p:cSld>
  <p:clrMapOvr>
    <a:masterClrMapping/>
  </p:clrMapOvr>
  <p:transition>
    <p:strips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68025"/>
            <a:ext cx="9144000" cy="646331"/>
          </a:xfrm>
          <a:prstGeom prst="rect">
            <a:avLst/>
          </a:prstGeom>
          <a:noFill/>
        </p:spPr>
        <p:txBody>
          <a:bodyPr wrap="square" rtlCol="0">
            <a:spAutoFit/>
          </a:bodyPr>
          <a:lstStyle/>
          <a:p>
            <a:pPr algn="ctr"/>
            <a:r>
              <a:rPr lang="fr-BE" sz="3600" b="1" dirty="0" smtClean="0"/>
              <a:t>Table des matières</a:t>
            </a:r>
            <a:endParaRPr lang="fr-BE" sz="3600" b="1" dirty="0"/>
          </a:p>
        </p:txBody>
      </p:sp>
      <p:sp>
        <p:nvSpPr>
          <p:cNvPr id="6" name="ZoneTexte 5"/>
          <p:cNvSpPr txBox="1"/>
          <p:nvPr/>
        </p:nvSpPr>
        <p:spPr>
          <a:xfrm>
            <a:off x="785786" y="857233"/>
            <a:ext cx="7786742" cy="523220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endParaRPr lang="fr-BE" sz="1400" b="1" dirty="0" smtClean="0"/>
          </a:p>
          <a:p>
            <a:r>
              <a:rPr lang="fr-BE" sz="1600" b="1" dirty="0" smtClean="0"/>
              <a:t>VII. 	 Les associations et jointures</a:t>
            </a:r>
          </a:p>
          <a:p>
            <a:r>
              <a:rPr lang="fr-BE" sz="1600" b="1" i="1" dirty="0" smtClean="0"/>
              <a:t>		Association unidirectionnelle</a:t>
            </a:r>
          </a:p>
          <a:p>
            <a:r>
              <a:rPr lang="fr-BE" sz="1600" b="1" i="1" dirty="0" smtClean="0"/>
              <a:t>			</a:t>
            </a:r>
            <a:r>
              <a:rPr lang="fr-BE" sz="1600" b="1" i="1" dirty="0" err="1" smtClean="0"/>
              <a:t>many</a:t>
            </a:r>
            <a:r>
              <a:rPr lang="fr-BE" sz="1600" b="1" i="1" dirty="0" smtClean="0"/>
              <a:t>-to-one</a:t>
            </a:r>
          </a:p>
          <a:p>
            <a:r>
              <a:rPr lang="fr-BE" sz="1600" b="1" i="1" dirty="0" smtClean="0"/>
              <a:t>			one-to-one</a:t>
            </a:r>
          </a:p>
          <a:p>
            <a:r>
              <a:rPr lang="fr-BE" sz="1600" b="1" i="1" dirty="0" smtClean="0"/>
              <a:t>			one-to-</a:t>
            </a:r>
            <a:r>
              <a:rPr lang="fr-BE" sz="1600" b="1" i="1" dirty="0" err="1" smtClean="0"/>
              <a:t>many</a:t>
            </a:r>
            <a:endParaRPr lang="fr-BE" sz="1600" b="1" i="1" dirty="0" smtClean="0"/>
          </a:p>
          <a:p>
            <a:r>
              <a:rPr lang="fr-BE" sz="1600" b="1" i="1" dirty="0" smtClean="0"/>
              <a:t>		</a:t>
            </a:r>
          </a:p>
          <a:p>
            <a:r>
              <a:rPr lang="fr-BE" sz="1600" b="1" i="1" dirty="0" smtClean="0"/>
              <a:t>		Association unidirectionnelle avec table de jointure</a:t>
            </a:r>
          </a:p>
          <a:p>
            <a:r>
              <a:rPr lang="fr-BE" sz="1600" b="1" i="1" dirty="0" smtClean="0"/>
              <a:t>			</a:t>
            </a:r>
            <a:r>
              <a:rPr lang="fr-BE" sz="1600" b="1" i="1" dirty="0" err="1" smtClean="0"/>
              <a:t>many</a:t>
            </a:r>
            <a:r>
              <a:rPr lang="fr-BE" sz="1600" b="1" i="1" dirty="0" smtClean="0"/>
              <a:t>-to-one</a:t>
            </a:r>
          </a:p>
          <a:p>
            <a:r>
              <a:rPr lang="fr-BE" sz="1600" b="1" i="1" dirty="0" smtClean="0"/>
              <a:t>			one-to-one</a:t>
            </a:r>
          </a:p>
          <a:p>
            <a:r>
              <a:rPr lang="fr-BE" sz="1600" b="1" i="1" dirty="0" smtClean="0"/>
              <a:t>			one-to-</a:t>
            </a:r>
            <a:r>
              <a:rPr lang="fr-BE" sz="1600" b="1" i="1" dirty="0" err="1" smtClean="0"/>
              <a:t>many</a:t>
            </a:r>
            <a:endParaRPr lang="fr-BE" sz="1600" b="1" i="1" dirty="0" smtClean="0"/>
          </a:p>
          <a:p>
            <a:r>
              <a:rPr lang="fr-BE" sz="1600" b="1" i="1" dirty="0" smtClean="0"/>
              <a:t>			</a:t>
            </a:r>
            <a:r>
              <a:rPr lang="fr-BE" sz="1600" b="1" i="1" dirty="0" err="1" smtClean="0"/>
              <a:t>many</a:t>
            </a:r>
            <a:r>
              <a:rPr lang="fr-BE" sz="1600" b="1" i="1" dirty="0" smtClean="0"/>
              <a:t>-to-</a:t>
            </a:r>
            <a:r>
              <a:rPr lang="fr-BE" sz="1600" b="1" i="1" dirty="0" err="1" smtClean="0"/>
              <a:t>many</a:t>
            </a:r>
            <a:endParaRPr lang="fr-BE" sz="1600" b="1" i="1" dirty="0" smtClean="0"/>
          </a:p>
          <a:p>
            <a:r>
              <a:rPr lang="fr-BE" sz="1600" b="1" i="1" dirty="0" smtClean="0"/>
              <a:t>		</a:t>
            </a:r>
          </a:p>
          <a:p>
            <a:r>
              <a:rPr lang="fr-BE" sz="1600" b="1" i="1" dirty="0" smtClean="0"/>
              <a:t>		Association bidirectionnelle</a:t>
            </a:r>
          </a:p>
          <a:p>
            <a:r>
              <a:rPr lang="fr-BE" sz="1600" b="1" i="1" dirty="0" smtClean="0"/>
              <a:t>			one-to-</a:t>
            </a:r>
            <a:r>
              <a:rPr lang="fr-BE" sz="1600" b="1" i="1" dirty="0" err="1" smtClean="0"/>
              <a:t>many</a:t>
            </a:r>
            <a:r>
              <a:rPr lang="fr-BE" sz="1600" b="1" i="1" dirty="0" smtClean="0"/>
              <a:t> / </a:t>
            </a:r>
            <a:r>
              <a:rPr lang="fr-BE" sz="1600" b="1" i="1" dirty="0" err="1" smtClean="0"/>
              <a:t>many</a:t>
            </a:r>
            <a:r>
              <a:rPr lang="fr-BE" sz="1600" b="1" i="1" dirty="0" smtClean="0"/>
              <a:t>-to-one</a:t>
            </a:r>
          </a:p>
          <a:p>
            <a:r>
              <a:rPr lang="fr-BE" sz="1600" b="1" i="1" dirty="0" smtClean="0"/>
              <a:t>			one-to-one</a:t>
            </a:r>
          </a:p>
          <a:p>
            <a:r>
              <a:rPr lang="fr-BE" sz="1600" b="1" i="1" dirty="0" smtClean="0"/>
              <a:t>		</a:t>
            </a:r>
          </a:p>
          <a:p>
            <a:r>
              <a:rPr lang="fr-BE" sz="1600" b="1" i="1" dirty="0" smtClean="0"/>
              <a:t>		Association unidirectionnelle avec table de jointure</a:t>
            </a:r>
          </a:p>
          <a:p>
            <a:r>
              <a:rPr lang="fr-BE" sz="1600" b="1" i="1" dirty="0" smtClean="0"/>
              <a:t>			one-to-</a:t>
            </a:r>
            <a:r>
              <a:rPr lang="fr-BE" sz="1600" b="1" i="1" dirty="0" err="1" smtClean="0"/>
              <a:t>many</a:t>
            </a:r>
            <a:r>
              <a:rPr lang="fr-BE" sz="1600" b="1" i="1" dirty="0" smtClean="0"/>
              <a:t> / </a:t>
            </a:r>
            <a:r>
              <a:rPr lang="fr-BE" sz="1600" b="1" i="1" dirty="0" err="1" smtClean="0"/>
              <a:t>many</a:t>
            </a:r>
            <a:r>
              <a:rPr lang="fr-BE" sz="1600" b="1" i="1" dirty="0" smtClean="0"/>
              <a:t>-to-one</a:t>
            </a:r>
          </a:p>
          <a:p>
            <a:r>
              <a:rPr lang="fr-BE" sz="1600" b="1" i="1" dirty="0" smtClean="0"/>
              <a:t>			one-to-one</a:t>
            </a:r>
          </a:p>
          <a:p>
            <a:r>
              <a:rPr lang="fr-BE" sz="1600" b="1" i="1" dirty="0" smtClean="0"/>
              <a:t>			</a:t>
            </a:r>
            <a:r>
              <a:rPr lang="fr-BE" sz="1600" b="1" i="1" dirty="0" err="1" smtClean="0"/>
              <a:t>many</a:t>
            </a:r>
            <a:r>
              <a:rPr lang="fr-BE" sz="1600" b="1" i="1" dirty="0" smtClean="0"/>
              <a:t>-to-</a:t>
            </a:r>
            <a:r>
              <a:rPr lang="fr-BE" sz="1600" b="1" i="1" dirty="0" err="1" smtClean="0"/>
              <a:t>many</a:t>
            </a:r>
            <a:endParaRPr lang="fr-BE" sz="1600" b="1" i="1" dirty="0" smtClean="0"/>
          </a:p>
        </p:txBody>
      </p:sp>
    </p:spTree>
  </p:cSld>
  <p:clrMapOvr>
    <a:masterClrMapping/>
  </p:clrMapOvr>
  <p:transition>
    <p:strips dir="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a:buNone/>
            </a:pPr>
            <a:r>
              <a:rPr lang="fr-BE" dirty="0" smtClean="0"/>
              <a:t>VI.		 Introduction au HNQ</a:t>
            </a:r>
            <a:endParaRPr lang="fr-BE" sz="2400" i="1" dirty="0"/>
          </a:p>
        </p:txBody>
      </p:sp>
      <p:sp>
        <p:nvSpPr>
          <p:cNvPr id="6" name="Rectangle 5"/>
          <p:cNvSpPr/>
          <p:nvPr/>
        </p:nvSpPr>
        <p:spPr>
          <a:xfrm>
            <a:off x="428596" y="1146935"/>
            <a:ext cx="8286808" cy="3139321"/>
          </a:xfrm>
          <a:prstGeom prst="rect">
            <a:avLst/>
          </a:prstGeom>
        </p:spPr>
        <p:txBody>
          <a:bodyPr wrap="square">
            <a:spAutoFit/>
          </a:bodyPr>
          <a:lstStyle/>
          <a:p>
            <a:r>
              <a:rPr lang="en-US" dirty="0" smtClean="0"/>
              <a:t>Le</a:t>
            </a:r>
            <a:r>
              <a:rPr lang="en-US" b="1" dirty="0" smtClean="0"/>
              <a:t> Native SQL</a:t>
            </a:r>
            <a:r>
              <a:rPr lang="en-US" dirty="0" smtClean="0"/>
              <a:t> </a:t>
            </a:r>
            <a:r>
              <a:rPr lang="en-US" dirty="0" err="1" smtClean="0"/>
              <a:t>sont</a:t>
            </a:r>
            <a:r>
              <a:rPr lang="en-US" dirty="0" smtClean="0"/>
              <a:t> des </a:t>
            </a:r>
            <a:r>
              <a:rPr lang="en-US" dirty="0" err="1" smtClean="0"/>
              <a:t>requêtes</a:t>
            </a:r>
            <a:r>
              <a:rPr lang="en-US" dirty="0" smtClean="0"/>
              <a:t> SQL “</a:t>
            </a:r>
            <a:r>
              <a:rPr lang="en-US" dirty="0" err="1" smtClean="0"/>
              <a:t>écrites</a:t>
            </a:r>
            <a:r>
              <a:rPr lang="en-US" dirty="0" smtClean="0"/>
              <a:t> à la main” pour </a:t>
            </a:r>
            <a:r>
              <a:rPr lang="en-US" dirty="0" err="1" smtClean="0"/>
              <a:t>toute</a:t>
            </a:r>
            <a:r>
              <a:rPr lang="en-US" dirty="0" smtClean="0"/>
              <a:t> </a:t>
            </a:r>
            <a:r>
              <a:rPr lang="en-US" dirty="0" err="1" smtClean="0"/>
              <a:t>opération</a:t>
            </a:r>
            <a:r>
              <a:rPr lang="en-US" dirty="0" smtClean="0"/>
              <a:t> </a:t>
            </a:r>
            <a:r>
              <a:rPr lang="en-US" dirty="0" err="1" smtClean="0"/>
              <a:t>sur</a:t>
            </a:r>
            <a:r>
              <a:rPr lang="en-US" dirty="0" smtClean="0"/>
              <a:t> la base de </a:t>
            </a:r>
            <a:r>
              <a:rPr lang="en-US" dirty="0" err="1" smtClean="0"/>
              <a:t>données</a:t>
            </a:r>
            <a:r>
              <a:rPr lang="en-US" dirty="0" smtClean="0"/>
              <a:t> </a:t>
            </a:r>
            <a:r>
              <a:rPr lang="en-US" dirty="0" err="1" smtClean="0"/>
              <a:t>telles</a:t>
            </a:r>
            <a:r>
              <a:rPr lang="en-US" dirty="0" smtClean="0"/>
              <a:t> </a:t>
            </a:r>
            <a:r>
              <a:rPr lang="en-US" dirty="0" err="1" smtClean="0"/>
              <a:t>qu’insertion</a:t>
            </a:r>
            <a:r>
              <a:rPr lang="en-US" dirty="0" smtClean="0"/>
              <a:t>, </a:t>
            </a:r>
            <a:r>
              <a:rPr lang="en-US" dirty="0" err="1" smtClean="0"/>
              <a:t>sélection</a:t>
            </a:r>
            <a:r>
              <a:rPr lang="en-US" dirty="0" smtClean="0"/>
              <a:t>, </a:t>
            </a:r>
            <a:r>
              <a:rPr lang="en-US" dirty="0" err="1" smtClean="0"/>
              <a:t>mise</a:t>
            </a:r>
            <a:r>
              <a:rPr lang="en-US" dirty="0" smtClean="0"/>
              <a:t> à jour </a:t>
            </a:r>
            <a:r>
              <a:rPr lang="en-US" dirty="0" err="1" smtClean="0"/>
              <a:t>ou</a:t>
            </a:r>
            <a:r>
              <a:rPr lang="en-US" dirty="0" smtClean="0"/>
              <a:t> suppression.</a:t>
            </a:r>
          </a:p>
          <a:p>
            <a:endParaRPr lang="en-US" dirty="0" smtClean="0"/>
          </a:p>
          <a:p>
            <a:endParaRPr lang="en-US" dirty="0" smtClean="0"/>
          </a:p>
          <a:p>
            <a:r>
              <a:rPr lang="en-US" b="1" dirty="0" smtClean="0"/>
              <a:t>Hibernate Native Query</a:t>
            </a:r>
            <a:r>
              <a:rPr lang="en-US" dirty="0" smtClean="0"/>
              <a:t> </a:t>
            </a:r>
            <a:r>
              <a:rPr lang="en-US" dirty="0" err="1" smtClean="0"/>
              <a:t>autorise</a:t>
            </a:r>
            <a:r>
              <a:rPr lang="en-US" dirty="0" smtClean="0"/>
              <a:t> </a:t>
            </a:r>
            <a:r>
              <a:rPr lang="en-US" dirty="0" err="1" smtClean="0"/>
              <a:t>donc</a:t>
            </a:r>
            <a:r>
              <a:rPr lang="en-US" dirty="0" smtClean="0"/>
              <a:t> </a:t>
            </a:r>
            <a:r>
              <a:rPr lang="en-US" dirty="0" err="1" smtClean="0"/>
              <a:t>l’utilisation</a:t>
            </a:r>
            <a:r>
              <a:rPr lang="en-US" dirty="0" smtClean="0"/>
              <a:t> de </a:t>
            </a:r>
            <a:r>
              <a:rPr lang="en-US" dirty="0" err="1" smtClean="0"/>
              <a:t>requêtes</a:t>
            </a:r>
            <a:r>
              <a:rPr lang="en-US" dirty="0" smtClean="0"/>
              <a:t> SQL natives pour tout type </a:t>
            </a:r>
            <a:r>
              <a:rPr lang="en-US" dirty="0" err="1" smtClean="0"/>
              <a:t>d’opération</a:t>
            </a:r>
            <a:r>
              <a:rPr lang="en-US" dirty="0" smtClean="0"/>
              <a:t> </a:t>
            </a:r>
            <a:r>
              <a:rPr lang="en-US" dirty="0" err="1" smtClean="0"/>
              <a:t>sur</a:t>
            </a:r>
            <a:r>
              <a:rPr lang="en-US" dirty="0" smtClean="0"/>
              <a:t> les bases de </a:t>
            </a:r>
            <a:r>
              <a:rPr lang="en-US" dirty="0" err="1" smtClean="0"/>
              <a:t>données</a:t>
            </a:r>
            <a:r>
              <a:rPr lang="en-US" dirty="0" smtClean="0"/>
              <a:t> (insertion, </a:t>
            </a:r>
            <a:r>
              <a:rPr lang="en-US" dirty="0" err="1" smtClean="0"/>
              <a:t>mise</a:t>
            </a:r>
            <a:r>
              <a:rPr lang="en-US" dirty="0" smtClean="0"/>
              <a:t> à jour,…)</a:t>
            </a:r>
          </a:p>
          <a:p>
            <a:r>
              <a:rPr lang="en-US" dirty="0" err="1" smtClean="0"/>
              <a:t>Ce</a:t>
            </a:r>
            <a:r>
              <a:rPr lang="en-US" dirty="0" smtClean="0"/>
              <a:t> qui </a:t>
            </a:r>
            <a:r>
              <a:rPr lang="en-US" dirty="0" err="1" smtClean="0"/>
              <a:t>dans</a:t>
            </a:r>
            <a:r>
              <a:rPr lang="en-US" dirty="0" smtClean="0"/>
              <a:t> le </a:t>
            </a:r>
            <a:r>
              <a:rPr lang="en-US" dirty="0" err="1" smtClean="0"/>
              <a:t>cas</a:t>
            </a:r>
            <a:r>
              <a:rPr lang="en-US" dirty="0" smtClean="0"/>
              <a:t> </a:t>
            </a:r>
            <a:r>
              <a:rPr lang="en-US" dirty="0" err="1" smtClean="0"/>
              <a:t>d’une</a:t>
            </a:r>
            <a:r>
              <a:rPr lang="en-US" dirty="0" smtClean="0"/>
              <a:t> migration SQL/JDBC </a:t>
            </a:r>
            <a:r>
              <a:rPr lang="en-US" dirty="0" err="1" smtClean="0"/>
              <a:t>vers</a:t>
            </a:r>
            <a:r>
              <a:rPr lang="en-US" dirty="0" smtClean="0"/>
              <a:t> Hibernate </a:t>
            </a:r>
            <a:r>
              <a:rPr lang="en-US" dirty="0" err="1" smtClean="0"/>
              <a:t>peut</a:t>
            </a:r>
            <a:r>
              <a:rPr lang="en-US" dirty="0" smtClean="0"/>
              <a:t> aider.</a:t>
            </a:r>
          </a:p>
          <a:p>
            <a:endParaRPr lang="en-US" dirty="0" smtClean="0"/>
          </a:p>
          <a:p>
            <a:r>
              <a:rPr lang="en-US" b="1" dirty="0" smtClean="0"/>
              <a:t>Hibernate Native Query</a:t>
            </a:r>
            <a:r>
              <a:rPr lang="en-US" dirty="0" smtClean="0"/>
              <a:t> </a:t>
            </a:r>
            <a:r>
              <a:rPr lang="en-US" dirty="0" err="1" smtClean="0"/>
              <a:t>supporte</a:t>
            </a:r>
            <a:r>
              <a:rPr lang="en-US" dirty="0" smtClean="0"/>
              <a:t> </a:t>
            </a:r>
            <a:r>
              <a:rPr lang="en-US" dirty="0" err="1" smtClean="0"/>
              <a:t>également</a:t>
            </a:r>
            <a:r>
              <a:rPr lang="en-US" dirty="0" smtClean="0"/>
              <a:t> les </a:t>
            </a:r>
            <a:r>
              <a:rPr lang="en-US" dirty="0" err="1" smtClean="0"/>
              <a:t>procèdures</a:t>
            </a:r>
            <a:r>
              <a:rPr lang="en-US" dirty="0" smtClean="0"/>
              <a:t> </a:t>
            </a:r>
            <a:r>
              <a:rPr lang="en-US" dirty="0" err="1" smtClean="0"/>
              <a:t>stockées</a:t>
            </a:r>
            <a:endParaRPr lang="en-US" dirty="0" smtClean="0"/>
          </a:p>
          <a:p>
            <a:endParaRPr lang="en-US" dirty="0"/>
          </a:p>
        </p:txBody>
      </p:sp>
      <p:sp>
        <p:nvSpPr>
          <p:cNvPr id="8" name="Rectangle 7"/>
          <p:cNvSpPr/>
          <p:nvPr/>
        </p:nvSpPr>
        <p:spPr>
          <a:xfrm>
            <a:off x="2214546" y="4782933"/>
            <a:ext cx="5000660" cy="307777"/>
          </a:xfrm>
          <a:prstGeom prst="rect">
            <a:avLst/>
          </a:prstGeom>
        </p:spPr>
        <p:txBody>
          <a:bodyPr wrap="square">
            <a:spAutoFit/>
          </a:bodyPr>
          <a:lstStyle/>
          <a:p>
            <a:pPr algn="ctr"/>
            <a:r>
              <a:rPr lang="en-US" sz="1400" dirty="0" smtClean="0"/>
              <a:t>(</a:t>
            </a:r>
            <a:r>
              <a:rPr lang="en-US" sz="1400" dirty="0" err="1" smtClean="0"/>
              <a:t>cfr</a:t>
            </a:r>
            <a:r>
              <a:rPr lang="en-US" sz="1400" dirty="0" smtClean="0"/>
              <a:t> </a:t>
            </a:r>
            <a:r>
              <a:rPr lang="fr-BE" sz="1400" b="1" dirty="0" smtClean="0"/>
              <a:t>HNQExample.java</a:t>
            </a:r>
            <a:r>
              <a:rPr lang="en-US" sz="1400" dirty="0" smtClean="0"/>
              <a:t>)</a:t>
            </a:r>
          </a:p>
        </p:txBody>
      </p:sp>
    </p:spTree>
  </p:cSld>
  <p:clrMapOvr>
    <a:masterClrMapping/>
  </p:clrMapOvr>
  <p:transition>
    <p:strips dir="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500034" y="2160597"/>
            <a:ext cx="7929618" cy="1911345"/>
          </a:xfrm>
        </p:spPr>
        <p:txBody>
          <a:bodyPr/>
          <a:lstStyle/>
          <a:p>
            <a:pPr algn="ctr"/>
            <a:r>
              <a:rPr lang="fr-BE" sz="6000" b="1" dirty="0" smtClean="0"/>
              <a:t>VII.	 Les associations et jointures</a:t>
            </a:r>
            <a:endParaRPr lang="fr-BE" sz="6000" dirty="0" smtClean="0"/>
          </a:p>
        </p:txBody>
      </p:sp>
    </p:spTree>
  </p:cSld>
  <p:clrMapOvr>
    <a:masterClrMapping/>
  </p:clrMapOvr>
  <p:transition>
    <p:strips dir="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a:buNone/>
            </a:pPr>
            <a:r>
              <a:rPr lang="fr-BE" dirty="0" smtClean="0"/>
              <a:t>VI.		 Les associations et jointures</a:t>
            </a:r>
            <a:endParaRPr lang="fr-BE" sz="2400" i="1" dirty="0"/>
          </a:p>
        </p:txBody>
      </p:sp>
      <p:sp>
        <p:nvSpPr>
          <p:cNvPr id="6" name="Rectangle 5"/>
          <p:cNvSpPr/>
          <p:nvPr/>
        </p:nvSpPr>
        <p:spPr>
          <a:xfrm>
            <a:off x="357158" y="1146935"/>
            <a:ext cx="8501122" cy="3693319"/>
          </a:xfrm>
          <a:prstGeom prst="rect">
            <a:avLst/>
          </a:prstGeom>
        </p:spPr>
        <p:txBody>
          <a:bodyPr wrap="square">
            <a:spAutoFit/>
          </a:bodyPr>
          <a:lstStyle/>
          <a:p>
            <a:r>
              <a:rPr lang="en-US" dirty="0" smtClean="0"/>
              <a:t>Les </a:t>
            </a:r>
            <a:r>
              <a:rPr lang="en-US" b="1" dirty="0" smtClean="0"/>
              <a:t>mapping </a:t>
            </a:r>
            <a:r>
              <a:rPr lang="en-US" b="1" dirty="0" err="1" smtClean="0"/>
              <a:t>d’association</a:t>
            </a:r>
            <a:r>
              <a:rPr lang="en-US" b="1" dirty="0" smtClean="0"/>
              <a:t> </a:t>
            </a:r>
            <a:r>
              <a:rPr lang="en-US" dirty="0" smtClean="0"/>
              <a:t>font </a:t>
            </a:r>
            <a:r>
              <a:rPr lang="en-US" dirty="0" err="1" smtClean="0"/>
              <a:t>partie</a:t>
            </a:r>
            <a:r>
              <a:rPr lang="en-US" dirty="0" smtClean="0"/>
              <a:t> des notions les plus </a:t>
            </a:r>
            <a:r>
              <a:rPr lang="en-US" dirty="0" err="1" smtClean="0"/>
              <a:t>compliquées</a:t>
            </a:r>
            <a:r>
              <a:rPr lang="en-US" dirty="0" smtClean="0"/>
              <a:t> à </a:t>
            </a:r>
            <a:r>
              <a:rPr lang="en-US" dirty="0" err="1" smtClean="0"/>
              <a:t>comprendre</a:t>
            </a:r>
            <a:r>
              <a:rPr lang="en-US" dirty="0" smtClean="0"/>
              <a:t> </a:t>
            </a:r>
            <a:r>
              <a:rPr lang="en-US" dirty="0" err="1" smtClean="0"/>
              <a:t>dans</a:t>
            </a:r>
            <a:r>
              <a:rPr lang="en-US" dirty="0" smtClean="0"/>
              <a:t> Hibernate!</a:t>
            </a:r>
          </a:p>
          <a:p>
            <a:endParaRPr lang="en-US" dirty="0" smtClean="0"/>
          </a:p>
          <a:p>
            <a:r>
              <a:rPr lang="en-US" dirty="0" smtClean="0"/>
              <a:t>Nous </a:t>
            </a:r>
            <a:r>
              <a:rPr lang="en-US" dirty="0" err="1" smtClean="0"/>
              <a:t>commencerons</a:t>
            </a:r>
            <a:r>
              <a:rPr lang="en-US" dirty="0" smtClean="0"/>
              <a:t> </a:t>
            </a:r>
            <a:r>
              <a:rPr lang="en-US" dirty="0" err="1" smtClean="0"/>
              <a:t>ce</a:t>
            </a:r>
            <a:r>
              <a:rPr lang="en-US" dirty="0" smtClean="0"/>
              <a:t> </a:t>
            </a:r>
            <a:r>
              <a:rPr lang="en-US" dirty="0" err="1" smtClean="0"/>
              <a:t>chapître</a:t>
            </a:r>
            <a:r>
              <a:rPr lang="en-US" dirty="0" smtClean="0"/>
              <a:t> en </a:t>
            </a:r>
            <a:r>
              <a:rPr lang="en-US" dirty="0" err="1" smtClean="0"/>
              <a:t>parlant</a:t>
            </a:r>
            <a:r>
              <a:rPr lang="en-US" dirty="0" smtClean="0"/>
              <a:t> des relations </a:t>
            </a:r>
            <a:r>
              <a:rPr lang="en-US" dirty="0" err="1" smtClean="0"/>
              <a:t>dites</a:t>
            </a:r>
            <a:r>
              <a:rPr lang="en-US" dirty="0" smtClean="0"/>
              <a:t> </a:t>
            </a:r>
            <a:r>
              <a:rPr lang="en-US" b="1" dirty="0" err="1" smtClean="0"/>
              <a:t>uni-directionnelles</a:t>
            </a:r>
            <a:r>
              <a:rPr lang="en-US" dirty="0" smtClean="0"/>
              <a:t> pour </a:t>
            </a:r>
            <a:r>
              <a:rPr lang="en-US" dirty="0" err="1" smtClean="0"/>
              <a:t>ensuite</a:t>
            </a:r>
            <a:r>
              <a:rPr lang="en-US" dirty="0" smtClean="0"/>
              <a:t> </a:t>
            </a:r>
            <a:r>
              <a:rPr lang="en-US" dirty="0" err="1" smtClean="0"/>
              <a:t>embrayrer</a:t>
            </a:r>
            <a:r>
              <a:rPr lang="en-US" dirty="0" smtClean="0"/>
              <a:t> </a:t>
            </a:r>
            <a:r>
              <a:rPr lang="en-US" dirty="0" err="1" smtClean="0"/>
              <a:t>sur</a:t>
            </a:r>
            <a:r>
              <a:rPr lang="en-US" dirty="0" smtClean="0"/>
              <a:t> les relations </a:t>
            </a:r>
            <a:r>
              <a:rPr lang="en-US" b="1" dirty="0" smtClean="0"/>
              <a:t>bi-</a:t>
            </a:r>
            <a:r>
              <a:rPr lang="en-US" b="1" dirty="0" err="1" smtClean="0"/>
              <a:t>directionnelles</a:t>
            </a:r>
            <a:r>
              <a:rPr lang="en-US" dirty="0" smtClean="0"/>
              <a:t>.</a:t>
            </a:r>
          </a:p>
          <a:p>
            <a:endParaRPr lang="en-US" dirty="0" smtClean="0"/>
          </a:p>
          <a:p>
            <a:r>
              <a:rPr lang="fr-BE" dirty="0" smtClean="0"/>
              <a:t>Nous allons inclure la classification des associations qu’elles </a:t>
            </a:r>
            <a:r>
              <a:rPr lang="fr-BE" dirty="0" err="1" smtClean="0"/>
              <a:t>map</a:t>
            </a:r>
            <a:r>
              <a:rPr lang="fr-BE" dirty="0" smtClean="0"/>
              <a:t> ou non une table de jointure.</a:t>
            </a:r>
          </a:p>
          <a:p>
            <a:endParaRPr lang="fr-BE" dirty="0" smtClean="0"/>
          </a:p>
          <a:p>
            <a:r>
              <a:rPr lang="fr-BE" dirty="0" smtClean="0"/>
              <a:t>Pour nous aider dans la compréhension des associations, nous illustrerons ce chapitre au travers d’un exemple pratique mais d’abord présentons les différents types d’associations. Nous illustrerons tous nos exemples avec les classes </a:t>
            </a:r>
            <a:r>
              <a:rPr lang="fr-BE" b="1" i="1" dirty="0" smtClean="0"/>
              <a:t>Person</a:t>
            </a:r>
            <a:r>
              <a:rPr lang="fr-BE" dirty="0" smtClean="0"/>
              <a:t> et </a:t>
            </a:r>
            <a:r>
              <a:rPr lang="fr-BE" b="1" i="1" dirty="0" err="1" smtClean="0"/>
              <a:t>Address</a:t>
            </a:r>
            <a:r>
              <a:rPr lang="fr-BE" dirty="0" smtClean="0"/>
              <a:t>.</a:t>
            </a:r>
          </a:p>
        </p:txBody>
      </p:sp>
    </p:spTree>
  </p:cSld>
  <p:clrMapOvr>
    <a:masterClrMapping/>
  </p:clrMapOvr>
  <p:transition>
    <p:strips dir="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500034" y="2160597"/>
            <a:ext cx="7929618" cy="982651"/>
          </a:xfrm>
        </p:spPr>
        <p:txBody>
          <a:bodyPr/>
          <a:lstStyle/>
          <a:p>
            <a:pPr algn="ctr"/>
            <a:r>
              <a:rPr lang="fr-BE" sz="3600" b="1" dirty="0" smtClean="0"/>
              <a:t>a.	 </a:t>
            </a:r>
            <a:r>
              <a:rPr lang="fr-BE" sz="3600" b="1" i="1" dirty="0" smtClean="0"/>
              <a:t>Association unidirectionnelle</a:t>
            </a:r>
            <a:endParaRPr lang="fr-BE" sz="3600" dirty="0" smtClean="0"/>
          </a:p>
        </p:txBody>
      </p:sp>
    </p:spTree>
  </p:cSld>
  <p:clrMapOvr>
    <a:masterClrMapping/>
  </p:clrMapOvr>
  <p:transition>
    <p:strips dir="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928694"/>
          </a:xfrm>
        </p:spPr>
        <p:txBody>
          <a:bodyPr/>
          <a:lstStyle/>
          <a:p>
            <a:pPr>
              <a:buNone/>
            </a:pPr>
            <a:r>
              <a:rPr lang="fr-BE" dirty="0" smtClean="0"/>
              <a:t>VI.		 Les associations et jointures - </a:t>
            </a:r>
            <a:r>
              <a:rPr lang="fr-BE" sz="2400" i="1" dirty="0" smtClean="0"/>
              <a:t>Association 	 	unidirectionnelle - </a:t>
            </a:r>
            <a:r>
              <a:rPr lang="fr-BE" sz="2400" i="1" dirty="0" err="1" smtClean="0"/>
              <a:t>many</a:t>
            </a:r>
            <a:r>
              <a:rPr lang="fr-BE" sz="2400" i="1" dirty="0" smtClean="0"/>
              <a:t>-to-one</a:t>
            </a:r>
            <a:endParaRPr lang="fr-BE" sz="2400" i="1" dirty="0"/>
          </a:p>
        </p:txBody>
      </p:sp>
      <p:sp>
        <p:nvSpPr>
          <p:cNvPr id="8" name="Organigramme : Stockage interne 7"/>
          <p:cNvSpPr/>
          <p:nvPr/>
        </p:nvSpPr>
        <p:spPr bwMode="auto">
          <a:xfrm>
            <a:off x="1285852" y="2071678"/>
            <a:ext cx="2643206" cy="2500330"/>
          </a:xfrm>
          <a:prstGeom prst="flowChartInternalStorag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
        <p:nvSpPr>
          <p:cNvPr id="9" name="Organigramme : Stockage interne 8"/>
          <p:cNvSpPr/>
          <p:nvPr/>
        </p:nvSpPr>
        <p:spPr bwMode="auto">
          <a:xfrm>
            <a:off x="5214942" y="2071678"/>
            <a:ext cx="2714644" cy="2500330"/>
          </a:xfrm>
          <a:prstGeom prst="flowChartInternalStorag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
        <p:nvSpPr>
          <p:cNvPr id="10" name="ZoneTexte 9"/>
          <p:cNvSpPr txBox="1"/>
          <p:nvPr/>
        </p:nvSpPr>
        <p:spPr>
          <a:xfrm>
            <a:off x="2143108" y="2071678"/>
            <a:ext cx="1071570" cy="369332"/>
          </a:xfrm>
          <a:prstGeom prst="rect">
            <a:avLst/>
          </a:prstGeom>
          <a:noFill/>
        </p:spPr>
        <p:txBody>
          <a:bodyPr wrap="square" rtlCol="0">
            <a:spAutoFit/>
          </a:bodyPr>
          <a:lstStyle/>
          <a:p>
            <a:pPr algn="ctr"/>
            <a:r>
              <a:rPr lang="fr-BE" dirty="0" smtClean="0"/>
              <a:t>Person</a:t>
            </a:r>
            <a:endParaRPr lang="fr-BE" dirty="0"/>
          </a:p>
        </p:txBody>
      </p:sp>
      <p:sp>
        <p:nvSpPr>
          <p:cNvPr id="11" name="ZoneTexte 10"/>
          <p:cNvSpPr txBox="1"/>
          <p:nvPr/>
        </p:nvSpPr>
        <p:spPr>
          <a:xfrm>
            <a:off x="6143636" y="2071678"/>
            <a:ext cx="1071570" cy="369332"/>
          </a:xfrm>
          <a:prstGeom prst="rect">
            <a:avLst/>
          </a:prstGeom>
          <a:noFill/>
        </p:spPr>
        <p:txBody>
          <a:bodyPr wrap="square" rtlCol="0">
            <a:spAutoFit/>
          </a:bodyPr>
          <a:lstStyle/>
          <a:p>
            <a:pPr algn="ctr"/>
            <a:r>
              <a:rPr lang="fr-BE" dirty="0" err="1" smtClean="0"/>
              <a:t>Adress</a:t>
            </a:r>
            <a:endParaRPr lang="fr-BE" dirty="0"/>
          </a:p>
        </p:txBody>
      </p:sp>
      <p:sp>
        <p:nvSpPr>
          <p:cNvPr id="12" name="ZoneTexte 11"/>
          <p:cNvSpPr txBox="1"/>
          <p:nvPr/>
        </p:nvSpPr>
        <p:spPr>
          <a:xfrm>
            <a:off x="1643042" y="2500306"/>
            <a:ext cx="2214578" cy="646331"/>
          </a:xfrm>
          <a:prstGeom prst="rect">
            <a:avLst/>
          </a:prstGeom>
          <a:noFill/>
        </p:spPr>
        <p:txBody>
          <a:bodyPr wrap="square" rtlCol="0">
            <a:spAutoFit/>
          </a:bodyPr>
          <a:lstStyle/>
          <a:p>
            <a:r>
              <a:rPr lang="fr-BE" i="1" u="sng" dirty="0" err="1" smtClean="0"/>
              <a:t>personID</a:t>
            </a:r>
            <a:r>
              <a:rPr lang="fr-BE" u="sng" dirty="0" smtClean="0"/>
              <a:t> </a:t>
            </a:r>
            <a:r>
              <a:rPr lang="fr-BE" u="sng" dirty="0" err="1" smtClean="0"/>
              <a:t>int</a:t>
            </a:r>
            <a:r>
              <a:rPr lang="fr-BE" u="sng" dirty="0" smtClean="0"/>
              <a:t> NN PK</a:t>
            </a:r>
          </a:p>
          <a:p>
            <a:r>
              <a:rPr lang="fr-BE" i="1" dirty="0" err="1" smtClean="0"/>
              <a:t>addressID</a:t>
            </a:r>
            <a:r>
              <a:rPr lang="fr-BE" i="1" dirty="0" smtClean="0"/>
              <a:t> </a:t>
            </a:r>
            <a:r>
              <a:rPr lang="fr-BE" dirty="0" err="1" smtClean="0"/>
              <a:t>int</a:t>
            </a:r>
            <a:r>
              <a:rPr lang="fr-BE" dirty="0" smtClean="0"/>
              <a:t> NN</a:t>
            </a:r>
            <a:endParaRPr lang="fr-BE" dirty="0"/>
          </a:p>
        </p:txBody>
      </p:sp>
      <p:sp>
        <p:nvSpPr>
          <p:cNvPr id="13" name="ZoneTexte 12"/>
          <p:cNvSpPr txBox="1"/>
          <p:nvPr/>
        </p:nvSpPr>
        <p:spPr>
          <a:xfrm>
            <a:off x="5572132" y="2500306"/>
            <a:ext cx="2357454" cy="369332"/>
          </a:xfrm>
          <a:prstGeom prst="rect">
            <a:avLst/>
          </a:prstGeom>
          <a:noFill/>
        </p:spPr>
        <p:txBody>
          <a:bodyPr wrap="square" rtlCol="0">
            <a:spAutoFit/>
          </a:bodyPr>
          <a:lstStyle/>
          <a:p>
            <a:r>
              <a:rPr lang="fr-BE" i="1" u="sng" dirty="0" err="1" smtClean="0"/>
              <a:t>addressID</a:t>
            </a:r>
            <a:r>
              <a:rPr lang="fr-BE" i="1" u="sng" dirty="0" smtClean="0"/>
              <a:t> </a:t>
            </a:r>
            <a:r>
              <a:rPr lang="fr-BE" u="sng" dirty="0" err="1" smtClean="0"/>
              <a:t>int</a:t>
            </a:r>
            <a:r>
              <a:rPr lang="fr-BE" u="sng" dirty="0" smtClean="0"/>
              <a:t> NN PK</a:t>
            </a:r>
            <a:endParaRPr lang="fr-BE" u="sng" dirty="0"/>
          </a:p>
        </p:txBody>
      </p:sp>
    </p:spTree>
  </p:cSld>
  <p:clrMapOvr>
    <a:masterClrMapping/>
  </p:clrMapOvr>
  <p:transition>
    <p:strips dir="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857256"/>
          </a:xfrm>
        </p:spPr>
        <p:txBody>
          <a:bodyPr/>
          <a:lstStyle/>
          <a:p>
            <a:pPr>
              <a:buNone/>
            </a:pPr>
            <a:r>
              <a:rPr lang="fr-BE" dirty="0" smtClean="0"/>
              <a:t>VII.		 Les associations et jointures - </a:t>
            </a:r>
            <a:r>
              <a:rPr lang="fr-BE" sz="2400" i="1" dirty="0" smtClean="0"/>
              <a:t>Association 	 	unidirectionnelle - </a:t>
            </a:r>
            <a:r>
              <a:rPr lang="fr-BE" sz="2400" i="1" dirty="0" err="1" smtClean="0"/>
              <a:t>many</a:t>
            </a:r>
            <a:r>
              <a:rPr lang="fr-BE" sz="2400" i="1" dirty="0" smtClean="0"/>
              <a:t>-to-one</a:t>
            </a:r>
            <a:endParaRPr lang="fr-BE" sz="2400" i="1" dirty="0"/>
          </a:p>
        </p:txBody>
      </p:sp>
      <p:sp>
        <p:nvSpPr>
          <p:cNvPr id="6" name="Rectangle 5"/>
          <p:cNvSpPr/>
          <p:nvPr/>
        </p:nvSpPr>
        <p:spPr>
          <a:xfrm>
            <a:off x="357158" y="1353909"/>
            <a:ext cx="8501122" cy="3939540"/>
          </a:xfrm>
          <a:prstGeom prst="rect">
            <a:avLst/>
          </a:prstGeom>
        </p:spPr>
        <p:txBody>
          <a:bodyPr wrap="square">
            <a:spAutoFit/>
          </a:bodyPr>
          <a:lstStyle/>
          <a:p>
            <a:r>
              <a:rPr lang="fr-BE" dirty="0" smtClean="0"/>
              <a:t>Une association </a:t>
            </a:r>
            <a:r>
              <a:rPr lang="fr-BE" b="1" i="1" dirty="0" smtClean="0"/>
              <a:t>plusieurs-à-un (</a:t>
            </a:r>
            <a:r>
              <a:rPr lang="fr-BE" b="1" i="1" dirty="0" err="1" smtClean="0"/>
              <a:t>many</a:t>
            </a:r>
            <a:r>
              <a:rPr lang="fr-BE" b="1" i="1" dirty="0" smtClean="0"/>
              <a:t>-to-one) </a:t>
            </a:r>
            <a:r>
              <a:rPr lang="fr-BE" dirty="0" smtClean="0"/>
              <a:t>unidirectionnelle</a:t>
            </a:r>
            <a:r>
              <a:rPr lang="fr-BE" b="1" i="1" dirty="0" smtClean="0"/>
              <a:t> </a:t>
            </a:r>
            <a:r>
              <a:rPr lang="fr-BE" dirty="0" smtClean="0"/>
              <a:t>est le type</a:t>
            </a:r>
          </a:p>
          <a:p>
            <a:r>
              <a:rPr lang="fr-BE" dirty="0" smtClean="0"/>
              <a:t>que l'on rencontre le plus souvent dans les associations unidirectionnelles.</a:t>
            </a:r>
          </a:p>
          <a:p>
            <a:endParaRPr lang="fr-BE" dirty="0" smtClean="0"/>
          </a:p>
          <a:p>
            <a:pPr lvl="5"/>
            <a:r>
              <a:rPr lang="fr-BE" sz="1400" dirty="0" smtClean="0">
                <a:solidFill>
                  <a:schemeClr val="accent2">
                    <a:lumMod val="75000"/>
                  </a:schemeClr>
                </a:solidFill>
              </a:rPr>
              <a:t>&lt;class </a:t>
            </a:r>
            <a:r>
              <a:rPr lang="fr-BE" sz="1400" dirty="0" err="1" smtClean="0">
                <a:solidFill>
                  <a:schemeClr val="accent2">
                    <a:lumMod val="75000"/>
                  </a:schemeClr>
                </a:solidFill>
              </a:rPr>
              <a:t>name</a:t>
            </a:r>
            <a:r>
              <a:rPr lang="fr-BE" sz="1400" dirty="0" smtClean="0">
                <a:solidFill>
                  <a:schemeClr val="accent2">
                    <a:lumMod val="75000"/>
                  </a:schemeClr>
                </a:solidFill>
              </a:rPr>
              <a:t>="Person"&gt;</a:t>
            </a:r>
          </a:p>
          <a:p>
            <a:pPr lvl="6"/>
            <a:r>
              <a:rPr lang="en-US" sz="1400" dirty="0" smtClean="0">
                <a:solidFill>
                  <a:schemeClr val="accent2">
                    <a:lumMod val="75000"/>
                  </a:schemeClr>
                </a:solidFill>
              </a:rPr>
              <a:t>&lt;id name="id" column="</a:t>
            </a:r>
            <a:r>
              <a:rPr lang="en-US" sz="1400" dirty="0" err="1" smtClean="0">
                <a:solidFill>
                  <a:schemeClr val="accent2">
                    <a:lumMod val="75000"/>
                  </a:schemeClr>
                </a:solidFill>
              </a:rPr>
              <a:t>personId</a:t>
            </a:r>
            <a:r>
              <a:rPr lang="en-US" sz="1400" dirty="0" smtClean="0">
                <a:solidFill>
                  <a:schemeClr val="accent2">
                    <a:lumMod val="75000"/>
                  </a:schemeClr>
                </a:solidFill>
              </a:rPr>
              <a:t>"&gt;</a:t>
            </a:r>
          </a:p>
          <a:p>
            <a:pPr lvl="6"/>
            <a:r>
              <a:rPr lang="fr-BE" sz="1400" dirty="0" smtClean="0">
                <a:solidFill>
                  <a:schemeClr val="accent2">
                    <a:lumMod val="75000"/>
                  </a:schemeClr>
                </a:solidFill>
              </a:rPr>
              <a:t>	&lt;</a:t>
            </a:r>
            <a:r>
              <a:rPr lang="fr-BE" sz="1400" dirty="0" err="1" smtClean="0">
                <a:solidFill>
                  <a:schemeClr val="accent2">
                    <a:lumMod val="75000"/>
                  </a:schemeClr>
                </a:solidFill>
              </a:rPr>
              <a:t>generator</a:t>
            </a:r>
            <a:r>
              <a:rPr lang="fr-BE" sz="1400" dirty="0" smtClean="0">
                <a:solidFill>
                  <a:schemeClr val="accent2">
                    <a:lumMod val="75000"/>
                  </a:schemeClr>
                </a:solidFill>
              </a:rPr>
              <a:t> class="native"/&gt;</a:t>
            </a:r>
          </a:p>
          <a:p>
            <a:pPr lvl="6"/>
            <a:r>
              <a:rPr lang="fr-BE" sz="1400" dirty="0" smtClean="0">
                <a:solidFill>
                  <a:schemeClr val="accent2">
                    <a:lumMod val="75000"/>
                  </a:schemeClr>
                </a:solidFill>
              </a:rPr>
              <a:t>&lt;/id&gt;</a:t>
            </a:r>
          </a:p>
          <a:p>
            <a:pPr lvl="5"/>
            <a:r>
              <a:rPr lang="fr-BE" sz="1400" b="1" dirty="0" smtClean="0">
                <a:solidFill>
                  <a:schemeClr val="accent2">
                    <a:lumMod val="75000"/>
                  </a:schemeClr>
                </a:solidFill>
              </a:rPr>
              <a:t>&lt;</a:t>
            </a:r>
            <a:r>
              <a:rPr lang="fr-BE" sz="1400" b="1" dirty="0" err="1" smtClean="0">
                <a:solidFill>
                  <a:schemeClr val="accent2">
                    <a:lumMod val="75000"/>
                  </a:schemeClr>
                </a:solidFill>
              </a:rPr>
              <a:t>many</a:t>
            </a:r>
            <a:r>
              <a:rPr lang="fr-BE" sz="1400" b="1" dirty="0" smtClean="0">
                <a:solidFill>
                  <a:schemeClr val="accent2">
                    <a:lumMod val="75000"/>
                  </a:schemeClr>
                </a:solidFill>
              </a:rPr>
              <a:t>-to-one </a:t>
            </a:r>
            <a:r>
              <a:rPr lang="fr-BE" sz="1400" b="1" dirty="0" err="1" smtClean="0">
                <a:solidFill>
                  <a:schemeClr val="accent2">
                    <a:lumMod val="75000"/>
                  </a:schemeClr>
                </a:solidFill>
              </a:rPr>
              <a:t>name</a:t>
            </a:r>
            <a:r>
              <a:rPr lang="fr-BE" sz="1400" b="1" dirty="0" smtClean="0">
                <a:solidFill>
                  <a:schemeClr val="accent2">
                    <a:lumMod val="75000"/>
                  </a:schemeClr>
                </a:solidFill>
              </a:rPr>
              <a:t>="</a:t>
            </a:r>
            <a:r>
              <a:rPr lang="fr-BE" sz="1400" b="1" dirty="0" err="1" smtClean="0">
                <a:solidFill>
                  <a:schemeClr val="accent2">
                    <a:lumMod val="75000"/>
                  </a:schemeClr>
                </a:solidFill>
              </a:rPr>
              <a:t>address</a:t>
            </a:r>
            <a:r>
              <a:rPr lang="fr-BE" sz="1400" b="1" dirty="0" smtClean="0">
                <a:solidFill>
                  <a:schemeClr val="accent2">
                    <a:lumMod val="75000"/>
                  </a:schemeClr>
                </a:solidFill>
              </a:rPr>
              <a:t>"</a:t>
            </a:r>
          </a:p>
          <a:p>
            <a:pPr lvl="5"/>
            <a:r>
              <a:rPr lang="fr-BE" sz="1400" b="1" dirty="0" smtClean="0">
                <a:solidFill>
                  <a:schemeClr val="accent2">
                    <a:lumMod val="75000"/>
                  </a:schemeClr>
                </a:solidFill>
              </a:rPr>
              <a:t>	                </a:t>
            </a:r>
            <a:r>
              <a:rPr lang="fr-BE" sz="1400" b="1" dirty="0" err="1" smtClean="0">
                <a:solidFill>
                  <a:schemeClr val="accent2">
                    <a:lumMod val="75000"/>
                  </a:schemeClr>
                </a:solidFill>
              </a:rPr>
              <a:t>column</a:t>
            </a:r>
            <a:r>
              <a:rPr lang="fr-BE" sz="1400" b="1" dirty="0" smtClean="0">
                <a:solidFill>
                  <a:schemeClr val="accent2">
                    <a:lumMod val="75000"/>
                  </a:schemeClr>
                </a:solidFill>
              </a:rPr>
              <a:t>="</a:t>
            </a:r>
            <a:r>
              <a:rPr lang="fr-BE" sz="1400" b="1" dirty="0" err="1" smtClean="0">
                <a:solidFill>
                  <a:schemeClr val="accent2">
                    <a:lumMod val="75000"/>
                  </a:schemeClr>
                </a:solidFill>
              </a:rPr>
              <a:t>addressId</a:t>
            </a:r>
            <a:r>
              <a:rPr lang="fr-BE" sz="1400" b="1" dirty="0" smtClean="0">
                <a:solidFill>
                  <a:schemeClr val="accent2">
                    <a:lumMod val="75000"/>
                  </a:schemeClr>
                </a:solidFill>
              </a:rPr>
              <a:t>"</a:t>
            </a:r>
          </a:p>
          <a:p>
            <a:pPr lvl="5"/>
            <a:r>
              <a:rPr lang="fr-BE" sz="1400" b="1" dirty="0" smtClean="0">
                <a:solidFill>
                  <a:schemeClr val="accent2">
                    <a:lumMod val="75000"/>
                  </a:schemeClr>
                </a:solidFill>
              </a:rPr>
              <a:t>	                not-</a:t>
            </a:r>
            <a:r>
              <a:rPr lang="fr-BE" sz="1400" b="1" dirty="0" err="1" smtClean="0">
                <a:solidFill>
                  <a:schemeClr val="accent2">
                    <a:lumMod val="75000"/>
                  </a:schemeClr>
                </a:solidFill>
              </a:rPr>
              <a:t>null</a:t>
            </a:r>
            <a:r>
              <a:rPr lang="fr-BE" sz="1400" b="1" dirty="0" smtClean="0">
                <a:solidFill>
                  <a:schemeClr val="accent2">
                    <a:lumMod val="75000"/>
                  </a:schemeClr>
                </a:solidFill>
              </a:rPr>
              <a:t>="</a:t>
            </a:r>
            <a:r>
              <a:rPr lang="fr-BE" sz="1400" b="1" dirty="0" err="1" smtClean="0">
                <a:solidFill>
                  <a:schemeClr val="accent2">
                    <a:lumMod val="75000"/>
                  </a:schemeClr>
                </a:solidFill>
              </a:rPr>
              <a:t>true</a:t>
            </a:r>
            <a:r>
              <a:rPr lang="fr-BE" sz="1400" b="1" dirty="0" smtClean="0">
                <a:solidFill>
                  <a:schemeClr val="accent2">
                    <a:lumMod val="75000"/>
                  </a:schemeClr>
                </a:solidFill>
              </a:rPr>
              <a:t>"  /&gt;</a:t>
            </a:r>
          </a:p>
          <a:p>
            <a:pPr lvl="5"/>
            <a:r>
              <a:rPr lang="fr-BE" sz="1400" dirty="0" smtClean="0">
                <a:solidFill>
                  <a:schemeClr val="accent2">
                    <a:lumMod val="75000"/>
                  </a:schemeClr>
                </a:solidFill>
              </a:rPr>
              <a:t>&lt;/class&gt;</a:t>
            </a:r>
          </a:p>
          <a:p>
            <a:pPr lvl="5"/>
            <a:endParaRPr lang="fr-BE" sz="1400" dirty="0" smtClean="0">
              <a:solidFill>
                <a:schemeClr val="accent2">
                  <a:lumMod val="75000"/>
                </a:schemeClr>
              </a:solidFill>
            </a:endParaRPr>
          </a:p>
          <a:p>
            <a:pPr lvl="5"/>
            <a:r>
              <a:rPr lang="fr-BE" sz="1400" dirty="0" smtClean="0">
                <a:solidFill>
                  <a:schemeClr val="accent2">
                    <a:lumMod val="75000"/>
                  </a:schemeClr>
                </a:solidFill>
              </a:rPr>
              <a:t>&lt;class </a:t>
            </a:r>
            <a:r>
              <a:rPr lang="fr-BE" sz="1400" dirty="0" err="1" smtClean="0">
                <a:solidFill>
                  <a:schemeClr val="accent2">
                    <a:lumMod val="75000"/>
                  </a:schemeClr>
                </a:solidFill>
              </a:rPr>
              <a:t>name</a:t>
            </a:r>
            <a:r>
              <a:rPr lang="fr-BE" sz="1400" dirty="0" smtClean="0">
                <a:solidFill>
                  <a:schemeClr val="accent2">
                    <a:lumMod val="75000"/>
                  </a:schemeClr>
                </a:solidFill>
              </a:rPr>
              <a:t>="</a:t>
            </a:r>
            <a:r>
              <a:rPr lang="fr-BE" sz="1400" dirty="0" err="1" smtClean="0">
                <a:solidFill>
                  <a:schemeClr val="accent2">
                    <a:lumMod val="75000"/>
                  </a:schemeClr>
                </a:solidFill>
              </a:rPr>
              <a:t>Address</a:t>
            </a:r>
            <a:r>
              <a:rPr lang="fr-BE" sz="1400" dirty="0" smtClean="0">
                <a:solidFill>
                  <a:schemeClr val="accent2">
                    <a:lumMod val="75000"/>
                  </a:schemeClr>
                </a:solidFill>
              </a:rPr>
              <a:t>"&gt;</a:t>
            </a:r>
          </a:p>
          <a:p>
            <a:pPr lvl="5"/>
            <a:r>
              <a:rPr lang="en-US" sz="1400" dirty="0" smtClean="0">
                <a:solidFill>
                  <a:schemeClr val="accent2">
                    <a:lumMod val="75000"/>
                  </a:schemeClr>
                </a:solidFill>
              </a:rPr>
              <a:t>	&lt;id name="id" column="</a:t>
            </a:r>
            <a:r>
              <a:rPr lang="en-US" sz="1400" dirty="0" err="1" smtClean="0">
                <a:solidFill>
                  <a:schemeClr val="accent2">
                    <a:lumMod val="75000"/>
                  </a:schemeClr>
                </a:solidFill>
              </a:rPr>
              <a:t>addressId</a:t>
            </a:r>
            <a:r>
              <a:rPr lang="en-US" sz="1400" dirty="0" smtClean="0">
                <a:solidFill>
                  <a:schemeClr val="accent2">
                    <a:lumMod val="75000"/>
                  </a:schemeClr>
                </a:solidFill>
              </a:rPr>
              <a:t>"&gt;</a:t>
            </a:r>
          </a:p>
          <a:p>
            <a:pPr lvl="5"/>
            <a:r>
              <a:rPr lang="fr-BE" sz="1400" dirty="0" smtClean="0">
                <a:solidFill>
                  <a:schemeClr val="accent2">
                    <a:lumMod val="75000"/>
                  </a:schemeClr>
                </a:solidFill>
              </a:rPr>
              <a:t>		&lt;</a:t>
            </a:r>
            <a:r>
              <a:rPr lang="fr-BE" sz="1400" dirty="0" err="1" smtClean="0">
                <a:solidFill>
                  <a:schemeClr val="accent2">
                    <a:lumMod val="75000"/>
                  </a:schemeClr>
                </a:solidFill>
              </a:rPr>
              <a:t>generator</a:t>
            </a:r>
            <a:r>
              <a:rPr lang="fr-BE" sz="1400" dirty="0" smtClean="0">
                <a:solidFill>
                  <a:schemeClr val="accent2">
                    <a:lumMod val="75000"/>
                  </a:schemeClr>
                </a:solidFill>
              </a:rPr>
              <a:t> class="native"/&gt;</a:t>
            </a:r>
          </a:p>
          <a:p>
            <a:pPr lvl="5"/>
            <a:r>
              <a:rPr lang="fr-BE" sz="1400" dirty="0" smtClean="0">
                <a:solidFill>
                  <a:schemeClr val="accent2">
                    <a:lumMod val="75000"/>
                  </a:schemeClr>
                </a:solidFill>
              </a:rPr>
              <a:t>	&lt;/id&gt;</a:t>
            </a:r>
          </a:p>
          <a:p>
            <a:pPr lvl="5"/>
            <a:r>
              <a:rPr lang="fr-BE" sz="1400" dirty="0" smtClean="0">
                <a:solidFill>
                  <a:schemeClr val="accent2">
                    <a:lumMod val="75000"/>
                  </a:schemeClr>
                </a:solidFill>
              </a:rPr>
              <a:t>&lt;/class&gt;</a:t>
            </a:r>
          </a:p>
        </p:txBody>
      </p:sp>
      <p:sp>
        <p:nvSpPr>
          <p:cNvPr id="5" name="Rectangle 4"/>
          <p:cNvSpPr/>
          <p:nvPr/>
        </p:nvSpPr>
        <p:spPr bwMode="auto">
          <a:xfrm>
            <a:off x="2071670" y="2143116"/>
            <a:ext cx="5429288" cy="3286148"/>
          </a:xfrm>
          <a:prstGeom prst="rect">
            <a:avLst/>
          </a:prstGeom>
          <a:noFill/>
          <a:ln w="19050" cap="flat" cmpd="sng" algn="ctr">
            <a:solidFill>
              <a:schemeClr val="tx1"/>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Tree>
  </p:cSld>
  <p:clrMapOvr>
    <a:masterClrMapping/>
  </p:clrMapOvr>
  <p:transition>
    <p:strips dir="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857256"/>
          </a:xfrm>
        </p:spPr>
        <p:txBody>
          <a:bodyPr/>
          <a:lstStyle/>
          <a:p>
            <a:pPr>
              <a:buNone/>
            </a:pPr>
            <a:r>
              <a:rPr lang="fr-BE" dirty="0" smtClean="0"/>
              <a:t>VI.		 Les associations et jointures - </a:t>
            </a:r>
            <a:r>
              <a:rPr lang="fr-BE" sz="2400" i="1" dirty="0" smtClean="0"/>
              <a:t>Association 	 	unidirectionnelle - one-to-one</a:t>
            </a:r>
            <a:endParaRPr lang="fr-BE" sz="2400" i="1" dirty="0"/>
          </a:p>
        </p:txBody>
      </p:sp>
      <p:sp>
        <p:nvSpPr>
          <p:cNvPr id="8" name="Organigramme : Stockage interne 7"/>
          <p:cNvSpPr/>
          <p:nvPr/>
        </p:nvSpPr>
        <p:spPr bwMode="auto">
          <a:xfrm>
            <a:off x="1285852" y="2071678"/>
            <a:ext cx="2643206" cy="2500330"/>
          </a:xfrm>
          <a:prstGeom prst="flowChartInternalStorag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
        <p:nvSpPr>
          <p:cNvPr id="9" name="Organigramme : Stockage interne 8"/>
          <p:cNvSpPr/>
          <p:nvPr/>
        </p:nvSpPr>
        <p:spPr bwMode="auto">
          <a:xfrm>
            <a:off x="5214942" y="2071678"/>
            <a:ext cx="2714644" cy="2500330"/>
          </a:xfrm>
          <a:prstGeom prst="flowChartInternalStorag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
        <p:nvSpPr>
          <p:cNvPr id="10" name="ZoneTexte 9"/>
          <p:cNvSpPr txBox="1"/>
          <p:nvPr/>
        </p:nvSpPr>
        <p:spPr>
          <a:xfrm>
            <a:off x="2143108" y="2071678"/>
            <a:ext cx="1071570" cy="369332"/>
          </a:xfrm>
          <a:prstGeom prst="rect">
            <a:avLst/>
          </a:prstGeom>
          <a:noFill/>
        </p:spPr>
        <p:txBody>
          <a:bodyPr wrap="square" rtlCol="0">
            <a:spAutoFit/>
          </a:bodyPr>
          <a:lstStyle/>
          <a:p>
            <a:pPr algn="ctr"/>
            <a:r>
              <a:rPr lang="fr-BE" dirty="0" smtClean="0"/>
              <a:t>Person</a:t>
            </a:r>
            <a:endParaRPr lang="fr-BE" dirty="0"/>
          </a:p>
        </p:txBody>
      </p:sp>
      <p:sp>
        <p:nvSpPr>
          <p:cNvPr id="11" name="ZoneTexte 10"/>
          <p:cNvSpPr txBox="1"/>
          <p:nvPr/>
        </p:nvSpPr>
        <p:spPr>
          <a:xfrm>
            <a:off x="6143636" y="2071678"/>
            <a:ext cx="1071570" cy="369332"/>
          </a:xfrm>
          <a:prstGeom prst="rect">
            <a:avLst/>
          </a:prstGeom>
          <a:noFill/>
        </p:spPr>
        <p:txBody>
          <a:bodyPr wrap="square" rtlCol="0">
            <a:spAutoFit/>
          </a:bodyPr>
          <a:lstStyle/>
          <a:p>
            <a:pPr algn="ctr"/>
            <a:r>
              <a:rPr lang="fr-BE" dirty="0" err="1" smtClean="0"/>
              <a:t>Adress</a:t>
            </a:r>
            <a:endParaRPr lang="fr-BE" dirty="0"/>
          </a:p>
        </p:txBody>
      </p:sp>
      <p:sp>
        <p:nvSpPr>
          <p:cNvPr id="12" name="ZoneTexte 11"/>
          <p:cNvSpPr txBox="1"/>
          <p:nvPr/>
        </p:nvSpPr>
        <p:spPr>
          <a:xfrm>
            <a:off x="1643042" y="2500306"/>
            <a:ext cx="2214578" cy="646331"/>
          </a:xfrm>
          <a:prstGeom prst="rect">
            <a:avLst/>
          </a:prstGeom>
          <a:noFill/>
        </p:spPr>
        <p:txBody>
          <a:bodyPr wrap="square" rtlCol="0">
            <a:spAutoFit/>
          </a:bodyPr>
          <a:lstStyle/>
          <a:p>
            <a:r>
              <a:rPr lang="fr-BE" i="1" u="sng" dirty="0" err="1" smtClean="0"/>
              <a:t>personID</a:t>
            </a:r>
            <a:r>
              <a:rPr lang="fr-BE" u="sng" dirty="0" smtClean="0"/>
              <a:t> </a:t>
            </a:r>
            <a:r>
              <a:rPr lang="fr-BE" u="sng" dirty="0" err="1" smtClean="0"/>
              <a:t>int</a:t>
            </a:r>
            <a:r>
              <a:rPr lang="fr-BE" u="sng" dirty="0" smtClean="0"/>
              <a:t> NN PK</a:t>
            </a:r>
          </a:p>
          <a:p>
            <a:r>
              <a:rPr lang="fr-BE" i="1" dirty="0" err="1" smtClean="0"/>
              <a:t>addressID</a:t>
            </a:r>
            <a:r>
              <a:rPr lang="fr-BE" i="1" dirty="0" smtClean="0"/>
              <a:t> </a:t>
            </a:r>
            <a:r>
              <a:rPr lang="fr-BE" dirty="0" err="1" smtClean="0"/>
              <a:t>int</a:t>
            </a:r>
            <a:r>
              <a:rPr lang="fr-BE" dirty="0" smtClean="0"/>
              <a:t> NN </a:t>
            </a:r>
            <a:r>
              <a:rPr lang="fr-BE" b="1" dirty="0" smtClean="0"/>
              <a:t>U</a:t>
            </a:r>
            <a:endParaRPr lang="fr-BE" b="1" dirty="0"/>
          </a:p>
        </p:txBody>
      </p:sp>
      <p:sp>
        <p:nvSpPr>
          <p:cNvPr id="13" name="ZoneTexte 12"/>
          <p:cNvSpPr txBox="1"/>
          <p:nvPr/>
        </p:nvSpPr>
        <p:spPr>
          <a:xfrm>
            <a:off x="5572132" y="2500306"/>
            <a:ext cx="2357454" cy="369332"/>
          </a:xfrm>
          <a:prstGeom prst="rect">
            <a:avLst/>
          </a:prstGeom>
          <a:noFill/>
        </p:spPr>
        <p:txBody>
          <a:bodyPr wrap="square" rtlCol="0">
            <a:spAutoFit/>
          </a:bodyPr>
          <a:lstStyle/>
          <a:p>
            <a:r>
              <a:rPr lang="fr-BE" i="1" u="sng" dirty="0" err="1" smtClean="0"/>
              <a:t>addressID</a:t>
            </a:r>
            <a:r>
              <a:rPr lang="fr-BE" i="1" u="sng" dirty="0" smtClean="0"/>
              <a:t> </a:t>
            </a:r>
            <a:r>
              <a:rPr lang="fr-BE" u="sng" dirty="0" err="1" smtClean="0"/>
              <a:t>int</a:t>
            </a:r>
            <a:r>
              <a:rPr lang="fr-BE" u="sng" dirty="0" smtClean="0"/>
              <a:t> NN PK</a:t>
            </a:r>
            <a:endParaRPr lang="fr-BE" u="sng" dirty="0"/>
          </a:p>
        </p:txBody>
      </p:sp>
    </p:spTree>
  </p:cSld>
  <p:clrMapOvr>
    <a:masterClrMapping/>
  </p:clrMapOvr>
  <p:transition>
    <p:strips dir="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857256"/>
          </a:xfrm>
        </p:spPr>
        <p:txBody>
          <a:bodyPr/>
          <a:lstStyle/>
          <a:p>
            <a:pPr>
              <a:buNone/>
            </a:pPr>
            <a:r>
              <a:rPr lang="fr-BE" dirty="0" smtClean="0"/>
              <a:t>VI.		 Les associations et jointures - </a:t>
            </a:r>
            <a:r>
              <a:rPr lang="fr-BE" sz="2400" i="1" dirty="0" smtClean="0"/>
              <a:t>Association 	 	unidirectionnelle - one-to-one</a:t>
            </a:r>
            <a:endParaRPr lang="fr-BE" sz="2400" i="1" dirty="0"/>
          </a:p>
        </p:txBody>
      </p:sp>
      <p:sp>
        <p:nvSpPr>
          <p:cNvPr id="6" name="Rectangle 5"/>
          <p:cNvSpPr/>
          <p:nvPr/>
        </p:nvSpPr>
        <p:spPr>
          <a:xfrm>
            <a:off x="357158" y="1353909"/>
            <a:ext cx="8501122" cy="4647426"/>
          </a:xfrm>
          <a:prstGeom prst="rect">
            <a:avLst/>
          </a:prstGeom>
        </p:spPr>
        <p:txBody>
          <a:bodyPr wrap="square">
            <a:spAutoFit/>
          </a:bodyPr>
          <a:lstStyle/>
          <a:p>
            <a:r>
              <a:rPr lang="fr-BE" dirty="0" smtClean="0"/>
              <a:t>Une association </a:t>
            </a:r>
            <a:r>
              <a:rPr lang="fr-BE" b="1" dirty="0" smtClean="0"/>
              <a:t>un-à-un (one-to-one) </a:t>
            </a:r>
            <a:r>
              <a:rPr lang="fr-BE" dirty="0" smtClean="0"/>
              <a:t>unidirectionnelle</a:t>
            </a:r>
            <a:r>
              <a:rPr lang="fr-BE" b="1" dirty="0" smtClean="0"/>
              <a:t> </a:t>
            </a:r>
            <a:r>
              <a:rPr lang="fr-BE" u="sng" dirty="0" smtClean="0"/>
              <a:t>sur une clé étrangère </a:t>
            </a:r>
            <a:r>
              <a:rPr lang="fr-BE" dirty="0" smtClean="0"/>
              <a:t>est presque Identique à une association </a:t>
            </a:r>
            <a:r>
              <a:rPr lang="fr-BE" b="1" i="1" dirty="0" smtClean="0"/>
              <a:t>plusieurs-à-un (</a:t>
            </a:r>
            <a:r>
              <a:rPr lang="fr-BE" b="1" i="1" dirty="0" err="1" smtClean="0"/>
              <a:t>many</a:t>
            </a:r>
            <a:r>
              <a:rPr lang="fr-BE" b="1" i="1" dirty="0" smtClean="0"/>
              <a:t>-to-one) </a:t>
            </a:r>
            <a:r>
              <a:rPr lang="fr-BE" dirty="0" smtClean="0"/>
              <a:t>. </a:t>
            </a:r>
          </a:p>
          <a:p>
            <a:r>
              <a:rPr lang="fr-BE" dirty="0" smtClean="0"/>
              <a:t>La seule différence se trouve au niveau de la contrainte d'unicité que l'on impose à cette colonne.</a:t>
            </a:r>
          </a:p>
          <a:p>
            <a:pPr lvl="5"/>
            <a:r>
              <a:rPr lang="fr-BE" sz="1400" dirty="0" smtClean="0">
                <a:solidFill>
                  <a:schemeClr val="accent2">
                    <a:lumMod val="75000"/>
                  </a:schemeClr>
                </a:solidFill>
              </a:rPr>
              <a:t>&lt;class </a:t>
            </a:r>
            <a:r>
              <a:rPr lang="fr-BE" sz="1400" dirty="0" err="1" smtClean="0">
                <a:solidFill>
                  <a:schemeClr val="accent2">
                    <a:lumMod val="75000"/>
                  </a:schemeClr>
                </a:solidFill>
              </a:rPr>
              <a:t>name</a:t>
            </a:r>
            <a:r>
              <a:rPr lang="fr-BE" sz="1400" dirty="0" smtClean="0">
                <a:solidFill>
                  <a:schemeClr val="accent2">
                    <a:lumMod val="75000"/>
                  </a:schemeClr>
                </a:solidFill>
              </a:rPr>
              <a:t>="Person"&gt;</a:t>
            </a:r>
          </a:p>
          <a:p>
            <a:pPr lvl="5"/>
            <a:r>
              <a:rPr lang="en-US" sz="1400" dirty="0" smtClean="0">
                <a:solidFill>
                  <a:schemeClr val="accent2">
                    <a:lumMod val="75000"/>
                  </a:schemeClr>
                </a:solidFill>
              </a:rPr>
              <a:t>	&lt;id name="id" column="</a:t>
            </a:r>
            <a:r>
              <a:rPr lang="en-US" sz="1400" dirty="0" err="1" smtClean="0">
                <a:solidFill>
                  <a:schemeClr val="accent2">
                    <a:lumMod val="75000"/>
                  </a:schemeClr>
                </a:solidFill>
              </a:rPr>
              <a:t>personId</a:t>
            </a:r>
            <a:r>
              <a:rPr lang="en-US" sz="1400" dirty="0" smtClean="0">
                <a:solidFill>
                  <a:schemeClr val="accent2">
                    <a:lumMod val="75000"/>
                  </a:schemeClr>
                </a:solidFill>
              </a:rPr>
              <a:t>"&gt;</a:t>
            </a:r>
          </a:p>
          <a:p>
            <a:pPr lvl="5"/>
            <a:r>
              <a:rPr lang="fr-BE" sz="1400" dirty="0" smtClean="0">
                <a:solidFill>
                  <a:schemeClr val="accent2">
                    <a:lumMod val="75000"/>
                  </a:schemeClr>
                </a:solidFill>
              </a:rPr>
              <a:t>		&lt;</a:t>
            </a:r>
            <a:r>
              <a:rPr lang="fr-BE" sz="1400" dirty="0" err="1" smtClean="0">
                <a:solidFill>
                  <a:schemeClr val="accent2">
                    <a:lumMod val="75000"/>
                  </a:schemeClr>
                </a:solidFill>
              </a:rPr>
              <a:t>generator</a:t>
            </a:r>
            <a:r>
              <a:rPr lang="fr-BE" sz="1400" dirty="0" smtClean="0">
                <a:solidFill>
                  <a:schemeClr val="accent2">
                    <a:lumMod val="75000"/>
                  </a:schemeClr>
                </a:solidFill>
              </a:rPr>
              <a:t> class="native"/&gt;</a:t>
            </a:r>
          </a:p>
          <a:p>
            <a:pPr lvl="5"/>
            <a:r>
              <a:rPr lang="fr-BE" sz="1400" dirty="0" smtClean="0">
                <a:solidFill>
                  <a:schemeClr val="accent2">
                    <a:lumMod val="75000"/>
                  </a:schemeClr>
                </a:solidFill>
              </a:rPr>
              <a:t>	&lt;/id&gt;</a:t>
            </a:r>
          </a:p>
          <a:p>
            <a:pPr lvl="5"/>
            <a:endParaRPr lang="fr-BE" sz="1400" dirty="0" smtClean="0">
              <a:solidFill>
                <a:schemeClr val="accent2">
                  <a:lumMod val="75000"/>
                </a:schemeClr>
              </a:solidFill>
            </a:endParaRPr>
          </a:p>
          <a:p>
            <a:pPr lvl="5"/>
            <a:r>
              <a:rPr lang="fr-BE" sz="1400" b="1" dirty="0" smtClean="0">
                <a:solidFill>
                  <a:schemeClr val="accent2">
                    <a:lumMod val="75000"/>
                  </a:schemeClr>
                </a:solidFill>
              </a:rPr>
              <a:t>&lt;</a:t>
            </a:r>
            <a:r>
              <a:rPr lang="fr-BE" sz="1400" b="1" dirty="0" err="1" smtClean="0">
                <a:solidFill>
                  <a:schemeClr val="accent2">
                    <a:lumMod val="75000"/>
                  </a:schemeClr>
                </a:solidFill>
              </a:rPr>
              <a:t>many</a:t>
            </a:r>
            <a:r>
              <a:rPr lang="fr-BE" sz="1400" b="1" dirty="0" smtClean="0">
                <a:solidFill>
                  <a:schemeClr val="accent2">
                    <a:lumMod val="75000"/>
                  </a:schemeClr>
                </a:solidFill>
              </a:rPr>
              <a:t>-to-one </a:t>
            </a:r>
            <a:r>
              <a:rPr lang="fr-BE" sz="1400" b="1" dirty="0" err="1" smtClean="0">
                <a:solidFill>
                  <a:schemeClr val="accent2">
                    <a:lumMod val="75000"/>
                  </a:schemeClr>
                </a:solidFill>
              </a:rPr>
              <a:t>name</a:t>
            </a:r>
            <a:r>
              <a:rPr lang="fr-BE" sz="1400" b="1" dirty="0" smtClean="0">
                <a:solidFill>
                  <a:schemeClr val="accent2">
                    <a:lumMod val="75000"/>
                  </a:schemeClr>
                </a:solidFill>
              </a:rPr>
              <a:t>="</a:t>
            </a:r>
            <a:r>
              <a:rPr lang="fr-BE" sz="1400" b="1" dirty="0" err="1" smtClean="0">
                <a:solidFill>
                  <a:schemeClr val="accent2">
                    <a:lumMod val="75000"/>
                  </a:schemeClr>
                </a:solidFill>
              </a:rPr>
              <a:t>address</a:t>
            </a:r>
            <a:r>
              <a:rPr lang="fr-BE" sz="1400" b="1" dirty="0" smtClean="0">
                <a:solidFill>
                  <a:schemeClr val="accent2">
                    <a:lumMod val="75000"/>
                  </a:schemeClr>
                </a:solidFill>
              </a:rPr>
              <a:t>"</a:t>
            </a:r>
          </a:p>
          <a:p>
            <a:pPr lvl="5"/>
            <a:r>
              <a:rPr lang="fr-BE" sz="1400" b="1" dirty="0" smtClean="0">
                <a:solidFill>
                  <a:schemeClr val="accent2">
                    <a:lumMod val="75000"/>
                  </a:schemeClr>
                </a:solidFill>
              </a:rPr>
              <a:t>	               </a:t>
            </a:r>
            <a:r>
              <a:rPr lang="fr-BE" sz="1400" b="1" dirty="0" err="1" smtClean="0">
                <a:solidFill>
                  <a:schemeClr val="accent2">
                    <a:lumMod val="75000"/>
                  </a:schemeClr>
                </a:solidFill>
              </a:rPr>
              <a:t>column</a:t>
            </a:r>
            <a:r>
              <a:rPr lang="fr-BE" sz="1400" b="1" dirty="0" smtClean="0">
                <a:solidFill>
                  <a:schemeClr val="accent2">
                    <a:lumMod val="75000"/>
                  </a:schemeClr>
                </a:solidFill>
              </a:rPr>
              <a:t>="</a:t>
            </a:r>
            <a:r>
              <a:rPr lang="fr-BE" sz="1400" b="1" dirty="0" err="1" smtClean="0">
                <a:solidFill>
                  <a:schemeClr val="accent2">
                    <a:lumMod val="75000"/>
                  </a:schemeClr>
                </a:solidFill>
              </a:rPr>
              <a:t>addressId</a:t>
            </a:r>
            <a:r>
              <a:rPr lang="fr-BE" sz="1400" b="1" dirty="0" smtClean="0">
                <a:solidFill>
                  <a:schemeClr val="accent2">
                    <a:lumMod val="75000"/>
                  </a:schemeClr>
                </a:solidFill>
              </a:rPr>
              <a:t>"</a:t>
            </a:r>
          </a:p>
          <a:p>
            <a:pPr lvl="5"/>
            <a:r>
              <a:rPr lang="fr-BE" sz="1400" b="1" dirty="0" smtClean="0">
                <a:solidFill>
                  <a:schemeClr val="accent2">
                    <a:lumMod val="75000"/>
                  </a:schemeClr>
                </a:solidFill>
              </a:rPr>
              <a:t>	               </a:t>
            </a:r>
            <a:r>
              <a:rPr lang="fr-BE" sz="1400" b="1" u="sng" dirty="0" smtClean="0">
                <a:solidFill>
                  <a:schemeClr val="accent2">
                    <a:lumMod val="75000"/>
                  </a:schemeClr>
                </a:solidFill>
              </a:rPr>
              <a:t>unique="</a:t>
            </a:r>
            <a:r>
              <a:rPr lang="fr-BE" sz="1400" b="1" u="sng" dirty="0" err="1" smtClean="0">
                <a:solidFill>
                  <a:schemeClr val="accent2">
                    <a:lumMod val="75000"/>
                  </a:schemeClr>
                </a:solidFill>
              </a:rPr>
              <a:t>true</a:t>
            </a:r>
            <a:r>
              <a:rPr lang="fr-BE" sz="1400" b="1" u="sng" dirty="0" smtClean="0">
                <a:solidFill>
                  <a:schemeClr val="accent2">
                    <a:lumMod val="75000"/>
                  </a:schemeClr>
                </a:solidFill>
              </a:rPr>
              <a:t>"</a:t>
            </a:r>
          </a:p>
          <a:p>
            <a:pPr lvl="5"/>
            <a:r>
              <a:rPr lang="fr-BE" sz="1400" b="1" dirty="0" smtClean="0">
                <a:solidFill>
                  <a:schemeClr val="accent2">
                    <a:lumMod val="75000"/>
                  </a:schemeClr>
                </a:solidFill>
              </a:rPr>
              <a:t>	               not-</a:t>
            </a:r>
            <a:r>
              <a:rPr lang="fr-BE" sz="1400" b="1" dirty="0" err="1" smtClean="0">
                <a:solidFill>
                  <a:schemeClr val="accent2">
                    <a:lumMod val="75000"/>
                  </a:schemeClr>
                </a:solidFill>
              </a:rPr>
              <a:t>null</a:t>
            </a:r>
            <a:r>
              <a:rPr lang="fr-BE" sz="1400" b="1" dirty="0" smtClean="0">
                <a:solidFill>
                  <a:schemeClr val="accent2">
                    <a:lumMod val="75000"/>
                  </a:schemeClr>
                </a:solidFill>
              </a:rPr>
              <a:t>="</a:t>
            </a:r>
            <a:r>
              <a:rPr lang="fr-BE" sz="1400" b="1" dirty="0" err="1" smtClean="0">
                <a:solidFill>
                  <a:schemeClr val="accent2">
                    <a:lumMod val="75000"/>
                  </a:schemeClr>
                </a:solidFill>
              </a:rPr>
              <a:t>true</a:t>
            </a:r>
            <a:r>
              <a:rPr lang="fr-BE" sz="1400" b="1" dirty="0" smtClean="0">
                <a:solidFill>
                  <a:schemeClr val="accent2">
                    <a:lumMod val="75000"/>
                  </a:schemeClr>
                </a:solidFill>
              </a:rPr>
              <a:t>"/&gt;</a:t>
            </a:r>
          </a:p>
          <a:p>
            <a:pPr lvl="5"/>
            <a:r>
              <a:rPr lang="fr-BE" sz="1400" dirty="0" smtClean="0">
                <a:solidFill>
                  <a:schemeClr val="accent2">
                    <a:lumMod val="75000"/>
                  </a:schemeClr>
                </a:solidFill>
              </a:rPr>
              <a:t>&lt;/class&gt;</a:t>
            </a:r>
          </a:p>
          <a:p>
            <a:pPr lvl="5"/>
            <a:endParaRPr lang="fr-BE" sz="1400" dirty="0" smtClean="0">
              <a:solidFill>
                <a:schemeClr val="accent2">
                  <a:lumMod val="75000"/>
                </a:schemeClr>
              </a:solidFill>
            </a:endParaRPr>
          </a:p>
          <a:p>
            <a:pPr lvl="5"/>
            <a:r>
              <a:rPr lang="fr-BE" sz="1400" dirty="0" smtClean="0">
                <a:solidFill>
                  <a:schemeClr val="accent2">
                    <a:lumMod val="75000"/>
                  </a:schemeClr>
                </a:solidFill>
              </a:rPr>
              <a:t>&lt;class </a:t>
            </a:r>
            <a:r>
              <a:rPr lang="fr-BE" sz="1400" dirty="0" err="1" smtClean="0">
                <a:solidFill>
                  <a:schemeClr val="accent2">
                    <a:lumMod val="75000"/>
                  </a:schemeClr>
                </a:solidFill>
              </a:rPr>
              <a:t>name</a:t>
            </a:r>
            <a:r>
              <a:rPr lang="fr-BE" sz="1400" dirty="0" smtClean="0">
                <a:solidFill>
                  <a:schemeClr val="accent2">
                    <a:lumMod val="75000"/>
                  </a:schemeClr>
                </a:solidFill>
              </a:rPr>
              <a:t>="</a:t>
            </a:r>
            <a:r>
              <a:rPr lang="fr-BE" sz="1400" dirty="0" err="1" smtClean="0">
                <a:solidFill>
                  <a:schemeClr val="accent2">
                    <a:lumMod val="75000"/>
                  </a:schemeClr>
                </a:solidFill>
              </a:rPr>
              <a:t>Address</a:t>
            </a:r>
            <a:r>
              <a:rPr lang="fr-BE" sz="1400" dirty="0" smtClean="0">
                <a:solidFill>
                  <a:schemeClr val="accent2">
                    <a:lumMod val="75000"/>
                  </a:schemeClr>
                </a:solidFill>
              </a:rPr>
              <a:t>"&gt;</a:t>
            </a:r>
          </a:p>
          <a:p>
            <a:pPr lvl="5"/>
            <a:r>
              <a:rPr lang="en-US" sz="1400" dirty="0" smtClean="0">
                <a:solidFill>
                  <a:schemeClr val="accent2">
                    <a:lumMod val="75000"/>
                  </a:schemeClr>
                </a:solidFill>
              </a:rPr>
              <a:t>	&lt;id name="id" column="</a:t>
            </a:r>
            <a:r>
              <a:rPr lang="en-US" sz="1400" dirty="0" err="1" smtClean="0">
                <a:solidFill>
                  <a:schemeClr val="accent2">
                    <a:lumMod val="75000"/>
                  </a:schemeClr>
                </a:solidFill>
              </a:rPr>
              <a:t>addressId</a:t>
            </a:r>
            <a:r>
              <a:rPr lang="en-US" sz="1400" dirty="0" smtClean="0">
                <a:solidFill>
                  <a:schemeClr val="accent2">
                    <a:lumMod val="75000"/>
                  </a:schemeClr>
                </a:solidFill>
              </a:rPr>
              <a:t>"&gt;</a:t>
            </a:r>
          </a:p>
          <a:p>
            <a:pPr lvl="5"/>
            <a:r>
              <a:rPr lang="fr-BE" sz="1400" dirty="0" smtClean="0">
                <a:solidFill>
                  <a:schemeClr val="accent2">
                    <a:lumMod val="75000"/>
                  </a:schemeClr>
                </a:solidFill>
              </a:rPr>
              <a:t>		&lt;</a:t>
            </a:r>
            <a:r>
              <a:rPr lang="fr-BE" sz="1400" dirty="0" err="1" smtClean="0">
                <a:solidFill>
                  <a:schemeClr val="accent2">
                    <a:lumMod val="75000"/>
                  </a:schemeClr>
                </a:solidFill>
              </a:rPr>
              <a:t>generator</a:t>
            </a:r>
            <a:r>
              <a:rPr lang="fr-BE" sz="1400" dirty="0" smtClean="0">
                <a:solidFill>
                  <a:schemeClr val="accent2">
                    <a:lumMod val="75000"/>
                  </a:schemeClr>
                </a:solidFill>
              </a:rPr>
              <a:t> class="native"/&gt;</a:t>
            </a:r>
          </a:p>
          <a:p>
            <a:pPr lvl="5"/>
            <a:r>
              <a:rPr lang="fr-BE" sz="1400" dirty="0" smtClean="0">
                <a:solidFill>
                  <a:schemeClr val="accent2">
                    <a:lumMod val="75000"/>
                  </a:schemeClr>
                </a:solidFill>
              </a:rPr>
              <a:t>&lt;/id&gt;</a:t>
            </a:r>
          </a:p>
          <a:p>
            <a:pPr lvl="5"/>
            <a:r>
              <a:rPr lang="fr-BE" sz="1400" dirty="0" smtClean="0">
                <a:solidFill>
                  <a:schemeClr val="accent2">
                    <a:lumMod val="75000"/>
                  </a:schemeClr>
                </a:solidFill>
              </a:rPr>
              <a:t>&lt;/class&gt;</a:t>
            </a:r>
          </a:p>
        </p:txBody>
      </p:sp>
      <p:sp>
        <p:nvSpPr>
          <p:cNvPr id="5" name="Rectangle 4"/>
          <p:cNvSpPr/>
          <p:nvPr/>
        </p:nvSpPr>
        <p:spPr bwMode="auto">
          <a:xfrm>
            <a:off x="2500298" y="2357430"/>
            <a:ext cx="4572032" cy="3714776"/>
          </a:xfrm>
          <a:prstGeom prst="rect">
            <a:avLst/>
          </a:prstGeom>
          <a:noFill/>
          <a:ln w="19050" cap="flat" cmpd="sng" algn="ctr">
            <a:solidFill>
              <a:schemeClr val="tx1"/>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Tree>
  </p:cSld>
  <p:clrMapOvr>
    <a:masterClrMapping/>
  </p:clrMapOvr>
  <p:transition>
    <p:strips dir="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928694"/>
          </a:xfrm>
        </p:spPr>
        <p:txBody>
          <a:bodyPr/>
          <a:lstStyle/>
          <a:p>
            <a:pPr>
              <a:buNone/>
            </a:pPr>
            <a:r>
              <a:rPr lang="fr-BE" dirty="0" smtClean="0"/>
              <a:t>VI.		 Les associations et jointures - </a:t>
            </a:r>
            <a:r>
              <a:rPr lang="fr-BE" sz="2400" i="1" dirty="0" smtClean="0"/>
              <a:t>Association 	 	unidirectionnelle - one-to-one</a:t>
            </a:r>
            <a:endParaRPr lang="fr-BE" sz="2400" i="1" dirty="0"/>
          </a:p>
        </p:txBody>
      </p:sp>
      <p:sp>
        <p:nvSpPr>
          <p:cNvPr id="8" name="Organigramme : Stockage interne 7"/>
          <p:cNvSpPr/>
          <p:nvPr/>
        </p:nvSpPr>
        <p:spPr bwMode="auto">
          <a:xfrm>
            <a:off x="1285852" y="2071678"/>
            <a:ext cx="2643206" cy="2500330"/>
          </a:xfrm>
          <a:prstGeom prst="flowChartInternalStorag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
        <p:nvSpPr>
          <p:cNvPr id="9" name="Organigramme : Stockage interne 8"/>
          <p:cNvSpPr/>
          <p:nvPr/>
        </p:nvSpPr>
        <p:spPr bwMode="auto">
          <a:xfrm>
            <a:off x="5214942" y="2071678"/>
            <a:ext cx="2714644" cy="2500330"/>
          </a:xfrm>
          <a:prstGeom prst="flowChartInternalStorag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
        <p:nvSpPr>
          <p:cNvPr id="10" name="ZoneTexte 9"/>
          <p:cNvSpPr txBox="1"/>
          <p:nvPr/>
        </p:nvSpPr>
        <p:spPr>
          <a:xfrm>
            <a:off x="2143108" y="2071678"/>
            <a:ext cx="1071570" cy="369332"/>
          </a:xfrm>
          <a:prstGeom prst="rect">
            <a:avLst/>
          </a:prstGeom>
          <a:noFill/>
        </p:spPr>
        <p:txBody>
          <a:bodyPr wrap="square" rtlCol="0">
            <a:spAutoFit/>
          </a:bodyPr>
          <a:lstStyle/>
          <a:p>
            <a:pPr algn="ctr"/>
            <a:r>
              <a:rPr lang="fr-BE" dirty="0" smtClean="0"/>
              <a:t>Person</a:t>
            </a:r>
            <a:endParaRPr lang="fr-BE" dirty="0"/>
          </a:p>
        </p:txBody>
      </p:sp>
      <p:sp>
        <p:nvSpPr>
          <p:cNvPr id="11" name="ZoneTexte 10"/>
          <p:cNvSpPr txBox="1"/>
          <p:nvPr/>
        </p:nvSpPr>
        <p:spPr>
          <a:xfrm>
            <a:off x="6143636" y="2071678"/>
            <a:ext cx="1071570" cy="369332"/>
          </a:xfrm>
          <a:prstGeom prst="rect">
            <a:avLst/>
          </a:prstGeom>
          <a:noFill/>
        </p:spPr>
        <p:txBody>
          <a:bodyPr wrap="square" rtlCol="0">
            <a:spAutoFit/>
          </a:bodyPr>
          <a:lstStyle/>
          <a:p>
            <a:pPr algn="ctr"/>
            <a:r>
              <a:rPr lang="fr-BE" dirty="0" err="1" smtClean="0"/>
              <a:t>Adress</a:t>
            </a:r>
            <a:endParaRPr lang="fr-BE" dirty="0"/>
          </a:p>
        </p:txBody>
      </p:sp>
      <p:sp>
        <p:nvSpPr>
          <p:cNvPr id="12" name="ZoneTexte 11"/>
          <p:cNvSpPr txBox="1"/>
          <p:nvPr/>
        </p:nvSpPr>
        <p:spPr>
          <a:xfrm>
            <a:off x="1643042" y="2500306"/>
            <a:ext cx="2214578" cy="369332"/>
          </a:xfrm>
          <a:prstGeom prst="rect">
            <a:avLst/>
          </a:prstGeom>
          <a:noFill/>
        </p:spPr>
        <p:txBody>
          <a:bodyPr wrap="square" rtlCol="0">
            <a:spAutoFit/>
          </a:bodyPr>
          <a:lstStyle/>
          <a:p>
            <a:r>
              <a:rPr lang="fr-BE" i="1" u="sng" dirty="0" err="1" smtClean="0"/>
              <a:t>personID</a:t>
            </a:r>
            <a:r>
              <a:rPr lang="fr-BE" u="sng" dirty="0" smtClean="0"/>
              <a:t> </a:t>
            </a:r>
            <a:r>
              <a:rPr lang="fr-BE" u="sng" dirty="0" err="1" smtClean="0"/>
              <a:t>int</a:t>
            </a:r>
            <a:r>
              <a:rPr lang="fr-BE" u="sng" dirty="0" smtClean="0"/>
              <a:t> NN PK</a:t>
            </a:r>
          </a:p>
        </p:txBody>
      </p:sp>
      <p:sp>
        <p:nvSpPr>
          <p:cNvPr id="13" name="ZoneTexte 12"/>
          <p:cNvSpPr txBox="1"/>
          <p:nvPr/>
        </p:nvSpPr>
        <p:spPr>
          <a:xfrm>
            <a:off x="5572132" y="2500306"/>
            <a:ext cx="2357454" cy="369332"/>
          </a:xfrm>
          <a:prstGeom prst="rect">
            <a:avLst/>
          </a:prstGeom>
          <a:noFill/>
        </p:spPr>
        <p:txBody>
          <a:bodyPr wrap="square" rtlCol="0">
            <a:spAutoFit/>
          </a:bodyPr>
          <a:lstStyle/>
          <a:p>
            <a:r>
              <a:rPr lang="fr-BE" i="1" u="sng" dirty="0" err="1" smtClean="0"/>
              <a:t>personID</a:t>
            </a:r>
            <a:r>
              <a:rPr lang="fr-BE" u="sng" dirty="0" smtClean="0"/>
              <a:t> </a:t>
            </a:r>
            <a:r>
              <a:rPr lang="fr-BE" u="sng" dirty="0" err="1" smtClean="0"/>
              <a:t>int</a:t>
            </a:r>
            <a:r>
              <a:rPr lang="fr-BE" u="sng" dirty="0" smtClean="0"/>
              <a:t> NN PK</a:t>
            </a:r>
          </a:p>
        </p:txBody>
      </p:sp>
    </p:spTree>
  </p:cSld>
  <p:clrMapOvr>
    <a:masterClrMapping/>
  </p:clrMapOvr>
  <p:transition>
    <p:strips dir="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928694"/>
          </a:xfrm>
        </p:spPr>
        <p:txBody>
          <a:bodyPr/>
          <a:lstStyle/>
          <a:p>
            <a:pPr>
              <a:buNone/>
            </a:pPr>
            <a:r>
              <a:rPr lang="fr-BE" dirty="0" smtClean="0"/>
              <a:t>VII.		 Les associations et jointures - </a:t>
            </a:r>
            <a:r>
              <a:rPr lang="fr-BE" sz="2400" i="1" dirty="0" smtClean="0"/>
              <a:t>Association 	 	unidirectionnelle - one-to-one</a:t>
            </a:r>
            <a:endParaRPr lang="fr-BE" sz="2400" i="1" dirty="0"/>
          </a:p>
        </p:txBody>
      </p:sp>
      <p:sp>
        <p:nvSpPr>
          <p:cNvPr id="6" name="Rectangle 5"/>
          <p:cNvSpPr/>
          <p:nvPr/>
        </p:nvSpPr>
        <p:spPr>
          <a:xfrm>
            <a:off x="357158" y="1071546"/>
            <a:ext cx="8501122" cy="4370427"/>
          </a:xfrm>
          <a:prstGeom prst="rect">
            <a:avLst/>
          </a:prstGeom>
        </p:spPr>
        <p:txBody>
          <a:bodyPr wrap="square">
            <a:spAutoFit/>
          </a:bodyPr>
          <a:lstStyle/>
          <a:p>
            <a:r>
              <a:rPr lang="fr-BE" dirty="0" smtClean="0"/>
              <a:t>Une association </a:t>
            </a:r>
            <a:r>
              <a:rPr lang="fr-BE" b="1" dirty="0" smtClean="0"/>
              <a:t>un-à-un (one-to-one)</a:t>
            </a:r>
            <a:r>
              <a:rPr lang="fr-BE" dirty="0" smtClean="0"/>
              <a:t> unidirectionnelle </a:t>
            </a:r>
            <a:r>
              <a:rPr lang="fr-BE" u="sng" dirty="0" smtClean="0"/>
              <a:t>sur une clé primaire</a:t>
            </a:r>
          </a:p>
          <a:p>
            <a:r>
              <a:rPr lang="fr-BE" dirty="0" smtClean="0"/>
              <a:t>utilise un générateur d'identifiant particulier. (Remarquez que nous avons</a:t>
            </a:r>
          </a:p>
          <a:p>
            <a:r>
              <a:rPr lang="fr-BE" dirty="0" smtClean="0"/>
              <a:t>inversé le sens de cette association dans cet exemple.)</a:t>
            </a:r>
          </a:p>
          <a:p>
            <a:endParaRPr lang="fr-BE" sz="1400" dirty="0" smtClean="0">
              <a:solidFill>
                <a:schemeClr val="accent2">
                  <a:lumMod val="75000"/>
                </a:schemeClr>
              </a:solidFill>
            </a:endParaRPr>
          </a:p>
          <a:p>
            <a:pPr lvl="4"/>
            <a:r>
              <a:rPr lang="fr-BE" sz="1400" dirty="0" smtClean="0">
                <a:solidFill>
                  <a:schemeClr val="accent2">
                    <a:lumMod val="75000"/>
                  </a:schemeClr>
                </a:solidFill>
              </a:rPr>
              <a:t>&lt;class </a:t>
            </a:r>
            <a:r>
              <a:rPr lang="fr-BE" sz="1400" dirty="0" err="1" smtClean="0">
                <a:solidFill>
                  <a:schemeClr val="accent2">
                    <a:lumMod val="75000"/>
                  </a:schemeClr>
                </a:solidFill>
              </a:rPr>
              <a:t>name</a:t>
            </a:r>
            <a:r>
              <a:rPr lang="fr-BE" sz="1400" dirty="0" smtClean="0">
                <a:solidFill>
                  <a:schemeClr val="accent2">
                    <a:lumMod val="75000"/>
                  </a:schemeClr>
                </a:solidFill>
              </a:rPr>
              <a:t>="Person"&gt;</a:t>
            </a:r>
          </a:p>
          <a:p>
            <a:pPr lvl="4"/>
            <a:r>
              <a:rPr lang="en-US" sz="1400" dirty="0" smtClean="0">
                <a:solidFill>
                  <a:schemeClr val="accent2">
                    <a:lumMod val="75000"/>
                  </a:schemeClr>
                </a:solidFill>
              </a:rPr>
              <a:t>	&lt;id name="id" column="</a:t>
            </a:r>
            <a:r>
              <a:rPr lang="en-US" sz="1400" dirty="0" err="1" smtClean="0">
                <a:solidFill>
                  <a:schemeClr val="accent2">
                    <a:lumMod val="75000"/>
                  </a:schemeClr>
                </a:solidFill>
              </a:rPr>
              <a:t>personId</a:t>
            </a:r>
            <a:r>
              <a:rPr lang="en-US" sz="1400" dirty="0" smtClean="0">
                <a:solidFill>
                  <a:schemeClr val="accent2">
                    <a:lumMod val="75000"/>
                  </a:schemeClr>
                </a:solidFill>
              </a:rPr>
              <a:t>"&gt;</a:t>
            </a:r>
          </a:p>
          <a:p>
            <a:pPr lvl="4"/>
            <a:r>
              <a:rPr lang="fr-BE" sz="1400" dirty="0" smtClean="0">
                <a:solidFill>
                  <a:schemeClr val="accent2">
                    <a:lumMod val="75000"/>
                  </a:schemeClr>
                </a:solidFill>
              </a:rPr>
              <a:t>		&lt;</a:t>
            </a:r>
            <a:r>
              <a:rPr lang="fr-BE" sz="1400" dirty="0" err="1" smtClean="0">
                <a:solidFill>
                  <a:schemeClr val="accent2">
                    <a:lumMod val="75000"/>
                  </a:schemeClr>
                </a:solidFill>
              </a:rPr>
              <a:t>generator</a:t>
            </a:r>
            <a:r>
              <a:rPr lang="fr-BE" sz="1400" dirty="0" smtClean="0">
                <a:solidFill>
                  <a:schemeClr val="accent2">
                    <a:lumMod val="75000"/>
                  </a:schemeClr>
                </a:solidFill>
              </a:rPr>
              <a:t> class="native"/&gt;</a:t>
            </a:r>
          </a:p>
          <a:p>
            <a:pPr lvl="4"/>
            <a:r>
              <a:rPr lang="fr-BE" sz="1400" dirty="0" smtClean="0">
                <a:solidFill>
                  <a:schemeClr val="accent2">
                    <a:lumMod val="75000"/>
                  </a:schemeClr>
                </a:solidFill>
              </a:rPr>
              <a:t>	&lt;/id&gt;</a:t>
            </a:r>
          </a:p>
          <a:p>
            <a:pPr lvl="4"/>
            <a:r>
              <a:rPr lang="fr-BE" sz="1400" dirty="0" smtClean="0">
                <a:solidFill>
                  <a:schemeClr val="accent2">
                    <a:lumMod val="75000"/>
                  </a:schemeClr>
                </a:solidFill>
              </a:rPr>
              <a:t>&lt;/class&gt;</a:t>
            </a:r>
          </a:p>
          <a:p>
            <a:pPr lvl="4"/>
            <a:endParaRPr lang="fr-BE" sz="1400" dirty="0" smtClean="0">
              <a:solidFill>
                <a:schemeClr val="accent2">
                  <a:lumMod val="75000"/>
                </a:schemeClr>
              </a:solidFill>
            </a:endParaRPr>
          </a:p>
          <a:p>
            <a:pPr lvl="4"/>
            <a:r>
              <a:rPr lang="fr-BE" sz="1400" dirty="0" smtClean="0">
                <a:solidFill>
                  <a:schemeClr val="accent2">
                    <a:lumMod val="75000"/>
                  </a:schemeClr>
                </a:solidFill>
              </a:rPr>
              <a:t>&lt;class </a:t>
            </a:r>
            <a:r>
              <a:rPr lang="fr-BE" sz="1400" dirty="0" err="1" smtClean="0">
                <a:solidFill>
                  <a:schemeClr val="accent2">
                    <a:lumMod val="75000"/>
                  </a:schemeClr>
                </a:solidFill>
              </a:rPr>
              <a:t>name</a:t>
            </a:r>
            <a:r>
              <a:rPr lang="fr-BE" sz="1400" dirty="0" smtClean="0">
                <a:solidFill>
                  <a:schemeClr val="accent2">
                    <a:lumMod val="75000"/>
                  </a:schemeClr>
                </a:solidFill>
              </a:rPr>
              <a:t>="</a:t>
            </a:r>
            <a:r>
              <a:rPr lang="fr-BE" sz="1400" dirty="0" err="1" smtClean="0">
                <a:solidFill>
                  <a:schemeClr val="accent2">
                    <a:lumMod val="75000"/>
                  </a:schemeClr>
                </a:solidFill>
              </a:rPr>
              <a:t>Address</a:t>
            </a:r>
            <a:r>
              <a:rPr lang="fr-BE" sz="1400" dirty="0" smtClean="0">
                <a:solidFill>
                  <a:schemeClr val="accent2">
                    <a:lumMod val="75000"/>
                  </a:schemeClr>
                </a:solidFill>
              </a:rPr>
              <a:t>"&gt;</a:t>
            </a:r>
          </a:p>
          <a:p>
            <a:pPr lvl="4"/>
            <a:r>
              <a:rPr lang="en-US" sz="1400" dirty="0" smtClean="0">
                <a:solidFill>
                  <a:schemeClr val="accent2">
                    <a:lumMod val="75000"/>
                  </a:schemeClr>
                </a:solidFill>
              </a:rPr>
              <a:t>	&lt;id name="id" column="</a:t>
            </a:r>
            <a:r>
              <a:rPr lang="en-US" sz="1400" dirty="0" err="1" smtClean="0">
                <a:solidFill>
                  <a:schemeClr val="accent2">
                    <a:lumMod val="75000"/>
                  </a:schemeClr>
                </a:solidFill>
              </a:rPr>
              <a:t>personId</a:t>
            </a:r>
            <a:r>
              <a:rPr lang="en-US" sz="1400" dirty="0" smtClean="0">
                <a:solidFill>
                  <a:schemeClr val="accent2">
                    <a:lumMod val="75000"/>
                  </a:schemeClr>
                </a:solidFill>
              </a:rPr>
              <a:t>"&gt;</a:t>
            </a:r>
          </a:p>
          <a:p>
            <a:pPr lvl="4"/>
            <a:r>
              <a:rPr lang="fr-BE" sz="1400" dirty="0" smtClean="0">
                <a:solidFill>
                  <a:schemeClr val="accent2">
                    <a:lumMod val="75000"/>
                  </a:schemeClr>
                </a:solidFill>
              </a:rPr>
              <a:t>		</a:t>
            </a:r>
            <a:r>
              <a:rPr lang="fr-BE" sz="1400" b="1" dirty="0" smtClean="0">
                <a:solidFill>
                  <a:schemeClr val="accent2">
                    <a:lumMod val="75000"/>
                  </a:schemeClr>
                </a:solidFill>
              </a:rPr>
              <a:t>&lt;</a:t>
            </a:r>
            <a:r>
              <a:rPr lang="fr-BE" sz="1400" b="1" dirty="0" err="1" smtClean="0">
                <a:solidFill>
                  <a:schemeClr val="accent2">
                    <a:lumMod val="75000"/>
                  </a:schemeClr>
                </a:solidFill>
              </a:rPr>
              <a:t>generator</a:t>
            </a:r>
            <a:r>
              <a:rPr lang="fr-BE" sz="1400" b="1" dirty="0" smtClean="0">
                <a:solidFill>
                  <a:schemeClr val="accent2">
                    <a:lumMod val="75000"/>
                  </a:schemeClr>
                </a:solidFill>
              </a:rPr>
              <a:t> class="</a:t>
            </a:r>
            <a:r>
              <a:rPr lang="fr-BE" sz="1400" b="1" dirty="0" err="1" smtClean="0">
                <a:solidFill>
                  <a:schemeClr val="accent2">
                    <a:lumMod val="75000"/>
                  </a:schemeClr>
                </a:solidFill>
              </a:rPr>
              <a:t>foreign</a:t>
            </a:r>
            <a:r>
              <a:rPr lang="fr-BE" sz="1400" b="1" dirty="0" smtClean="0">
                <a:solidFill>
                  <a:schemeClr val="accent2">
                    <a:lumMod val="75000"/>
                  </a:schemeClr>
                </a:solidFill>
              </a:rPr>
              <a:t>"&gt;</a:t>
            </a:r>
          </a:p>
          <a:p>
            <a:pPr lvl="4"/>
            <a:r>
              <a:rPr lang="fr-BE" sz="1400" b="1" dirty="0" smtClean="0">
                <a:solidFill>
                  <a:schemeClr val="accent2">
                    <a:lumMod val="75000"/>
                  </a:schemeClr>
                </a:solidFill>
              </a:rPr>
              <a:t>			&lt;</a:t>
            </a:r>
            <a:r>
              <a:rPr lang="fr-BE" sz="1400" b="1" dirty="0" err="1" smtClean="0">
                <a:solidFill>
                  <a:schemeClr val="accent2">
                    <a:lumMod val="75000"/>
                  </a:schemeClr>
                </a:solidFill>
              </a:rPr>
              <a:t>param</a:t>
            </a:r>
            <a:r>
              <a:rPr lang="fr-BE" sz="1400" b="1" dirty="0" smtClean="0">
                <a:solidFill>
                  <a:schemeClr val="accent2">
                    <a:lumMod val="75000"/>
                  </a:schemeClr>
                </a:solidFill>
              </a:rPr>
              <a:t> </a:t>
            </a:r>
            <a:r>
              <a:rPr lang="fr-BE" sz="1400" b="1" dirty="0" err="1" smtClean="0">
                <a:solidFill>
                  <a:schemeClr val="accent2">
                    <a:lumMod val="75000"/>
                  </a:schemeClr>
                </a:solidFill>
              </a:rPr>
              <a:t>name</a:t>
            </a:r>
            <a:r>
              <a:rPr lang="fr-BE" sz="1400" b="1" dirty="0" smtClean="0">
                <a:solidFill>
                  <a:schemeClr val="accent2">
                    <a:lumMod val="75000"/>
                  </a:schemeClr>
                </a:solidFill>
              </a:rPr>
              <a:t>="</a:t>
            </a:r>
            <a:r>
              <a:rPr lang="fr-BE" sz="1400" b="1" dirty="0" err="1" smtClean="0">
                <a:solidFill>
                  <a:schemeClr val="accent2">
                    <a:lumMod val="75000"/>
                  </a:schemeClr>
                </a:solidFill>
              </a:rPr>
              <a:t>property</a:t>
            </a:r>
            <a:r>
              <a:rPr lang="fr-BE" sz="1400" b="1" dirty="0" smtClean="0">
                <a:solidFill>
                  <a:schemeClr val="accent2">
                    <a:lumMod val="75000"/>
                  </a:schemeClr>
                </a:solidFill>
              </a:rPr>
              <a:t>"&gt;</a:t>
            </a:r>
            <a:r>
              <a:rPr lang="fr-BE" sz="1400" b="1" dirty="0" err="1" smtClean="0">
                <a:solidFill>
                  <a:schemeClr val="accent2">
                    <a:lumMod val="75000"/>
                  </a:schemeClr>
                </a:solidFill>
              </a:rPr>
              <a:t>person</a:t>
            </a:r>
            <a:r>
              <a:rPr lang="fr-BE" sz="1400" b="1" dirty="0" smtClean="0">
                <a:solidFill>
                  <a:schemeClr val="accent2">
                    <a:lumMod val="75000"/>
                  </a:schemeClr>
                </a:solidFill>
              </a:rPr>
              <a:t>&lt;/</a:t>
            </a:r>
            <a:r>
              <a:rPr lang="fr-BE" sz="1400" b="1" dirty="0" err="1" smtClean="0">
                <a:solidFill>
                  <a:schemeClr val="accent2">
                    <a:lumMod val="75000"/>
                  </a:schemeClr>
                </a:solidFill>
              </a:rPr>
              <a:t>param</a:t>
            </a:r>
            <a:r>
              <a:rPr lang="fr-BE" sz="1400" b="1" dirty="0" smtClean="0">
                <a:solidFill>
                  <a:schemeClr val="accent2">
                    <a:lumMod val="75000"/>
                  </a:schemeClr>
                </a:solidFill>
              </a:rPr>
              <a:t>&gt;</a:t>
            </a:r>
          </a:p>
          <a:p>
            <a:pPr lvl="4"/>
            <a:r>
              <a:rPr lang="fr-BE" sz="1400" b="1" dirty="0" smtClean="0">
                <a:solidFill>
                  <a:schemeClr val="accent2">
                    <a:lumMod val="75000"/>
                  </a:schemeClr>
                </a:solidFill>
              </a:rPr>
              <a:t>		&lt;/</a:t>
            </a:r>
            <a:r>
              <a:rPr lang="fr-BE" sz="1400" b="1" dirty="0" err="1" smtClean="0">
                <a:solidFill>
                  <a:schemeClr val="accent2">
                    <a:lumMod val="75000"/>
                  </a:schemeClr>
                </a:solidFill>
              </a:rPr>
              <a:t>generator</a:t>
            </a:r>
            <a:r>
              <a:rPr lang="fr-BE" sz="1400" b="1" dirty="0" smtClean="0">
                <a:solidFill>
                  <a:schemeClr val="accent2">
                    <a:lumMod val="75000"/>
                  </a:schemeClr>
                </a:solidFill>
              </a:rPr>
              <a:t>&gt;</a:t>
            </a:r>
          </a:p>
          <a:p>
            <a:pPr lvl="4"/>
            <a:r>
              <a:rPr lang="fr-BE" sz="1400" dirty="0" smtClean="0">
                <a:solidFill>
                  <a:schemeClr val="accent2">
                    <a:lumMod val="75000"/>
                  </a:schemeClr>
                </a:solidFill>
              </a:rPr>
              <a:t>	&lt;/id&gt;</a:t>
            </a:r>
          </a:p>
          <a:p>
            <a:pPr lvl="4"/>
            <a:r>
              <a:rPr lang="en-US" sz="1400" b="1" dirty="0" smtClean="0">
                <a:solidFill>
                  <a:schemeClr val="accent2">
                    <a:lumMod val="75000"/>
                  </a:schemeClr>
                </a:solidFill>
              </a:rPr>
              <a:t>	</a:t>
            </a:r>
          </a:p>
          <a:p>
            <a:pPr lvl="4"/>
            <a:r>
              <a:rPr lang="en-US" sz="1400" b="1" dirty="0" smtClean="0">
                <a:solidFill>
                  <a:schemeClr val="accent2">
                    <a:lumMod val="75000"/>
                  </a:schemeClr>
                </a:solidFill>
              </a:rPr>
              <a:t>	&lt;one-to-one name="person" constrained="true"/&gt;</a:t>
            </a:r>
          </a:p>
          <a:p>
            <a:pPr lvl="4"/>
            <a:r>
              <a:rPr lang="fr-BE" sz="1400" dirty="0" smtClean="0">
                <a:solidFill>
                  <a:schemeClr val="accent2">
                    <a:lumMod val="75000"/>
                  </a:schemeClr>
                </a:solidFill>
              </a:rPr>
              <a:t>&lt;/class&gt;</a:t>
            </a:r>
          </a:p>
        </p:txBody>
      </p:sp>
      <p:sp>
        <p:nvSpPr>
          <p:cNvPr id="5" name="Rectangle 4"/>
          <p:cNvSpPr/>
          <p:nvPr/>
        </p:nvSpPr>
        <p:spPr bwMode="auto">
          <a:xfrm>
            <a:off x="2071670" y="2071678"/>
            <a:ext cx="6786610" cy="3500462"/>
          </a:xfrm>
          <a:prstGeom prst="rect">
            <a:avLst/>
          </a:prstGeom>
          <a:noFill/>
          <a:ln w="19050" cap="flat" cmpd="sng" algn="ctr">
            <a:solidFill>
              <a:schemeClr val="tx1"/>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Tree>
  </p:cSld>
  <p:clrMapOvr>
    <a:masterClrMapping/>
  </p:clrMapOvr>
  <p:transition>
    <p:strips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500034" y="2160597"/>
            <a:ext cx="7929618" cy="1911345"/>
          </a:xfrm>
        </p:spPr>
        <p:txBody>
          <a:bodyPr/>
          <a:lstStyle/>
          <a:p>
            <a:pPr algn="ctr"/>
            <a:r>
              <a:rPr lang="fr-BE" sz="6000" b="1" dirty="0" smtClean="0"/>
              <a:t>I.	 Travailler avec les objets</a:t>
            </a:r>
            <a:endParaRPr lang="fr-BE" sz="6000" dirty="0" smtClean="0"/>
          </a:p>
        </p:txBody>
      </p:sp>
    </p:spTree>
  </p:cSld>
  <p:clrMapOvr>
    <a:masterClrMapping/>
  </p:clrMapOvr>
  <p:transition>
    <p:strips dir="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1000132"/>
          </a:xfrm>
        </p:spPr>
        <p:txBody>
          <a:bodyPr/>
          <a:lstStyle/>
          <a:p>
            <a:pPr>
              <a:buNone/>
            </a:pPr>
            <a:r>
              <a:rPr lang="fr-BE" dirty="0" smtClean="0"/>
              <a:t>VII.		 Les associations et jointures - </a:t>
            </a:r>
            <a:r>
              <a:rPr lang="fr-BE" sz="2400" i="1" dirty="0" smtClean="0"/>
              <a:t>Association 	 	unidirectionnelle - one-to-</a:t>
            </a:r>
            <a:r>
              <a:rPr lang="fr-BE" sz="2400" i="1" dirty="0" err="1" smtClean="0"/>
              <a:t>many</a:t>
            </a:r>
            <a:endParaRPr lang="fr-BE" sz="2400" i="1" dirty="0"/>
          </a:p>
        </p:txBody>
      </p:sp>
      <p:sp>
        <p:nvSpPr>
          <p:cNvPr id="8" name="Organigramme : Stockage interne 7"/>
          <p:cNvSpPr/>
          <p:nvPr/>
        </p:nvSpPr>
        <p:spPr bwMode="auto">
          <a:xfrm>
            <a:off x="1285852" y="2071678"/>
            <a:ext cx="2643206" cy="2500330"/>
          </a:xfrm>
          <a:prstGeom prst="flowChartInternalStorag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
        <p:nvSpPr>
          <p:cNvPr id="9" name="Organigramme : Stockage interne 8"/>
          <p:cNvSpPr/>
          <p:nvPr/>
        </p:nvSpPr>
        <p:spPr bwMode="auto">
          <a:xfrm>
            <a:off x="5214942" y="2071678"/>
            <a:ext cx="2714644" cy="2500330"/>
          </a:xfrm>
          <a:prstGeom prst="flowChartInternalStorag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
        <p:nvSpPr>
          <p:cNvPr id="10" name="ZoneTexte 9"/>
          <p:cNvSpPr txBox="1"/>
          <p:nvPr/>
        </p:nvSpPr>
        <p:spPr>
          <a:xfrm>
            <a:off x="2143108" y="2071678"/>
            <a:ext cx="1071570" cy="369332"/>
          </a:xfrm>
          <a:prstGeom prst="rect">
            <a:avLst/>
          </a:prstGeom>
          <a:noFill/>
        </p:spPr>
        <p:txBody>
          <a:bodyPr wrap="square" rtlCol="0">
            <a:spAutoFit/>
          </a:bodyPr>
          <a:lstStyle/>
          <a:p>
            <a:pPr algn="ctr"/>
            <a:r>
              <a:rPr lang="fr-BE" dirty="0" smtClean="0"/>
              <a:t>Person</a:t>
            </a:r>
            <a:endParaRPr lang="fr-BE" dirty="0"/>
          </a:p>
        </p:txBody>
      </p:sp>
      <p:sp>
        <p:nvSpPr>
          <p:cNvPr id="11" name="ZoneTexte 10"/>
          <p:cNvSpPr txBox="1"/>
          <p:nvPr/>
        </p:nvSpPr>
        <p:spPr>
          <a:xfrm>
            <a:off x="6143636" y="2071678"/>
            <a:ext cx="1071570" cy="369332"/>
          </a:xfrm>
          <a:prstGeom prst="rect">
            <a:avLst/>
          </a:prstGeom>
          <a:noFill/>
        </p:spPr>
        <p:txBody>
          <a:bodyPr wrap="square" rtlCol="0">
            <a:spAutoFit/>
          </a:bodyPr>
          <a:lstStyle/>
          <a:p>
            <a:pPr algn="ctr"/>
            <a:r>
              <a:rPr lang="fr-BE" dirty="0" err="1" smtClean="0"/>
              <a:t>Adress</a:t>
            </a:r>
            <a:endParaRPr lang="fr-BE" dirty="0"/>
          </a:p>
        </p:txBody>
      </p:sp>
      <p:sp>
        <p:nvSpPr>
          <p:cNvPr id="14" name="ZoneTexte 13"/>
          <p:cNvSpPr txBox="1"/>
          <p:nvPr/>
        </p:nvSpPr>
        <p:spPr>
          <a:xfrm>
            <a:off x="1643042" y="2500306"/>
            <a:ext cx="2214578" cy="369332"/>
          </a:xfrm>
          <a:prstGeom prst="rect">
            <a:avLst/>
          </a:prstGeom>
          <a:noFill/>
        </p:spPr>
        <p:txBody>
          <a:bodyPr wrap="square" rtlCol="0">
            <a:spAutoFit/>
          </a:bodyPr>
          <a:lstStyle/>
          <a:p>
            <a:r>
              <a:rPr lang="fr-BE" i="1" u="sng" dirty="0" err="1" smtClean="0"/>
              <a:t>personID</a:t>
            </a:r>
            <a:r>
              <a:rPr lang="fr-BE" u="sng" dirty="0" smtClean="0"/>
              <a:t> </a:t>
            </a:r>
            <a:r>
              <a:rPr lang="fr-BE" u="sng" dirty="0" err="1" smtClean="0"/>
              <a:t>int</a:t>
            </a:r>
            <a:r>
              <a:rPr lang="fr-BE" u="sng" dirty="0" smtClean="0"/>
              <a:t> NN PK</a:t>
            </a:r>
          </a:p>
        </p:txBody>
      </p:sp>
      <p:sp>
        <p:nvSpPr>
          <p:cNvPr id="15" name="ZoneTexte 14"/>
          <p:cNvSpPr txBox="1"/>
          <p:nvPr/>
        </p:nvSpPr>
        <p:spPr>
          <a:xfrm>
            <a:off x="5572132" y="2500306"/>
            <a:ext cx="2357454" cy="646331"/>
          </a:xfrm>
          <a:prstGeom prst="rect">
            <a:avLst/>
          </a:prstGeom>
          <a:noFill/>
        </p:spPr>
        <p:txBody>
          <a:bodyPr wrap="square" rtlCol="0">
            <a:spAutoFit/>
          </a:bodyPr>
          <a:lstStyle/>
          <a:p>
            <a:r>
              <a:rPr lang="fr-BE" i="1" u="sng" dirty="0" err="1" smtClean="0"/>
              <a:t>addressID</a:t>
            </a:r>
            <a:r>
              <a:rPr lang="fr-BE" i="1" u="sng" dirty="0" smtClean="0"/>
              <a:t> </a:t>
            </a:r>
            <a:r>
              <a:rPr lang="fr-BE" u="sng" dirty="0" err="1" smtClean="0"/>
              <a:t>int</a:t>
            </a:r>
            <a:r>
              <a:rPr lang="fr-BE" u="sng" dirty="0" smtClean="0"/>
              <a:t> NN PK</a:t>
            </a:r>
          </a:p>
          <a:p>
            <a:r>
              <a:rPr lang="fr-BE" i="1" dirty="0" err="1" smtClean="0"/>
              <a:t>personID</a:t>
            </a:r>
            <a:r>
              <a:rPr lang="fr-BE" dirty="0" smtClean="0"/>
              <a:t> </a:t>
            </a:r>
            <a:r>
              <a:rPr lang="fr-BE" dirty="0" err="1" smtClean="0"/>
              <a:t>int</a:t>
            </a:r>
            <a:r>
              <a:rPr lang="fr-BE" dirty="0" smtClean="0"/>
              <a:t> NN</a:t>
            </a:r>
            <a:endParaRPr lang="fr-BE" u="sng" dirty="0"/>
          </a:p>
        </p:txBody>
      </p:sp>
    </p:spTree>
  </p:cSld>
  <p:clrMapOvr>
    <a:masterClrMapping/>
  </p:clrMapOvr>
  <p:transition>
    <p:strips dir="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928694"/>
          </a:xfrm>
        </p:spPr>
        <p:txBody>
          <a:bodyPr/>
          <a:lstStyle/>
          <a:p>
            <a:pPr>
              <a:buNone/>
            </a:pPr>
            <a:r>
              <a:rPr lang="fr-BE" dirty="0" smtClean="0"/>
              <a:t>VII .		 Les associations et jointures - </a:t>
            </a:r>
            <a:r>
              <a:rPr lang="fr-BE" sz="2400" i="1" dirty="0" smtClean="0"/>
              <a:t>Association 	 	unidirectionnelle - one-to-</a:t>
            </a:r>
            <a:r>
              <a:rPr lang="fr-BE" sz="2400" i="1" dirty="0" err="1" smtClean="0"/>
              <a:t>many</a:t>
            </a:r>
            <a:endParaRPr lang="fr-BE" sz="2400" i="1" dirty="0"/>
          </a:p>
        </p:txBody>
      </p:sp>
      <p:sp>
        <p:nvSpPr>
          <p:cNvPr id="6" name="Rectangle 5"/>
          <p:cNvSpPr/>
          <p:nvPr/>
        </p:nvSpPr>
        <p:spPr>
          <a:xfrm>
            <a:off x="357158" y="1142984"/>
            <a:ext cx="8501122" cy="4585871"/>
          </a:xfrm>
          <a:prstGeom prst="rect">
            <a:avLst/>
          </a:prstGeom>
        </p:spPr>
        <p:txBody>
          <a:bodyPr wrap="square">
            <a:spAutoFit/>
          </a:bodyPr>
          <a:lstStyle/>
          <a:p>
            <a:r>
              <a:rPr lang="fr-BE" dirty="0" smtClean="0"/>
              <a:t>Une association </a:t>
            </a:r>
            <a:r>
              <a:rPr lang="fr-BE" b="1" dirty="0" smtClean="0"/>
              <a:t>un-à-plusieurs (one-to-</a:t>
            </a:r>
            <a:r>
              <a:rPr lang="fr-BE" b="1" dirty="0" err="1" smtClean="0"/>
              <a:t>many</a:t>
            </a:r>
            <a:r>
              <a:rPr lang="fr-BE" b="1" dirty="0" smtClean="0"/>
              <a:t>) </a:t>
            </a:r>
            <a:r>
              <a:rPr lang="fr-BE" dirty="0" smtClean="0"/>
              <a:t>unidirectionnelle </a:t>
            </a:r>
            <a:r>
              <a:rPr lang="fr-BE" u="sng" dirty="0" smtClean="0"/>
              <a:t>sur une clé</a:t>
            </a:r>
          </a:p>
          <a:p>
            <a:r>
              <a:rPr lang="fr-BE" u="sng" dirty="0" smtClean="0"/>
              <a:t>étrangère</a:t>
            </a:r>
            <a:r>
              <a:rPr lang="fr-BE" dirty="0" smtClean="0"/>
              <a:t> est vraiment inhabituelle, et n'est pas vraiment recommandée. Il est préférable d'utiliser une table de jointure pour ce type d'association.</a:t>
            </a:r>
          </a:p>
          <a:p>
            <a:endParaRPr lang="fr-BE" sz="1400" dirty="0" smtClean="0">
              <a:solidFill>
                <a:schemeClr val="accent2">
                  <a:lumMod val="75000"/>
                </a:schemeClr>
              </a:solidFill>
            </a:endParaRPr>
          </a:p>
          <a:p>
            <a:pPr lvl="5"/>
            <a:r>
              <a:rPr lang="fr-BE" sz="1400" dirty="0" smtClean="0">
                <a:solidFill>
                  <a:schemeClr val="accent2">
                    <a:lumMod val="75000"/>
                  </a:schemeClr>
                </a:solidFill>
              </a:rPr>
              <a:t>&lt;class </a:t>
            </a:r>
            <a:r>
              <a:rPr lang="fr-BE" sz="1400" dirty="0" err="1" smtClean="0">
                <a:solidFill>
                  <a:schemeClr val="accent2">
                    <a:lumMod val="75000"/>
                  </a:schemeClr>
                </a:solidFill>
              </a:rPr>
              <a:t>name</a:t>
            </a:r>
            <a:r>
              <a:rPr lang="fr-BE" sz="1400" dirty="0" smtClean="0">
                <a:solidFill>
                  <a:schemeClr val="accent2">
                    <a:lumMod val="75000"/>
                  </a:schemeClr>
                </a:solidFill>
              </a:rPr>
              <a:t>="Person"&gt;</a:t>
            </a:r>
          </a:p>
          <a:p>
            <a:pPr lvl="5"/>
            <a:r>
              <a:rPr lang="en-US" sz="1400" dirty="0" smtClean="0">
                <a:solidFill>
                  <a:schemeClr val="accent2">
                    <a:lumMod val="75000"/>
                  </a:schemeClr>
                </a:solidFill>
              </a:rPr>
              <a:t>	&lt;id name="id" column="</a:t>
            </a:r>
            <a:r>
              <a:rPr lang="en-US" sz="1400" dirty="0" err="1" smtClean="0">
                <a:solidFill>
                  <a:schemeClr val="accent2">
                    <a:lumMod val="75000"/>
                  </a:schemeClr>
                </a:solidFill>
              </a:rPr>
              <a:t>personId</a:t>
            </a:r>
            <a:r>
              <a:rPr lang="en-US" sz="1400" dirty="0" smtClean="0">
                <a:solidFill>
                  <a:schemeClr val="accent2">
                    <a:lumMod val="75000"/>
                  </a:schemeClr>
                </a:solidFill>
              </a:rPr>
              <a:t>"&gt;</a:t>
            </a:r>
          </a:p>
          <a:p>
            <a:pPr lvl="5"/>
            <a:r>
              <a:rPr lang="fr-BE" sz="1400" dirty="0" smtClean="0">
                <a:solidFill>
                  <a:schemeClr val="accent2">
                    <a:lumMod val="75000"/>
                  </a:schemeClr>
                </a:solidFill>
              </a:rPr>
              <a:t>		&lt;</a:t>
            </a:r>
            <a:r>
              <a:rPr lang="fr-BE" sz="1400" dirty="0" err="1" smtClean="0">
                <a:solidFill>
                  <a:schemeClr val="accent2">
                    <a:lumMod val="75000"/>
                  </a:schemeClr>
                </a:solidFill>
              </a:rPr>
              <a:t>generator</a:t>
            </a:r>
            <a:r>
              <a:rPr lang="fr-BE" sz="1400" dirty="0" smtClean="0">
                <a:solidFill>
                  <a:schemeClr val="accent2">
                    <a:lumMod val="75000"/>
                  </a:schemeClr>
                </a:solidFill>
              </a:rPr>
              <a:t> class="native"/&gt;</a:t>
            </a:r>
          </a:p>
          <a:p>
            <a:pPr lvl="5"/>
            <a:r>
              <a:rPr lang="fr-BE" sz="1400" dirty="0" smtClean="0">
                <a:solidFill>
                  <a:schemeClr val="accent2">
                    <a:lumMod val="75000"/>
                  </a:schemeClr>
                </a:solidFill>
              </a:rPr>
              <a:t>	&lt;/id&gt;</a:t>
            </a:r>
          </a:p>
          <a:p>
            <a:pPr lvl="5"/>
            <a:r>
              <a:rPr lang="fr-BE" sz="1400" dirty="0" smtClean="0">
                <a:solidFill>
                  <a:schemeClr val="accent2">
                    <a:lumMod val="75000"/>
                  </a:schemeClr>
                </a:solidFill>
              </a:rPr>
              <a:t>	</a:t>
            </a:r>
          </a:p>
          <a:p>
            <a:pPr lvl="5"/>
            <a:r>
              <a:rPr lang="fr-BE" sz="1400" b="1" dirty="0" smtClean="0">
                <a:solidFill>
                  <a:schemeClr val="accent2">
                    <a:lumMod val="75000"/>
                  </a:schemeClr>
                </a:solidFill>
              </a:rPr>
              <a:t>	&lt;set </a:t>
            </a:r>
            <a:r>
              <a:rPr lang="fr-BE" sz="1400" b="1" dirty="0" err="1" smtClean="0">
                <a:solidFill>
                  <a:schemeClr val="accent2">
                    <a:lumMod val="75000"/>
                  </a:schemeClr>
                </a:solidFill>
              </a:rPr>
              <a:t>name</a:t>
            </a:r>
            <a:r>
              <a:rPr lang="fr-BE" sz="1400" b="1" dirty="0" smtClean="0">
                <a:solidFill>
                  <a:schemeClr val="accent2">
                    <a:lumMod val="75000"/>
                  </a:schemeClr>
                </a:solidFill>
              </a:rPr>
              <a:t>="</a:t>
            </a:r>
            <a:r>
              <a:rPr lang="fr-BE" sz="1400" b="1" dirty="0" err="1" smtClean="0">
                <a:solidFill>
                  <a:schemeClr val="accent2">
                    <a:lumMod val="75000"/>
                  </a:schemeClr>
                </a:solidFill>
              </a:rPr>
              <a:t>addresses</a:t>
            </a:r>
            <a:r>
              <a:rPr lang="fr-BE" sz="1400" b="1" dirty="0" smtClean="0">
                <a:solidFill>
                  <a:schemeClr val="accent2">
                    <a:lumMod val="75000"/>
                  </a:schemeClr>
                </a:solidFill>
              </a:rPr>
              <a:t>"&gt;</a:t>
            </a:r>
          </a:p>
          <a:p>
            <a:pPr lvl="5"/>
            <a:r>
              <a:rPr lang="fr-BE" sz="1400" b="1" dirty="0" smtClean="0">
                <a:solidFill>
                  <a:schemeClr val="accent2">
                    <a:lumMod val="75000"/>
                  </a:schemeClr>
                </a:solidFill>
              </a:rPr>
              <a:t>		&lt;</a:t>
            </a:r>
            <a:r>
              <a:rPr lang="fr-BE" sz="1400" b="1" dirty="0" err="1" smtClean="0">
                <a:solidFill>
                  <a:schemeClr val="accent2">
                    <a:lumMod val="75000"/>
                  </a:schemeClr>
                </a:solidFill>
              </a:rPr>
              <a:t>key</a:t>
            </a:r>
            <a:r>
              <a:rPr lang="fr-BE" sz="1400" b="1" dirty="0" smtClean="0">
                <a:solidFill>
                  <a:schemeClr val="accent2">
                    <a:lumMod val="75000"/>
                  </a:schemeClr>
                </a:solidFill>
              </a:rPr>
              <a:t> </a:t>
            </a:r>
            <a:r>
              <a:rPr lang="fr-BE" sz="1400" b="1" dirty="0" err="1" smtClean="0">
                <a:solidFill>
                  <a:schemeClr val="accent2">
                    <a:lumMod val="75000"/>
                  </a:schemeClr>
                </a:solidFill>
              </a:rPr>
              <a:t>column</a:t>
            </a:r>
            <a:r>
              <a:rPr lang="fr-BE" sz="1400" b="1" dirty="0" smtClean="0">
                <a:solidFill>
                  <a:schemeClr val="accent2">
                    <a:lumMod val="75000"/>
                  </a:schemeClr>
                </a:solidFill>
              </a:rPr>
              <a:t>="</a:t>
            </a:r>
            <a:r>
              <a:rPr lang="fr-BE" sz="1400" b="1" dirty="0" err="1" smtClean="0">
                <a:solidFill>
                  <a:schemeClr val="accent2">
                    <a:lumMod val="75000"/>
                  </a:schemeClr>
                </a:solidFill>
              </a:rPr>
              <a:t>personId</a:t>
            </a:r>
            <a:r>
              <a:rPr lang="fr-BE" sz="1400" b="1" dirty="0" smtClean="0">
                <a:solidFill>
                  <a:schemeClr val="accent2">
                    <a:lumMod val="75000"/>
                  </a:schemeClr>
                </a:solidFill>
              </a:rPr>
              <a:t>" not-</a:t>
            </a:r>
            <a:r>
              <a:rPr lang="fr-BE" sz="1400" b="1" dirty="0" err="1" smtClean="0">
                <a:solidFill>
                  <a:schemeClr val="accent2">
                    <a:lumMod val="75000"/>
                  </a:schemeClr>
                </a:solidFill>
              </a:rPr>
              <a:t>null</a:t>
            </a:r>
            <a:r>
              <a:rPr lang="fr-BE" sz="1400" b="1" dirty="0" smtClean="0">
                <a:solidFill>
                  <a:schemeClr val="accent2">
                    <a:lumMod val="75000"/>
                  </a:schemeClr>
                </a:solidFill>
              </a:rPr>
              <a:t>="</a:t>
            </a:r>
            <a:r>
              <a:rPr lang="fr-BE" sz="1400" b="1" dirty="0" err="1" smtClean="0">
                <a:solidFill>
                  <a:schemeClr val="accent2">
                    <a:lumMod val="75000"/>
                  </a:schemeClr>
                </a:solidFill>
              </a:rPr>
              <a:t>true</a:t>
            </a:r>
            <a:r>
              <a:rPr lang="fr-BE" sz="1400" b="1" dirty="0" smtClean="0">
                <a:solidFill>
                  <a:schemeClr val="accent2">
                    <a:lumMod val="75000"/>
                  </a:schemeClr>
                </a:solidFill>
              </a:rPr>
              <a:t>"/&gt;</a:t>
            </a:r>
          </a:p>
          <a:p>
            <a:pPr lvl="5"/>
            <a:r>
              <a:rPr lang="fr-BE" sz="1400" b="1" dirty="0" smtClean="0">
                <a:solidFill>
                  <a:schemeClr val="accent2">
                    <a:lumMod val="75000"/>
                  </a:schemeClr>
                </a:solidFill>
              </a:rPr>
              <a:t>		&lt;one-to-</a:t>
            </a:r>
            <a:r>
              <a:rPr lang="fr-BE" sz="1400" b="1" dirty="0" err="1" smtClean="0">
                <a:solidFill>
                  <a:schemeClr val="accent2">
                    <a:lumMod val="75000"/>
                  </a:schemeClr>
                </a:solidFill>
              </a:rPr>
              <a:t>many</a:t>
            </a:r>
            <a:r>
              <a:rPr lang="fr-BE" sz="1400" b="1" dirty="0" smtClean="0">
                <a:solidFill>
                  <a:schemeClr val="accent2">
                    <a:lumMod val="75000"/>
                  </a:schemeClr>
                </a:solidFill>
              </a:rPr>
              <a:t> class="</a:t>
            </a:r>
            <a:r>
              <a:rPr lang="fr-BE" sz="1400" b="1" dirty="0" err="1" smtClean="0">
                <a:solidFill>
                  <a:schemeClr val="accent2">
                    <a:lumMod val="75000"/>
                  </a:schemeClr>
                </a:solidFill>
              </a:rPr>
              <a:t>Address</a:t>
            </a:r>
            <a:r>
              <a:rPr lang="fr-BE" sz="1400" b="1" dirty="0" smtClean="0">
                <a:solidFill>
                  <a:schemeClr val="accent2">
                    <a:lumMod val="75000"/>
                  </a:schemeClr>
                </a:solidFill>
              </a:rPr>
              <a:t>"/&gt;</a:t>
            </a:r>
          </a:p>
          <a:p>
            <a:pPr lvl="5"/>
            <a:r>
              <a:rPr lang="fr-BE" sz="1400" b="1" dirty="0" smtClean="0">
                <a:solidFill>
                  <a:schemeClr val="accent2">
                    <a:lumMod val="75000"/>
                  </a:schemeClr>
                </a:solidFill>
              </a:rPr>
              <a:t>	&lt;/set&gt;</a:t>
            </a:r>
          </a:p>
          <a:p>
            <a:pPr lvl="5"/>
            <a:r>
              <a:rPr lang="fr-BE" sz="1400" dirty="0" smtClean="0">
                <a:solidFill>
                  <a:schemeClr val="accent2">
                    <a:lumMod val="75000"/>
                  </a:schemeClr>
                </a:solidFill>
              </a:rPr>
              <a:t>&lt;/class&gt;</a:t>
            </a:r>
          </a:p>
          <a:p>
            <a:pPr lvl="5"/>
            <a:endParaRPr lang="fr-BE" sz="1400" dirty="0" smtClean="0">
              <a:solidFill>
                <a:schemeClr val="accent2">
                  <a:lumMod val="75000"/>
                </a:schemeClr>
              </a:solidFill>
            </a:endParaRPr>
          </a:p>
          <a:p>
            <a:pPr lvl="5"/>
            <a:r>
              <a:rPr lang="fr-BE" sz="1400" dirty="0" smtClean="0">
                <a:solidFill>
                  <a:schemeClr val="accent2">
                    <a:lumMod val="75000"/>
                  </a:schemeClr>
                </a:solidFill>
              </a:rPr>
              <a:t>&lt;class </a:t>
            </a:r>
            <a:r>
              <a:rPr lang="fr-BE" sz="1400" dirty="0" err="1" smtClean="0">
                <a:solidFill>
                  <a:schemeClr val="accent2">
                    <a:lumMod val="75000"/>
                  </a:schemeClr>
                </a:solidFill>
              </a:rPr>
              <a:t>name</a:t>
            </a:r>
            <a:r>
              <a:rPr lang="fr-BE" sz="1400" dirty="0" smtClean="0">
                <a:solidFill>
                  <a:schemeClr val="accent2">
                    <a:lumMod val="75000"/>
                  </a:schemeClr>
                </a:solidFill>
              </a:rPr>
              <a:t>="</a:t>
            </a:r>
            <a:r>
              <a:rPr lang="fr-BE" sz="1400" dirty="0" err="1" smtClean="0">
                <a:solidFill>
                  <a:schemeClr val="accent2">
                    <a:lumMod val="75000"/>
                  </a:schemeClr>
                </a:solidFill>
              </a:rPr>
              <a:t>Address</a:t>
            </a:r>
            <a:r>
              <a:rPr lang="fr-BE" sz="1400" dirty="0" smtClean="0">
                <a:solidFill>
                  <a:schemeClr val="accent2">
                    <a:lumMod val="75000"/>
                  </a:schemeClr>
                </a:solidFill>
              </a:rPr>
              <a:t>"&gt;</a:t>
            </a:r>
          </a:p>
          <a:p>
            <a:pPr lvl="5"/>
            <a:r>
              <a:rPr lang="en-US" sz="1400" dirty="0" smtClean="0">
                <a:solidFill>
                  <a:schemeClr val="accent2">
                    <a:lumMod val="75000"/>
                  </a:schemeClr>
                </a:solidFill>
              </a:rPr>
              <a:t>	&lt;id name="id" column="</a:t>
            </a:r>
            <a:r>
              <a:rPr lang="en-US" sz="1400" dirty="0" err="1" smtClean="0">
                <a:solidFill>
                  <a:schemeClr val="accent2">
                    <a:lumMod val="75000"/>
                  </a:schemeClr>
                </a:solidFill>
              </a:rPr>
              <a:t>addressId</a:t>
            </a:r>
            <a:r>
              <a:rPr lang="en-US" sz="1400" dirty="0" smtClean="0">
                <a:solidFill>
                  <a:schemeClr val="accent2">
                    <a:lumMod val="75000"/>
                  </a:schemeClr>
                </a:solidFill>
              </a:rPr>
              <a:t>"&gt;</a:t>
            </a:r>
          </a:p>
          <a:p>
            <a:pPr lvl="5"/>
            <a:r>
              <a:rPr lang="fr-BE" sz="1400" dirty="0" smtClean="0">
                <a:solidFill>
                  <a:schemeClr val="accent2">
                    <a:lumMod val="75000"/>
                  </a:schemeClr>
                </a:solidFill>
              </a:rPr>
              <a:t>		&lt;</a:t>
            </a:r>
            <a:r>
              <a:rPr lang="fr-BE" sz="1400" dirty="0" err="1" smtClean="0">
                <a:solidFill>
                  <a:schemeClr val="accent2">
                    <a:lumMod val="75000"/>
                  </a:schemeClr>
                </a:solidFill>
              </a:rPr>
              <a:t>generator</a:t>
            </a:r>
            <a:r>
              <a:rPr lang="fr-BE" sz="1400" dirty="0" smtClean="0">
                <a:solidFill>
                  <a:schemeClr val="accent2">
                    <a:lumMod val="75000"/>
                  </a:schemeClr>
                </a:solidFill>
              </a:rPr>
              <a:t> class="native"/&gt;</a:t>
            </a:r>
          </a:p>
          <a:p>
            <a:pPr lvl="5"/>
            <a:r>
              <a:rPr lang="fr-BE" sz="1400" dirty="0" smtClean="0">
                <a:solidFill>
                  <a:schemeClr val="accent2">
                    <a:lumMod val="75000"/>
                  </a:schemeClr>
                </a:solidFill>
              </a:rPr>
              <a:t>	&lt;/id&gt;</a:t>
            </a:r>
          </a:p>
          <a:p>
            <a:pPr lvl="5"/>
            <a:r>
              <a:rPr lang="fr-BE" sz="1400" dirty="0" smtClean="0">
                <a:solidFill>
                  <a:schemeClr val="accent2">
                    <a:lumMod val="75000"/>
                  </a:schemeClr>
                </a:solidFill>
              </a:rPr>
              <a:t>&lt;/class&gt;</a:t>
            </a:r>
          </a:p>
        </p:txBody>
      </p:sp>
      <p:sp>
        <p:nvSpPr>
          <p:cNvPr id="5" name="Rectangle 4"/>
          <p:cNvSpPr/>
          <p:nvPr/>
        </p:nvSpPr>
        <p:spPr bwMode="auto">
          <a:xfrm>
            <a:off x="2143108" y="2143116"/>
            <a:ext cx="6000792" cy="3500462"/>
          </a:xfrm>
          <a:prstGeom prst="rect">
            <a:avLst/>
          </a:prstGeom>
          <a:noFill/>
          <a:ln w="19050" cap="flat" cmpd="sng" algn="ctr">
            <a:solidFill>
              <a:schemeClr val="tx1"/>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Tree>
  </p:cSld>
  <p:clrMapOvr>
    <a:masterClrMapping/>
  </p:clrMapOvr>
  <p:transition>
    <p:strips dir="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500034" y="2160597"/>
            <a:ext cx="7929618" cy="982651"/>
          </a:xfrm>
        </p:spPr>
        <p:txBody>
          <a:bodyPr/>
          <a:lstStyle/>
          <a:p>
            <a:pPr algn="ctr"/>
            <a:r>
              <a:rPr lang="fr-BE" sz="3600" b="1" dirty="0" smtClean="0"/>
              <a:t>b.	 </a:t>
            </a:r>
            <a:r>
              <a:rPr lang="fr-BE" sz="3600" b="1" i="1" dirty="0" smtClean="0"/>
              <a:t>Association unidirectionnelle avec table de jointure</a:t>
            </a:r>
            <a:endParaRPr lang="fr-BE" sz="3600" dirty="0" smtClean="0"/>
          </a:p>
        </p:txBody>
      </p:sp>
    </p:spTree>
  </p:cSld>
  <p:clrMapOvr>
    <a:masterClrMapping/>
  </p:clrMapOvr>
  <p:transition>
    <p:strips dir="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rganigramme : Stockage interne 8"/>
          <p:cNvSpPr/>
          <p:nvPr/>
        </p:nvSpPr>
        <p:spPr bwMode="auto">
          <a:xfrm>
            <a:off x="5429256" y="1714488"/>
            <a:ext cx="2714644" cy="2500330"/>
          </a:xfrm>
          <a:prstGeom prst="flowChartInternalStorag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
        <p:nvSpPr>
          <p:cNvPr id="11" name="ZoneTexte 10"/>
          <p:cNvSpPr txBox="1"/>
          <p:nvPr/>
        </p:nvSpPr>
        <p:spPr>
          <a:xfrm>
            <a:off x="6357950" y="1714488"/>
            <a:ext cx="1071570" cy="369332"/>
          </a:xfrm>
          <a:prstGeom prst="rect">
            <a:avLst/>
          </a:prstGeom>
          <a:noFill/>
        </p:spPr>
        <p:txBody>
          <a:bodyPr wrap="square" rtlCol="0">
            <a:spAutoFit/>
          </a:bodyPr>
          <a:lstStyle/>
          <a:p>
            <a:pPr algn="ctr"/>
            <a:r>
              <a:rPr lang="fr-BE" dirty="0" err="1" smtClean="0"/>
              <a:t>Adress</a:t>
            </a:r>
            <a:endParaRPr lang="fr-BE" dirty="0"/>
          </a:p>
        </p:txBody>
      </p:sp>
      <p:sp>
        <p:nvSpPr>
          <p:cNvPr id="15" name="ZoneTexte 14"/>
          <p:cNvSpPr txBox="1"/>
          <p:nvPr/>
        </p:nvSpPr>
        <p:spPr>
          <a:xfrm>
            <a:off x="5786446" y="2143116"/>
            <a:ext cx="2357454" cy="369332"/>
          </a:xfrm>
          <a:prstGeom prst="rect">
            <a:avLst/>
          </a:prstGeom>
          <a:noFill/>
        </p:spPr>
        <p:txBody>
          <a:bodyPr wrap="square" rtlCol="0">
            <a:spAutoFit/>
          </a:bodyPr>
          <a:lstStyle/>
          <a:p>
            <a:r>
              <a:rPr lang="fr-BE" i="1" u="sng" dirty="0" err="1" smtClean="0"/>
              <a:t>addressID</a:t>
            </a:r>
            <a:r>
              <a:rPr lang="fr-BE" i="1" u="sng" dirty="0" smtClean="0"/>
              <a:t> </a:t>
            </a:r>
            <a:r>
              <a:rPr lang="fr-BE" u="sng" dirty="0" err="1" smtClean="0"/>
              <a:t>int</a:t>
            </a:r>
            <a:r>
              <a:rPr lang="fr-BE" u="sng" dirty="0" smtClean="0"/>
              <a:t> NN PK</a:t>
            </a:r>
          </a:p>
        </p:txBody>
      </p:sp>
      <p:sp>
        <p:nvSpPr>
          <p:cNvPr id="4" name="Titre 3"/>
          <p:cNvSpPr>
            <a:spLocks noGrp="1"/>
          </p:cNvSpPr>
          <p:nvPr>
            <p:ph type="title"/>
          </p:nvPr>
        </p:nvSpPr>
        <p:spPr>
          <a:xfrm>
            <a:off x="-32" y="-24"/>
            <a:ext cx="9144032" cy="928694"/>
          </a:xfrm>
        </p:spPr>
        <p:txBody>
          <a:bodyPr/>
          <a:lstStyle/>
          <a:p>
            <a:pPr>
              <a:buNone/>
            </a:pPr>
            <a:r>
              <a:rPr lang="fr-BE" dirty="0" smtClean="0"/>
              <a:t>VII.		 Les associations et jointures - </a:t>
            </a:r>
            <a:r>
              <a:rPr lang="fr-BE" sz="2400" i="1" dirty="0" smtClean="0"/>
              <a:t>Association 	 	unidirectionnelle avec table de jointure – </a:t>
            </a:r>
            <a:r>
              <a:rPr lang="fr-BE" sz="2400" i="1" dirty="0" err="1" smtClean="0"/>
              <a:t>many</a:t>
            </a:r>
            <a:r>
              <a:rPr lang="fr-BE" sz="2400" i="1" dirty="0" smtClean="0"/>
              <a:t>-to-one</a:t>
            </a:r>
            <a:endParaRPr lang="fr-BE" sz="2400" i="1" dirty="0"/>
          </a:p>
        </p:txBody>
      </p:sp>
      <p:sp>
        <p:nvSpPr>
          <p:cNvPr id="8" name="Organigramme : Stockage interne 7"/>
          <p:cNvSpPr/>
          <p:nvPr/>
        </p:nvSpPr>
        <p:spPr bwMode="auto">
          <a:xfrm>
            <a:off x="785786" y="1643050"/>
            <a:ext cx="2643206" cy="2500330"/>
          </a:xfrm>
          <a:prstGeom prst="flowChartInternalStorag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
        <p:nvSpPr>
          <p:cNvPr id="10" name="ZoneTexte 9"/>
          <p:cNvSpPr txBox="1"/>
          <p:nvPr/>
        </p:nvSpPr>
        <p:spPr>
          <a:xfrm>
            <a:off x="1643042" y="1643050"/>
            <a:ext cx="1071570" cy="369332"/>
          </a:xfrm>
          <a:prstGeom prst="rect">
            <a:avLst/>
          </a:prstGeom>
          <a:noFill/>
        </p:spPr>
        <p:txBody>
          <a:bodyPr wrap="square" rtlCol="0">
            <a:spAutoFit/>
          </a:bodyPr>
          <a:lstStyle/>
          <a:p>
            <a:pPr algn="ctr"/>
            <a:r>
              <a:rPr lang="fr-BE" dirty="0" smtClean="0"/>
              <a:t>Person</a:t>
            </a:r>
            <a:endParaRPr lang="fr-BE" dirty="0"/>
          </a:p>
        </p:txBody>
      </p:sp>
      <p:sp>
        <p:nvSpPr>
          <p:cNvPr id="14" name="ZoneTexte 13"/>
          <p:cNvSpPr txBox="1"/>
          <p:nvPr/>
        </p:nvSpPr>
        <p:spPr>
          <a:xfrm>
            <a:off x="1142976" y="2071678"/>
            <a:ext cx="2214578" cy="369332"/>
          </a:xfrm>
          <a:prstGeom prst="rect">
            <a:avLst/>
          </a:prstGeom>
          <a:noFill/>
        </p:spPr>
        <p:txBody>
          <a:bodyPr wrap="square" rtlCol="0">
            <a:spAutoFit/>
          </a:bodyPr>
          <a:lstStyle/>
          <a:p>
            <a:r>
              <a:rPr lang="fr-BE" i="1" u="sng" dirty="0" err="1" smtClean="0"/>
              <a:t>personID</a:t>
            </a:r>
            <a:r>
              <a:rPr lang="fr-BE" u="sng" dirty="0" smtClean="0"/>
              <a:t> </a:t>
            </a:r>
            <a:r>
              <a:rPr lang="fr-BE" u="sng" dirty="0" err="1" smtClean="0"/>
              <a:t>int</a:t>
            </a:r>
            <a:r>
              <a:rPr lang="fr-BE" u="sng" dirty="0" smtClean="0"/>
              <a:t> NN PK</a:t>
            </a:r>
          </a:p>
        </p:txBody>
      </p:sp>
      <p:sp>
        <p:nvSpPr>
          <p:cNvPr id="12" name="Organigramme : Stockage interne 11"/>
          <p:cNvSpPr/>
          <p:nvPr/>
        </p:nvSpPr>
        <p:spPr bwMode="auto">
          <a:xfrm>
            <a:off x="3143240" y="3286124"/>
            <a:ext cx="2643206" cy="2500330"/>
          </a:xfrm>
          <a:prstGeom prst="flowChartInternalStorage">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
        <p:nvSpPr>
          <p:cNvPr id="13" name="ZoneTexte 12"/>
          <p:cNvSpPr txBox="1"/>
          <p:nvPr/>
        </p:nvSpPr>
        <p:spPr>
          <a:xfrm>
            <a:off x="3571868" y="3286124"/>
            <a:ext cx="1928826" cy="369332"/>
          </a:xfrm>
          <a:prstGeom prst="rect">
            <a:avLst/>
          </a:prstGeom>
          <a:noFill/>
        </p:spPr>
        <p:txBody>
          <a:bodyPr wrap="square" rtlCol="0">
            <a:spAutoFit/>
          </a:bodyPr>
          <a:lstStyle/>
          <a:p>
            <a:pPr algn="ctr"/>
            <a:r>
              <a:rPr lang="fr-BE" dirty="0" err="1" smtClean="0"/>
              <a:t>PersonAdress</a:t>
            </a:r>
            <a:endParaRPr lang="fr-BE" dirty="0"/>
          </a:p>
        </p:txBody>
      </p:sp>
      <p:sp>
        <p:nvSpPr>
          <p:cNvPr id="16" name="ZoneTexte 15"/>
          <p:cNvSpPr txBox="1"/>
          <p:nvPr/>
        </p:nvSpPr>
        <p:spPr>
          <a:xfrm>
            <a:off x="3500430" y="3714752"/>
            <a:ext cx="2357454" cy="923330"/>
          </a:xfrm>
          <a:prstGeom prst="rect">
            <a:avLst/>
          </a:prstGeom>
          <a:noFill/>
        </p:spPr>
        <p:txBody>
          <a:bodyPr wrap="square" rtlCol="0">
            <a:spAutoFit/>
          </a:bodyPr>
          <a:lstStyle/>
          <a:p>
            <a:r>
              <a:rPr lang="fr-BE" i="1" u="sng" dirty="0" err="1" smtClean="0"/>
              <a:t>personID</a:t>
            </a:r>
            <a:r>
              <a:rPr lang="fr-BE" u="sng" dirty="0" smtClean="0"/>
              <a:t> </a:t>
            </a:r>
            <a:r>
              <a:rPr lang="fr-BE" u="sng" dirty="0" err="1" smtClean="0"/>
              <a:t>int</a:t>
            </a:r>
            <a:r>
              <a:rPr lang="fr-BE" u="sng" dirty="0" smtClean="0"/>
              <a:t> NN PK</a:t>
            </a:r>
          </a:p>
          <a:p>
            <a:r>
              <a:rPr lang="fr-BE" i="1" dirty="0" err="1" smtClean="0"/>
              <a:t>addressID</a:t>
            </a:r>
            <a:r>
              <a:rPr lang="fr-BE" i="1" dirty="0" smtClean="0"/>
              <a:t> </a:t>
            </a:r>
            <a:r>
              <a:rPr lang="fr-BE" dirty="0" err="1" smtClean="0"/>
              <a:t>int</a:t>
            </a:r>
            <a:r>
              <a:rPr lang="fr-BE" dirty="0" smtClean="0"/>
              <a:t> NN</a:t>
            </a:r>
          </a:p>
          <a:p>
            <a:endParaRPr lang="fr-BE" u="sng" dirty="0" smtClean="0"/>
          </a:p>
        </p:txBody>
      </p:sp>
    </p:spTree>
  </p:cSld>
  <p:clrMapOvr>
    <a:masterClrMapping/>
  </p:clrMapOvr>
  <p:transition>
    <p:strips dir="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928694"/>
          </a:xfrm>
        </p:spPr>
        <p:txBody>
          <a:bodyPr/>
          <a:lstStyle/>
          <a:p>
            <a:pPr>
              <a:buNone/>
            </a:pPr>
            <a:r>
              <a:rPr lang="fr-BE" dirty="0" smtClean="0"/>
              <a:t>VII.		 Les associations et jointures - </a:t>
            </a:r>
            <a:r>
              <a:rPr lang="fr-BE" sz="2400" i="1" dirty="0" smtClean="0"/>
              <a:t>Association 	 	unidirectionnelle avec table de jointure - </a:t>
            </a:r>
            <a:r>
              <a:rPr lang="fr-BE" sz="2400" i="1" dirty="0" err="1" smtClean="0"/>
              <a:t>many</a:t>
            </a:r>
            <a:r>
              <a:rPr lang="fr-BE" sz="2400" i="1" dirty="0" smtClean="0"/>
              <a:t>-to-one</a:t>
            </a:r>
            <a:endParaRPr lang="fr-BE" sz="2400" i="1" dirty="0"/>
          </a:p>
        </p:txBody>
      </p:sp>
      <p:sp>
        <p:nvSpPr>
          <p:cNvPr id="6" name="Rectangle 5"/>
          <p:cNvSpPr/>
          <p:nvPr/>
        </p:nvSpPr>
        <p:spPr>
          <a:xfrm>
            <a:off x="0" y="1214422"/>
            <a:ext cx="9144000" cy="4524315"/>
          </a:xfrm>
          <a:prstGeom prst="rect">
            <a:avLst/>
          </a:prstGeom>
        </p:spPr>
        <p:txBody>
          <a:bodyPr wrap="square">
            <a:spAutoFit/>
          </a:bodyPr>
          <a:lstStyle/>
          <a:p>
            <a:r>
              <a:rPr lang="fr-BE" dirty="0" smtClean="0"/>
              <a:t>Une association </a:t>
            </a:r>
            <a:r>
              <a:rPr lang="fr-BE" b="1" dirty="0" smtClean="0"/>
              <a:t>plusieurs-à-un (</a:t>
            </a:r>
            <a:r>
              <a:rPr lang="fr-BE" b="1" dirty="0" err="1" smtClean="0"/>
              <a:t>many</a:t>
            </a:r>
            <a:r>
              <a:rPr lang="fr-BE" b="1" dirty="0" smtClean="0"/>
              <a:t>-to-one) </a:t>
            </a:r>
            <a:r>
              <a:rPr lang="fr-BE" dirty="0" smtClean="0"/>
              <a:t>unidirectionnelle </a:t>
            </a:r>
            <a:r>
              <a:rPr lang="fr-BE" u="sng" dirty="0" smtClean="0"/>
              <a:t>sur une table</a:t>
            </a:r>
          </a:p>
          <a:p>
            <a:r>
              <a:rPr lang="fr-BE" u="sng" dirty="0" smtClean="0"/>
              <a:t>de jointure</a:t>
            </a:r>
            <a:r>
              <a:rPr lang="fr-BE" dirty="0" smtClean="0"/>
              <a:t> est très fréquente quand l'association est optionnelle.</a:t>
            </a:r>
            <a:endParaRPr lang="fr-BE" sz="1400" dirty="0" smtClean="0">
              <a:solidFill>
                <a:schemeClr val="accent2">
                  <a:lumMod val="75000"/>
                </a:schemeClr>
              </a:solidFill>
            </a:endParaRPr>
          </a:p>
          <a:p>
            <a:endParaRPr lang="fr-BE" sz="1400" dirty="0" smtClean="0">
              <a:solidFill>
                <a:schemeClr val="accent2">
                  <a:lumMod val="75000"/>
                </a:schemeClr>
              </a:solidFill>
            </a:endParaRPr>
          </a:p>
          <a:p>
            <a:pPr lvl="4"/>
            <a:r>
              <a:rPr lang="fr-BE" sz="1400" dirty="0" smtClean="0">
                <a:solidFill>
                  <a:schemeClr val="accent2">
                    <a:lumMod val="75000"/>
                  </a:schemeClr>
                </a:solidFill>
              </a:rPr>
              <a:t>&lt;class </a:t>
            </a:r>
            <a:r>
              <a:rPr lang="fr-BE" sz="1400" dirty="0" err="1" smtClean="0">
                <a:solidFill>
                  <a:schemeClr val="accent2">
                    <a:lumMod val="75000"/>
                  </a:schemeClr>
                </a:solidFill>
              </a:rPr>
              <a:t>name</a:t>
            </a:r>
            <a:r>
              <a:rPr lang="fr-BE" sz="1400" dirty="0" smtClean="0">
                <a:solidFill>
                  <a:schemeClr val="accent2">
                    <a:lumMod val="75000"/>
                  </a:schemeClr>
                </a:solidFill>
              </a:rPr>
              <a:t>="Person"&gt;</a:t>
            </a:r>
          </a:p>
          <a:p>
            <a:pPr lvl="4"/>
            <a:r>
              <a:rPr lang="en-US" sz="1400" dirty="0" smtClean="0">
                <a:solidFill>
                  <a:schemeClr val="accent2">
                    <a:lumMod val="75000"/>
                  </a:schemeClr>
                </a:solidFill>
              </a:rPr>
              <a:t>	&lt;id name="id" column="</a:t>
            </a:r>
            <a:r>
              <a:rPr lang="en-US" sz="1400" dirty="0" err="1" smtClean="0">
                <a:solidFill>
                  <a:schemeClr val="accent2">
                    <a:lumMod val="75000"/>
                  </a:schemeClr>
                </a:solidFill>
              </a:rPr>
              <a:t>personId</a:t>
            </a:r>
            <a:r>
              <a:rPr lang="en-US" sz="1400" dirty="0" smtClean="0">
                <a:solidFill>
                  <a:schemeClr val="accent2">
                    <a:lumMod val="75000"/>
                  </a:schemeClr>
                </a:solidFill>
              </a:rPr>
              <a:t>"&gt;</a:t>
            </a:r>
          </a:p>
          <a:p>
            <a:pPr lvl="4"/>
            <a:r>
              <a:rPr lang="fr-BE" sz="1400" dirty="0" smtClean="0">
                <a:solidFill>
                  <a:schemeClr val="accent2">
                    <a:lumMod val="75000"/>
                  </a:schemeClr>
                </a:solidFill>
              </a:rPr>
              <a:t>		&lt;</a:t>
            </a:r>
            <a:r>
              <a:rPr lang="fr-BE" sz="1400" dirty="0" err="1" smtClean="0">
                <a:solidFill>
                  <a:schemeClr val="accent2">
                    <a:lumMod val="75000"/>
                  </a:schemeClr>
                </a:solidFill>
              </a:rPr>
              <a:t>generator</a:t>
            </a:r>
            <a:r>
              <a:rPr lang="fr-BE" sz="1400" dirty="0" smtClean="0">
                <a:solidFill>
                  <a:schemeClr val="accent2">
                    <a:lumMod val="75000"/>
                  </a:schemeClr>
                </a:solidFill>
              </a:rPr>
              <a:t> class="native"/&gt;</a:t>
            </a:r>
          </a:p>
          <a:p>
            <a:pPr lvl="4"/>
            <a:r>
              <a:rPr lang="fr-BE" sz="1400" dirty="0" smtClean="0">
                <a:solidFill>
                  <a:schemeClr val="accent2">
                    <a:lumMod val="75000"/>
                  </a:schemeClr>
                </a:solidFill>
              </a:rPr>
              <a:t>	&lt;/id&gt;</a:t>
            </a:r>
          </a:p>
          <a:p>
            <a:pPr lvl="4"/>
            <a:endParaRPr lang="fr-BE" sz="1400" b="1" dirty="0" smtClean="0">
              <a:solidFill>
                <a:schemeClr val="accent2">
                  <a:lumMod val="75000"/>
                </a:schemeClr>
              </a:solidFill>
            </a:endParaRPr>
          </a:p>
          <a:p>
            <a:pPr lvl="4"/>
            <a:r>
              <a:rPr lang="fr-BE" sz="1400" b="1" dirty="0" smtClean="0">
                <a:solidFill>
                  <a:schemeClr val="accent2">
                    <a:lumMod val="75000"/>
                  </a:schemeClr>
                </a:solidFill>
              </a:rPr>
              <a:t>	&lt;</a:t>
            </a:r>
            <a:r>
              <a:rPr lang="fr-BE" sz="1400" b="1" dirty="0" err="1" smtClean="0">
                <a:solidFill>
                  <a:schemeClr val="accent2">
                    <a:lumMod val="75000"/>
                  </a:schemeClr>
                </a:solidFill>
              </a:rPr>
              <a:t>join</a:t>
            </a:r>
            <a:r>
              <a:rPr lang="fr-BE" sz="1400" b="1" dirty="0" smtClean="0">
                <a:solidFill>
                  <a:schemeClr val="accent2">
                    <a:lumMod val="75000"/>
                  </a:schemeClr>
                </a:solidFill>
              </a:rPr>
              <a:t> table="</a:t>
            </a:r>
            <a:r>
              <a:rPr lang="fr-BE" sz="1400" b="1" dirty="0" err="1" smtClean="0">
                <a:solidFill>
                  <a:schemeClr val="accent2">
                    <a:lumMod val="75000"/>
                  </a:schemeClr>
                </a:solidFill>
              </a:rPr>
              <a:t>PersonAddress</a:t>
            </a:r>
            <a:r>
              <a:rPr lang="fr-BE" sz="1400" b="1" dirty="0" smtClean="0">
                <a:solidFill>
                  <a:schemeClr val="accent2">
                    <a:lumMod val="75000"/>
                  </a:schemeClr>
                </a:solidFill>
              </a:rPr>
              <a:t>"  </a:t>
            </a:r>
            <a:r>
              <a:rPr lang="fr-BE" sz="1400" b="1" dirty="0" err="1" smtClean="0">
                <a:solidFill>
                  <a:schemeClr val="accent2">
                    <a:lumMod val="75000"/>
                  </a:schemeClr>
                </a:solidFill>
              </a:rPr>
              <a:t>optional</a:t>
            </a:r>
            <a:r>
              <a:rPr lang="fr-BE" sz="1400" b="1" dirty="0" smtClean="0">
                <a:solidFill>
                  <a:schemeClr val="accent2">
                    <a:lumMod val="75000"/>
                  </a:schemeClr>
                </a:solidFill>
              </a:rPr>
              <a:t>="</a:t>
            </a:r>
            <a:r>
              <a:rPr lang="fr-BE" sz="1400" b="1" dirty="0" err="1" smtClean="0">
                <a:solidFill>
                  <a:schemeClr val="accent2">
                    <a:lumMod val="75000"/>
                  </a:schemeClr>
                </a:solidFill>
              </a:rPr>
              <a:t>true</a:t>
            </a:r>
            <a:r>
              <a:rPr lang="fr-BE" sz="1400" b="1" dirty="0" smtClean="0">
                <a:solidFill>
                  <a:schemeClr val="accent2">
                    <a:lumMod val="75000"/>
                  </a:schemeClr>
                </a:solidFill>
              </a:rPr>
              <a:t>"&gt;</a:t>
            </a:r>
          </a:p>
          <a:p>
            <a:pPr lvl="4"/>
            <a:r>
              <a:rPr lang="en-US" sz="1400" b="1" dirty="0" smtClean="0">
                <a:solidFill>
                  <a:schemeClr val="accent2">
                    <a:lumMod val="75000"/>
                  </a:schemeClr>
                </a:solidFill>
              </a:rPr>
              <a:t>		&lt;key column="</a:t>
            </a:r>
            <a:r>
              <a:rPr lang="en-US" sz="1400" b="1" dirty="0" err="1" smtClean="0">
                <a:solidFill>
                  <a:schemeClr val="accent2">
                    <a:lumMod val="75000"/>
                  </a:schemeClr>
                </a:solidFill>
              </a:rPr>
              <a:t>personId</a:t>
            </a:r>
            <a:r>
              <a:rPr lang="en-US" sz="1400" b="1" dirty="0" smtClean="0">
                <a:solidFill>
                  <a:schemeClr val="accent2">
                    <a:lumMod val="75000"/>
                  </a:schemeClr>
                </a:solidFill>
              </a:rPr>
              <a:t>" unique="true"/&gt;</a:t>
            </a:r>
          </a:p>
          <a:p>
            <a:pPr lvl="4"/>
            <a:r>
              <a:rPr lang="fr-BE" sz="1400" b="1" dirty="0" smtClean="0">
                <a:solidFill>
                  <a:schemeClr val="accent2">
                    <a:lumMod val="75000"/>
                  </a:schemeClr>
                </a:solidFill>
              </a:rPr>
              <a:t>		&lt;</a:t>
            </a:r>
            <a:r>
              <a:rPr lang="fr-BE" sz="1400" b="1" dirty="0" err="1" smtClean="0">
                <a:solidFill>
                  <a:schemeClr val="accent2">
                    <a:lumMod val="75000"/>
                  </a:schemeClr>
                </a:solidFill>
              </a:rPr>
              <a:t>many</a:t>
            </a:r>
            <a:r>
              <a:rPr lang="fr-BE" sz="1400" b="1" dirty="0" smtClean="0">
                <a:solidFill>
                  <a:schemeClr val="accent2">
                    <a:lumMod val="75000"/>
                  </a:schemeClr>
                </a:solidFill>
              </a:rPr>
              <a:t>-to-one </a:t>
            </a:r>
            <a:r>
              <a:rPr lang="fr-BE" sz="1400" b="1" dirty="0" err="1" smtClean="0">
                <a:solidFill>
                  <a:schemeClr val="accent2">
                    <a:lumMod val="75000"/>
                  </a:schemeClr>
                </a:solidFill>
              </a:rPr>
              <a:t>name</a:t>
            </a:r>
            <a:r>
              <a:rPr lang="fr-BE" sz="1400" b="1" dirty="0" smtClean="0">
                <a:solidFill>
                  <a:schemeClr val="accent2">
                    <a:lumMod val="75000"/>
                  </a:schemeClr>
                </a:solidFill>
              </a:rPr>
              <a:t>="</a:t>
            </a:r>
            <a:r>
              <a:rPr lang="fr-BE" sz="1400" b="1" dirty="0" err="1" smtClean="0">
                <a:solidFill>
                  <a:schemeClr val="accent2">
                    <a:lumMod val="75000"/>
                  </a:schemeClr>
                </a:solidFill>
              </a:rPr>
              <a:t>address</a:t>
            </a:r>
            <a:r>
              <a:rPr lang="fr-BE" sz="1400" b="1" dirty="0" smtClean="0">
                <a:solidFill>
                  <a:schemeClr val="accent2">
                    <a:lumMod val="75000"/>
                  </a:schemeClr>
                </a:solidFill>
              </a:rPr>
              <a:t>"  </a:t>
            </a:r>
            <a:r>
              <a:rPr lang="fr-BE" sz="1400" b="1" dirty="0" err="1" smtClean="0">
                <a:solidFill>
                  <a:schemeClr val="accent2">
                    <a:lumMod val="75000"/>
                  </a:schemeClr>
                </a:solidFill>
              </a:rPr>
              <a:t>column</a:t>
            </a:r>
            <a:r>
              <a:rPr lang="fr-BE" sz="1400" b="1" dirty="0" smtClean="0">
                <a:solidFill>
                  <a:schemeClr val="accent2">
                    <a:lumMod val="75000"/>
                  </a:schemeClr>
                </a:solidFill>
              </a:rPr>
              <a:t>="</a:t>
            </a:r>
            <a:r>
              <a:rPr lang="fr-BE" sz="1400" b="1" dirty="0" err="1" smtClean="0">
                <a:solidFill>
                  <a:schemeClr val="accent2">
                    <a:lumMod val="75000"/>
                  </a:schemeClr>
                </a:solidFill>
              </a:rPr>
              <a:t>addressId</a:t>
            </a:r>
            <a:r>
              <a:rPr lang="fr-BE" sz="1400" b="1" dirty="0" smtClean="0">
                <a:solidFill>
                  <a:schemeClr val="accent2">
                    <a:lumMod val="75000"/>
                  </a:schemeClr>
                </a:solidFill>
              </a:rPr>
              <a:t>"</a:t>
            </a:r>
          </a:p>
          <a:p>
            <a:pPr lvl="4"/>
            <a:r>
              <a:rPr lang="fr-BE" sz="1400" b="1" dirty="0" smtClean="0">
                <a:solidFill>
                  <a:schemeClr val="accent2">
                    <a:lumMod val="75000"/>
                  </a:schemeClr>
                </a:solidFill>
              </a:rPr>
              <a:t>		not-</a:t>
            </a:r>
            <a:r>
              <a:rPr lang="fr-BE" sz="1400" b="1" dirty="0" err="1" smtClean="0">
                <a:solidFill>
                  <a:schemeClr val="accent2">
                    <a:lumMod val="75000"/>
                  </a:schemeClr>
                </a:solidFill>
              </a:rPr>
              <a:t>null</a:t>
            </a:r>
            <a:r>
              <a:rPr lang="fr-BE" sz="1400" b="1" dirty="0" smtClean="0">
                <a:solidFill>
                  <a:schemeClr val="accent2">
                    <a:lumMod val="75000"/>
                  </a:schemeClr>
                </a:solidFill>
              </a:rPr>
              <a:t>="</a:t>
            </a:r>
            <a:r>
              <a:rPr lang="fr-BE" sz="1400" b="1" dirty="0" err="1" smtClean="0">
                <a:solidFill>
                  <a:schemeClr val="accent2">
                    <a:lumMod val="75000"/>
                  </a:schemeClr>
                </a:solidFill>
              </a:rPr>
              <a:t>true</a:t>
            </a:r>
            <a:r>
              <a:rPr lang="fr-BE" sz="1400" b="1" dirty="0" smtClean="0">
                <a:solidFill>
                  <a:schemeClr val="accent2">
                    <a:lumMod val="75000"/>
                  </a:schemeClr>
                </a:solidFill>
              </a:rPr>
              <a:t>"/&gt;</a:t>
            </a:r>
          </a:p>
          <a:p>
            <a:pPr lvl="4"/>
            <a:r>
              <a:rPr lang="fr-BE" sz="1400" b="1" dirty="0" smtClean="0">
                <a:solidFill>
                  <a:schemeClr val="accent2">
                    <a:lumMod val="75000"/>
                  </a:schemeClr>
                </a:solidFill>
              </a:rPr>
              <a:t>	&lt;/</a:t>
            </a:r>
            <a:r>
              <a:rPr lang="fr-BE" sz="1400" b="1" dirty="0" err="1" smtClean="0">
                <a:solidFill>
                  <a:schemeClr val="accent2">
                    <a:lumMod val="75000"/>
                  </a:schemeClr>
                </a:solidFill>
              </a:rPr>
              <a:t>join</a:t>
            </a:r>
            <a:r>
              <a:rPr lang="fr-BE" sz="1400" b="1" dirty="0" smtClean="0">
                <a:solidFill>
                  <a:schemeClr val="accent2">
                    <a:lumMod val="75000"/>
                  </a:schemeClr>
                </a:solidFill>
              </a:rPr>
              <a:t>&gt;</a:t>
            </a:r>
          </a:p>
          <a:p>
            <a:pPr lvl="4"/>
            <a:r>
              <a:rPr lang="fr-BE" sz="1400" dirty="0" smtClean="0">
                <a:solidFill>
                  <a:schemeClr val="accent2">
                    <a:lumMod val="75000"/>
                  </a:schemeClr>
                </a:solidFill>
              </a:rPr>
              <a:t>&lt;/class&gt;</a:t>
            </a:r>
          </a:p>
          <a:p>
            <a:pPr lvl="4"/>
            <a:endParaRPr lang="fr-BE" sz="1400" dirty="0" smtClean="0">
              <a:solidFill>
                <a:schemeClr val="accent2">
                  <a:lumMod val="75000"/>
                </a:schemeClr>
              </a:solidFill>
            </a:endParaRPr>
          </a:p>
          <a:p>
            <a:pPr lvl="4"/>
            <a:r>
              <a:rPr lang="fr-BE" sz="1400" dirty="0" smtClean="0">
                <a:solidFill>
                  <a:schemeClr val="accent2">
                    <a:lumMod val="75000"/>
                  </a:schemeClr>
                </a:solidFill>
              </a:rPr>
              <a:t>&lt;class </a:t>
            </a:r>
            <a:r>
              <a:rPr lang="fr-BE" sz="1400" dirty="0" err="1" smtClean="0">
                <a:solidFill>
                  <a:schemeClr val="accent2">
                    <a:lumMod val="75000"/>
                  </a:schemeClr>
                </a:solidFill>
              </a:rPr>
              <a:t>name</a:t>
            </a:r>
            <a:r>
              <a:rPr lang="fr-BE" sz="1400" dirty="0" smtClean="0">
                <a:solidFill>
                  <a:schemeClr val="accent2">
                    <a:lumMod val="75000"/>
                  </a:schemeClr>
                </a:solidFill>
              </a:rPr>
              <a:t>="</a:t>
            </a:r>
            <a:r>
              <a:rPr lang="fr-BE" sz="1400" dirty="0" err="1" smtClean="0">
                <a:solidFill>
                  <a:schemeClr val="accent2">
                    <a:lumMod val="75000"/>
                  </a:schemeClr>
                </a:solidFill>
              </a:rPr>
              <a:t>Address</a:t>
            </a:r>
            <a:r>
              <a:rPr lang="fr-BE" sz="1400" dirty="0" smtClean="0">
                <a:solidFill>
                  <a:schemeClr val="accent2">
                    <a:lumMod val="75000"/>
                  </a:schemeClr>
                </a:solidFill>
              </a:rPr>
              <a:t>"&gt;</a:t>
            </a:r>
          </a:p>
          <a:p>
            <a:pPr lvl="4"/>
            <a:r>
              <a:rPr lang="en-US" sz="1400" dirty="0" smtClean="0">
                <a:solidFill>
                  <a:schemeClr val="accent2">
                    <a:lumMod val="75000"/>
                  </a:schemeClr>
                </a:solidFill>
              </a:rPr>
              <a:t>	&lt;id name="id" column="</a:t>
            </a:r>
            <a:r>
              <a:rPr lang="en-US" sz="1400" dirty="0" err="1" smtClean="0">
                <a:solidFill>
                  <a:schemeClr val="accent2">
                    <a:lumMod val="75000"/>
                  </a:schemeClr>
                </a:solidFill>
              </a:rPr>
              <a:t>addressId</a:t>
            </a:r>
            <a:r>
              <a:rPr lang="en-US" sz="1400" dirty="0" smtClean="0">
                <a:solidFill>
                  <a:schemeClr val="accent2">
                    <a:lumMod val="75000"/>
                  </a:schemeClr>
                </a:solidFill>
              </a:rPr>
              <a:t>"&gt;</a:t>
            </a:r>
          </a:p>
          <a:p>
            <a:pPr lvl="4"/>
            <a:r>
              <a:rPr lang="fr-BE" sz="1400" dirty="0" smtClean="0">
                <a:solidFill>
                  <a:schemeClr val="accent2">
                    <a:lumMod val="75000"/>
                  </a:schemeClr>
                </a:solidFill>
              </a:rPr>
              <a:t>		&lt;</a:t>
            </a:r>
            <a:r>
              <a:rPr lang="fr-BE" sz="1400" dirty="0" err="1" smtClean="0">
                <a:solidFill>
                  <a:schemeClr val="accent2">
                    <a:lumMod val="75000"/>
                  </a:schemeClr>
                </a:solidFill>
              </a:rPr>
              <a:t>generator</a:t>
            </a:r>
            <a:r>
              <a:rPr lang="fr-BE" sz="1400" dirty="0" smtClean="0">
                <a:solidFill>
                  <a:schemeClr val="accent2">
                    <a:lumMod val="75000"/>
                  </a:schemeClr>
                </a:solidFill>
              </a:rPr>
              <a:t> class="native"/&gt;</a:t>
            </a:r>
          </a:p>
          <a:p>
            <a:pPr lvl="4"/>
            <a:r>
              <a:rPr lang="fr-BE" sz="1400" dirty="0" smtClean="0">
                <a:solidFill>
                  <a:schemeClr val="accent2">
                    <a:lumMod val="75000"/>
                  </a:schemeClr>
                </a:solidFill>
              </a:rPr>
              <a:t>	&lt;/id&gt;</a:t>
            </a:r>
          </a:p>
          <a:p>
            <a:pPr lvl="4"/>
            <a:r>
              <a:rPr lang="fr-BE" sz="1400" dirty="0" smtClean="0">
                <a:solidFill>
                  <a:schemeClr val="accent2">
                    <a:lumMod val="75000"/>
                  </a:schemeClr>
                </a:solidFill>
              </a:rPr>
              <a:t>&lt;/class&gt;</a:t>
            </a:r>
          </a:p>
        </p:txBody>
      </p:sp>
      <p:sp>
        <p:nvSpPr>
          <p:cNvPr id="5" name="Rectangle 4"/>
          <p:cNvSpPr/>
          <p:nvPr/>
        </p:nvSpPr>
        <p:spPr bwMode="auto">
          <a:xfrm>
            <a:off x="1785918" y="1928802"/>
            <a:ext cx="7000924" cy="4000528"/>
          </a:xfrm>
          <a:prstGeom prst="rect">
            <a:avLst/>
          </a:prstGeom>
          <a:noFill/>
          <a:ln w="19050" cap="flat" cmpd="sng" algn="ctr">
            <a:solidFill>
              <a:schemeClr val="tx1"/>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Tree>
  </p:cSld>
  <p:clrMapOvr>
    <a:masterClrMapping/>
  </p:clrMapOvr>
  <p:transition>
    <p:strips dir="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rganigramme : Stockage interne 8"/>
          <p:cNvSpPr/>
          <p:nvPr/>
        </p:nvSpPr>
        <p:spPr bwMode="auto">
          <a:xfrm>
            <a:off x="5429256" y="1714488"/>
            <a:ext cx="2714644" cy="2500330"/>
          </a:xfrm>
          <a:prstGeom prst="flowChartInternalStorag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
        <p:nvSpPr>
          <p:cNvPr id="11" name="ZoneTexte 10"/>
          <p:cNvSpPr txBox="1"/>
          <p:nvPr/>
        </p:nvSpPr>
        <p:spPr>
          <a:xfrm>
            <a:off x="6357950" y="1714488"/>
            <a:ext cx="1071570" cy="369332"/>
          </a:xfrm>
          <a:prstGeom prst="rect">
            <a:avLst/>
          </a:prstGeom>
          <a:noFill/>
        </p:spPr>
        <p:txBody>
          <a:bodyPr wrap="square" rtlCol="0">
            <a:spAutoFit/>
          </a:bodyPr>
          <a:lstStyle/>
          <a:p>
            <a:pPr algn="ctr"/>
            <a:r>
              <a:rPr lang="fr-BE" dirty="0" err="1" smtClean="0"/>
              <a:t>Adress</a:t>
            </a:r>
            <a:endParaRPr lang="fr-BE" dirty="0"/>
          </a:p>
        </p:txBody>
      </p:sp>
      <p:sp>
        <p:nvSpPr>
          <p:cNvPr id="15" name="ZoneTexte 14"/>
          <p:cNvSpPr txBox="1"/>
          <p:nvPr/>
        </p:nvSpPr>
        <p:spPr>
          <a:xfrm>
            <a:off x="5786446" y="2143116"/>
            <a:ext cx="2357454" cy="369332"/>
          </a:xfrm>
          <a:prstGeom prst="rect">
            <a:avLst/>
          </a:prstGeom>
          <a:noFill/>
        </p:spPr>
        <p:txBody>
          <a:bodyPr wrap="square" rtlCol="0">
            <a:spAutoFit/>
          </a:bodyPr>
          <a:lstStyle/>
          <a:p>
            <a:r>
              <a:rPr lang="fr-BE" i="1" u="sng" dirty="0" err="1" smtClean="0"/>
              <a:t>addressID</a:t>
            </a:r>
            <a:r>
              <a:rPr lang="fr-BE" i="1" u="sng" dirty="0" smtClean="0"/>
              <a:t> </a:t>
            </a:r>
            <a:r>
              <a:rPr lang="fr-BE" u="sng" dirty="0" err="1" smtClean="0"/>
              <a:t>int</a:t>
            </a:r>
            <a:r>
              <a:rPr lang="fr-BE" u="sng" dirty="0" smtClean="0"/>
              <a:t> NN PK</a:t>
            </a:r>
          </a:p>
        </p:txBody>
      </p:sp>
      <p:sp>
        <p:nvSpPr>
          <p:cNvPr id="4" name="Titre 3"/>
          <p:cNvSpPr>
            <a:spLocks noGrp="1"/>
          </p:cNvSpPr>
          <p:nvPr>
            <p:ph type="title"/>
          </p:nvPr>
        </p:nvSpPr>
        <p:spPr>
          <a:xfrm>
            <a:off x="-32" y="-24"/>
            <a:ext cx="9144032" cy="928694"/>
          </a:xfrm>
        </p:spPr>
        <p:txBody>
          <a:bodyPr/>
          <a:lstStyle/>
          <a:p>
            <a:pPr>
              <a:buNone/>
            </a:pPr>
            <a:r>
              <a:rPr lang="fr-BE" dirty="0" smtClean="0"/>
              <a:t>VII.		 Les associations et jointures - </a:t>
            </a:r>
            <a:r>
              <a:rPr lang="fr-BE" sz="2400" i="1" dirty="0" smtClean="0"/>
              <a:t>Association 	 	unidirectionnelle avec table de jointure – one-to-one</a:t>
            </a:r>
            <a:endParaRPr lang="fr-BE" sz="2400" i="1" dirty="0"/>
          </a:p>
        </p:txBody>
      </p:sp>
      <p:sp>
        <p:nvSpPr>
          <p:cNvPr id="8" name="Organigramme : Stockage interne 7"/>
          <p:cNvSpPr/>
          <p:nvPr/>
        </p:nvSpPr>
        <p:spPr bwMode="auto">
          <a:xfrm>
            <a:off x="785786" y="1643050"/>
            <a:ext cx="2643206" cy="2500330"/>
          </a:xfrm>
          <a:prstGeom prst="flowChartInternalStorag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
        <p:nvSpPr>
          <p:cNvPr id="10" name="ZoneTexte 9"/>
          <p:cNvSpPr txBox="1"/>
          <p:nvPr/>
        </p:nvSpPr>
        <p:spPr>
          <a:xfrm>
            <a:off x="1643042" y="1643050"/>
            <a:ext cx="1071570" cy="369332"/>
          </a:xfrm>
          <a:prstGeom prst="rect">
            <a:avLst/>
          </a:prstGeom>
          <a:noFill/>
        </p:spPr>
        <p:txBody>
          <a:bodyPr wrap="square" rtlCol="0">
            <a:spAutoFit/>
          </a:bodyPr>
          <a:lstStyle/>
          <a:p>
            <a:pPr algn="ctr"/>
            <a:r>
              <a:rPr lang="fr-BE" dirty="0" smtClean="0"/>
              <a:t>Person</a:t>
            </a:r>
            <a:endParaRPr lang="fr-BE" dirty="0"/>
          </a:p>
        </p:txBody>
      </p:sp>
      <p:sp>
        <p:nvSpPr>
          <p:cNvPr id="14" name="ZoneTexte 13"/>
          <p:cNvSpPr txBox="1"/>
          <p:nvPr/>
        </p:nvSpPr>
        <p:spPr>
          <a:xfrm>
            <a:off x="1142976" y="2071678"/>
            <a:ext cx="2214578" cy="369332"/>
          </a:xfrm>
          <a:prstGeom prst="rect">
            <a:avLst/>
          </a:prstGeom>
          <a:noFill/>
        </p:spPr>
        <p:txBody>
          <a:bodyPr wrap="square" rtlCol="0">
            <a:spAutoFit/>
          </a:bodyPr>
          <a:lstStyle/>
          <a:p>
            <a:r>
              <a:rPr lang="fr-BE" i="1" u="sng" dirty="0" err="1" smtClean="0"/>
              <a:t>personID</a:t>
            </a:r>
            <a:r>
              <a:rPr lang="fr-BE" u="sng" dirty="0" smtClean="0"/>
              <a:t> </a:t>
            </a:r>
            <a:r>
              <a:rPr lang="fr-BE" u="sng" dirty="0" err="1" smtClean="0"/>
              <a:t>int</a:t>
            </a:r>
            <a:r>
              <a:rPr lang="fr-BE" u="sng" dirty="0" smtClean="0"/>
              <a:t> NN PK</a:t>
            </a:r>
          </a:p>
        </p:txBody>
      </p:sp>
      <p:sp>
        <p:nvSpPr>
          <p:cNvPr id="12" name="Organigramme : Stockage interne 11"/>
          <p:cNvSpPr/>
          <p:nvPr/>
        </p:nvSpPr>
        <p:spPr bwMode="auto">
          <a:xfrm>
            <a:off x="3143240" y="3286124"/>
            <a:ext cx="2643206" cy="2500330"/>
          </a:xfrm>
          <a:prstGeom prst="flowChartInternalStorage">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
        <p:nvSpPr>
          <p:cNvPr id="16" name="ZoneTexte 15"/>
          <p:cNvSpPr txBox="1"/>
          <p:nvPr/>
        </p:nvSpPr>
        <p:spPr>
          <a:xfrm>
            <a:off x="3500430" y="3714752"/>
            <a:ext cx="2357454" cy="923330"/>
          </a:xfrm>
          <a:prstGeom prst="rect">
            <a:avLst/>
          </a:prstGeom>
          <a:noFill/>
        </p:spPr>
        <p:txBody>
          <a:bodyPr wrap="square" rtlCol="0">
            <a:spAutoFit/>
          </a:bodyPr>
          <a:lstStyle/>
          <a:p>
            <a:r>
              <a:rPr lang="fr-BE" i="1" u="sng" dirty="0" err="1" smtClean="0"/>
              <a:t>personID</a:t>
            </a:r>
            <a:r>
              <a:rPr lang="fr-BE" u="sng" dirty="0" smtClean="0"/>
              <a:t> </a:t>
            </a:r>
            <a:r>
              <a:rPr lang="fr-BE" u="sng" dirty="0" err="1" smtClean="0"/>
              <a:t>int</a:t>
            </a:r>
            <a:r>
              <a:rPr lang="fr-BE" u="sng" dirty="0" smtClean="0"/>
              <a:t> NN PK</a:t>
            </a:r>
          </a:p>
          <a:p>
            <a:r>
              <a:rPr lang="fr-BE" i="1" dirty="0" err="1" smtClean="0"/>
              <a:t>addressID</a:t>
            </a:r>
            <a:r>
              <a:rPr lang="fr-BE" i="1" dirty="0" smtClean="0"/>
              <a:t> </a:t>
            </a:r>
            <a:r>
              <a:rPr lang="fr-BE" dirty="0" err="1" smtClean="0"/>
              <a:t>int</a:t>
            </a:r>
            <a:r>
              <a:rPr lang="fr-BE" dirty="0" smtClean="0"/>
              <a:t> NN </a:t>
            </a:r>
            <a:r>
              <a:rPr lang="fr-BE" b="1" dirty="0" smtClean="0"/>
              <a:t>U</a:t>
            </a:r>
          </a:p>
          <a:p>
            <a:endParaRPr lang="fr-BE" u="sng" dirty="0" smtClean="0"/>
          </a:p>
        </p:txBody>
      </p:sp>
      <p:sp>
        <p:nvSpPr>
          <p:cNvPr id="17" name="ZoneTexte 16"/>
          <p:cNvSpPr txBox="1"/>
          <p:nvPr/>
        </p:nvSpPr>
        <p:spPr>
          <a:xfrm>
            <a:off x="3571868" y="3286124"/>
            <a:ext cx="1928826" cy="369332"/>
          </a:xfrm>
          <a:prstGeom prst="rect">
            <a:avLst/>
          </a:prstGeom>
          <a:noFill/>
        </p:spPr>
        <p:txBody>
          <a:bodyPr wrap="square" rtlCol="0">
            <a:spAutoFit/>
          </a:bodyPr>
          <a:lstStyle/>
          <a:p>
            <a:pPr algn="ctr"/>
            <a:r>
              <a:rPr lang="fr-BE" dirty="0" err="1" smtClean="0"/>
              <a:t>PersonAdress</a:t>
            </a:r>
            <a:endParaRPr lang="fr-BE" dirty="0"/>
          </a:p>
        </p:txBody>
      </p:sp>
    </p:spTree>
  </p:cSld>
  <p:clrMapOvr>
    <a:masterClrMapping/>
  </p:clrMapOvr>
  <p:transition>
    <p:strips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1000132"/>
          </a:xfrm>
        </p:spPr>
        <p:txBody>
          <a:bodyPr/>
          <a:lstStyle/>
          <a:p>
            <a:pPr>
              <a:buNone/>
            </a:pPr>
            <a:r>
              <a:rPr lang="fr-BE" dirty="0" smtClean="0"/>
              <a:t>VII.		 Les associations et jointures - </a:t>
            </a:r>
            <a:r>
              <a:rPr lang="fr-BE" sz="2400" i="1" dirty="0" smtClean="0"/>
              <a:t>Association 	 	unidirectionnelle avec table de jointure - one-to-one</a:t>
            </a:r>
            <a:endParaRPr lang="fr-BE" sz="2400" i="1" dirty="0"/>
          </a:p>
        </p:txBody>
      </p:sp>
      <p:sp>
        <p:nvSpPr>
          <p:cNvPr id="6" name="Rectangle 5"/>
          <p:cNvSpPr/>
          <p:nvPr/>
        </p:nvSpPr>
        <p:spPr>
          <a:xfrm>
            <a:off x="0" y="1142984"/>
            <a:ext cx="9144000" cy="4739759"/>
          </a:xfrm>
          <a:prstGeom prst="rect">
            <a:avLst/>
          </a:prstGeom>
        </p:spPr>
        <p:txBody>
          <a:bodyPr wrap="square">
            <a:spAutoFit/>
          </a:bodyPr>
          <a:lstStyle/>
          <a:p>
            <a:r>
              <a:rPr lang="fr-BE" dirty="0" smtClean="0"/>
              <a:t>Une association unidirectionnelle </a:t>
            </a:r>
            <a:r>
              <a:rPr lang="fr-BE" b="1" dirty="0" smtClean="0"/>
              <a:t>un-à-un (one-to-one) </a:t>
            </a:r>
            <a:r>
              <a:rPr lang="fr-BE" u="sng" dirty="0" smtClean="0"/>
              <a:t>sur une table de</a:t>
            </a:r>
          </a:p>
          <a:p>
            <a:r>
              <a:rPr lang="fr-BE" u="sng" dirty="0" smtClean="0"/>
              <a:t>jointure</a:t>
            </a:r>
            <a:r>
              <a:rPr lang="fr-BE" dirty="0" smtClean="0"/>
              <a:t> est extrêmement rare mais envisageable.</a:t>
            </a:r>
            <a:endParaRPr lang="fr-BE" sz="1400" dirty="0" smtClean="0">
              <a:solidFill>
                <a:schemeClr val="accent2">
                  <a:lumMod val="75000"/>
                </a:schemeClr>
              </a:solidFill>
            </a:endParaRPr>
          </a:p>
          <a:p>
            <a:endParaRPr lang="fr-BE" sz="1400" dirty="0" smtClean="0">
              <a:solidFill>
                <a:schemeClr val="accent2">
                  <a:lumMod val="75000"/>
                </a:schemeClr>
              </a:solidFill>
            </a:endParaRPr>
          </a:p>
          <a:p>
            <a:pPr lvl="4"/>
            <a:r>
              <a:rPr lang="fr-BE" sz="1400" dirty="0" smtClean="0">
                <a:solidFill>
                  <a:schemeClr val="accent2">
                    <a:lumMod val="75000"/>
                  </a:schemeClr>
                </a:solidFill>
              </a:rPr>
              <a:t>&lt;class </a:t>
            </a:r>
            <a:r>
              <a:rPr lang="fr-BE" sz="1400" dirty="0" err="1" smtClean="0">
                <a:solidFill>
                  <a:schemeClr val="accent2">
                    <a:lumMod val="75000"/>
                  </a:schemeClr>
                </a:solidFill>
              </a:rPr>
              <a:t>name</a:t>
            </a:r>
            <a:r>
              <a:rPr lang="fr-BE" sz="1400" dirty="0" smtClean="0">
                <a:solidFill>
                  <a:schemeClr val="accent2">
                    <a:lumMod val="75000"/>
                  </a:schemeClr>
                </a:solidFill>
              </a:rPr>
              <a:t>="Person"&gt;</a:t>
            </a:r>
          </a:p>
          <a:p>
            <a:pPr lvl="4"/>
            <a:r>
              <a:rPr lang="en-US" sz="1400" dirty="0" smtClean="0">
                <a:solidFill>
                  <a:schemeClr val="accent2">
                    <a:lumMod val="75000"/>
                  </a:schemeClr>
                </a:solidFill>
              </a:rPr>
              <a:t>	&lt;id name="id" column="</a:t>
            </a:r>
            <a:r>
              <a:rPr lang="en-US" sz="1400" dirty="0" err="1" smtClean="0">
                <a:solidFill>
                  <a:schemeClr val="accent2">
                    <a:lumMod val="75000"/>
                  </a:schemeClr>
                </a:solidFill>
              </a:rPr>
              <a:t>personId</a:t>
            </a:r>
            <a:r>
              <a:rPr lang="en-US" sz="1400" dirty="0" smtClean="0">
                <a:solidFill>
                  <a:schemeClr val="accent2">
                    <a:lumMod val="75000"/>
                  </a:schemeClr>
                </a:solidFill>
              </a:rPr>
              <a:t>"&gt;</a:t>
            </a:r>
          </a:p>
          <a:p>
            <a:pPr lvl="4"/>
            <a:r>
              <a:rPr lang="fr-BE" sz="1400" dirty="0" smtClean="0">
                <a:solidFill>
                  <a:schemeClr val="accent2">
                    <a:lumMod val="75000"/>
                  </a:schemeClr>
                </a:solidFill>
              </a:rPr>
              <a:t>		&lt;</a:t>
            </a:r>
            <a:r>
              <a:rPr lang="fr-BE" sz="1400" dirty="0" err="1" smtClean="0">
                <a:solidFill>
                  <a:schemeClr val="accent2">
                    <a:lumMod val="75000"/>
                  </a:schemeClr>
                </a:solidFill>
              </a:rPr>
              <a:t>generator</a:t>
            </a:r>
            <a:r>
              <a:rPr lang="fr-BE" sz="1400" dirty="0" smtClean="0">
                <a:solidFill>
                  <a:schemeClr val="accent2">
                    <a:lumMod val="75000"/>
                  </a:schemeClr>
                </a:solidFill>
              </a:rPr>
              <a:t> class="native"/&gt;</a:t>
            </a:r>
          </a:p>
          <a:p>
            <a:pPr lvl="4"/>
            <a:r>
              <a:rPr lang="fr-BE" sz="1400" dirty="0" smtClean="0">
                <a:solidFill>
                  <a:schemeClr val="accent2">
                    <a:lumMod val="75000"/>
                  </a:schemeClr>
                </a:solidFill>
              </a:rPr>
              <a:t>	&lt;/id&gt;</a:t>
            </a:r>
          </a:p>
          <a:p>
            <a:pPr lvl="4"/>
            <a:endParaRPr lang="fr-BE" sz="1400" dirty="0" smtClean="0">
              <a:solidFill>
                <a:schemeClr val="accent2">
                  <a:lumMod val="75000"/>
                </a:schemeClr>
              </a:solidFill>
            </a:endParaRPr>
          </a:p>
          <a:p>
            <a:pPr lvl="4"/>
            <a:r>
              <a:rPr lang="fr-BE" sz="1400" b="1" dirty="0" smtClean="0">
                <a:solidFill>
                  <a:schemeClr val="accent2">
                    <a:lumMod val="75000"/>
                  </a:schemeClr>
                </a:solidFill>
              </a:rPr>
              <a:t>	&lt;</a:t>
            </a:r>
            <a:r>
              <a:rPr lang="fr-BE" sz="1400" b="1" dirty="0" err="1" smtClean="0">
                <a:solidFill>
                  <a:schemeClr val="accent2">
                    <a:lumMod val="75000"/>
                  </a:schemeClr>
                </a:solidFill>
              </a:rPr>
              <a:t>join</a:t>
            </a:r>
            <a:r>
              <a:rPr lang="fr-BE" sz="1400" b="1" dirty="0" smtClean="0">
                <a:solidFill>
                  <a:schemeClr val="accent2">
                    <a:lumMod val="75000"/>
                  </a:schemeClr>
                </a:solidFill>
              </a:rPr>
              <a:t> table="</a:t>
            </a:r>
            <a:r>
              <a:rPr lang="fr-BE" sz="1400" b="1" dirty="0" err="1" smtClean="0">
                <a:solidFill>
                  <a:schemeClr val="accent2">
                    <a:lumMod val="75000"/>
                  </a:schemeClr>
                </a:solidFill>
              </a:rPr>
              <a:t>PersonAddress</a:t>
            </a:r>
            <a:r>
              <a:rPr lang="fr-BE" sz="1400" b="1" dirty="0" smtClean="0">
                <a:solidFill>
                  <a:schemeClr val="accent2">
                    <a:lumMod val="75000"/>
                  </a:schemeClr>
                </a:solidFill>
              </a:rPr>
              <a:t>" </a:t>
            </a:r>
            <a:r>
              <a:rPr lang="fr-BE" sz="1400" b="1" dirty="0" err="1" smtClean="0">
                <a:solidFill>
                  <a:schemeClr val="accent2">
                    <a:lumMod val="75000"/>
                  </a:schemeClr>
                </a:solidFill>
              </a:rPr>
              <a:t>optional</a:t>
            </a:r>
            <a:r>
              <a:rPr lang="fr-BE" sz="1400" b="1" dirty="0" smtClean="0">
                <a:solidFill>
                  <a:schemeClr val="accent2">
                    <a:lumMod val="75000"/>
                  </a:schemeClr>
                </a:solidFill>
              </a:rPr>
              <a:t>="</a:t>
            </a:r>
            <a:r>
              <a:rPr lang="fr-BE" sz="1400" b="1" dirty="0" err="1" smtClean="0">
                <a:solidFill>
                  <a:schemeClr val="accent2">
                    <a:lumMod val="75000"/>
                  </a:schemeClr>
                </a:solidFill>
              </a:rPr>
              <a:t>true</a:t>
            </a:r>
            <a:r>
              <a:rPr lang="fr-BE" sz="1400" b="1" dirty="0" smtClean="0">
                <a:solidFill>
                  <a:schemeClr val="accent2">
                    <a:lumMod val="75000"/>
                  </a:schemeClr>
                </a:solidFill>
              </a:rPr>
              <a:t>"&gt;</a:t>
            </a:r>
          </a:p>
          <a:p>
            <a:pPr lvl="4"/>
            <a:r>
              <a:rPr lang="fr-BE" sz="1400" b="1" dirty="0" smtClean="0">
                <a:solidFill>
                  <a:schemeClr val="accent2">
                    <a:lumMod val="75000"/>
                  </a:schemeClr>
                </a:solidFill>
              </a:rPr>
              <a:t>		&lt;</a:t>
            </a:r>
            <a:r>
              <a:rPr lang="fr-BE" sz="1400" b="1" dirty="0" err="1" smtClean="0">
                <a:solidFill>
                  <a:schemeClr val="accent2">
                    <a:lumMod val="75000"/>
                  </a:schemeClr>
                </a:solidFill>
              </a:rPr>
              <a:t>key</a:t>
            </a:r>
            <a:r>
              <a:rPr lang="fr-BE" sz="1400" b="1" dirty="0" smtClean="0">
                <a:solidFill>
                  <a:schemeClr val="accent2">
                    <a:lumMod val="75000"/>
                  </a:schemeClr>
                </a:solidFill>
              </a:rPr>
              <a:t> </a:t>
            </a:r>
            <a:r>
              <a:rPr lang="fr-BE" sz="1400" b="1" dirty="0" err="1" smtClean="0">
                <a:solidFill>
                  <a:schemeClr val="accent2">
                    <a:lumMod val="75000"/>
                  </a:schemeClr>
                </a:solidFill>
              </a:rPr>
              <a:t>column</a:t>
            </a:r>
            <a:r>
              <a:rPr lang="fr-BE" sz="1400" b="1" dirty="0" smtClean="0">
                <a:solidFill>
                  <a:schemeClr val="accent2">
                    <a:lumMod val="75000"/>
                  </a:schemeClr>
                </a:solidFill>
              </a:rPr>
              <a:t>="</a:t>
            </a:r>
            <a:r>
              <a:rPr lang="fr-BE" sz="1400" b="1" dirty="0" err="1" smtClean="0">
                <a:solidFill>
                  <a:schemeClr val="accent2">
                    <a:lumMod val="75000"/>
                  </a:schemeClr>
                </a:solidFill>
              </a:rPr>
              <a:t>personId</a:t>
            </a:r>
            <a:r>
              <a:rPr lang="fr-BE" sz="1400" b="1" dirty="0" smtClean="0">
                <a:solidFill>
                  <a:schemeClr val="accent2">
                    <a:lumMod val="75000"/>
                  </a:schemeClr>
                </a:solidFill>
              </a:rPr>
              <a:t>"  unique="</a:t>
            </a:r>
            <a:r>
              <a:rPr lang="fr-BE" sz="1400" b="1" dirty="0" err="1" smtClean="0">
                <a:solidFill>
                  <a:schemeClr val="accent2">
                    <a:lumMod val="75000"/>
                  </a:schemeClr>
                </a:solidFill>
              </a:rPr>
              <a:t>true</a:t>
            </a:r>
            <a:r>
              <a:rPr lang="fr-BE" sz="1400" b="1" dirty="0" smtClean="0">
                <a:solidFill>
                  <a:schemeClr val="accent2">
                    <a:lumMod val="75000"/>
                  </a:schemeClr>
                </a:solidFill>
              </a:rPr>
              <a:t>"/&gt;</a:t>
            </a:r>
          </a:p>
          <a:p>
            <a:pPr lvl="4"/>
            <a:r>
              <a:rPr lang="fr-BE" sz="1400" b="1" dirty="0" smtClean="0">
                <a:solidFill>
                  <a:schemeClr val="accent2">
                    <a:lumMod val="75000"/>
                  </a:schemeClr>
                </a:solidFill>
              </a:rPr>
              <a:t>		&lt;</a:t>
            </a:r>
            <a:r>
              <a:rPr lang="fr-BE" sz="1400" b="1" dirty="0" err="1" smtClean="0">
                <a:solidFill>
                  <a:schemeClr val="accent2">
                    <a:lumMod val="75000"/>
                  </a:schemeClr>
                </a:solidFill>
              </a:rPr>
              <a:t>many</a:t>
            </a:r>
            <a:r>
              <a:rPr lang="fr-BE" sz="1400" b="1" dirty="0" smtClean="0">
                <a:solidFill>
                  <a:schemeClr val="accent2">
                    <a:lumMod val="75000"/>
                  </a:schemeClr>
                </a:solidFill>
              </a:rPr>
              <a:t>-to-one </a:t>
            </a:r>
            <a:r>
              <a:rPr lang="fr-BE" sz="1400" b="1" dirty="0" err="1" smtClean="0">
                <a:solidFill>
                  <a:schemeClr val="accent2">
                    <a:lumMod val="75000"/>
                  </a:schemeClr>
                </a:solidFill>
              </a:rPr>
              <a:t>name</a:t>
            </a:r>
            <a:r>
              <a:rPr lang="fr-BE" sz="1400" b="1" dirty="0" smtClean="0">
                <a:solidFill>
                  <a:schemeClr val="accent2">
                    <a:lumMod val="75000"/>
                  </a:schemeClr>
                </a:solidFill>
              </a:rPr>
              <a:t>="</a:t>
            </a:r>
            <a:r>
              <a:rPr lang="fr-BE" sz="1400" b="1" dirty="0" err="1" smtClean="0">
                <a:solidFill>
                  <a:schemeClr val="accent2">
                    <a:lumMod val="75000"/>
                  </a:schemeClr>
                </a:solidFill>
              </a:rPr>
              <a:t>address</a:t>
            </a:r>
            <a:r>
              <a:rPr lang="fr-BE" sz="1400" b="1" dirty="0" smtClean="0">
                <a:solidFill>
                  <a:schemeClr val="accent2">
                    <a:lumMod val="75000"/>
                  </a:schemeClr>
                </a:solidFill>
              </a:rPr>
              <a:t>"</a:t>
            </a:r>
          </a:p>
          <a:p>
            <a:pPr lvl="4"/>
            <a:r>
              <a:rPr lang="fr-BE" sz="1400" b="1" dirty="0" smtClean="0">
                <a:solidFill>
                  <a:schemeClr val="accent2">
                    <a:lumMod val="75000"/>
                  </a:schemeClr>
                </a:solidFill>
              </a:rPr>
              <a:t>			     </a:t>
            </a:r>
            <a:r>
              <a:rPr lang="fr-BE" sz="1400" b="1" dirty="0" err="1" smtClean="0">
                <a:solidFill>
                  <a:schemeClr val="accent2">
                    <a:lumMod val="75000"/>
                  </a:schemeClr>
                </a:solidFill>
              </a:rPr>
              <a:t>column</a:t>
            </a:r>
            <a:r>
              <a:rPr lang="fr-BE" sz="1400" b="1" dirty="0" smtClean="0">
                <a:solidFill>
                  <a:schemeClr val="accent2">
                    <a:lumMod val="75000"/>
                  </a:schemeClr>
                </a:solidFill>
              </a:rPr>
              <a:t>="</a:t>
            </a:r>
            <a:r>
              <a:rPr lang="fr-BE" sz="1400" b="1" dirty="0" err="1" smtClean="0">
                <a:solidFill>
                  <a:schemeClr val="accent2">
                    <a:lumMod val="75000"/>
                  </a:schemeClr>
                </a:solidFill>
              </a:rPr>
              <a:t>addressId</a:t>
            </a:r>
            <a:r>
              <a:rPr lang="fr-BE" sz="1400" b="1" dirty="0" smtClean="0">
                <a:solidFill>
                  <a:schemeClr val="accent2">
                    <a:lumMod val="75000"/>
                  </a:schemeClr>
                </a:solidFill>
              </a:rPr>
              <a:t>"</a:t>
            </a:r>
          </a:p>
          <a:p>
            <a:pPr lvl="4"/>
            <a:r>
              <a:rPr lang="fr-BE" sz="1400" b="1" dirty="0" smtClean="0">
                <a:solidFill>
                  <a:schemeClr val="accent2">
                    <a:lumMod val="75000"/>
                  </a:schemeClr>
                </a:solidFill>
              </a:rPr>
              <a:t>			     not-</a:t>
            </a:r>
            <a:r>
              <a:rPr lang="fr-BE" sz="1400" b="1" dirty="0" err="1" smtClean="0">
                <a:solidFill>
                  <a:schemeClr val="accent2">
                    <a:lumMod val="75000"/>
                  </a:schemeClr>
                </a:solidFill>
              </a:rPr>
              <a:t>null</a:t>
            </a:r>
            <a:r>
              <a:rPr lang="fr-BE" sz="1400" b="1" dirty="0" smtClean="0">
                <a:solidFill>
                  <a:schemeClr val="accent2">
                    <a:lumMod val="75000"/>
                  </a:schemeClr>
                </a:solidFill>
              </a:rPr>
              <a:t>="</a:t>
            </a:r>
            <a:r>
              <a:rPr lang="fr-BE" sz="1400" b="1" dirty="0" err="1" smtClean="0">
                <a:solidFill>
                  <a:schemeClr val="accent2">
                    <a:lumMod val="75000"/>
                  </a:schemeClr>
                </a:solidFill>
              </a:rPr>
              <a:t>true</a:t>
            </a:r>
            <a:r>
              <a:rPr lang="fr-BE" sz="1400" b="1" dirty="0" smtClean="0">
                <a:solidFill>
                  <a:schemeClr val="accent2">
                    <a:lumMod val="75000"/>
                  </a:schemeClr>
                </a:solidFill>
              </a:rPr>
              <a:t>"</a:t>
            </a:r>
          </a:p>
          <a:p>
            <a:pPr lvl="4"/>
            <a:r>
              <a:rPr lang="fr-BE" sz="1400" b="1" dirty="0" smtClean="0">
                <a:solidFill>
                  <a:schemeClr val="accent2">
                    <a:lumMod val="75000"/>
                  </a:schemeClr>
                </a:solidFill>
              </a:rPr>
              <a:t>			     </a:t>
            </a:r>
            <a:r>
              <a:rPr lang="fr-BE" sz="1400" b="1" u="sng" dirty="0" smtClean="0">
                <a:solidFill>
                  <a:schemeClr val="accent2">
                    <a:lumMod val="75000"/>
                  </a:schemeClr>
                </a:solidFill>
              </a:rPr>
              <a:t>unique="</a:t>
            </a:r>
            <a:r>
              <a:rPr lang="fr-BE" sz="1400" b="1" u="sng" dirty="0" err="1" smtClean="0">
                <a:solidFill>
                  <a:schemeClr val="accent2">
                    <a:lumMod val="75000"/>
                  </a:schemeClr>
                </a:solidFill>
              </a:rPr>
              <a:t>true</a:t>
            </a:r>
            <a:r>
              <a:rPr lang="fr-BE" sz="1400" b="1" u="sng" dirty="0" smtClean="0">
                <a:solidFill>
                  <a:schemeClr val="accent2">
                    <a:lumMod val="75000"/>
                  </a:schemeClr>
                </a:solidFill>
              </a:rPr>
              <a:t>"</a:t>
            </a:r>
            <a:r>
              <a:rPr lang="fr-BE" sz="1400" b="1" dirty="0" smtClean="0">
                <a:solidFill>
                  <a:schemeClr val="accent2">
                    <a:lumMod val="75000"/>
                  </a:schemeClr>
                </a:solidFill>
              </a:rPr>
              <a:t>/&gt;</a:t>
            </a:r>
          </a:p>
          <a:p>
            <a:pPr lvl="4"/>
            <a:r>
              <a:rPr lang="fr-BE" sz="1400" b="1" dirty="0" smtClean="0">
                <a:solidFill>
                  <a:schemeClr val="accent2">
                    <a:lumMod val="75000"/>
                  </a:schemeClr>
                </a:solidFill>
              </a:rPr>
              <a:t>	&lt;/</a:t>
            </a:r>
            <a:r>
              <a:rPr lang="fr-BE" sz="1400" b="1" dirty="0" err="1" smtClean="0">
                <a:solidFill>
                  <a:schemeClr val="accent2">
                    <a:lumMod val="75000"/>
                  </a:schemeClr>
                </a:solidFill>
              </a:rPr>
              <a:t>join</a:t>
            </a:r>
            <a:r>
              <a:rPr lang="fr-BE" sz="1400" b="1" dirty="0" smtClean="0">
                <a:solidFill>
                  <a:schemeClr val="accent2">
                    <a:lumMod val="75000"/>
                  </a:schemeClr>
                </a:solidFill>
              </a:rPr>
              <a:t>&gt;</a:t>
            </a:r>
          </a:p>
          <a:p>
            <a:pPr lvl="4"/>
            <a:r>
              <a:rPr lang="fr-BE" sz="1400" dirty="0" smtClean="0">
                <a:solidFill>
                  <a:schemeClr val="accent2">
                    <a:lumMod val="75000"/>
                  </a:schemeClr>
                </a:solidFill>
              </a:rPr>
              <a:t>&lt;/class&gt;</a:t>
            </a:r>
          </a:p>
          <a:p>
            <a:pPr lvl="4"/>
            <a:r>
              <a:rPr lang="fr-BE" sz="1400" dirty="0" smtClean="0">
                <a:solidFill>
                  <a:schemeClr val="accent2">
                    <a:lumMod val="75000"/>
                  </a:schemeClr>
                </a:solidFill>
              </a:rPr>
              <a:t>&lt;class </a:t>
            </a:r>
            <a:r>
              <a:rPr lang="fr-BE" sz="1400" dirty="0" err="1" smtClean="0">
                <a:solidFill>
                  <a:schemeClr val="accent2">
                    <a:lumMod val="75000"/>
                  </a:schemeClr>
                </a:solidFill>
              </a:rPr>
              <a:t>name</a:t>
            </a:r>
            <a:r>
              <a:rPr lang="fr-BE" sz="1400" dirty="0" smtClean="0">
                <a:solidFill>
                  <a:schemeClr val="accent2">
                    <a:lumMod val="75000"/>
                  </a:schemeClr>
                </a:solidFill>
              </a:rPr>
              <a:t>="</a:t>
            </a:r>
            <a:r>
              <a:rPr lang="fr-BE" sz="1400" dirty="0" err="1" smtClean="0">
                <a:solidFill>
                  <a:schemeClr val="accent2">
                    <a:lumMod val="75000"/>
                  </a:schemeClr>
                </a:solidFill>
              </a:rPr>
              <a:t>Address</a:t>
            </a:r>
            <a:r>
              <a:rPr lang="fr-BE" sz="1400" dirty="0" smtClean="0">
                <a:solidFill>
                  <a:schemeClr val="accent2">
                    <a:lumMod val="75000"/>
                  </a:schemeClr>
                </a:solidFill>
              </a:rPr>
              <a:t>"&gt;</a:t>
            </a:r>
          </a:p>
          <a:p>
            <a:pPr lvl="4"/>
            <a:r>
              <a:rPr lang="en-US" sz="1400" dirty="0" smtClean="0">
                <a:solidFill>
                  <a:schemeClr val="accent2">
                    <a:lumMod val="75000"/>
                  </a:schemeClr>
                </a:solidFill>
              </a:rPr>
              <a:t>	&lt;id name="id" column="</a:t>
            </a:r>
            <a:r>
              <a:rPr lang="en-US" sz="1400" dirty="0" err="1" smtClean="0">
                <a:solidFill>
                  <a:schemeClr val="accent2">
                    <a:lumMod val="75000"/>
                  </a:schemeClr>
                </a:solidFill>
              </a:rPr>
              <a:t>addressId</a:t>
            </a:r>
            <a:r>
              <a:rPr lang="en-US" sz="1400" dirty="0" smtClean="0">
                <a:solidFill>
                  <a:schemeClr val="accent2">
                    <a:lumMod val="75000"/>
                  </a:schemeClr>
                </a:solidFill>
              </a:rPr>
              <a:t>"&gt;</a:t>
            </a:r>
          </a:p>
          <a:p>
            <a:pPr lvl="4"/>
            <a:r>
              <a:rPr lang="fr-BE" sz="1400" dirty="0" smtClean="0">
                <a:solidFill>
                  <a:schemeClr val="accent2">
                    <a:lumMod val="75000"/>
                  </a:schemeClr>
                </a:solidFill>
              </a:rPr>
              <a:t>	&lt;</a:t>
            </a:r>
            <a:r>
              <a:rPr lang="fr-BE" sz="1400" dirty="0" err="1" smtClean="0">
                <a:solidFill>
                  <a:schemeClr val="accent2">
                    <a:lumMod val="75000"/>
                  </a:schemeClr>
                </a:solidFill>
              </a:rPr>
              <a:t>generator</a:t>
            </a:r>
            <a:r>
              <a:rPr lang="fr-BE" sz="1400" dirty="0" smtClean="0">
                <a:solidFill>
                  <a:schemeClr val="accent2">
                    <a:lumMod val="75000"/>
                  </a:schemeClr>
                </a:solidFill>
              </a:rPr>
              <a:t> class="native"/&gt;</a:t>
            </a:r>
          </a:p>
          <a:p>
            <a:pPr lvl="4"/>
            <a:r>
              <a:rPr lang="fr-BE" sz="1400" dirty="0" smtClean="0">
                <a:solidFill>
                  <a:schemeClr val="accent2">
                    <a:lumMod val="75000"/>
                  </a:schemeClr>
                </a:solidFill>
              </a:rPr>
              <a:t>&lt;/id&gt;</a:t>
            </a:r>
          </a:p>
          <a:p>
            <a:pPr lvl="4"/>
            <a:r>
              <a:rPr lang="fr-BE" sz="1400" dirty="0" smtClean="0">
                <a:solidFill>
                  <a:schemeClr val="accent2">
                    <a:lumMod val="75000"/>
                  </a:schemeClr>
                </a:solidFill>
              </a:rPr>
              <a:t>&lt;/class&gt;</a:t>
            </a:r>
          </a:p>
        </p:txBody>
      </p:sp>
      <p:sp>
        <p:nvSpPr>
          <p:cNvPr id="5" name="Rectangle 4"/>
          <p:cNvSpPr/>
          <p:nvPr/>
        </p:nvSpPr>
        <p:spPr bwMode="auto">
          <a:xfrm>
            <a:off x="1785918" y="1857364"/>
            <a:ext cx="6286544" cy="4000528"/>
          </a:xfrm>
          <a:prstGeom prst="rect">
            <a:avLst/>
          </a:prstGeom>
          <a:noFill/>
          <a:ln w="19050" cap="flat" cmpd="sng" algn="ctr">
            <a:solidFill>
              <a:schemeClr val="tx1"/>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Tree>
  </p:cSld>
  <p:clrMapOvr>
    <a:masterClrMapping/>
  </p:clrMapOvr>
  <p:transition>
    <p:strips dir="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rganigramme : Stockage interne 8"/>
          <p:cNvSpPr/>
          <p:nvPr/>
        </p:nvSpPr>
        <p:spPr bwMode="auto">
          <a:xfrm>
            <a:off x="5429256" y="1714488"/>
            <a:ext cx="2714644" cy="2500330"/>
          </a:xfrm>
          <a:prstGeom prst="flowChartInternalStorag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
        <p:nvSpPr>
          <p:cNvPr id="11" name="ZoneTexte 10"/>
          <p:cNvSpPr txBox="1"/>
          <p:nvPr/>
        </p:nvSpPr>
        <p:spPr>
          <a:xfrm>
            <a:off x="6357950" y="1714488"/>
            <a:ext cx="1071570" cy="369332"/>
          </a:xfrm>
          <a:prstGeom prst="rect">
            <a:avLst/>
          </a:prstGeom>
          <a:noFill/>
        </p:spPr>
        <p:txBody>
          <a:bodyPr wrap="square" rtlCol="0">
            <a:spAutoFit/>
          </a:bodyPr>
          <a:lstStyle/>
          <a:p>
            <a:pPr algn="ctr"/>
            <a:r>
              <a:rPr lang="fr-BE" dirty="0" err="1" smtClean="0"/>
              <a:t>Adress</a:t>
            </a:r>
            <a:endParaRPr lang="fr-BE" dirty="0"/>
          </a:p>
        </p:txBody>
      </p:sp>
      <p:sp>
        <p:nvSpPr>
          <p:cNvPr id="15" name="ZoneTexte 14"/>
          <p:cNvSpPr txBox="1"/>
          <p:nvPr/>
        </p:nvSpPr>
        <p:spPr>
          <a:xfrm>
            <a:off x="5786446" y="2143116"/>
            <a:ext cx="2357454" cy="369332"/>
          </a:xfrm>
          <a:prstGeom prst="rect">
            <a:avLst/>
          </a:prstGeom>
          <a:noFill/>
        </p:spPr>
        <p:txBody>
          <a:bodyPr wrap="square" rtlCol="0">
            <a:spAutoFit/>
          </a:bodyPr>
          <a:lstStyle/>
          <a:p>
            <a:r>
              <a:rPr lang="fr-BE" i="1" u="sng" dirty="0" err="1" smtClean="0"/>
              <a:t>addressID</a:t>
            </a:r>
            <a:r>
              <a:rPr lang="fr-BE" i="1" u="sng" dirty="0" smtClean="0"/>
              <a:t> </a:t>
            </a:r>
            <a:r>
              <a:rPr lang="fr-BE" u="sng" dirty="0" err="1" smtClean="0"/>
              <a:t>int</a:t>
            </a:r>
            <a:r>
              <a:rPr lang="fr-BE" u="sng" dirty="0" smtClean="0"/>
              <a:t> NN PK</a:t>
            </a:r>
          </a:p>
        </p:txBody>
      </p:sp>
      <p:sp>
        <p:nvSpPr>
          <p:cNvPr id="4" name="Titre 3"/>
          <p:cNvSpPr>
            <a:spLocks noGrp="1"/>
          </p:cNvSpPr>
          <p:nvPr>
            <p:ph type="title"/>
          </p:nvPr>
        </p:nvSpPr>
        <p:spPr>
          <a:xfrm>
            <a:off x="-32" y="-24"/>
            <a:ext cx="9144032" cy="928694"/>
          </a:xfrm>
        </p:spPr>
        <p:txBody>
          <a:bodyPr/>
          <a:lstStyle/>
          <a:p>
            <a:pPr>
              <a:buNone/>
            </a:pPr>
            <a:r>
              <a:rPr lang="fr-BE" dirty="0" smtClean="0"/>
              <a:t>VII.		 Les associations et jointures - </a:t>
            </a:r>
            <a:r>
              <a:rPr lang="fr-BE" sz="2400" i="1" dirty="0" smtClean="0"/>
              <a:t>Association 	 	unidirectionnelle avec table de jointure – one-to-</a:t>
            </a:r>
            <a:r>
              <a:rPr lang="fr-BE" sz="2400" i="1" dirty="0" err="1" smtClean="0"/>
              <a:t>many</a:t>
            </a:r>
            <a:endParaRPr lang="fr-BE" sz="2400" i="1" dirty="0"/>
          </a:p>
        </p:txBody>
      </p:sp>
      <p:sp>
        <p:nvSpPr>
          <p:cNvPr id="8" name="Organigramme : Stockage interne 7"/>
          <p:cNvSpPr/>
          <p:nvPr/>
        </p:nvSpPr>
        <p:spPr bwMode="auto">
          <a:xfrm>
            <a:off x="785786" y="1643050"/>
            <a:ext cx="2643206" cy="2500330"/>
          </a:xfrm>
          <a:prstGeom prst="flowChartInternalStorag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
        <p:nvSpPr>
          <p:cNvPr id="10" name="ZoneTexte 9"/>
          <p:cNvSpPr txBox="1"/>
          <p:nvPr/>
        </p:nvSpPr>
        <p:spPr>
          <a:xfrm>
            <a:off x="1643042" y="1643050"/>
            <a:ext cx="1071570" cy="369332"/>
          </a:xfrm>
          <a:prstGeom prst="rect">
            <a:avLst/>
          </a:prstGeom>
          <a:noFill/>
        </p:spPr>
        <p:txBody>
          <a:bodyPr wrap="square" rtlCol="0">
            <a:spAutoFit/>
          </a:bodyPr>
          <a:lstStyle/>
          <a:p>
            <a:pPr algn="ctr"/>
            <a:r>
              <a:rPr lang="fr-BE" dirty="0" smtClean="0"/>
              <a:t>Person</a:t>
            </a:r>
            <a:endParaRPr lang="fr-BE" dirty="0"/>
          </a:p>
        </p:txBody>
      </p:sp>
      <p:sp>
        <p:nvSpPr>
          <p:cNvPr id="14" name="ZoneTexte 13"/>
          <p:cNvSpPr txBox="1"/>
          <p:nvPr/>
        </p:nvSpPr>
        <p:spPr>
          <a:xfrm>
            <a:off x="1142976" y="2071678"/>
            <a:ext cx="2214578" cy="369332"/>
          </a:xfrm>
          <a:prstGeom prst="rect">
            <a:avLst/>
          </a:prstGeom>
          <a:noFill/>
        </p:spPr>
        <p:txBody>
          <a:bodyPr wrap="square" rtlCol="0">
            <a:spAutoFit/>
          </a:bodyPr>
          <a:lstStyle/>
          <a:p>
            <a:r>
              <a:rPr lang="fr-BE" i="1" u="sng" dirty="0" err="1" smtClean="0"/>
              <a:t>personID</a:t>
            </a:r>
            <a:r>
              <a:rPr lang="fr-BE" u="sng" dirty="0" smtClean="0"/>
              <a:t> </a:t>
            </a:r>
            <a:r>
              <a:rPr lang="fr-BE" u="sng" dirty="0" err="1" smtClean="0"/>
              <a:t>int</a:t>
            </a:r>
            <a:r>
              <a:rPr lang="fr-BE" u="sng" dirty="0" smtClean="0"/>
              <a:t> NN PK</a:t>
            </a:r>
          </a:p>
        </p:txBody>
      </p:sp>
      <p:sp>
        <p:nvSpPr>
          <p:cNvPr id="12" name="Organigramme : Stockage interne 11"/>
          <p:cNvSpPr/>
          <p:nvPr/>
        </p:nvSpPr>
        <p:spPr bwMode="auto">
          <a:xfrm>
            <a:off x="3143240" y="3286124"/>
            <a:ext cx="2643206" cy="2500330"/>
          </a:xfrm>
          <a:prstGeom prst="flowChartInternalStorage">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
        <p:nvSpPr>
          <p:cNvPr id="16" name="ZoneTexte 15"/>
          <p:cNvSpPr txBox="1"/>
          <p:nvPr/>
        </p:nvSpPr>
        <p:spPr>
          <a:xfrm>
            <a:off x="3500430" y="3714752"/>
            <a:ext cx="2357454" cy="923330"/>
          </a:xfrm>
          <a:prstGeom prst="rect">
            <a:avLst/>
          </a:prstGeom>
          <a:noFill/>
        </p:spPr>
        <p:txBody>
          <a:bodyPr wrap="square" rtlCol="0">
            <a:spAutoFit/>
          </a:bodyPr>
          <a:lstStyle/>
          <a:p>
            <a:r>
              <a:rPr lang="fr-BE" i="1" dirty="0" err="1" smtClean="0"/>
              <a:t>personID</a:t>
            </a:r>
            <a:r>
              <a:rPr lang="fr-BE" dirty="0" smtClean="0"/>
              <a:t> </a:t>
            </a:r>
            <a:r>
              <a:rPr lang="fr-BE" dirty="0" err="1" smtClean="0"/>
              <a:t>int</a:t>
            </a:r>
            <a:r>
              <a:rPr lang="fr-BE" dirty="0" smtClean="0"/>
              <a:t> NN</a:t>
            </a:r>
          </a:p>
          <a:p>
            <a:r>
              <a:rPr lang="fr-BE" i="1" u="sng" dirty="0" err="1" smtClean="0"/>
              <a:t>addressID</a:t>
            </a:r>
            <a:r>
              <a:rPr lang="fr-BE" i="1" u="sng" dirty="0" smtClean="0"/>
              <a:t> </a:t>
            </a:r>
            <a:r>
              <a:rPr lang="fr-BE" u="sng" dirty="0" err="1" smtClean="0"/>
              <a:t>int</a:t>
            </a:r>
            <a:r>
              <a:rPr lang="fr-BE" u="sng" dirty="0" smtClean="0"/>
              <a:t> NN PK</a:t>
            </a:r>
          </a:p>
          <a:p>
            <a:endParaRPr lang="fr-BE" u="sng" dirty="0" smtClean="0"/>
          </a:p>
        </p:txBody>
      </p:sp>
      <p:sp>
        <p:nvSpPr>
          <p:cNvPr id="17" name="ZoneTexte 16"/>
          <p:cNvSpPr txBox="1"/>
          <p:nvPr/>
        </p:nvSpPr>
        <p:spPr>
          <a:xfrm>
            <a:off x="3571868" y="3286124"/>
            <a:ext cx="1928826" cy="369332"/>
          </a:xfrm>
          <a:prstGeom prst="rect">
            <a:avLst/>
          </a:prstGeom>
          <a:noFill/>
        </p:spPr>
        <p:txBody>
          <a:bodyPr wrap="square" rtlCol="0">
            <a:spAutoFit/>
          </a:bodyPr>
          <a:lstStyle/>
          <a:p>
            <a:pPr algn="ctr"/>
            <a:r>
              <a:rPr lang="fr-BE" dirty="0" err="1" smtClean="0"/>
              <a:t>PersonAdress</a:t>
            </a:r>
            <a:endParaRPr lang="fr-BE" dirty="0"/>
          </a:p>
        </p:txBody>
      </p:sp>
    </p:spTree>
  </p:cSld>
  <p:clrMapOvr>
    <a:masterClrMapping/>
  </p:clrMapOvr>
  <p:transition>
    <p:strips dir="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1000132"/>
          </a:xfrm>
        </p:spPr>
        <p:txBody>
          <a:bodyPr/>
          <a:lstStyle/>
          <a:p>
            <a:pPr>
              <a:buNone/>
            </a:pPr>
            <a:r>
              <a:rPr lang="fr-BE" dirty="0" smtClean="0"/>
              <a:t>VII.		 Les associations et jointures - </a:t>
            </a:r>
            <a:r>
              <a:rPr lang="fr-BE" sz="2400" i="1" dirty="0" smtClean="0"/>
              <a:t>Association 	 	unidirectionnelle avec table de jointure - one-to-</a:t>
            </a:r>
            <a:r>
              <a:rPr lang="fr-BE" sz="2400" i="1" dirty="0" err="1" smtClean="0"/>
              <a:t>many</a:t>
            </a:r>
            <a:endParaRPr lang="fr-BE" sz="2400" i="1" dirty="0"/>
          </a:p>
        </p:txBody>
      </p:sp>
      <p:sp>
        <p:nvSpPr>
          <p:cNvPr id="6" name="Rectangle 5"/>
          <p:cNvSpPr/>
          <p:nvPr/>
        </p:nvSpPr>
        <p:spPr>
          <a:xfrm>
            <a:off x="0" y="1142984"/>
            <a:ext cx="9144000" cy="5078313"/>
          </a:xfrm>
          <a:prstGeom prst="rect">
            <a:avLst/>
          </a:prstGeom>
        </p:spPr>
        <p:txBody>
          <a:bodyPr wrap="square">
            <a:spAutoFit/>
          </a:bodyPr>
          <a:lstStyle/>
          <a:p>
            <a:r>
              <a:rPr lang="fr-BE" dirty="0" smtClean="0"/>
              <a:t>Une association unidirectionnelle </a:t>
            </a:r>
            <a:r>
              <a:rPr lang="fr-BE" b="1" dirty="0" smtClean="0"/>
              <a:t>un-à-plusieurs (one-to-</a:t>
            </a:r>
            <a:r>
              <a:rPr lang="fr-BE" b="1" dirty="0" err="1" smtClean="0"/>
              <a:t>many</a:t>
            </a:r>
            <a:r>
              <a:rPr lang="fr-BE" b="1" dirty="0" smtClean="0"/>
              <a:t>) </a:t>
            </a:r>
            <a:r>
              <a:rPr lang="fr-BE" u="sng" dirty="0" smtClean="0"/>
              <a:t>sur une table de jointure</a:t>
            </a:r>
            <a:r>
              <a:rPr lang="fr-BE" dirty="0" smtClean="0"/>
              <a:t> est un bien meilleur choix. Remarquez qu'en spécifiant </a:t>
            </a:r>
            <a:r>
              <a:rPr lang="fr-BE" b="1" dirty="0" smtClean="0"/>
              <a:t>unique="</a:t>
            </a:r>
            <a:r>
              <a:rPr lang="fr-BE" b="1" dirty="0" err="1" smtClean="0"/>
              <a:t>true</a:t>
            </a:r>
            <a:r>
              <a:rPr lang="fr-BE" b="1" dirty="0" smtClean="0"/>
              <a:t>"</a:t>
            </a:r>
            <a:r>
              <a:rPr lang="fr-BE" dirty="0" smtClean="0"/>
              <a:t>, on a changé la multiplicité plusieurs-à-plusieurs (</a:t>
            </a:r>
            <a:r>
              <a:rPr lang="fr-BE" dirty="0" err="1" smtClean="0"/>
              <a:t>many</a:t>
            </a:r>
            <a:r>
              <a:rPr lang="fr-BE" dirty="0" smtClean="0"/>
              <a:t>-to-</a:t>
            </a:r>
            <a:r>
              <a:rPr lang="fr-BE" dirty="0" err="1" smtClean="0"/>
              <a:t>many</a:t>
            </a:r>
            <a:r>
              <a:rPr lang="fr-BE" dirty="0" smtClean="0"/>
              <a:t>) pour un-à-plusieurs (one-to-</a:t>
            </a:r>
            <a:r>
              <a:rPr lang="fr-BE" dirty="0" err="1" smtClean="0"/>
              <a:t>many</a:t>
            </a:r>
            <a:r>
              <a:rPr lang="fr-BE" dirty="0" smtClean="0"/>
              <a:t>).</a:t>
            </a:r>
          </a:p>
          <a:p>
            <a:endParaRPr lang="fr-BE" sz="1400" dirty="0" smtClean="0">
              <a:solidFill>
                <a:schemeClr val="accent2">
                  <a:lumMod val="75000"/>
                </a:schemeClr>
              </a:solidFill>
            </a:endParaRPr>
          </a:p>
          <a:p>
            <a:pPr lvl="4"/>
            <a:r>
              <a:rPr lang="fr-BE" sz="1400" dirty="0" smtClean="0">
                <a:solidFill>
                  <a:schemeClr val="accent2">
                    <a:lumMod val="75000"/>
                  </a:schemeClr>
                </a:solidFill>
              </a:rPr>
              <a:t>&lt;class </a:t>
            </a:r>
            <a:r>
              <a:rPr lang="fr-BE" sz="1400" dirty="0" err="1" smtClean="0">
                <a:solidFill>
                  <a:schemeClr val="accent2">
                    <a:lumMod val="75000"/>
                  </a:schemeClr>
                </a:solidFill>
              </a:rPr>
              <a:t>name</a:t>
            </a:r>
            <a:r>
              <a:rPr lang="fr-BE" sz="1400" dirty="0" smtClean="0">
                <a:solidFill>
                  <a:schemeClr val="accent2">
                    <a:lumMod val="75000"/>
                  </a:schemeClr>
                </a:solidFill>
              </a:rPr>
              <a:t>="Person"&gt;</a:t>
            </a:r>
          </a:p>
          <a:p>
            <a:pPr lvl="4"/>
            <a:r>
              <a:rPr lang="en-US" sz="1400" dirty="0" smtClean="0">
                <a:solidFill>
                  <a:schemeClr val="accent2">
                    <a:lumMod val="75000"/>
                  </a:schemeClr>
                </a:solidFill>
              </a:rPr>
              <a:t>	&lt;id name="id" column="</a:t>
            </a:r>
            <a:r>
              <a:rPr lang="en-US" sz="1400" dirty="0" err="1" smtClean="0">
                <a:solidFill>
                  <a:schemeClr val="accent2">
                    <a:lumMod val="75000"/>
                  </a:schemeClr>
                </a:solidFill>
              </a:rPr>
              <a:t>personId</a:t>
            </a:r>
            <a:r>
              <a:rPr lang="en-US" sz="1400" dirty="0" smtClean="0">
                <a:solidFill>
                  <a:schemeClr val="accent2">
                    <a:lumMod val="75000"/>
                  </a:schemeClr>
                </a:solidFill>
              </a:rPr>
              <a:t>"&gt;</a:t>
            </a:r>
          </a:p>
          <a:p>
            <a:pPr lvl="4"/>
            <a:r>
              <a:rPr lang="fr-BE" sz="1400" dirty="0" smtClean="0">
                <a:solidFill>
                  <a:schemeClr val="accent2">
                    <a:lumMod val="75000"/>
                  </a:schemeClr>
                </a:solidFill>
              </a:rPr>
              <a:t>		&lt;</a:t>
            </a:r>
            <a:r>
              <a:rPr lang="fr-BE" sz="1400" dirty="0" err="1" smtClean="0">
                <a:solidFill>
                  <a:schemeClr val="accent2">
                    <a:lumMod val="75000"/>
                  </a:schemeClr>
                </a:solidFill>
              </a:rPr>
              <a:t>generator</a:t>
            </a:r>
            <a:r>
              <a:rPr lang="fr-BE" sz="1400" dirty="0" smtClean="0">
                <a:solidFill>
                  <a:schemeClr val="accent2">
                    <a:lumMod val="75000"/>
                  </a:schemeClr>
                </a:solidFill>
              </a:rPr>
              <a:t> class="native"/&gt;</a:t>
            </a:r>
          </a:p>
          <a:p>
            <a:pPr lvl="4"/>
            <a:r>
              <a:rPr lang="fr-BE" sz="1400" dirty="0" smtClean="0">
                <a:solidFill>
                  <a:schemeClr val="accent2">
                    <a:lumMod val="75000"/>
                  </a:schemeClr>
                </a:solidFill>
              </a:rPr>
              <a:t>	&lt;/id&gt;</a:t>
            </a:r>
          </a:p>
          <a:p>
            <a:pPr lvl="4"/>
            <a:r>
              <a:rPr lang="en-US" sz="1400" dirty="0" smtClean="0">
                <a:solidFill>
                  <a:schemeClr val="accent2">
                    <a:lumMod val="75000"/>
                  </a:schemeClr>
                </a:solidFill>
              </a:rPr>
              <a:t>	</a:t>
            </a:r>
          </a:p>
          <a:p>
            <a:pPr lvl="4"/>
            <a:r>
              <a:rPr lang="en-US" sz="1400" b="1" dirty="0" smtClean="0">
                <a:solidFill>
                  <a:schemeClr val="accent2">
                    <a:lumMod val="75000"/>
                  </a:schemeClr>
                </a:solidFill>
              </a:rPr>
              <a:t>	&lt;set name="addresses" table="</a:t>
            </a:r>
            <a:r>
              <a:rPr lang="en-US" sz="1400" b="1" dirty="0" err="1" smtClean="0">
                <a:solidFill>
                  <a:schemeClr val="accent2">
                    <a:lumMod val="75000"/>
                  </a:schemeClr>
                </a:solidFill>
              </a:rPr>
              <a:t>PersonAddress</a:t>
            </a:r>
            <a:r>
              <a:rPr lang="en-US" sz="1400" b="1" dirty="0" smtClean="0">
                <a:solidFill>
                  <a:schemeClr val="accent2">
                    <a:lumMod val="75000"/>
                  </a:schemeClr>
                </a:solidFill>
              </a:rPr>
              <a:t>"&gt;</a:t>
            </a:r>
          </a:p>
          <a:p>
            <a:pPr lvl="4"/>
            <a:r>
              <a:rPr lang="fr-BE" sz="1400" b="1" dirty="0" smtClean="0">
                <a:solidFill>
                  <a:schemeClr val="accent2">
                    <a:lumMod val="75000"/>
                  </a:schemeClr>
                </a:solidFill>
              </a:rPr>
              <a:t>		&lt;</a:t>
            </a:r>
            <a:r>
              <a:rPr lang="fr-BE" sz="1400" b="1" dirty="0" err="1" smtClean="0">
                <a:solidFill>
                  <a:schemeClr val="accent2">
                    <a:lumMod val="75000"/>
                  </a:schemeClr>
                </a:solidFill>
              </a:rPr>
              <a:t>key</a:t>
            </a:r>
            <a:r>
              <a:rPr lang="fr-BE" sz="1400" b="1" dirty="0" smtClean="0">
                <a:solidFill>
                  <a:schemeClr val="accent2">
                    <a:lumMod val="75000"/>
                  </a:schemeClr>
                </a:solidFill>
              </a:rPr>
              <a:t> </a:t>
            </a:r>
            <a:r>
              <a:rPr lang="fr-BE" sz="1400" b="1" dirty="0" err="1" smtClean="0">
                <a:solidFill>
                  <a:schemeClr val="accent2">
                    <a:lumMod val="75000"/>
                  </a:schemeClr>
                </a:solidFill>
              </a:rPr>
              <a:t>column</a:t>
            </a:r>
            <a:r>
              <a:rPr lang="fr-BE" sz="1400" b="1" dirty="0" smtClean="0">
                <a:solidFill>
                  <a:schemeClr val="accent2">
                    <a:lumMod val="75000"/>
                  </a:schemeClr>
                </a:solidFill>
              </a:rPr>
              <a:t>="</a:t>
            </a:r>
            <a:r>
              <a:rPr lang="fr-BE" sz="1400" b="1" dirty="0" err="1" smtClean="0">
                <a:solidFill>
                  <a:schemeClr val="accent2">
                    <a:lumMod val="75000"/>
                  </a:schemeClr>
                </a:solidFill>
              </a:rPr>
              <a:t>personId</a:t>
            </a:r>
            <a:r>
              <a:rPr lang="fr-BE" sz="1400" b="1" dirty="0" smtClean="0">
                <a:solidFill>
                  <a:schemeClr val="accent2">
                    <a:lumMod val="75000"/>
                  </a:schemeClr>
                </a:solidFill>
              </a:rPr>
              <a:t>"/&gt;</a:t>
            </a:r>
          </a:p>
          <a:p>
            <a:pPr lvl="4"/>
            <a:r>
              <a:rPr lang="fr-BE" sz="1400" b="1" dirty="0" smtClean="0">
                <a:solidFill>
                  <a:schemeClr val="accent2">
                    <a:lumMod val="75000"/>
                  </a:schemeClr>
                </a:solidFill>
              </a:rPr>
              <a:t>		&lt;</a:t>
            </a:r>
            <a:r>
              <a:rPr lang="fr-BE" sz="1400" b="1" dirty="0" err="1" smtClean="0">
                <a:solidFill>
                  <a:schemeClr val="accent2">
                    <a:lumMod val="75000"/>
                  </a:schemeClr>
                </a:solidFill>
              </a:rPr>
              <a:t>many</a:t>
            </a:r>
            <a:r>
              <a:rPr lang="fr-BE" sz="1400" b="1" dirty="0" smtClean="0">
                <a:solidFill>
                  <a:schemeClr val="accent2">
                    <a:lumMod val="75000"/>
                  </a:schemeClr>
                </a:solidFill>
              </a:rPr>
              <a:t>-to-</a:t>
            </a:r>
            <a:r>
              <a:rPr lang="fr-BE" sz="1400" b="1" dirty="0" err="1" smtClean="0">
                <a:solidFill>
                  <a:schemeClr val="accent2">
                    <a:lumMod val="75000"/>
                  </a:schemeClr>
                </a:solidFill>
              </a:rPr>
              <a:t>many</a:t>
            </a:r>
            <a:r>
              <a:rPr lang="fr-BE" sz="1400" b="1" dirty="0" smtClean="0">
                <a:solidFill>
                  <a:schemeClr val="accent2">
                    <a:lumMod val="75000"/>
                  </a:schemeClr>
                </a:solidFill>
              </a:rPr>
              <a:t> </a:t>
            </a:r>
            <a:r>
              <a:rPr lang="fr-BE" sz="1400" b="1" dirty="0" err="1" smtClean="0">
                <a:solidFill>
                  <a:schemeClr val="accent2">
                    <a:lumMod val="75000"/>
                  </a:schemeClr>
                </a:solidFill>
              </a:rPr>
              <a:t>column</a:t>
            </a:r>
            <a:r>
              <a:rPr lang="fr-BE" sz="1400" b="1" dirty="0" smtClean="0">
                <a:solidFill>
                  <a:schemeClr val="accent2">
                    <a:lumMod val="75000"/>
                  </a:schemeClr>
                </a:solidFill>
              </a:rPr>
              <a:t>="</a:t>
            </a:r>
            <a:r>
              <a:rPr lang="fr-BE" sz="1400" b="1" dirty="0" err="1" smtClean="0">
                <a:solidFill>
                  <a:schemeClr val="accent2">
                    <a:lumMod val="75000"/>
                  </a:schemeClr>
                </a:solidFill>
              </a:rPr>
              <a:t>addressId</a:t>
            </a:r>
            <a:r>
              <a:rPr lang="fr-BE" sz="1400" b="1" dirty="0" smtClean="0">
                <a:solidFill>
                  <a:schemeClr val="accent2">
                    <a:lumMod val="75000"/>
                  </a:schemeClr>
                </a:solidFill>
              </a:rPr>
              <a:t>" </a:t>
            </a:r>
            <a:r>
              <a:rPr lang="fr-BE" sz="1400" b="1" u="sng" dirty="0" smtClean="0">
                <a:solidFill>
                  <a:schemeClr val="accent2">
                    <a:lumMod val="75000"/>
                  </a:schemeClr>
                </a:solidFill>
              </a:rPr>
              <a:t>unique="</a:t>
            </a:r>
            <a:r>
              <a:rPr lang="fr-BE" sz="1400" b="1" u="sng" dirty="0" err="1" smtClean="0">
                <a:solidFill>
                  <a:schemeClr val="accent2">
                    <a:lumMod val="75000"/>
                  </a:schemeClr>
                </a:solidFill>
              </a:rPr>
              <a:t>true</a:t>
            </a:r>
            <a:r>
              <a:rPr lang="fr-BE" sz="1400" b="1" dirty="0" smtClean="0">
                <a:solidFill>
                  <a:schemeClr val="accent2">
                    <a:lumMod val="75000"/>
                  </a:schemeClr>
                </a:solidFill>
              </a:rPr>
              <a:t>"      			class="</a:t>
            </a:r>
            <a:r>
              <a:rPr lang="fr-BE" sz="1400" b="1" dirty="0" err="1" smtClean="0">
                <a:solidFill>
                  <a:schemeClr val="accent2">
                    <a:lumMod val="75000"/>
                  </a:schemeClr>
                </a:solidFill>
              </a:rPr>
              <a:t>Address</a:t>
            </a:r>
            <a:r>
              <a:rPr lang="fr-BE" sz="1400" b="1" dirty="0" smtClean="0">
                <a:solidFill>
                  <a:schemeClr val="accent2">
                    <a:lumMod val="75000"/>
                  </a:schemeClr>
                </a:solidFill>
              </a:rPr>
              <a:t>"/&gt;</a:t>
            </a:r>
          </a:p>
          <a:p>
            <a:pPr lvl="4"/>
            <a:r>
              <a:rPr lang="fr-BE" sz="1400" b="1" dirty="0" smtClean="0">
                <a:solidFill>
                  <a:schemeClr val="accent2">
                    <a:lumMod val="75000"/>
                  </a:schemeClr>
                </a:solidFill>
              </a:rPr>
              <a:t>	&lt;/set&gt;</a:t>
            </a:r>
          </a:p>
          <a:p>
            <a:pPr lvl="4"/>
            <a:r>
              <a:rPr lang="fr-BE" sz="1400" dirty="0" smtClean="0">
                <a:solidFill>
                  <a:schemeClr val="accent2">
                    <a:lumMod val="75000"/>
                  </a:schemeClr>
                </a:solidFill>
              </a:rPr>
              <a:t>&lt;/class&gt;</a:t>
            </a:r>
          </a:p>
          <a:p>
            <a:pPr lvl="4"/>
            <a:endParaRPr lang="fr-BE" sz="1400" dirty="0" smtClean="0">
              <a:solidFill>
                <a:schemeClr val="accent2">
                  <a:lumMod val="75000"/>
                </a:schemeClr>
              </a:solidFill>
            </a:endParaRPr>
          </a:p>
          <a:p>
            <a:pPr lvl="4"/>
            <a:r>
              <a:rPr lang="fr-BE" sz="1400" dirty="0" smtClean="0">
                <a:solidFill>
                  <a:schemeClr val="accent2">
                    <a:lumMod val="75000"/>
                  </a:schemeClr>
                </a:solidFill>
              </a:rPr>
              <a:t>&lt;class </a:t>
            </a:r>
            <a:r>
              <a:rPr lang="fr-BE" sz="1400" dirty="0" err="1" smtClean="0">
                <a:solidFill>
                  <a:schemeClr val="accent2">
                    <a:lumMod val="75000"/>
                  </a:schemeClr>
                </a:solidFill>
              </a:rPr>
              <a:t>name</a:t>
            </a:r>
            <a:r>
              <a:rPr lang="fr-BE" sz="1400" dirty="0" smtClean="0">
                <a:solidFill>
                  <a:schemeClr val="accent2">
                    <a:lumMod val="75000"/>
                  </a:schemeClr>
                </a:solidFill>
              </a:rPr>
              <a:t>="</a:t>
            </a:r>
            <a:r>
              <a:rPr lang="fr-BE" sz="1400" dirty="0" err="1" smtClean="0">
                <a:solidFill>
                  <a:schemeClr val="accent2">
                    <a:lumMod val="75000"/>
                  </a:schemeClr>
                </a:solidFill>
              </a:rPr>
              <a:t>Address</a:t>
            </a:r>
            <a:r>
              <a:rPr lang="fr-BE" sz="1400" dirty="0" smtClean="0">
                <a:solidFill>
                  <a:schemeClr val="accent2">
                    <a:lumMod val="75000"/>
                  </a:schemeClr>
                </a:solidFill>
              </a:rPr>
              <a:t>"&gt;</a:t>
            </a:r>
          </a:p>
          <a:p>
            <a:pPr lvl="4"/>
            <a:r>
              <a:rPr lang="en-US" sz="1400" dirty="0" smtClean="0">
                <a:solidFill>
                  <a:schemeClr val="accent2">
                    <a:lumMod val="75000"/>
                  </a:schemeClr>
                </a:solidFill>
              </a:rPr>
              <a:t>	&lt;id name="id" column="</a:t>
            </a:r>
            <a:r>
              <a:rPr lang="en-US" sz="1400" dirty="0" err="1" smtClean="0">
                <a:solidFill>
                  <a:schemeClr val="accent2">
                    <a:lumMod val="75000"/>
                  </a:schemeClr>
                </a:solidFill>
              </a:rPr>
              <a:t>addressId</a:t>
            </a:r>
            <a:r>
              <a:rPr lang="en-US" sz="1400" dirty="0" smtClean="0">
                <a:solidFill>
                  <a:schemeClr val="accent2">
                    <a:lumMod val="75000"/>
                  </a:schemeClr>
                </a:solidFill>
              </a:rPr>
              <a:t>"&gt;</a:t>
            </a:r>
          </a:p>
          <a:p>
            <a:pPr lvl="4"/>
            <a:r>
              <a:rPr lang="fr-BE" sz="1400" dirty="0" smtClean="0">
                <a:solidFill>
                  <a:schemeClr val="accent2">
                    <a:lumMod val="75000"/>
                  </a:schemeClr>
                </a:solidFill>
              </a:rPr>
              <a:t>		&lt;</a:t>
            </a:r>
            <a:r>
              <a:rPr lang="fr-BE" sz="1400" dirty="0" err="1" smtClean="0">
                <a:solidFill>
                  <a:schemeClr val="accent2">
                    <a:lumMod val="75000"/>
                  </a:schemeClr>
                </a:solidFill>
              </a:rPr>
              <a:t>generator</a:t>
            </a:r>
            <a:r>
              <a:rPr lang="fr-BE" sz="1400" dirty="0" smtClean="0">
                <a:solidFill>
                  <a:schemeClr val="accent2">
                    <a:lumMod val="75000"/>
                  </a:schemeClr>
                </a:solidFill>
              </a:rPr>
              <a:t> class="native"/&gt;</a:t>
            </a:r>
          </a:p>
          <a:p>
            <a:pPr lvl="4"/>
            <a:r>
              <a:rPr lang="fr-BE" sz="1400" dirty="0" smtClean="0">
                <a:solidFill>
                  <a:schemeClr val="accent2">
                    <a:lumMod val="75000"/>
                  </a:schemeClr>
                </a:solidFill>
              </a:rPr>
              <a:t>	&lt;/id&gt;</a:t>
            </a:r>
          </a:p>
          <a:p>
            <a:pPr lvl="4"/>
            <a:r>
              <a:rPr lang="fr-BE" sz="1400" dirty="0" smtClean="0">
                <a:solidFill>
                  <a:schemeClr val="accent2">
                    <a:lumMod val="75000"/>
                  </a:schemeClr>
                </a:solidFill>
              </a:rPr>
              <a:t>&lt;/class&gt;</a:t>
            </a:r>
          </a:p>
        </p:txBody>
      </p:sp>
      <p:sp>
        <p:nvSpPr>
          <p:cNvPr id="5" name="Rectangle 4"/>
          <p:cNvSpPr/>
          <p:nvPr/>
        </p:nvSpPr>
        <p:spPr bwMode="auto">
          <a:xfrm>
            <a:off x="1785918" y="2214554"/>
            <a:ext cx="6572296" cy="4000528"/>
          </a:xfrm>
          <a:prstGeom prst="rect">
            <a:avLst/>
          </a:prstGeom>
          <a:noFill/>
          <a:ln w="19050" cap="flat" cmpd="sng" algn="ctr">
            <a:solidFill>
              <a:schemeClr val="tx1"/>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Tree>
  </p:cSld>
  <p:clrMapOvr>
    <a:masterClrMapping/>
  </p:clrMapOvr>
  <p:transition>
    <p:strips dir="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rganigramme : Stockage interne 8"/>
          <p:cNvSpPr/>
          <p:nvPr/>
        </p:nvSpPr>
        <p:spPr bwMode="auto">
          <a:xfrm>
            <a:off x="5429256" y="1714488"/>
            <a:ext cx="2714644" cy="2500330"/>
          </a:xfrm>
          <a:prstGeom prst="flowChartInternalStorag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
        <p:nvSpPr>
          <p:cNvPr id="11" name="ZoneTexte 10"/>
          <p:cNvSpPr txBox="1"/>
          <p:nvPr/>
        </p:nvSpPr>
        <p:spPr>
          <a:xfrm>
            <a:off x="6357950" y="1714488"/>
            <a:ext cx="1071570" cy="369332"/>
          </a:xfrm>
          <a:prstGeom prst="rect">
            <a:avLst/>
          </a:prstGeom>
          <a:noFill/>
        </p:spPr>
        <p:txBody>
          <a:bodyPr wrap="square" rtlCol="0">
            <a:spAutoFit/>
          </a:bodyPr>
          <a:lstStyle/>
          <a:p>
            <a:pPr algn="ctr"/>
            <a:r>
              <a:rPr lang="fr-BE" dirty="0" err="1" smtClean="0"/>
              <a:t>Adress</a:t>
            </a:r>
            <a:endParaRPr lang="fr-BE" dirty="0"/>
          </a:p>
        </p:txBody>
      </p:sp>
      <p:sp>
        <p:nvSpPr>
          <p:cNvPr id="15" name="ZoneTexte 14"/>
          <p:cNvSpPr txBox="1"/>
          <p:nvPr/>
        </p:nvSpPr>
        <p:spPr>
          <a:xfrm>
            <a:off x="5786446" y="2143116"/>
            <a:ext cx="2357454" cy="369332"/>
          </a:xfrm>
          <a:prstGeom prst="rect">
            <a:avLst/>
          </a:prstGeom>
          <a:noFill/>
        </p:spPr>
        <p:txBody>
          <a:bodyPr wrap="square" rtlCol="0">
            <a:spAutoFit/>
          </a:bodyPr>
          <a:lstStyle/>
          <a:p>
            <a:r>
              <a:rPr lang="fr-BE" i="1" u="sng" dirty="0" err="1" smtClean="0"/>
              <a:t>addressID</a:t>
            </a:r>
            <a:r>
              <a:rPr lang="fr-BE" i="1" u="sng" dirty="0" smtClean="0"/>
              <a:t> </a:t>
            </a:r>
            <a:r>
              <a:rPr lang="fr-BE" u="sng" dirty="0" err="1" smtClean="0"/>
              <a:t>int</a:t>
            </a:r>
            <a:r>
              <a:rPr lang="fr-BE" u="sng" dirty="0" smtClean="0"/>
              <a:t> NN PK</a:t>
            </a:r>
          </a:p>
        </p:txBody>
      </p:sp>
      <p:sp>
        <p:nvSpPr>
          <p:cNvPr id="4" name="Titre 3"/>
          <p:cNvSpPr>
            <a:spLocks noGrp="1"/>
          </p:cNvSpPr>
          <p:nvPr>
            <p:ph type="title"/>
          </p:nvPr>
        </p:nvSpPr>
        <p:spPr>
          <a:xfrm>
            <a:off x="-32" y="-24"/>
            <a:ext cx="9144032" cy="928694"/>
          </a:xfrm>
        </p:spPr>
        <p:txBody>
          <a:bodyPr/>
          <a:lstStyle/>
          <a:p>
            <a:pPr>
              <a:buNone/>
            </a:pPr>
            <a:r>
              <a:rPr lang="fr-BE" dirty="0" smtClean="0"/>
              <a:t>VII.		 Les associations et jointures - </a:t>
            </a:r>
            <a:r>
              <a:rPr lang="fr-BE" sz="2400" i="1" dirty="0" smtClean="0"/>
              <a:t>Association 	 	unidirectionnelle avec table de jointure – </a:t>
            </a:r>
            <a:r>
              <a:rPr lang="fr-BE" sz="2400" i="1" dirty="0" err="1" smtClean="0"/>
              <a:t>many</a:t>
            </a:r>
            <a:r>
              <a:rPr lang="fr-BE" sz="2400" i="1" dirty="0" smtClean="0"/>
              <a:t>-to-</a:t>
            </a:r>
            <a:r>
              <a:rPr lang="fr-BE" sz="2400" i="1" dirty="0" err="1" smtClean="0"/>
              <a:t>many</a:t>
            </a:r>
            <a:endParaRPr lang="fr-BE" sz="2400" i="1" dirty="0"/>
          </a:p>
        </p:txBody>
      </p:sp>
      <p:sp>
        <p:nvSpPr>
          <p:cNvPr id="8" name="Organigramme : Stockage interne 7"/>
          <p:cNvSpPr/>
          <p:nvPr/>
        </p:nvSpPr>
        <p:spPr bwMode="auto">
          <a:xfrm>
            <a:off x="785786" y="1643050"/>
            <a:ext cx="2643206" cy="2500330"/>
          </a:xfrm>
          <a:prstGeom prst="flowChartInternalStorag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
        <p:nvSpPr>
          <p:cNvPr id="10" name="ZoneTexte 9"/>
          <p:cNvSpPr txBox="1"/>
          <p:nvPr/>
        </p:nvSpPr>
        <p:spPr>
          <a:xfrm>
            <a:off x="1643042" y="1643050"/>
            <a:ext cx="1071570" cy="369332"/>
          </a:xfrm>
          <a:prstGeom prst="rect">
            <a:avLst/>
          </a:prstGeom>
          <a:noFill/>
        </p:spPr>
        <p:txBody>
          <a:bodyPr wrap="square" rtlCol="0">
            <a:spAutoFit/>
          </a:bodyPr>
          <a:lstStyle/>
          <a:p>
            <a:pPr algn="ctr"/>
            <a:r>
              <a:rPr lang="fr-BE" dirty="0" smtClean="0"/>
              <a:t>Person</a:t>
            </a:r>
            <a:endParaRPr lang="fr-BE" dirty="0"/>
          </a:p>
        </p:txBody>
      </p:sp>
      <p:sp>
        <p:nvSpPr>
          <p:cNvPr id="14" name="ZoneTexte 13"/>
          <p:cNvSpPr txBox="1"/>
          <p:nvPr/>
        </p:nvSpPr>
        <p:spPr>
          <a:xfrm>
            <a:off x="1142976" y="2071678"/>
            <a:ext cx="2214578" cy="369332"/>
          </a:xfrm>
          <a:prstGeom prst="rect">
            <a:avLst/>
          </a:prstGeom>
          <a:noFill/>
        </p:spPr>
        <p:txBody>
          <a:bodyPr wrap="square" rtlCol="0">
            <a:spAutoFit/>
          </a:bodyPr>
          <a:lstStyle/>
          <a:p>
            <a:r>
              <a:rPr lang="fr-BE" i="1" u="sng" dirty="0" err="1" smtClean="0"/>
              <a:t>personID</a:t>
            </a:r>
            <a:r>
              <a:rPr lang="fr-BE" u="sng" dirty="0" smtClean="0"/>
              <a:t> </a:t>
            </a:r>
            <a:r>
              <a:rPr lang="fr-BE" u="sng" dirty="0" err="1" smtClean="0"/>
              <a:t>int</a:t>
            </a:r>
            <a:r>
              <a:rPr lang="fr-BE" u="sng" dirty="0" smtClean="0"/>
              <a:t> NN PK</a:t>
            </a:r>
          </a:p>
        </p:txBody>
      </p:sp>
      <p:sp>
        <p:nvSpPr>
          <p:cNvPr id="12" name="Organigramme : Stockage interne 11"/>
          <p:cNvSpPr/>
          <p:nvPr/>
        </p:nvSpPr>
        <p:spPr bwMode="auto">
          <a:xfrm>
            <a:off x="3143240" y="3286124"/>
            <a:ext cx="2643206" cy="2500330"/>
          </a:xfrm>
          <a:prstGeom prst="flowChartInternalStorage">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
        <p:nvSpPr>
          <p:cNvPr id="16" name="ZoneTexte 15"/>
          <p:cNvSpPr txBox="1"/>
          <p:nvPr/>
        </p:nvSpPr>
        <p:spPr>
          <a:xfrm>
            <a:off x="3500430" y="3714752"/>
            <a:ext cx="2357454" cy="1415772"/>
          </a:xfrm>
          <a:prstGeom prst="rect">
            <a:avLst/>
          </a:prstGeom>
          <a:noFill/>
        </p:spPr>
        <p:txBody>
          <a:bodyPr wrap="square" rtlCol="0">
            <a:spAutoFit/>
          </a:bodyPr>
          <a:lstStyle/>
          <a:p>
            <a:r>
              <a:rPr lang="fr-BE" i="1" dirty="0" err="1" smtClean="0"/>
              <a:t>personID</a:t>
            </a:r>
            <a:r>
              <a:rPr lang="fr-BE" dirty="0" smtClean="0"/>
              <a:t> </a:t>
            </a:r>
            <a:r>
              <a:rPr lang="fr-BE" dirty="0" err="1" smtClean="0"/>
              <a:t>int</a:t>
            </a:r>
            <a:r>
              <a:rPr lang="fr-BE" dirty="0" smtClean="0"/>
              <a:t> NN</a:t>
            </a:r>
          </a:p>
          <a:p>
            <a:r>
              <a:rPr lang="fr-BE" i="1" dirty="0" err="1" smtClean="0"/>
              <a:t>addressID</a:t>
            </a:r>
            <a:r>
              <a:rPr lang="fr-BE" i="1" dirty="0" smtClean="0"/>
              <a:t> </a:t>
            </a:r>
            <a:r>
              <a:rPr lang="fr-BE" dirty="0" err="1" smtClean="0"/>
              <a:t>int</a:t>
            </a:r>
            <a:r>
              <a:rPr lang="fr-BE" dirty="0" smtClean="0"/>
              <a:t> NN</a:t>
            </a:r>
          </a:p>
          <a:p>
            <a:r>
              <a:rPr lang="fr-BE" sz="1400" i="1" u="sng" dirty="0" smtClean="0"/>
              <a:t>(</a:t>
            </a:r>
            <a:r>
              <a:rPr lang="fr-BE" sz="1400" i="1" u="sng" dirty="0" err="1" smtClean="0"/>
              <a:t>personID,addressID</a:t>
            </a:r>
            <a:r>
              <a:rPr lang="fr-BE" sz="1400" i="1" u="sng" dirty="0" smtClean="0"/>
              <a:t>) PK</a:t>
            </a:r>
            <a:endParaRPr lang="fr-BE" sz="1400" u="sng" dirty="0" smtClean="0"/>
          </a:p>
          <a:p>
            <a:endParaRPr lang="fr-BE" u="sng" dirty="0" smtClean="0"/>
          </a:p>
          <a:p>
            <a:endParaRPr lang="fr-BE" u="sng" dirty="0" smtClean="0"/>
          </a:p>
        </p:txBody>
      </p:sp>
      <p:sp>
        <p:nvSpPr>
          <p:cNvPr id="17" name="ZoneTexte 16"/>
          <p:cNvSpPr txBox="1"/>
          <p:nvPr/>
        </p:nvSpPr>
        <p:spPr>
          <a:xfrm>
            <a:off x="3571868" y="3286124"/>
            <a:ext cx="1928826" cy="369332"/>
          </a:xfrm>
          <a:prstGeom prst="rect">
            <a:avLst/>
          </a:prstGeom>
          <a:noFill/>
        </p:spPr>
        <p:txBody>
          <a:bodyPr wrap="square" rtlCol="0">
            <a:spAutoFit/>
          </a:bodyPr>
          <a:lstStyle/>
          <a:p>
            <a:pPr algn="ctr"/>
            <a:r>
              <a:rPr lang="fr-BE" dirty="0" err="1" smtClean="0"/>
              <a:t>PersonAdress</a:t>
            </a:r>
            <a:endParaRPr lang="fr-BE" dirty="0"/>
          </a:p>
        </p:txBody>
      </p:sp>
    </p:spTree>
  </p:cSld>
  <p:clrMapOvr>
    <a:masterClrMapping/>
  </p:clrMapOvr>
  <p:transition>
    <p:strips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857256"/>
          </a:xfrm>
        </p:spPr>
        <p:txBody>
          <a:bodyPr/>
          <a:lstStyle/>
          <a:p>
            <a:pPr>
              <a:buNone/>
            </a:pPr>
            <a:r>
              <a:rPr lang="fr-BE" dirty="0" smtClean="0"/>
              <a:t>II.		Travailler avec les objets – </a:t>
            </a:r>
            <a:r>
              <a:rPr lang="fr-BE" sz="2400" i="1" dirty="0" smtClean="0"/>
              <a:t>Rendre les objets 	persistants</a:t>
            </a:r>
            <a:endParaRPr lang="fr-BE" sz="2400" i="1" dirty="0"/>
          </a:p>
        </p:txBody>
      </p:sp>
      <p:sp>
        <p:nvSpPr>
          <p:cNvPr id="6" name="Rectangle 5"/>
          <p:cNvSpPr/>
          <p:nvPr/>
        </p:nvSpPr>
        <p:spPr>
          <a:xfrm>
            <a:off x="285720" y="1071546"/>
            <a:ext cx="8572560" cy="3046988"/>
          </a:xfrm>
          <a:prstGeom prst="rect">
            <a:avLst/>
          </a:prstGeom>
        </p:spPr>
        <p:txBody>
          <a:bodyPr wrap="square">
            <a:spAutoFit/>
          </a:bodyPr>
          <a:lstStyle/>
          <a:p>
            <a:r>
              <a:rPr lang="fr-BE" dirty="0" smtClean="0"/>
              <a:t>Les instances nouvellement instanciées d'une classe persistante sont</a:t>
            </a:r>
          </a:p>
          <a:p>
            <a:r>
              <a:rPr lang="fr-BE" dirty="0" smtClean="0"/>
              <a:t>considérées </a:t>
            </a:r>
            <a:r>
              <a:rPr lang="fr-BE" b="1" dirty="0" smtClean="0"/>
              <a:t>éphémères</a:t>
            </a:r>
            <a:r>
              <a:rPr lang="fr-BE" dirty="0" smtClean="0"/>
              <a:t> par Hibernate. Nous pouvons rendre une instance</a:t>
            </a:r>
          </a:p>
          <a:p>
            <a:r>
              <a:rPr lang="fr-BE" dirty="0" smtClean="0"/>
              <a:t>éphémère </a:t>
            </a:r>
            <a:r>
              <a:rPr lang="fr-BE" b="1" dirty="0" smtClean="0"/>
              <a:t>persistante</a:t>
            </a:r>
            <a:r>
              <a:rPr lang="fr-BE" dirty="0" smtClean="0"/>
              <a:t> en l'associant avec une </a:t>
            </a:r>
            <a:r>
              <a:rPr lang="fr-BE" b="1" dirty="0" smtClean="0"/>
              <a:t>session</a:t>
            </a:r>
            <a:r>
              <a:rPr lang="fr-BE" dirty="0" smtClean="0"/>
              <a:t> :</a:t>
            </a:r>
          </a:p>
          <a:p>
            <a:endParaRPr lang="fr-BE" dirty="0" smtClean="0"/>
          </a:p>
          <a:p>
            <a:pPr lvl="5"/>
            <a:r>
              <a:rPr lang="fr-BE" sz="1400" dirty="0" err="1" smtClean="0">
                <a:solidFill>
                  <a:schemeClr val="accent2">
                    <a:lumMod val="60000"/>
                    <a:lumOff val="40000"/>
                  </a:schemeClr>
                </a:solidFill>
              </a:rPr>
              <a:t>DomesticCat</a:t>
            </a:r>
            <a:r>
              <a:rPr lang="fr-BE" sz="1400" dirty="0" smtClean="0">
                <a:solidFill>
                  <a:schemeClr val="accent2">
                    <a:lumMod val="60000"/>
                    <a:lumOff val="40000"/>
                  </a:schemeClr>
                </a:solidFill>
              </a:rPr>
              <a:t> </a:t>
            </a:r>
            <a:r>
              <a:rPr lang="fr-BE" sz="1400" dirty="0" err="1" smtClean="0">
                <a:solidFill>
                  <a:schemeClr val="accent2">
                    <a:lumMod val="60000"/>
                    <a:lumOff val="40000"/>
                  </a:schemeClr>
                </a:solidFill>
              </a:rPr>
              <a:t>felix</a:t>
            </a:r>
            <a:r>
              <a:rPr lang="fr-BE" sz="1400" dirty="0" smtClean="0">
                <a:solidFill>
                  <a:schemeClr val="accent2">
                    <a:lumMod val="60000"/>
                    <a:lumOff val="40000"/>
                  </a:schemeClr>
                </a:solidFill>
              </a:rPr>
              <a:t> = new </a:t>
            </a:r>
            <a:r>
              <a:rPr lang="fr-BE" sz="1400" dirty="0" err="1" smtClean="0">
                <a:solidFill>
                  <a:schemeClr val="accent2">
                    <a:lumMod val="60000"/>
                    <a:lumOff val="40000"/>
                  </a:schemeClr>
                </a:solidFill>
              </a:rPr>
              <a:t>DomesticCat</a:t>
            </a:r>
            <a:r>
              <a:rPr lang="fr-BE" sz="1400" dirty="0" smtClean="0">
                <a:solidFill>
                  <a:schemeClr val="accent2">
                    <a:lumMod val="60000"/>
                    <a:lumOff val="40000"/>
                  </a:schemeClr>
                </a:solidFill>
              </a:rPr>
              <a:t>();</a:t>
            </a:r>
          </a:p>
          <a:p>
            <a:pPr lvl="5"/>
            <a:r>
              <a:rPr lang="fr-BE" sz="1400" dirty="0" err="1" smtClean="0">
                <a:solidFill>
                  <a:schemeClr val="accent2">
                    <a:lumMod val="60000"/>
                    <a:lumOff val="40000"/>
                  </a:schemeClr>
                </a:solidFill>
              </a:rPr>
              <a:t>fritz.setSex</a:t>
            </a:r>
            <a:r>
              <a:rPr lang="fr-BE" sz="1400" dirty="0" smtClean="0">
                <a:solidFill>
                  <a:schemeClr val="accent2">
                    <a:lumMod val="60000"/>
                    <a:lumOff val="40000"/>
                  </a:schemeClr>
                </a:solidFill>
              </a:rPr>
              <a:t>('M');</a:t>
            </a:r>
          </a:p>
          <a:p>
            <a:pPr lvl="5"/>
            <a:r>
              <a:rPr lang="fr-BE" sz="1400" dirty="0" err="1" smtClean="0">
                <a:solidFill>
                  <a:schemeClr val="accent2">
                    <a:lumMod val="60000"/>
                    <a:lumOff val="40000"/>
                  </a:schemeClr>
                </a:solidFill>
              </a:rPr>
              <a:t>fritz.setName</a:t>
            </a:r>
            <a:r>
              <a:rPr lang="fr-BE" sz="1400" dirty="0" smtClean="0">
                <a:solidFill>
                  <a:schemeClr val="accent2">
                    <a:lumMod val="60000"/>
                    <a:lumOff val="40000"/>
                  </a:schemeClr>
                </a:solidFill>
              </a:rPr>
              <a:t>(« </a:t>
            </a:r>
            <a:r>
              <a:rPr lang="fr-BE" sz="1400" dirty="0" err="1" smtClean="0">
                <a:solidFill>
                  <a:schemeClr val="accent2">
                    <a:lumMod val="60000"/>
                    <a:lumOff val="40000"/>
                  </a:schemeClr>
                </a:solidFill>
              </a:rPr>
              <a:t>Felix</a:t>
            </a:r>
            <a:r>
              <a:rPr lang="fr-BE" sz="1400" dirty="0" smtClean="0">
                <a:solidFill>
                  <a:schemeClr val="accent2">
                    <a:lumMod val="60000"/>
                    <a:lumOff val="40000"/>
                  </a:schemeClr>
                </a:solidFill>
              </a:rPr>
              <a:t>");</a:t>
            </a:r>
          </a:p>
          <a:p>
            <a:pPr lvl="5"/>
            <a:r>
              <a:rPr lang="fr-BE" sz="1400" dirty="0" smtClean="0">
                <a:solidFill>
                  <a:schemeClr val="accent2">
                    <a:lumMod val="60000"/>
                    <a:lumOff val="40000"/>
                  </a:schemeClr>
                </a:solidFill>
              </a:rPr>
              <a:t>Long </a:t>
            </a:r>
            <a:r>
              <a:rPr lang="fr-BE" sz="1400" dirty="0" err="1" smtClean="0">
                <a:solidFill>
                  <a:schemeClr val="accent2">
                    <a:lumMod val="60000"/>
                    <a:lumOff val="40000"/>
                  </a:schemeClr>
                </a:solidFill>
              </a:rPr>
              <a:t>generatedId</a:t>
            </a:r>
            <a:r>
              <a:rPr lang="fr-BE" sz="1400" dirty="0" smtClean="0">
                <a:solidFill>
                  <a:schemeClr val="accent2">
                    <a:lumMod val="60000"/>
                    <a:lumOff val="40000"/>
                  </a:schemeClr>
                </a:solidFill>
              </a:rPr>
              <a:t> = (Long) </a:t>
            </a:r>
            <a:r>
              <a:rPr lang="fr-BE" sz="1400" dirty="0" err="1" smtClean="0">
                <a:solidFill>
                  <a:schemeClr val="accent2">
                    <a:lumMod val="60000"/>
                    <a:lumOff val="40000"/>
                  </a:schemeClr>
                </a:solidFill>
              </a:rPr>
              <a:t>sess.save</a:t>
            </a:r>
            <a:r>
              <a:rPr lang="fr-BE" sz="1400" dirty="0" smtClean="0">
                <a:solidFill>
                  <a:schemeClr val="accent2">
                    <a:lumMod val="60000"/>
                    <a:lumOff val="40000"/>
                  </a:schemeClr>
                </a:solidFill>
              </a:rPr>
              <a:t>(</a:t>
            </a:r>
            <a:r>
              <a:rPr lang="fr-BE" sz="1400" dirty="0" err="1" smtClean="0">
                <a:solidFill>
                  <a:schemeClr val="accent2">
                    <a:lumMod val="60000"/>
                    <a:lumOff val="40000"/>
                  </a:schemeClr>
                </a:solidFill>
              </a:rPr>
              <a:t>felix</a:t>
            </a:r>
            <a:r>
              <a:rPr lang="fr-BE" sz="1400" dirty="0" smtClean="0">
                <a:solidFill>
                  <a:schemeClr val="accent2">
                    <a:lumMod val="60000"/>
                    <a:lumOff val="40000"/>
                  </a:schemeClr>
                </a:solidFill>
              </a:rPr>
              <a:t>);</a:t>
            </a:r>
          </a:p>
          <a:p>
            <a:pPr lvl="5"/>
            <a:endParaRPr lang="fr-BE" sz="1400" dirty="0" smtClean="0">
              <a:solidFill>
                <a:schemeClr val="accent2">
                  <a:lumMod val="60000"/>
                  <a:lumOff val="40000"/>
                </a:schemeClr>
              </a:solidFill>
            </a:endParaRPr>
          </a:p>
          <a:p>
            <a:pPr lvl="5"/>
            <a:endParaRPr lang="fr-BE" sz="1400" dirty="0" smtClean="0">
              <a:solidFill>
                <a:schemeClr val="accent2">
                  <a:lumMod val="60000"/>
                  <a:lumOff val="40000"/>
                </a:schemeClr>
              </a:solidFill>
            </a:endParaRPr>
          </a:p>
          <a:p>
            <a:r>
              <a:rPr lang="fr-BE" dirty="0" smtClean="0"/>
              <a:t>Si la classe </a:t>
            </a:r>
            <a:r>
              <a:rPr lang="fr-BE" b="1" dirty="0" smtClean="0"/>
              <a:t>Cat </a:t>
            </a:r>
            <a:r>
              <a:rPr lang="fr-BE" dirty="0" smtClean="0"/>
              <a:t>a un identifiant généré, l'identifiant est généré et assigné à l’objet </a:t>
            </a:r>
          </a:p>
          <a:p>
            <a:r>
              <a:rPr lang="fr-BE" dirty="0" smtClean="0"/>
              <a:t>lorsque la méthode </a:t>
            </a:r>
            <a:r>
              <a:rPr lang="fr-BE" b="1" dirty="0" err="1" smtClean="0"/>
              <a:t>save</a:t>
            </a:r>
            <a:r>
              <a:rPr lang="fr-BE" b="1" dirty="0" smtClean="0"/>
              <a:t>()</a:t>
            </a:r>
            <a:r>
              <a:rPr lang="fr-BE" dirty="0" smtClean="0"/>
              <a:t> est appelée.</a:t>
            </a:r>
          </a:p>
        </p:txBody>
      </p:sp>
      <p:sp>
        <p:nvSpPr>
          <p:cNvPr id="7" name="Rectangle 6"/>
          <p:cNvSpPr/>
          <p:nvPr/>
        </p:nvSpPr>
        <p:spPr bwMode="auto">
          <a:xfrm>
            <a:off x="2571736" y="2143116"/>
            <a:ext cx="3714776" cy="1071570"/>
          </a:xfrm>
          <a:prstGeom prst="rect">
            <a:avLst/>
          </a:prstGeom>
          <a:noFill/>
          <a:ln w="19050" cap="flat" cmpd="sng" algn="ctr">
            <a:solidFill>
              <a:schemeClr val="tx1"/>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Tree>
  </p:cSld>
  <p:clrMapOvr>
    <a:masterClrMapping/>
  </p:clrMapOvr>
  <p:transition>
    <p:strips dir="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928694"/>
          </a:xfrm>
        </p:spPr>
        <p:txBody>
          <a:bodyPr/>
          <a:lstStyle/>
          <a:p>
            <a:pPr>
              <a:buNone/>
            </a:pPr>
            <a:r>
              <a:rPr lang="fr-BE" dirty="0" smtClean="0"/>
              <a:t>VII.		 Les associations et jointures - </a:t>
            </a:r>
            <a:r>
              <a:rPr lang="fr-BE" sz="2400" i="1" dirty="0" smtClean="0"/>
              <a:t>Association 	 	unidirectionnelle avec table de jointure - one-to-</a:t>
            </a:r>
            <a:r>
              <a:rPr lang="fr-BE" sz="2400" i="1" dirty="0" err="1" smtClean="0"/>
              <a:t>many</a:t>
            </a:r>
            <a:endParaRPr lang="fr-BE" sz="2400" i="1" dirty="0"/>
          </a:p>
        </p:txBody>
      </p:sp>
      <p:sp>
        <p:nvSpPr>
          <p:cNvPr id="6" name="Rectangle 5"/>
          <p:cNvSpPr/>
          <p:nvPr/>
        </p:nvSpPr>
        <p:spPr>
          <a:xfrm>
            <a:off x="0" y="1214422"/>
            <a:ext cx="9144000" cy="4524315"/>
          </a:xfrm>
          <a:prstGeom prst="rect">
            <a:avLst/>
          </a:prstGeom>
        </p:spPr>
        <p:txBody>
          <a:bodyPr wrap="square">
            <a:spAutoFit/>
          </a:bodyPr>
          <a:lstStyle/>
          <a:p>
            <a:r>
              <a:rPr lang="fr-BE" dirty="0" err="1" smtClean="0"/>
              <a:t>Finallement</a:t>
            </a:r>
            <a:r>
              <a:rPr lang="fr-BE" dirty="0" smtClean="0"/>
              <a:t>, nous avons l'association unidirectionnelle </a:t>
            </a:r>
            <a:r>
              <a:rPr lang="fr-BE" b="1" dirty="0" smtClean="0"/>
              <a:t>plusieurs-à-plusieurs</a:t>
            </a:r>
          </a:p>
          <a:p>
            <a:r>
              <a:rPr lang="fr-BE" b="1" dirty="0" smtClean="0"/>
              <a:t>(</a:t>
            </a:r>
            <a:r>
              <a:rPr lang="fr-BE" b="1" dirty="0" err="1" smtClean="0"/>
              <a:t>many</a:t>
            </a:r>
            <a:r>
              <a:rPr lang="fr-BE" b="1" dirty="0" smtClean="0"/>
              <a:t>-to-</a:t>
            </a:r>
            <a:r>
              <a:rPr lang="fr-BE" b="1" dirty="0" err="1" smtClean="0"/>
              <a:t>many</a:t>
            </a:r>
            <a:r>
              <a:rPr lang="fr-BE" b="1" dirty="0" smtClean="0"/>
              <a:t>) </a:t>
            </a:r>
            <a:r>
              <a:rPr lang="fr-BE" u="sng" dirty="0" smtClean="0"/>
              <a:t>sur une table de jointure</a:t>
            </a:r>
            <a:r>
              <a:rPr lang="fr-BE" dirty="0" smtClean="0"/>
              <a:t>.</a:t>
            </a:r>
          </a:p>
          <a:p>
            <a:endParaRPr lang="fr-BE" sz="1400" dirty="0" smtClean="0">
              <a:solidFill>
                <a:schemeClr val="accent2">
                  <a:lumMod val="75000"/>
                </a:schemeClr>
              </a:solidFill>
            </a:endParaRPr>
          </a:p>
          <a:p>
            <a:pPr lvl="4"/>
            <a:r>
              <a:rPr lang="fr-BE" sz="1400" dirty="0" smtClean="0">
                <a:solidFill>
                  <a:schemeClr val="accent2">
                    <a:lumMod val="75000"/>
                  </a:schemeClr>
                </a:solidFill>
              </a:rPr>
              <a:t>&lt;class </a:t>
            </a:r>
            <a:r>
              <a:rPr lang="fr-BE" sz="1400" dirty="0" err="1" smtClean="0">
                <a:solidFill>
                  <a:schemeClr val="accent2">
                    <a:lumMod val="75000"/>
                  </a:schemeClr>
                </a:solidFill>
              </a:rPr>
              <a:t>name</a:t>
            </a:r>
            <a:r>
              <a:rPr lang="fr-BE" sz="1400" dirty="0" smtClean="0">
                <a:solidFill>
                  <a:schemeClr val="accent2">
                    <a:lumMod val="75000"/>
                  </a:schemeClr>
                </a:solidFill>
              </a:rPr>
              <a:t>="Person"&gt;</a:t>
            </a:r>
          </a:p>
          <a:p>
            <a:pPr lvl="4"/>
            <a:r>
              <a:rPr lang="en-US" sz="1400" dirty="0" smtClean="0">
                <a:solidFill>
                  <a:schemeClr val="accent2">
                    <a:lumMod val="75000"/>
                  </a:schemeClr>
                </a:solidFill>
              </a:rPr>
              <a:t>	&lt;id name="id" column="</a:t>
            </a:r>
            <a:r>
              <a:rPr lang="en-US" sz="1400" dirty="0" err="1" smtClean="0">
                <a:solidFill>
                  <a:schemeClr val="accent2">
                    <a:lumMod val="75000"/>
                  </a:schemeClr>
                </a:solidFill>
              </a:rPr>
              <a:t>personId</a:t>
            </a:r>
            <a:r>
              <a:rPr lang="en-US" sz="1400" dirty="0" smtClean="0">
                <a:solidFill>
                  <a:schemeClr val="accent2">
                    <a:lumMod val="75000"/>
                  </a:schemeClr>
                </a:solidFill>
              </a:rPr>
              <a:t>"&gt;</a:t>
            </a:r>
          </a:p>
          <a:p>
            <a:pPr lvl="4"/>
            <a:r>
              <a:rPr lang="fr-BE" sz="1400" dirty="0" smtClean="0">
                <a:solidFill>
                  <a:schemeClr val="accent2">
                    <a:lumMod val="75000"/>
                  </a:schemeClr>
                </a:solidFill>
              </a:rPr>
              <a:t>		&lt;</a:t>
            </a:r>
            <a:r>
              <a:rPr lang="fr-BE" sz="1400" dirty="0" err="1" smtClean="0">
                <a:solidFill>
                  <a:schemeClr val="accent2">
                    <a:lumMod val="75000"/>
                  </a:schemeClr>
                </a:solidFill>
              </a:rPr>
              <a:t>generator</a:t>
            </a:r>
            <a:r>
              <a:rPr lang="fr-BE" sz="1400" dirty="0" smtClean="0">
                <a:solidFill>
                  <a:schemeClr val="accent2">
                    <a:lumMod val="75000"/>
                  </a:schemeClr>
                </a:solidFill>
              </a:rPr>
              <a:t> class="native"/&gt;</a:t>
            </a:r>
          </a:p>
          <a:p>
            <a:pPr lvl="4"/>
            <a:r>
              <a:rPr lang="fr-BE" sz="1400" dirty="0" smtClean="0">
                <a:solidFill>
                  <a:schemeClr val="accent2">
                    <a:lumMod val="75000"/>
                  </a:schemeClr>
                </a:solidFill>
              </a:rPr>
              <a:t>	&lt;/id&gt;</a:t>
            </a:r>
          </a:p>
          <a:p>
            <a:pPr lvl="4"/>
            <a:endParaRPr lang="en-US" sz="1400" dirty="0" smtClean="0">
              <a:solidFill>
                <a:schemeClr val="accent2">
                  <a:lumMod val="75000"/>
                </a:schemeClr>
              </a:solidFill>
            </a:endParaRPr>
          </a:p>
          <a:p>
            <a:pPr lvl="4"/>
            <a:r>
              <a:rPr lang="en-US" sz="1400" b="1" dirty="0" smtClean="0">
                <a:solidFill>
                  <a:schemeClr val="accent2">
                    <a:lumMod val="75000"/>
                  </a:schemeClr>
                </a:solidFill>
              </a:rPr>
              <a:t>	&lt;set name="addresses" table="</a:t>
            </a:r>
            <a:r>
              <a:rPr lang="en-US" sz="1400" b="1" dirty="0" err="1" smtClean="0">
                <a:solidFill>
                  <a:schemeClr val="accent2">
                    <a:lumMod val="75000"/>
                  </a:schemeClr>
                </a:solidFill>
              </a:rPr>
              <a:t>PersonAddress</a:t>
            </a:r>
            <a:r>
              <a:rPr lang="en-US" sz="1400" b="1" dirty="0" smtClean="0">
                <a:solidFill>
                  <a:schemeClr val="accent2">
                    <a:lumMod val="75000"/>
                  </a:schemeClr>
                </a:solidFill>
              </a:rPr>
              <a:t>"&gt;</a:t>
            </a:r>
          </a:p>
          <a:p>
            <a:pPr lvl="4"/>
            <a:r>
              <a:rPr lang="fr-BE" sz="1400" b="1" dirty="0" smtClean="0">
                <a:solidFill>
                  <a:schemeClr val="accent2">
                    <a:lumMod val="75000"/>
                  </a:schemeClr>
                </a:solidFill>
              </a:rPr>
              <a:t>		&lt;</a:t>
            </a:r>
            <a:r>
              <a:rPr lang="fr-BE" sz="1400" b="1" dirty="0" err="1" smtClean="0">
                <a:solidFill>
                  <a:schemeClr val="accent2">
                    <a:lumMod val="75000"/>
                  </a:schemeClr>
                </a:solidFill>
              </a:rPr>
              <a:t>key</a:t>
            </a:r>
            <a:r>
              <a:rPr lang="fr-BE" sz="1400" b="1" dirty="0" smtClean="0">
                <a:solidFill>
                  <a:schemeClr val="accent2">
                    <a:lumMod val="75000"/>
                  </a:schemeClr>
                </a:solidFill>
              </a:rPr>
              <a:t> </a:t>
            </a:r>
            <a:r>
              <a:rPr lang="fr-BE" sz="1400" b="1" dirty="0" err="1" smtClean="0">
                <a:solidFill>
                  <a:schemeClr val="accent2">
                    <a:lumMod val="75000"/>
                  </a:schemeClr>
                </a:solidFill>
              </a:rPr>
              <a:t>column</a:t>
            </a:r>
            <a:r>
              <a:rPr lang="fr-BE" sz="1400" b="1" dirty="0" smtClean="0">
                <a:solidFill>
                  <a:schemeClr val="accent2">
                    <a:lumMod val="75000"/>
                  </a:schemeClr>
                </a:solidFill>
              </a:rPr>
              <a:t>="</a:t>
            </a:r>
            <a:r>
              <a:rPr lang="fr-BE" sz="1400" b="1" dirty="0" err="1" smtClean="0">
                <a:solidFill>
                  <a:schemeClr val="accent2">
                    <a:lumMod val="75000"/>
                  </a:schemeClr>
                </a:solidFill>
              </a:rPr>
              <a:t>personId</a:t>
            </a:r>
            <a:r>
              <a:rPr lang="fr-BE" sz="1400" b="1" dirty="0" smtClean="0">
                <a:solidFill>
                  <a:schemeClr val="accent2">
                    <a:lumMod val="75000"/>
                  </a:schemeClr>
                </a:solidFill>
              </a:rPr>
              <a:t>"/&gt;</a:t>
            </a:r>
          </a:p>
          <a:p>
            <a:pPr lvl="4"/>
            <a:r>
              <a:rPr lang="fr-BE" sz="1400" b="1" dirty="0" smtClean="0">
                <a:solidFill>
                  <a:schemeClr val="accent2">
                    <a:lumMod val="75000"/>
                  </a:schemeClr>
                </a:solidFill>
              </a:rPr>
              <a:t>		&lt;</a:t>
            </a:r>
            <a:r>
              <a:rPr lang="fr-BE" sz="1400" b="1" dirty="0" err="1" smtClean="0">
                <a:solidFill>
                  <a:schemeClr val="accent2">
                    <a:lumMod val="75000"/>
                  </a:schemeClr>
                </a:solidFill>
              </a:rPr>
              <a:t>many</a:t>
            </a:r>
            <a:r>
              <a:rPr lang="fr-BE" sz="1400" b="1" dirty="0" smtClean="0">
                <a:solidFill>
                  <a:schemeClr val="accent2">
                    <a:lumMod val="75000"/>
                  </a:schemeClr>
                </a:solidFill>
              </a:rPr>
              <a:t>-to-</a:t>
            </a:r>
            <a:r>
              <a:rPr lang="fr-BE" sz="1400" b="1" dirty="0" err="1" smtClean="0">
                <a:solidFill>
                  <a:schemeClr val="accent2">
                    <a:lumMod val="75000"/>
                  </a:schemeClr>
                </a:solidFill>
              </a:rPr>
              <a:t>many</a:t>
            </a:r>
            <a:r>
              <a:rPr lang="fr-BE" sz="1400" b="1" dirty="0" smtClean="0">
                <a:solidFill>
                  <a:schemeClr val="accent2">
                    <a:lumMod val="75000"/>
                  </a:schemeClr>
                </a:solidFill>
              </a:rPr>
              <a:t> </a:t>
            </a:r>
            <a:r>
              <a:rPr lang="fr-BE" sz="1400" b="1" dirty="0" err="1" smtClean="0">
                <a:solidFill>
                  <a:schemeClr val="accent2">
                    <a:lumMod val="75000"/>
                  </a:schemeClr>
                </a:solidFill>
              </a:rPr>
              <a:t>column</a:t>
            </a:r>
            <a:r>
              <a:rPr lang="fr-BE" sz="1400" b="1" dirty="0" smtClean="0">
                <a:solidFill>
                  <a:schemeClr val="accent2">
                    <a:lumMod val="75000"/>
                  </a:schemeClr>
                </a:solidFill>
              </a:rPr>
              <a:t>="</a:t>
            </a:r>
            <a:r>
              <a:rPr lang="fr-BE" sz="1400" b="1" dirty="0" err="1" smtClean="0">
                <a:solidFill>
                  <a:schemeClr val="accent2">
                    <a:lumMod val="75000"/>
                  </a:schemeClr>
                </a:solidFill>
              </a:rPr>
              <a:t>addressId</a:t>
            </a:r>
            <a:r>
              <a:rPr lang="fr-BE" sz="1400" b="1" dirty="0" smtClean="0">
                <a:solidFill>
                  <a:schemeClr val="accent2">
                    <a:lumMod val="75000"/>
                  </a:schemeClr>
                </a:solidFill>
              </a:rPr>
              <a:t>"</a:t>
            </a:r>
          </a:p>
          <a:p>
            <a:pPr lvl="4"/>
            <a:r>
              <a:rPr lang="fr-BE" sz="1400" b="1" dirty="0" smtClean="0">
                <a:solidFill>
                  <a:schemeClr val="accent2">
                    <a:lumMod val="75000"/>
                  </a:schemeClr>
                </a:solidFill>
              </a:rPr>
              <a:t>			          class="</a:t>
            </a:r>
            <a:r>
              <a:rPr lang="fr-BE" sz="1400" b="1" dirty="0" err="1" smtClean="0">
                <a:solidFill>
                  <a:schemeClr val="accent2">
                    <a:lumMod val="75000"/>
                  </a:schemeClr>
                </a:solidFill>
              </a:rPr>
              <a:t>Address</a:t>
            </a:r>
            <a:r>
              <a:rPr lang="fr-BE" sz="1400" b="1" dirty="0" smtClean="0">
                <a:solidFill>
                  <a:schemeClr val="accent2">
                    <a:lumMod val="75000"/>
                  </a:schemeClr>
                </a:solidFill>
              </a:rPr>
              <a:t>"/&gt;</a:t>
            </a:r>
          </a:p>
          <a:p>
            <a:pPr lvl="4"/>
            <a:r>
              <a:rPr lang="fr-BE" sz="1400" b="1" dirty="0" smtClean="0">
                <a:solidFill>
                  <a:schemeClr val="accent2">
                    <a:lumMod val="75000"/>
                  </a:schemeClr>
                </a:solidFill>
              </a:rPr>
              <a:t>	&lt;/set&gt;</a:t>
            </a:r>
          </a:p>
          <a:p>
            <a:pPr lvl="4"/>
            <a:r>
              <a:rPr lang="fr-BE" sz="1400" dirty="0" smtClean="0">
                <a:solidFill>
                  <a:schemeClr val="accent2">
                    <a:lumMod val="75000"/>
                  </a:schemeClr>
                </a:solidFill>
              </a:rPr>
              <a:t>&lt;/class&gt;</a:t>
            </a:r>
          </a:p>
          <a:p>
            <a:pPr lvl="4"/>
            <a:endParaRPr lang="fr-BE" sz="1400" dirty="0" smtClean="0">
              <a:solidFill>
                <a:schemeClr val="accent2">
                  <a:lumMod val="75000"/>
                </a:schemeClr>
              </a:solidFill>
            </a:endParaRPr>
          </a:p>
          <a:p>
            <a:pPr lvl="4"/>
            <a:r>
              <a:rPr lang="fr-BE" sz="1400" dirty="0" smtClean="0">
                <a:solidFill>
                  <a:schemeClr val="accent2">
                    <a:lumMod val="75000"/>
                  </a:schemeClr>
                </a:solidFill>
              </a:rPr>
              <a:t>&lt;class </a:t>
            </a:r>
            <a:r>
              <a:rPr lang="fr-BE" sz="1400" dirty="0" err="1" smtClean="0">
                <a:solidFill>
                  <a:schemeClr val="accent2">
                    <a:lumMod val="75000"/>
                  </a:schemeClr>
                </a:solidFill>
              </a:rPr>
              <a:t>name</a:t>
            </a:r>
            <a:r>
              <a:rPr lang="fr-BE" sz="1400" dirty="0" smtClean="0">
                <a:solidFill>
                  <a:schemeClr val="accent2">
                    <a:lumMod val="75000"/>
                  </a:schemeClr>
                </a:solidFill>
              </a:rPr>
              <a:t>="</a:t>
            </a:r>
            <a:r>
              <a:rPr lang="fr-BE" sz="1400" dirty="0" err="1" smtClean="0">
                <a:solidFill>
                  <a:schemeClr val="accent2">
                    <a:lumMod val="75000"/>
                  </a:schemeClr>
                </a:solidFill>
              </a:rPr>
              <a:t>Address</a:t>
            </a:r>
            <a:r>
              <a:rPr lang="fr-BE" sz="1400" dirty="0" smtClean="0">
                <a:solidFill>
                  <a:schemeClr val="accent2">
                    <a:lumMod val="75000"/>
                  </a:schemeClr>
                </a:solidFill>
              </a:rPr>
              <a:t>"&gt;</a:t>
            </a:r>
          </a:p>
          <a:p>
            <a:pPr lvl="4"/>
            <a:r>
              <a:rPr lang="en-US" sz="1400" dirty="0" smtClean="0">
                <a:solidFill>
                  <a:schemeClr val="accent2">
                    <a:lumMod val="75000"/>
                  </a:schemeClr>
                </a:solidFill>
              </a:rPr>
              <a:t>	&lt;id name="id" column="</a:t>
            </a:r>
            <a:r>
              <a:rPr lang="en-US" sz="1400" dirty="0" err="1" smtClean="0">
                <a:solidFill>
                  <a:schemeClr val="accent2">
                    <a:lumMod val="75000"/>
                  </a:schemeClr>
                </a:solidFill>
              </a:rPr>
              <a:t>addressId</a:t>
            </a:r>
            <a:r>
              <a:rPr lang="en-US" sz="1400" dirty="0" smtClean="0">
                <a:solidFill>
                  <a:schemeClr val="accent2">
                    <a:lumMod val="75000"/>
                  </a:schemeClr>
                </a:solidFill>
              </a:rPr>
              <a:t>"&gt;</a:t>
            </a:r>
          </a:p>
          <a:p>
            <a:pPr lvl="4"/>
            <a:r>
              <a:rPr lang="fr-BE" sz="1400" dirty="0" smtClean="0">
                <a:solidFill>
                  <a:schemeClr val="accent2">
                    <a:lumMod val="75000"/>
                  </a:schemeClr>
                </a:solidFill>
              </a:rPr>
              <a:t>		&lt;</a:t>
            </a:r>
            <a:r>
              <a:rPr lang="fr-BE" sz="1400" dirty="0" err="1" smtClean="0">
                <a:solidFill>
                  <a:schemeClr val="accent2">
                    <a:lumMod val="75000"/>
                  </a:schemeClr>
                </a:solidFill>
              </a:rPr>
              <a:t>generator</a:t>
            </a:r>
            <a:r>
              <a:rPr lang="fr-BE" sz="1400" dirty="0" smtClean="0">
                <a:solidFill>
                  <a:schemeClr val="accent2">
                    <a:lumMod val="75000"/>
                  </a:schemeClr>
                </a:solidFill>
              </a:rPr>
              <a:t> class="native"/&gt;</a:t>
            </a:r>
          </a:p>
          <a:p>
            <a:pPr lvl="4"/>
            <a:r>
              <a:rPr lang="fr-BE" sz="1400" dirty="0" smtClean="0">
                <a:solidFill>
                  <a:schemeClr val="accent2">
                    <a:lumMod val="75000"/>
                  </a:schemeClr>
                </a:solidFill>
              </a:rPr>
              <a:t>	&lt;/id&gt;</a:t>
            </a:r>
          </a:p>
          <a:p>
            <a:pPr lvl="4"/>
            <a:r>
              <a:rPr lang="fr-BE" sz="1400" dirty="0" smtClean="0">
                <a:solidFill>
                  <a:schemeClr val="accent2">
                    <a:lumMod val="75000"/>
                  </a:schemeClr>
                </a:solidFill>
              </a:rPr>
              <a:t>&lt;/class&gt;</a:t>
            </a:r>
          </a:p>
        </p:txBody>
      </p:sp>
      <p:sp>
        <p:nvSpPr>
          <p:cNvPr id="5" name="Rectangle 4"/>
          <p:cNvSpPr/>
          <p:nvPr/>
        </p:nvSpPr>
        <p:spPr bwMode="auto">
          <a:xfrm>
            <a:off x="1785918" y="1928802"/>
            <a:ext cx="6500858" cy="4000528"/>
          </a:xfrm>
          <a:prstGeom prst="rect">
            <a:avLst/>
          </a:prstGeom>
          <a:noFill/>
          <a:ln w="19050" cap="flat" cmpd="sng" algn="ctr">
            <a:solidFill>
              <a:schemeClr val="tx1"/>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Tree>
  </p:cSld>
  <p:clrMapOvr>
    <a:masterClrMapping/>
  </p:clrMapOvr>
  <p:transition>
    <p:strips dir="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500034" y="2160597"/>
            <a:ext cx="7929618" cy="982651"/>
          </a:xfrm>
        </p:spPr>
        <p:txBody>
          <a:bodyPr/>
          <a:lstStyle/>
          <a:p>
            <a:pPr algn="ctr"/>
            <a:r>
              <a:rPr lang="fr-BE" sz="3600" b="1" dirty="0" smtClean="0"/>
              <a:t>c.	 </a:t>
            </a:r>
            <a:r>
              <a:rPr lang="fr-BE" sz="3600" b="1" i="1" dirty="0" smtClean="0"/>
              <a:t>Association bidirectionnelle</a:t>
            </a:r>
            <a:endParaRPr lang="fr-BE" sz="3600" dirty="0" smtClean="0"/>
          </a:p>
        </p:txBody>
      </p:sp>
    </p:spTree>
  </p:cSld>
  <p:clrMapOvr>
    <a:masterClrMapping/>
  </p:clrMapOvr>
  <p:transition>
    <p:strips dir="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rganigramme : Stockage interne 8"/>
          <p:cNvSpPr/>
          <p:nvPr/>
        </p:nvSpPr>
        <p:spPr bwMode="auto">
          <a:xfrm>
            <a:off x="5429256" y="1714488"/>
            <a:ext cx="2714644" cy="2500330"/>
          </a:xfrm>
          <a:prstGeom prst="flowChartInternalStorag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
        <p:nvSpPr>
          <p:cNvPr id="11" name="ZoneTexte 10"/>
          <p:cNvSpPr txBox="1"/>
          <p:nvPr/>
        </p:nvSpPr>
        <p:spPr>
          <a:xfrm>
            <a:off x="6357950" y="1714488"/>
            <a:ext cx="1071570" cy="369332"/>
          </a:xfrm>
          <a:prstGeom prst="rect">
            <a:avLst/>
          </a:prstGeom>
          <a:noFill/>
        </p:spPr>
        <p:txBody>
          <a:bodyPr wrap="square" rtlCol="0">
            <a:spAutoFit/>
          </a:bodyPr>
          <a:lstStyle/>
          <a:p>
            <a:pPr algn="ctr"/>
            <a:r>
              <a:rPr lang="fr-BE" dirty="0" err="1" smtClean="0"/>
              <a:t>Adress</a:t>
            </a:r>
            <a:endParaRPr lang="fr-BE" dirty="0"/>
          </a:p>
        </p:txBody>
      </p:sp>
      <p:sp>
        <p:nvSpPr>
          <p:cNvPr id="15" name="ZoneTexte 14"/>
          <p:cNvSpPr txBox="1"/>
          <p:nvPr/>
        </p:nvSpPr>
        <p:spPr>
          <a:xfrm>
            <a:off x="5786446" y="2143116"/>
            <a:ext cx="2357454" cy="369332"/>
          </a:xfrm>
          <a:prstGeom prst="rect">
            <a:avLst/>
          </a:prstGeom>
          <a:noFill/>
        </p:spPr>
        <p:txBody>
          <a:bodyPr wrap="square" rtlCol="0">
            <a:spAutoFit/>
          </a:bodyPr>
          <a:lstStyle/>
          <a:p>
            <a:r>
              <a:rPr lang="fr-BE" i="1" u="sng" dirty="0" err="1" smtClean="0"/>
              <a:t>addressID</a:t>
            </a:r>
            <a:r>
              <a:rPr lang="fr-BE" i="1" u="sng" dirty="0" smtClean="0"/>
              <a:t> </a:t>
            </a:r>
            <a:r>
              <a:rPr lang="fr-BE" u="sng" dirty="0" err="1" smtClean="0"/>
              <a:t>int</a:t>
            </a:r>
            <a:r>
              <a:rPr lang="fr-BE" u="sng" dirty="0" smtClean="0"/>
              <a:t> NN PK</a:t>
            </a:r>
          </a:p>
        </p:txBody>
      </p:sp>
      <p:sp>
        <p:nvSpPr>
          <p:cNvPr id="4" name="Titre 3"/>
          <p:cNvSpPr>
            <a:spLocks noGrp="1"/>
          </p:cNvSpPr>
          <p:nvPr>
            <p:ph type="title"/>
          </p:nvPr>
        </p:nvSpPr>
        <p:spPr>
          <a:xfrm>
            <a:off x="-32" y="-24"/>
            <a:ext cx="9144032" cy="1000132"/>
          </a:xfrm>
        </p:spPr>
        <p:txBody>
          <a:bodyPr/>
          <a:lstStyle/>
          <a:p>
            <a:pPr>
              <a:buNone/>
            </a:pPr>
            <a:r>
              <a:rPr lang="fr-BE" dirty="0" smtClean="0"/>
              <a:t>VII.		 Les associations et jointures - </a:t>
            </a:r>
            <a:r>
              <a:rPr lang="fr-BE" sz="2400" i="1" dirty="0" smtClean="0"/>
              <a:t>Association 	 	bidirectionnelle – one-to-</a:t>
            </a:r>
            <a:r>
              <a:rPr lang="fr-BE" sz="2400" i="1" dirty="0" err="1" smtClean="0"/>
              <a:t>many</a:t>
            </a:r>
            <a:r>
              <a:rPr lang="fr-BE" sz="2400" i="1" dirty="0" smtClean="0"/>
              <a:t> / </a:t>
            </a:r>
            <a:r>
              <a:rPr lang="fr-BE" sz="2400" i="1" dirty="0" err="1" smtClean="0"/>
              <a:t>many</a:t>
            </a:r>
            <a:r>
              <a:rPr lang="fr-BE" sz="2400" i="1" dirty="0" smtClean="0"/>
              <a:t>-to-one</a:t>
            </a:r>
            <a:endParaRPr lang="fr-BE" sz="2400" i="1" dirty="0"/>
          </a:p>
        </p:txBody>
      </p:sp>
      <p:sp>
        <p:nvSpPr>
          <p:cNvPr id="8" name="Organigramme : Stockage interne 7"/>
          <p:cNvSpPr/>
          <p:nvPr/>
        </p:nvSpPr>
        <p:spPr bwMode="auto">
          <a:xfrm>
            <a:off x="785786" y="1643050"/>
            <a:ext cx="2643206" cy="2500330"/>
          </a:xfrm>
          <a:prstGeom prst="flowChartInternalStorag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
        <p:nvSpPr>
          <p:cNvPr id="10" name="ZoneTexte 9"/>
          <p:cNvSpPr txBox="1"/>
          <p:nvPr/>
        </p:nvSpPr>
        <p:spPr>
          <a:xfrm>
            <a:off x="1643042" y="1643050"/>
            <a:ext cx="1071570" cy="369332"/>
          </a:xfrm>
          <a:prstGeom prst="rect">
            <a:avLst/>
          </a:prstGeom>
          <a:noFill/>
        </p:spPr>
        <p:txBody>
          <a:bodyPr wrap="square" rtlCol="0">
            <a:spAutoFit/>
          </a:bodyPr>
          <a:lstStyle/>
          <a:p>
            <a:pPr algn="ctr"/>
            <a:r>
              <a:rPr lang="fr-BE" dirty="0" smtClean="0"/>
              <a:t>Person</a:t>
            </a:r>
            <a:endParaRPr lang="fr-BE" dirty="0"/>
          </a:p>
        </p:txBody>
      </p:sp>
      <p:sp>
        <p:nvSpPr>
          <p:cNvPr id="14" name="ZoneTexte 13"/>
          <p:cNvSpPr txBox="1"/>
          <p:nvPr/>
        </p:nvSpPr>
        <p:spPr>
          <a:xfrm>
            <a:off x="1142976" y="2071678"/>
            <a:ext cx="2214578" cy="646331"/>
          </a:xfrm>
          <a:prstGeom prst="rect">
            <a:avLst/>
          </a:prstGeom>
          <a:noFill/>
        </p:spPr>
        <p:txBody>
          <a:bodyPr wrap="square" rtlCol="0">
            <a:spAutoFit/>
          </a:bodyPr>
          <a:lstStyle/>
          <a:p>
            <a:r>
              <a:rPr lang="fr-BE" i="1" u="sng" dirty="0" err="1" smtClean="0"/>
              <a:t>personID</a:t>
            </a:r>
            <a:r>
              <a:rPr lang="fr-BE" u="sng" dirty="0" smtClean="0"/>
              <a:t> </a:t>
            </a:r>
            <a:r>
              <a:rPr lang="fr-BE" u="sng" dirty="0" err="1" smtClean="0"/>
              <a:t>int</a:t>
            </a:r>
            <a:r>
              <a:rPr lang="fr-BE" u="sng" dirty="0" smtClean="0"/>
              <a:t> NN PK</a:t>
            </a:r>
          </a:p>
          <a:p>
            <a:r>
              <a:rPr lang="fr-BE" i="1" dirty="0" err="1" smtClean="0"/>
              <a:t>adressID</a:t>
            </a:r>
            <a:r>
              <a:rPr lang="fr-BE" dirty="0" smtClean="0"/>
              <a:t> </a:t>
            </a:r>
            <a:r>
              <a:rPr lang="fr-BE" dirty="0" err="1" smtClean="0"/>
              <a:t>int</a:t>
            </a:r>
            <a:r>
              <a:rPr lang="fr-BE" dirty="0" smtClean="0"/>
              <a:t> NN</a:t>
            </a:r>
          </a:p>
        </p:txBody>
      </p:sp>
    </p:spTree>
  </p:cSld>
  <p:clrMapOvr>
    <a:masterClrMapping/>
  </p:clrMapOvr>
  <p:transition>
    <p:strips dir="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857256"/>
          </a:xfrm>
        </p:spPr>
        <p:txBody>
          <a:bodyPr/>
          <a:lstStyle/>
          <a:p>
            <a:pPr>
              <a:buNone/>
            </a:pPr>
            <a:r>
              <a:rPr lang="fr-BE" dirty="0" smtClean="0"/>
              <a:t>VII.		 Les associations et jointures - </a:t>
            </a:r>
            <a:r>
              <a:rPr lang="fr-BE" sz="2400" i="1" dirty="0" smtClean="0"/>
              <a:t>Association 	 	bidirectionnelle</a:t>
            </a:r>
            <a:r>
              <a:rPr lang="fr-BE" i="1" dirty="0" smtClean="0"/>
              <a:t> </a:t>
            </a:r>
            <a:r>
              <a:rPr lang="fr-BE" sz="2400" i="1" dirty="0" smtClean="0"/>
              <a:t>– one-to-</a:t>
            </a:r>
            <a:r>
              <a:rPr lang="fr-BE" sz="2400" i="1" dirty="0" err="1" smtClean="0"/>
              <a:t>many</a:t>
            </a:r>
            <a:r>
              <a:rPr lang="fr-BE" sz="2400" i="1" dirty="0" smtClean="0"/>
              <a:t> / </a:t>
            </a:r>
            <a:r>
              <a:rPr lang="fr-BE" sz="2400" i="1" dirty="0" err="1" smtClean="0"/>
              <a:t>many</a:t>
            </a:r>
            <a:r>
              <a:rPr lang="fr-BE" sz="2400" i="1" dirty="0" smtClean="0"/>
              <a:t>-to-one </a:t>
            </a:r>
            <a:endParaRPr lang="fr-BE" sz="2400" i="1" dirty="0"/>
          </a:p>
        </p:txBody>
      </p:sp>
      <p:sp>
        <p:nvSpPr>
          <p:cNvPr id="6" name="Rectangle 5"/>
          <p:cNvSpPr/>
          <p:nvPr/>
        </p:nvSpPr>
        <p:spPr>
          <a:xfrm>
            <a:off x="0" y="1000108"/>
            <a:ext cx="9144000" cy="4585871"/>
          </a:xfrm>
          <a:prstGeom prst="rect">
            <a:avLst/>
          </a:prstGeom>
        </p:spPr>
        <p:txBody>
          <a:bodyPr wrap="square">
            <a:spAutoFit/>
          </a:bodyPr>
          <a:lstStyle/>
          <a:p>
            <a:r>
              <a:rPr lang="fr-BE" dirty="0" smtClean="0"/>
              <a:t>Une association bidirectionnelle </a:t>
            </a:r>
            <a:r>
              <a:rPr lang="fr-BE" b="1" dirty="0" smtClean="0"/>
              <a:t>plusieurs à un (</a:t>
            </a:r>
            <a:r>
              <a:rPr lang="fr-BE" b="1" dirty="0" err="1" smtClean="0"/>
              <a:t>many</a:t>
            </a:r>
            <a:r>
              <a:rPr lang="fr-BE" b="1" dirty="0" smtClean="0"/>
              <a:t>-to-one</a:t>
            </a:r>
            <a:r>
              <a:rPr lang="fr-BE" dirty="0" smtClean="0"/>
              <a:t>) est le type</a:t>
            </a:r>
          </a:p>
          <a:p>
            <a:r>
              <a:rPr lang="fr-BE" dirty="0" smtClean="0"/>
              <a:t>d'association que l'on rencontre le plus souvent. (c'est la façon standard de</a:t>
            </a:r>
          </a:p>
          <a:p>
            <a:r>
              <a:rPr lang="fr-BE" dirty="0" smtClean="0"/>
              <a:t>créer des relations parents/enfants.)</a:t>
            </a:r>
            <a:endParaRPr lang="fr-BE" sz="1400" dirty="0" smtClean="0">
              <a:solidFill>
                <a:schemeClr val="accent2">
                  <a:lumMod val="75000"/>
                </a:schemeClr>
              </a:solidFill>
            </a:endParaRPr>
          </a:p>
          <a:p>
            <a:pPr lvl="5"/>
            <a:endParaRPr lang="fr-BE" sz="1400" dirty="0" smtClean="0">
              <a:solidFill>
                <a:schemeClr val="accent2">
                  <a:lumMod val="75000"/>
                </a:schemeClr>
              </a:solidFill>
            </a:endParaRPr>
          </a:p>
          <a:p>
            <a:pPr lvl="5"/>
            <a:r>
              <a:rPr lang="fr-BE" sz="1400" dirty="0" smtClean="0">
                <a:solidFill>
                  <a:schemeClr val="accent2">
                    <a:lumMod val="75000"/>
                  </a:schemeClr>
                </a:solidFill>
              </a:rPr>
              <a:t>&lt;class </a:t>
            </a:r>
            <a:r>
              <a:rPr lang="fr-BE" sz="1400" dirty="0" err="1" smtClean="0">
                <a:solidFill>
                  <a:schemeClr val="accent2">
                    <a:lumMod val="75000"/>
                  </a:schemeClr>
                </a:solidFill>
              </a:rPr>
              <a:t>name</a:t>
            </a:r>
            <a:r>
              <a:rPr lang="fr-BE" sz="1400" dirty="0" smtClean="0">
                <a:solidFill>
                  <a:schemeClr val="accent2">
                    <a:lumMod val="75000"/>
                  </a:schemeClr>
                </a:solidFill>
              </a:rPr>
              <a:t>="Person"&gt;</a:t>
            </a:r>
          </a:p>
          <a:p>
            <a:pPr lvl="5"/>
            <a:r>
              <a:rPr lang="en-US" sz="1400" dirty="0" smtClean="0">
                <a:solidFill>
                  <a:schemeClr val="accent2">
                    <a:lumMod val="75000"/>
                  </a:schemeClr>
                </a:solidFill>
              </a:rPr>
              <a:t>	&lt;id name="id" column="</a:t>
            </a:r>
            <a:r>
              <a:rPr lang="en-US" sz="1400" dirty="0" err="1" smtClean="0">
                <a:solidFill>
                  <a:schemeClr val="accent2">
                    <a:lumMod val="75000"/>
                  </a:schemeClr>
                </a:solidFill>
              </a:rPr>
              <a:t>personId</a:t>
            </a:r>
            <a:r>
              <a:rPr lang="en-US" sz="1400" dirty="0" smtClean="0">
                <a:solidFill>
                  <a:schemeClr val="accent2">
                    <a:lumMod val="75000"/>
                  </a:schemeClr>
                </a:solidFill>
              </a:rPr>
              <a:t>"&gt;</a:t>
            </a:r>
          </a:p>
          <a:p>
            <a:pPr lvl="5"/>
            <a:r>
              <a:rPr lang="fr-BE" sz="1400" dirty="0" smtClean="0">
                <a:solidFill>
                  <a:schemeClr val="accent2">
                    <a:lumMod val="75000"/>
                  </a:schemeClr>
                </a:solidFill>
              </a:rPr>
              <a:t>		&lt;</a:t>
            </a:r>
            <a:r>
              <a:rPr lang="fr-BE" sz="1400" dirty="0" err="1" smtClean="0">
                <a:solidFill>
                  <a:schemeClr val="accent2">
                    <a:lumMod val="75000"/>
                  </a:schemeClr>
                </a:solidFill>
              </a:rPr>
              <a:t>generator</a:t>
            </a:r>
            <a:r>
              <a:rPr lang="fr-BE" sz="1400" dirty="0" smtClean="0">
                <a:solidFill>
                  <a:schemeClr val="accent2">
                    <a:lumMod val="75000"/>
                  </a:schemeClr>
                </a:solidFill>
              </a:rPr>
              <a:t> class="native"/&gt;</a:t>
            </a:r>
          </a:p>
          <a:p>
            <a:pPr lvl="5"/>
            <a:r>
              <a:rPr lang="fr-BE" sz="1400" dirty="0" smtClean="0">
                <a:solidFill>
                  <a:schemeClr val="accent2">
                    <a:lumMod val="75000"/>
                  </a:schemeClr>
                </a:solidFill>
              </a:rPr>
              <a:t>	&lt;/id&gt;</a:t>
            </a:r>
          </a:p>
          <a:p>
            <a:pPr lvl="5"/>
            <a:r>
              <a:rPr lang="fr-BE" sz="1400" dirty="0" smtClean="0">
                <a:solidFill>
                  <a:schemeClr val="accent2">
                    <a:lumMod val="75000"/>
                  </a:schemeClr>
                </a:solidFill>
              </a:rPr>
              <a:t>	</a:t>
            </a:r>
            <a:r>
              <a:rPr lang="fr-BE" sz="1400" b="1" dirty="0" smtClean="0">
                <a:solidFill>
                  <a:schemeClr val="accent2">
                    <a:lumMod val="75000"/>
                  </a:schemeClr>
                </a:solidFill>
              </a:rPr>
              <a:t>&lt;</a:t>
            </a:r>
            <a:r>
              <a:rPr lang="fr-BE" sz="1400" b="1" dirty="0" err="1" smtClean="0">
                <a:solidFill>
                  <a:schemeClr val="accent2">
                    <a:lumMod val="75000"/>
                  </a:schemeClr>
                </a:solidFill>
              </a:rPr>
              <a:t>many</a:t>
            </a:r>
            <a:r>
              <a:rPr lang="fr-BE" sz="1400" b="1" dirty="0" smtClean="0">
                <a:solidFill>
                  <a:schemeClr val="accent2">
                    <a:lumMod val="75000"/>
                  </a:schemeClr>
                </a:solidFill>
              </a:rPr>
              <a:t>-to-one </a:t>
            </a:r>
            <a:r>
              <a:rPr lang="fr-BE" sz="1400" b="1" dirty="0" err="1" smtClean="0">
                <a:solidFill>
                  <a:schemeClr val="accent2">
                    <a:lumMod val="75000"/>
                  </a:schemeClr>
                </a:solidFill>
              </a:rPr>
              <a:t>name</a:t>
            </a:r>
            <a:r>
              <a:rPr lang="fr-BE" sz="1400" b="1" dirty="0" smtClean="0">
                <a:solidFill>
                  <a:schemeClr val="accent2">
                    <a:lumMod val="75000"/>
                  </a:schemeClr>
                </a:solidFill>
              </a:rPr>
              <a:t>="</a:t>
            </a:r>
            <a:r>
              <a:rPr lang="fr-BE" sz="1400" b="1" dirty="0" err="1" smtClean="0">
                <a:solidFill>
                  <a:schemeClr val="accent2">
                    <a:lumMod val="75000"/>
                  </a:schemeClr>
                </a:solidFill>
              </a:rPr>
              <a:t>address</a:t>
            </a:r>
            <a:r>
              <a:rPr lang="fr-BE" sz="1400" b="1" dirty="0" smtClean="0">
                <a:solidFill>
                  <a:schemeClr val="accent2">
                    <a:lumMod val="75000"/>
                  </a:schemeClr>
                </a:solidFill>
              </a:rPr>
              <a:t>"  </a:t>
            </a:r>
            <a:r>
              <a:rPr lang="fr-BE" sz="1400" b="1" dirty="0" err="1" smtClean="0">
                <a:solidFill>
                  <a:schemeClr val="accent2">
                    <a:lumMod val="75000"/>
                  </a:schemeClr>
                </a:solidFill>
              </a:rPr>
              <a:t>column</a:t>
            </a:r>
            <a:r>
              <a:rPr lang="fr-BE" sz="1400" b="1" dirty="0" smtClean="0">
                <a:solidFill>
                  <a:schemeClr val="accent2">
                    <a:lumMod val="75000"/>
                  </a:schemeClr>
                </a:solidFill>
              </a:rPr>
              <a:t>="</a:t>
            </a:r>
            <a:r>
              <a:rPr lang="fr-BE" sz="1400" b="1" dirty="0" err="1" smtClean="0">
                <a:solidFill>
                  <a:schemeClr val="accent2">
                    <a:lumMod val="75000"/>
                  </a:schemeClr>
                </a:solidFill>
              </a:rPr>
              <a:t>addressId</a:t>
            </a:r>
            <a:r>
              <a:rPr lang="fr-BE" sz="1400" b="1" dirty="0" smtClean="0">
                <a:solidFill>
                  <a:schemeClr val="accent2">
                    <a:lumMod val="75000"/>
                  </a:schemeClr>
                </a:solidFill>
              </a:rPr>
              <a:t>" not-</a:t>
            </a:r>
            <a:r>
              <a:rPr lang="fr-BE" sz="1400" b="1" dirty="0" err="1" smtClean="0">
                <a:solidFill>
                  <a:schemeClr val="accent2">
                    <a:lumMod val="75000"/>
                  </a:schemeClr>
                </a:solidFill>
              </a:rPr>
              <a:t>null</a:t>
            </a:r>
            <a:r>
              <a:rPr lang="fr-BE" sz="1400" b="1" dirty="0" smtClean="0">
                <a:solidFill>
                  <a:schemeClr val="accent2">
                    <a:lumMod val="75000"/>
                  </a:schemeClr>
                </a:solidFill>
              </a:rPr>
              <a:t>="</a:t>
            </a:r>
            <a:r>
              <a:rPr lang="fr-BE" sz="1400" b="1" dirty="0" err="1" smtClean="0">
                <a:solidFill>
                  <a:schemeClr val="accent2">
                    <a:lumMod val="75000"/>
                  </a:schemeClr>
                </a:solidFill>
              </a:rPr>
              <a:t>true</a:t>
            </a:r>
            <a:r>
              <a:rPr lang="fr-BE" sz="1400" b="1" dirty="0" smtClean="0">
                <a:solidFill>
                  <a:schemeClr val="accent2">
                    <a:lumMod val="75000"/>
                  </a:schemeClr>
                </a:solidFill>
              </a:rPr>
              <a:t>"/&gt;</a:t>
            </a:r>
          </a:p>
          <a:p>
            <a:pPr lvl="5"/>
            <a:r>
              <a:rPr lang="fr-BE" sz="1400" dirty="0" smtClean="0">
                <a:solidFill>
                  <a:schemeClr val="accent2">
                    <a:lumMod val="75000"/>
                  </a:schemeClr>
                </a:solidFill>
              </a:rPr>
              <a:t>&lt;/class&gt;</a:t>
            </a:r>
          </a:p>
          <a:p>
            <a:pPr lvl="5"/>
            <a:endParaRPr lang="fr-BE" sz="1400" dirty="0" smtClean="0">
              <a:solidFill>
                <a:schemeClr val="accent2">
                  <a:lumMod val="75000"/>
                </a:schemeClr>
              </a:solidFill>
            </a:endParaRPr>
          </a:p>
          <a:p>
            <a:pPr lvl="5"/>
            <a:r>
              <a:rPr lang="fr-BE" sz="1400" dirty="0" smtClean="0">
                <a:solidFill>
                  <a:schemeClr val="accent2">
                    <a:lumMod val="75000"/>
                  </a:schemeClr>
                </a:solidFill>
              </a:rPr>
              <a:t>&lt;class </a:t>
            </a:r>
            <a:r>
              <a:rPr lang="fr-BE" sz="1400" dirty="0" err="1" smtClean="0">
                <a:solidFill>
                  <a:schemeClr val="accent2">
                    <a:lumMod val="75000"/>
                  </a:schemeClr>
                </a:solidFill>
              </a:rPr>
              <a:t>name</a:t>
            </a:r>
            <a:r>
              <a:rPr lang="fr-BE" sz="1400" dirty="0" smtClean="0">
                <a:solidFill>
                  <a:schemeClr val="accent2">
                    <a:lumMod val="75000"/>
                  </a:schemeClr>
                </a:solidFill>
              </a:rPr>
              <a:t>="</a:t>
            </a:r>
            <a:r>
              <a:rPr lang="fr-BE" sz="1400" dirty="0" err="1" smtClean="0">
                <a:solidFill>
                  <a:schemeClr val="accent2">
                    <a:lumMod val="75000"/>
                  </a:schemeClr>
                </a:solidFill>
              </a:rPr>
              <a:t>Address</a:t>
            </a:r>
            <a:r>
              <a:rPr lang="fr-BE" sz="1400" dirty="0" smtClean="0">
                <a:solidFill>
                  <a:schemeClr val="accent2">
                    <a:lumMod val="75000"/>
                  </a:schemeClr>
                </a:solidFill>
              </a:rPr>
              <a:t>"&gt;</a:t>
            </a:r>
          </a:p>
          <a:p>
            <a:pPr lvl="5"/>
            <a:r>
              <a:rPr lang="en-US" sz="1400" dirty="0" smtClean="0">
                <a:solidFill>
                  <a:schemeClr val="accent2">
                    <a:lumMod val="75000"/>
                  </a:schemeClr>
                </a:solidFill>
              </a:rPr>
              <a:t>	&lt;id name="id" column="</a:t>
            </a:r>
            <a:r>
              <a:rPr lang="en-US" sz="1400" dirty="0" err="1" smtClean="0">
                <a:solidFill>
                  <a:schemeClr val="accent2">
                    <a:lumMod val="75000"/>
                  </a:schemeClr>
                </a:solidFill>
              </a:rPr>
              <a:t>addressId</a:t>
            </a:r>
            <a:r>
              <a:rPr lang="en-US" sz="1400" dirty="0" smtClean="0">
                <a:solidFill>
                  <a:schemeClr val="accent2">
                    <a:lumMod val="75000"/>
                  </a:schemeClr>
                </a:solidFill>
              </a:rPr>
              <a:t>"&gt;</a:t>
            </a:r>
          </a:p>
          <a:p>
            <a:pPr lvl="5"/>
            <a:r>
              <a:rPr lang="fr-BE" sz="1400" dirty="0" smtClean="0">
                <a:solidFill>
                  <a:schemeClr val="accent2">
                    <a:lumMod val="75000"/>
                  </a:schemeClr>
                </a:solidFill>
              </a:rPr>
              <a:t>		&lt;</a:t>
            </a:r>
            <a:r>
              <a:rPr lang="fr-BE" sz="1400" dirty="0" err="1" smtClean="0">
                <a:solidFill>
                  <a:schemeClr val="accent2">
                    <a:lumMod val="75000"/>
                  </a:schemeClr>
                </a:solidFill>
              </a:rPr>
              <a:t>generator</a:t>
            </a:r>
            <a:r>
              <a:rPr lang="fr-BE" sz="1400" dirty="0" smtClean="0">
                <a:solidFill>
                  <a:schemeClr val="accent2">
                    <a:lumMod val="75000"/>
                  </a:schemeClr>
                </a:solidFill>
              </a:rPr>
              <a:t> class="native"/&gt;</a:t>
            </a:r>
          </a:p>
          <a:p>
            <a:pPr lvl="5"/>
            <a:r>
              <a:rPr lang="fr-BE" sz="1400" dirty="0" smtClean="0">
                <a:solidFill>
                  <a:schemeClr val="accent2">
                    <a:lumMod val="75000"/>
                  </a:schemeClr>
                </a:solidFill>
              </a:rPr>
              <a:t>	&lt;/id&gt;</a:t>
            </a:r>
          </a:p>
          <a:p>
            <a:pPr lvl="5"/>
            <a:r>
              <a:rPr lang="en-US" sz="1400" dirty="0" smtClean="0">
                <a:solidFill>
                  <a:schemeClr val="accent2">
                    <a:lumMod val="75000"/>
                  </a:schemeClr>
                </a:solidFill>
              </a:rPr>
              <a:t>	</a:t>
            </a:r>
            <a:r>
              <a:rPr lang="en-US" sz="1400" b="1" dirty="0" smtClean="0">
                <a:solidFill>
                  <a:schemeClr val="accent2">
                    <a:lumMod val="75000"/>
                  </a:schemeClr>
                </a:solidFill>
              </a:rPr>
              <a:t>&lt;set name="people" inverse="true"&gt;</a:t>
            </a:r>
          </a:p>
          <a:p>
            <a:pPr lvl="5"/>
            <a:r>
              <a:rPr lang="fr-BE" sz="1400" b="1" dirty="0" smtClean="0">
                <a:solidFill>
                  <a:schemeClr val="accent2">
                    <a:lumMod val="75000"/>
                  </a:schemeClr>
                </a:solidFill>
              </a:rPr>
              <a:t>		&lt;</a:t>
            </a:r>
            <a:r>
              <a:rPr lang="fr-BE" sz="1400" b="1" dirty="0" err="1" smtClean="0">
                <a:solidFill>
                  <a:schemeClr val="accent2">
                    <a:lumMod val="75000"/>
                  </a:schemeClr>
                </a:solidFill>
              </a:rPr>
              <a:t>key</a:t>
            </a:r>
            <a:r>
              <a:rPr lang="fr-BE" sz="1400" b="1" dirty="0" smtClean="0">
                <a:solidFill>
                  <a:schemeClr val="accent2">
                    <a:lumMod val="75000"/>
                  </a:schemeClr>
                </a:solidFill>
              </a:rPr>
              <a:t> </a:t>
            </a:r>
            <a:r>
              <a:rPr lang="fr-BE" sz="1400" b="1" dirty="0" err="1" smtClean="0">
                <a:solidFill>
                  <a:schemeClr val="accent2">
                    <a:lumMod val="75000"/>
                  </a:schemeClr>
                </a:solidFill>
              </a:rPr>
              <a:t>column</a:t>
            </a:r>
            <a:r>
              <a:rPr lang="fr-BE" sz="1400" b="1" dirty="0" smtClean="0">
                <a:solidFill>
                  <a:schemeClr val="accent2">
                    <a:lumMod val="75000"/>
                  </a:schemeClr>
                </a:solidFill>
              </a:rPr>
              <a:t>="</a:t>
            </a:r>
            <a:r>
              <a:rPr lang="fr-BE" sz="1400" b="1" dirty="0" err="1" smtClean="0">
                <a:solidFill>
                  <a:schemeClr val="accent2">
                    <a:lumMod val="75000"/>
                  </a:schemeClr>
                </a:solidFill>
              </a:rPr>
              <a:t>addressId</a:t>
            </a:r>
            <a:r>
              <a:rPr lang="fr-BE" sz="1400" b="1" dirty="0" smtClean="0">
                <a:solidFill>
                  <a:schemeClr val="accent2">
                    <a:lumMod val="75000"/>
                  </a:schemeClr>
                </a:solidFill>
              </a:rPr>
              <a:t>"/&gt;</a:t>
            </a:r>
          </a:p>
          <a:p>
            <a:pPr lvl="5"/>
            <a:r>
              <a:rPr lang="fr-BE" sz="1400" b="1" dirty="0" smtClean="0">
                <a:solidFill>
                  <a:schemeClr val="accent2">
                    <a:lumMod val="75000"/>
                  </a:schemeClr>
                </a:solidFill>
              </a:rPr>
              <a:t>		&lt;one-to-</a:t>
            </a:r>
            <a:r>
              <a:rPr lang="fr-BE" sz="1400" b="1" dirty="0" err="1" smtClean="0">
                <a:solidFill>
                  <a:schemeClr val="accent2">
                    <a:lumMod val="75000"/>
                  </a:schemeClr>
                </a:solidFill>
              </a:rPr>
              <a:t>many</a:t>
            </a:r>
            <a:r>
              <a:rPr lang="fr-BE" sz="1400" b="1" dirty="0" smtClean="0">
                <a:solidFill>
                  <a:schemeClr val="accent2">
                    <a:lumMod val="75000"/>
                  </a:schemeClr>
                </a:solidFill>
              </a:rPr>
              <a:t> class="Person"/&gt;</a:t>
            </a:r>
          </a:p>
          <a:p>
            <a:pPr lvl="5"/>
            <a:r>
              <a:rPr lang="fr-BE" sz="1400" b="1" dirty="0" smtClean="0">
                <a:solidFill>
                  <a:schemeClr val="accent2">
                    <a:lumMod val="75000"/>
                  </a:schemeClr>
                </a:solidFill>
              </a:rPr>
              <a:t>	&lt;/set&gt;</a:t>
            </a:r>
          </a:p>
          <a:p>
            <a:pPr lvl="5"/>
            <a:r>
              <a:rPr lang="fr-BE" sz="1400" dirty="0" smtClean="0">
                <a:solidFill>
                  <a:schemeClr val="accent2">
                    <a:lumMod val="75000"/>
                  </a:schemeClr>
                </a:solidFill>
              </a:rPr>
              <a:t>&lt;/class&gt;</a:t>
            </a:r>
          </a:p>
        </p:txBody>
      </p:sp>
      <p:sp>
        <p:nvSpPr>
          <p:cNvPr id="5" name="Rectangle 4"/>
          <p:cNvSpPr/>
          <p:nvPr/>
        </p:nvSpPr>
        <p:spPr bwMode="auto">
          <a:xfrm>
            <a:off x="1785918" y="1928802"/>
            <a:ext cx="7072362" cy="3714776"/>
          </a:xfrm>
          <a:prstGeom prst="rect">
            <a:avLst/>
          </a:prstGeom>
          <a:noFill/>
          <a:ln w="19050" cap="flat" cmpd="sng" algn="ctr">
            <a:solidFill>
              <a:schemeClr val="tx1"/>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Tree>
  </p:cSld>
  <p:clrMapOvr>
    <a:masterClrMapping/>
  </p:clrMapOvr>
  <p:transition>
    <p:strips dir="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rganigramme : Stockage interne 8"/>
          <p:cNvSpPr/>
          <p:nvPr/>
        </p:nvSpPr>
        <p:spPr bwMode="auto">
          <a:xfrm>
            <a:off x="5429256" y="1714488"/>
            <a:ext cx="2714644" cy="2500330"/>
          </a:xfrm>
          <a:prstGeom prst="flowChartInternalStorag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
        <p:nvSpPr>
          <p:cNvPr id="11" name="ZoneTexte 10"/>
          <p:cNvSpPr txBox="1"/>
          <p:nvPr/>
        </p:nvSpPr>
        <p:spPr>
          <a:xfrm>
            <a:off x="6357950" y="1714488"/>
            <a:ext cx="1071570" cy="369332"/>
          </a:xfrm>
          <a:prstGeom prst="rect">
            <a:avLst/>
          </a:prstGeom>
          <a:noFill/>
        </p:spPr>
        <p:txBody>
          <a:bodyPr wrap="square" rtlCol="0">
            <a:spAutoFit/>
          </a:bodyPr>
          <a:lstStyle/>
          <a:p>
            <a:pPr algn="ctr"/>
            <a:r>
              <a:rPr lang="fr-BE" dirty="0" err="1" smtClean="0"/>
              <a:t>Adress</a:t>
            </a:r>
            <a:endParaRPr lang="fr-BE" dirty="0"/>
          </a:p>
        </p:txBody>
      </p:sp>
      <p:sp>
        <p:nvSpPr>
          <p:cNvPr id="15" name="ZoneTexte 14"/>
          <p:cNvSpPr txBox="1"/>
          <p:nvPr/>
        </p:nvSpPr>
        <p:spPr>
          <a:xfrm>
            <a:off x="5786446" y="2143116"/>
            <a:ext cx="2357454" cy="369332"/>
          </a:xfrm>
          <a:prstGeom prst="rect">
            <a:avLst/>
          </a:prstGeom>
          <a:noFill/>
        </p:spPr>
        <p:txBody>
          <a:bodyPr wrap="square" rtlCol="0">
            <a:spAutoFit/>
          </a:bodyPr>
          <a:lstStyle/>
          <a:p>
            <a:r>
              <a:rPr lang="fr-BE" i="1" u="sng" dirty="0" err="1" smtClean="0"/>
              <a:t>addressID</a:t>
            </a:r>
            <a:r>
              <a:rPr lang="fr-BE" i="1" u="sng" dirty="0" smtClean="0"/>
              <a:t> </a:t>
            </a:r>
            <a:r>
              <a:rPr lang="fr-BE" u="sng" dirty="0" err="1" smtClean="0"/>
              <a:t>int</a:t>
            </a:r>
            <a:r>
              <a:rPr lang="fr-BE" u="sng" dirty="0" smtClean="0"/>
              <a:t> NN PK</a:t>
            </a:r>
          </a:p>
        </p:txBody>
      </p:sp>
      <p:sp>
        <p:nvSpPr>
          <p:cNvPr id="4" name="Titre 3"/>
          <p:cNvSpPr>
            <a:spLocks noGrp="1"/>
          </p:cNvSpPr>
          <p:nvPr>
            <p:ph type="title"/>
          </p:nvPr>
        </p:nvSpPr>
        <p:spPr>
          <a:xfrm>
            <a:off x="-32" y="-24"/>
            <a:ext cx="9144032" cy="1000132"/>
          </a:xfrm>
        </p:spPr>
        <p:txBody>
          <a:bodyPr/>
          <a:lstStyle/>
          <a:p>
            <a:pPr>
              <a:buNone/>
            </a:pPr>
            <a:r>
              <a:rPr lang="fr-BE" dirty="0" smtClean="0"/>
              <a:t>VII.		 Les associations et jointures - </a:t>
            </a:r>
            <a:r>
              <a:rPr lang="fr-BE" sz="2400" i="1" dirty="0" smtClean="0"/>
              <a:t>Association 	 	bidirectionnelle – one-to-one</a:t>
            </a:r>
            <a:endParaRPr lang="fr-BE" sz="2400" i="1" dirty="0"/>
          </a:p>
        </p:txBody>
      </p:sp>
      <p:sp>
        <p:nvSpPr>
          <p:cNvPr id="8" name="Organigramme : Stockage interne 7"/>
          <p:cNvSpPr/>
          <p:nvPr/>
        </p:nvSpPr>
        <p:spPr bwMode="auto">
          <a:xfrm>
            <a:off x="785786" y="1643050"/>
            <a:ext cx="2643206" cy="2500330"/>
          </a:xfrm>
          <a:prstGeom prst="flowChartInternalStorag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
        <p:nvSpPr>
          <p:cNvPr id="10" name="ZoneTexte 9"/>
          <p:cNvSpPr txBox="1"/>
          <p:nvPr/>
        </p:nvSpPr>
        <p:spPr>
          <a:xfrm>
            <a:off x="1643042" y="1643050"/>
            <a:ext cx="1071570" cy="369332"/>
          </a:xfrm>
          <a:prstGeom prst="rect">
            <a:avLst/>
          </a:prstGeom>
          <a:noFill/>
        </p:spPr>
        <p:txBody>
          <a:bodyPr wrap="square" rtlCol="0">
            <a:spAutoFit/>
          </a:bodyPr>
          <a:lstStyle/>
          <a:p>
            <a:pPr algn="ctr"/>
            <a:r>
              <a:rPr lang="fr-BE" dirty="0" smtClean="0"/>
              <a:t>Person</a:t>
            </a:r>
            <a:endParaRPr lang="fr-BE" dirty="0"/>
          </a:p>
        </p:txBody>
      </p:sp>
      <p:sp>
        <p:nvSpPr>
          <p:cNvPr id="14" name="ZoneTexte 13"/>
          <p:cNvSpPr txBox="1"/>
          <p:nvPr/>
        </p:nvSpPr>
        <p:spPr>
          <a:xfrm>
            <a:off x="1142976" y="2071678"/>
            <a:ext cx="2214578" cy="646331"/>
          </a:xfrm>
          <a:prstGeom prst="rect">
            <a:avLst/>
          </a:prstGeom>
          <a:noFill/>
        </p:spPr>
        <p:txBody>
          <a:bodyPr wrap="square" rtlCol="0">
            <a:spAutoFit/>
          </a:bodyPr>
          <a:lstStyle/>
          <a:p>
            <a:r>
              <a:rPr lang="fr-BE" i="1" u="sng" dirty="0" err="1" smtClean="0"/>
              <a:t>personID</a:t>
            </a:r>
            <a:r>
              <a:rPr lang="fr-BE" u="sng" dirty="0" smtClean="0"/>
              <a:t> </a:t>
            </a:r>
            <a:r>
              <a:rPr lang="fr-BE" u="sng" dirty="0" err="1" smtClean="0"/>
              <a:t>int</a:t>
            </a:r>
            <a:r>
              <a:rPr lang="fr-BE" u="sng" dirty="0" smtClean="0"/>
              <a:t> NN PK</a:t>
            </a:r>
          </a:p>
          <a:p>
            <a:r>
              <a:rPr lang="fr-BE" i="1" dirty="0" err="1" smtClean="0"/>
              <a:t>adressID</a:t>
            </a:r>
            <a:r>
              <a:rPr lang="fr-BE" dirty="0" smtClean="0"/>
              <a:t> </a:t>
            </a:r>
            <a:r>
              <a:rPr lang="fr-BE" dirty="0" err="1" smtClean="0"/>
              <a:t>int</a:t>
            </a:r>
            <a:r>
              <a:rPr lang="fr-BE" dirty="0" smtClean="0"/>
              <a:t> NN</a:t>
            </a:r>
          </a:p>
        </p:txBody>
      </p:sp>
    </p:spTree>
  </p:cSld>
  <p:clrMapOvr>
    <a:masterClrMapping/>
  </p:clrMapOvr>
  <p:transition>
    <p:strips dir="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857256"/>
          </a:xfrm>
        </p:spPr>
        <p:txBody>
          <a:bodyPr/>
          <a:lstStyle/>
          <a:p>
            <a:pPr>
              <a:buNone/>
            </a:pPr>
            <a:r>
              <a:rPr lang="fr-BE" dirty="0" smtClean="0"/>
              <a:t>VII.		 Les associations et jointures - </a:t>
            </a:r>
            <a:r>
              <a:rPr lang="fr-BE" sz="2400" i="1" dirty="0" smtClean="0"/>
              <a:t>Association 	 	bidirectionnelle – one-to-one</a:t>
            </a:r>
            <a:endParaRPr lang="fr-BE" sz="2400" i="1" dirty="0"/>
          </a:p>
        </p:txBody>
      </p:sp>
      <p:sp>
        <p:nvSpPr>
          <p:cNvPr id="6" name="Rectangle 5"/>
          <p:cNvSpPr/>
          <p:nvPr/>
        </p:nvSpPr>
        <p:spPr>
          <a:xfrm>
            <a:off x="0" y="1000108"/>
            <a:ext cx="9144000" cy="3877985"/>
          </a:xfrm>
          <a:prstGeom prst="rect">
            <a:avLst/>
          </a:prstGeom>
        </p:spPr>
        <p:txBody>
          <a:bodyPr wrap="square">
            <a:spAutoFit/>
          </a:bodyPr>
          <a:lstStyle/>
          <a:p>
            <a:r>
              <a:rPr lang="fr-BE" dirty="0" smtClean="0"/>
              <a:t>Une association bidirectionnelle </a:t>
            </a:r>
            <a:r>
              <a:rPr lang="fr-BE" b="1" dirty="0" smtClean="0"/>
              <a:t>un à un (one-to-one)</a:t>
            </a:r>
            <a:r>
              <a:rPr lang="fr-BE" dirty="0" smtClean="0"/>
              <a:t> </a:t>
            </a:r>
            <a:r>
              <a:rPr lang="fr-BE" u="sng" dirty="0" smtClean="0"/>
              <a:t>sur une clé étrangère</a:t>
            </a:r>
          </a:p>
          <a:p>
            <a:r>
              <a:rPr lang="fr-BE" dirty="0" smtClean="0"/>
              <a:t>est aussi très fréquente.</a:t>
            </a:r>
          </a:p>
          <a:p>
            <a:endParaRPr lang="fr-BE" sz="1400" dirty="0" smtClean="0">
              <a:solidFill>
                <a:schemeClr val="accent2">
                  <a:lumMod val="75000"/>
                </a:schemeClr>
              </a:solidFill>
            </a:endParaRPr>
          </a:p>
          <a:p>
            <a:pPr lvl="4"/>
            <a:r>
              <a:rPr lang="fr-BE" sz="1400" dirty="0" smtClean="0">
                <a:solidFill>
                  <a:schemeClr val="accent2">
                    <a:lumMod val="75000"/>
                  </a:schemeClr>
                </a:solidFill>
              </a:rPr>
              <a:t>&lt;class </a:t>
            </a:r>
            <a:r>
              <a:rPr lang="fr-BE" sz="1400" dirty="0" err="1" smtClean="0">
                <a:solidFill>
                  <a:schemeClr val="accent2">
                    <a:lumMod val="75000"/>
                  </a:schemeClr>
                </a:solidFill>
              </a:rPr>
              <a:t>name</a:t>
            </a:r>
            <a:r>
              <a:rPr lang="fr-BE" sz="1400" dirty="0" smtClean="0">
                <a:solidFill>
                  <a:schemeClr val="accent2">
                    <a:lumMod val="75000"/>
                  </a:schemeClr>
                </a:solidFill>
              </a:rPr>
              <a:t>="Person"&gt;</a:t>
            </a:r>
          </a:p>
          <a:p>
            <a:pPr lvl="4"/>
            <a:r>
              <a:rPr lang="en-US" sz="1400" dirty="0" smtClean="0">
                <a:solidFill>
                  <a:schemeClr val="accent2">
                    <a:lumMod val="75000"/>
                  </a:schemeClr>
                </a:solidFill>
              </a:rPr>
              <a:t>	&lt;id name="id" column="</a:t>
            </a:r>
            <a:r>
              <a:rPr lang="en-US" sz="1400" dirty="0" err="1" smtClean="0">
                <a:solidFill>
                  <a:schemeClr val="accent2">
                    <a:lumMod val="75000"/>
                  </a:schemeClr>
                </a:solidFill>
              </a:rPr>
              <a:t>personId</a:t>
            </a:r>
            <a:r>
              <a:rPr lang="en-US" sz="1400" dirty="0" smtClean="0">
                <a:solidFill>
                  <a:schemeClr val="accent2">
                    <a:lumMod val="75000"/>
                  </a:schemeClr>
                </a:solidFill>
              </a:rPr>
              <a:t>"&gt;</a:t>
            </a:r>
          </a:p>
          <a:p>
            <a:pPr lvl="4"/>
            <a:r>
              <a:rPr lang="fr-BE" sz="1400" dirty="0" smtClean="0">
                <a:solidFill>
                  <a:schemeClr val="accent2">
                    <a:lumMod val="75000"/>
                  </a:schemeClr>
                </a:solidFill>
              </a:rPr>
              <a:t>		&lt;</a:t>
            </a:r>
            <a:r>
              <a:rPr lang="fr-BE" sz="1400" dirty="0" err="1" smtClean="0">
                <a:solidFill>
                  <a:schemeClr val="accent2">
                    <a:lumMod val="75000"/>
                  </a:schemeClr>
                </a:solidFill>
              </a:rPr>
              <a:t>generator</a:t>
            </a:r>
            <a:r>
              <a:rPr lang="fr-BE" sz="1400" dirty="0" smtClean="0">
                <a:solidFill>
                  <a:schemeClr val="accent2">
                    <a:lumMod val="75000"/>
                  </a:schemeClr>
                </a:solidFill>
              </a:rPr>
              <a:t> class="native"/&gt;</a:t>
            </a:r>
          </a:p>
          <a:p>
            <a:pPr lvl="4"/>
            <a:r>
              <a:rPr lang="fr-BE" sz="1400" dirty="0" smtClean="0">
                <a:solidFill>
                  <a:schemeClr val="accent2">
                    <a:lumMod val="75000"/>
                  </a:schemeClr>
                </a:solidFill>
              </a:rPr>
              <a:t>	&lt;/id&gt;</a:t>
            </a:r>
          </a:p>
          <a:p>
            <a:pPr lvl="4"/>
            <a:r>
              <a:rPr lang="fr-BE" sz="1400" dirty="0" smtClean="0">
                <a:solidFill>
                  <a:schemeClr val="accent2">
                    <a:lumMod val="75000"/>
                  </a:schemeClr>
                </a:solidFill>
              </a:rPr>
              <a:t>	</a:t>
            </a:r>
            <a:r>
              <a:rPr lang="fr-BE" sz="1400" b="1" dirty="0" smtClean="0">
                <a:solidFill>
                  <a:schemeClr val="accent2">
                    <a:lumMod val="75000"/>
                  </a:schemeClr>
                </a:solidFill>
              </a:rPr>
              <a:t>&lt;</a:t>
            </a:r>
            <a:r>
              <a:rPr lang="fr-BE" sz="1400" b="1" dirty="0" err="1" smtClean="0">
                <a:solidFill>
                  <a:schemeClr val="accent2">
                    <a:lumMod val="75000"/>
                  </a:schemeClr>
                </a:solidFill>
              </a:rPr>
              <a:t>many</a:t>
            </a:r>
            <a:r>
              <a:rPr lang="fr-BE" sz="1400" b="1" dirty="0" smtClean="0">
                <a:solidFill>
                  <a:schemeClr val="accent2">
                    <a:lumMod val="75000"/>
                  </a:schemeClr>
                </a:solidFill>
              </a:rPr>
              <a:t>-to-one </a:t>
            </a:r>
            <a:r>
              <a:rPr lang="fr-BE" sz="1400" b="1" dirty="0" err="1" smtClean="0">
                <a:solidFill>
                  <a:schemeClr val="accent2">
                    <a:lumMod val="75000"/>
                  </a:schemeClr>
                </a:solidFill>
              </a:rPr>
              <a:t>name</a:t>
            </a:r>
            <a:r>
              <a:rPr lang="fr-BE" sz="1400" b="1" dirty="0" smtClean="0">
                <a:solidFill>
                  <a:schemeClr val="accent2">
                    <a:lumMod val="75000"/>
                  </a:schemeClr>
                </a:solidFill>
              </a:rPr>
              <a:t>="</a:t>
            </a:r>
            <a:r>
              <a:rPr lang="fr-BE" sz="1400" b="1" dirty="0" err="1" smtClean="0">
                <a:solidFill>
                  <a:schemeClr val="accent2">
                    <a:lumMod val="75000"/>
                  </a:schemeClr>
                </a:solidFill>
              </a:rPr>
              <a:t>address</a:t>
            </a:r>
            <a:r>
              <a:rPr lang="fr-BE" sz="1400" b="1" dirty="0" smtClean="0">
                <a:solidFill>
                  <a:schemeClr val="accent2">
                    <a:lumMod val="75000"/>
                  </a:schemeClr>
                </a:solidFill>
              </a:rPr>
              <a:t>"  </a:t>
            </a:r>
            <a:r>
              <a:rPr lang="fr-BE" sz="1400" b="1" dirty="0" err="1" smtClean="0">
                <a:solidFill>
                  <a:schemeClr val="accent2">
                    <a:lumMod val="75000"/>
                  </a:schemeClr>
                </a:solidFill>
              </a:rPr>
              <a:t>column</a:t>
            </a:r>
            <a:r>
              <a:rPr lang="fr-BE" sz="1400" b="1" dirty="0" smtClean="0">
                <a:solidFill>
                  <a:schemeClr val="accent2">
                    <a:lumMod val="75000"/>
                  </a:schemeClr>
                </a:solidFill>
              </a:rPr>
              <a:t>="</a:t>
            </a:r>
            <a:r>
              <a:rPr lang="fr-BE" sz="1400" b="1" dirty="0" err="1" smtClean="0">
                <a:solidFill>
                  <a:schemeClr val="accent2">
                    <a:lumMod val="75000"/>
                  </a:schemeClr>
                </a:solidFill>
              </a:rPr>
              <a:t>addressId</a:t>
            </a:r>
            <a:r>
              <a:rPr lang="fr-BE" sz="1400" b="1" dirty="0" smtClean="0">
                <a:solidFill>
                  <a:schemeClr val="accent2">
                    <a:lumMod val="75000"/>
                  </a:schemeClr>
                </a:solidFill>
              </a:rPr>
              <a:t>"  unique="</a:t>
            </a:r>
            <a:r>
              <a:rPr lang="fr-BE" sz="1400" b="1" dirty="0" err="1" smtClean="0">
                <a:solidFill>
                  <a:schemeClr val="accent2">
                    <a:lumMod val="75000"/>
                  </a:schemeClr>
                </a:solidFill>
              </a:rPr>
              <a:t>true</a:t>
            </a:r>
            <a:r>
              <a:rPr lang="fr-BE" sz="1400" b="1" dirty="0" smtClean="0">
                <a:solidFill>
                  <a:schemeClr val="accent2">
                    <a:lumMod val="75000"/>
                  </a:schemeClr>
                </a:solidFill>
              </a:rPr>
              <a:t>"</a:t>
            </a:r>
          </a:p>
          <a:p>
            <a:pPr lvl="4"/>
            <a:r>
              <a:rPr lang="fr-BE" sz="1400" b="1" dirty="0" smtClean="0">
                <a:solidFill>
                  <a:schemeClr val="accent2">
                    <a:lumMod val="75000"/>
                  </a:schemeClr>
                </a:solidFill>
              </a:rPr>
              <a:t>	  not-</a:t>
            </a:r>
            <a:r>
              <a:rPr lang="fr-BE" sz="1400" b="1" dirty="0" err="1" smtClean="0">
                <a:solidFill>
                  <a:schemeClr val="accent2">
                    <a:lumMod val="75000"/>
                  </a:schemeClr>
                </a:solidFill>
              </a:rPr>
              <a:t>null</a:t>
            </a:r>
            <a:r>
              <a:rPr lang="fr-BE" sz="1400" b="1" dirty="0" smtClean="0">
                <a:solidFill>
                  <a:schemeClr val="accent2">
                    <a:lumMod val="75000"/>
                  </a:schemeClr>
                </a:solidFill>
              </a:rPr>
              <a:t>="</a:t>
            </a:r>
            <a:r>
              <a:rPr lang="fr-BE" sz="1400" b="1" dirty="0" err="1" smtClean="0">
                <a:solidFill>
                  <a:schemeClr val="accent2">
                    <a:lumMod val="75000"/>
                  </a:schemeClr>
                </a:solidFill>
              </a:rPr>
              <a:t>true</a:t>
            </a:r>
            <a:r>
              <a:rPr lang="fr-BE" sz="1400" b="1" dirty="0" smtClean="0">
                <a:solidFill>
                  <a:schemeClr val="accent2">
                    <a:lumMod val="75000"/>
                  </a:schemeClr>
                </a:solidFill>
              </a:rPr>
              <a:t>"/&gt;</a:t>
            </a:r>
          </a:p>
          <a:p>
            <a:pPr lvl="4"/>
            <a:r>
              <a:rPr lang="fr-BE" sz="1400" dirty="0" smtClean="0">
                <a:solidFill>
                  <a:schemeClr val="accent2">
                    <a:lumMod val="75000"/>
                  </a:schemeClr>
                </a:solidFill>
              </a:rPr>
              <a:t>&lt;/class&gt;</a:t>
            </a:r>
          </a:p>
          <a:p>
            <a:pPr lvl="4"/>
            <a:endParaRPr lang="fr-BE" sz="1400" dirty="0" smtClean="0">
              <a:solidFill>
                <a:schemeClr val="accent2">
                  <a:lumMod val="75000"/>
                </a:schemeClr>
              </a:solidFill>
            </a:endParaRPr>
          </a:p>
          <a:p>
            <a:pPr lvl="4"/>
            <a:r>
              <a:rPr lang="fr-BE" sz="1400" dirty="0" smtClean="0">
                <a:solidFill>
                  <a:schemeClr val="accent2">
                    <a:lumMod val="75000"/>
                  </a:schemeClr>
                </a:solidFill>
              </a:rPr>
              <a:t>&lt;class </a:t>
            </a:r>
            <a:r>
              <a:rPr lang="fr-BE" sz="1400" dirty="0" err="1" smtClean="0">
                <a:solidFill>
                  <a:schemeClr val="accent2">
                    <a:lumMod val="75000"/>
                  </a:schemeClr>
                </a:solidFill>
              </a:rPr>
              <a:t>name</a:t>
            </a:r>
            <a:r>
              <a:rPr lang="fr-BE" sz="1400" dirty="0" smtClean="0">
                <a:solidFill>
                  <a:schemeClr val="accent2">
                    <a:lumMod val="75000"/>
                  </a:schemeClr>
                </a:solidFill>
              </a:rPr>
              <a:t>="</a:t>
            </a:r>
            <a:r>
              <a:rPr lang="fr-BE" sz="1400" dirty="0" err="1" smtClean="0">
                <a:solidFill>
                  <a:schemeClr val="accent2">
                    <a:lumMod val="75000"/>
                  </a:schemeClr>
                </a:solidFill>
              </a:rPr>
              <a:t>Address</a:t>
            </a:r>
            <a:r>
              <a:rPr lang="fr-BE" sz="1400" dirty="0" smtClean="0">
                <a:solidFill>
                  <a:schemeClr val="accent2">
                    <a:lumMod val="75000"/>
                  </a:schemeClr>
                </a:solidFill>
              </a:rPr>
              <a:t>"&gt;</a:t>
            </a:r>
          </a:p>
          <a:p>
            <a:pPr lvl="4"/>
            <a:r>
              <a:rPr lang="en-US" sz="1400" dirty="0" smtClean="0">
                <a:solidFill>
                  <a:schemeClr val="accent2">
                    <a:lumMod val="75000"/>
                  </a:schemeClr>
                </a:solidFill>
              </a:rPr>
              <a:t>	&lt;id name="id" column="</a:t>
            </a:r>
            <a:r>
              <a:rPr lang="en-US" sz="1400" dirty="0" err="1" smtClean="0">
                <a:solidFill>
                  <a:schemeClr val="accent2">
                    <a:lumMod val="75000"/>
                  </a:schemeClr>
                </a:solidFill>
              </a:rPr>
              <a:t>addressId</a:t>
            </a:r>
            <a:r>
              <a:rPr lang="en-US" sz="1400" dirty="0" smtClean="0">
                <a:solidFill>
                  <a:schemeClr val="accent2">
                    <a:lumMod val="75000"/>
                  </a:schemeClr>
                </a:solidFill>
              </a:rPr>
              <a:t>"&gt;</a:t>
            </a:r>
          </a:p>
          <a:p>
            <a:pPr lvl="4"/>
            <a:r>
              <a:rPr lang="fr-BE" sz="1400" dirty="0" smtClean="0">
                <a:solidFill>
                  <a:schemeClr val="accent2">
                    <a:lumMod val="75000"/>
                  </a:schemeClr>
                </a:solidFill>
              </a:rPr>
              <a:t>		&lt;</a:t>
            </a:r>
            <a:r>
              <a:rPr lang="fr-BE" sz="1400" dirty="0" err="1" smtClean="0">
                <a:solidFill>
                  <a:schemeClr val="accent2">
                    <a:lumMod val="75000"/>
                  </a:schemeClr>
                </a:solidFill>
              </a:rPr>
              <a:t>generator</a:t>
            </a:r>
            <a:r>
              <a:rPr lang="fr-BE" sz="1400" dirty="0" smtClean="0">
                <a:solidFill>
                  <a:schemeClr val="accent2">
                    <a:lumMod val="75000"/>
                  </a:schemeClr>
                </a:solidFill>
              </a:rPr>
              <a:t> class="native"/&gt;</a:t>
            </a:r>
          </a:p>
          <a:p>
            <a:pPr lvl="4"/>
            <a:r>
              <a:rPr lang="fr-BE" sz="1400" dirty="0" smtClean="0">
                <a:solidFill>
                  <a:schemeClr val="accent2">
                    <a:lumMod val="75000"/>
                  </a:schemeClr>
                </a:solidFill>
              </a:rPr>
              <a:t>	&lt;/id&gt;</a:t>
            </a:r>
          </a:p>
          <a:p>
            <a:pPr lvl="4"/>
            <a:r>
              <a:rPr lang="fr-BE" sz="1400" dirty="0" smtClean="0">
                <a:solidFill>
                  <a:schemeClr val="accent2">
                    <a:lumMod val="75000"/>
                  </a:schemeClr>
                </a:solidFill>
              </a:rPr>
              <a:t>	</a:t>
            </a:r>
            <a:r>
              <a:rPr lang="fr-BE" sz="1400" b="1" dirty="0" smtClean="0">
                <a:solidFill>
                  <a:schemeClr val="accent2">
                    <a:lumMod val="75000"/>
                  </a:schemeClr>
                </a:solidFill>
              </a:rPr>
              <a:t>&lt;one-to-one </a:t>
            </a:r>
            <a:r>
              <a:rPr lang="fr-BE" sz="1400" b="1" dirty="0" err="1" smtClean="0">
                <a:solidFill>
                  <a:schemeClr val="accent2">
                    <a:lumMod val="75000"/>
                  </a:schemeClr>
                </a:solidFill>
              </a:rPr>
              <a:t>name</a:t>
            </a:r>
            <a:r>
              <a:rPr lang="fr-BE" sz="1400" b="1" dirty="0" smtClean="0">
                <a:solidFill>
                  <a:schemeClr val="accent2">
                    <a:lumMod val="75000"/>
                  </a:schemeClr>
                </a:solidFill>
              </a:rPr>
              <a:t>="</a:t>
            </a:r>
            <a:r>
              <a:rPr lang="fr-BE" sz="1400" b="1" dirty="0" err="1" smtClean="0">
                <a:solidFill>
                  <a:schemeClr val="accent2">
                    <a:lumMod val="75000"/>
                  </a:schemeClr>
                </a:solidFill>
              </a:rPr>
              <a:t>person</a:t>
            </a:r>
            <a:r>
              <a:rPr lang="fr-BE" sz="1400" b="1" dirty="0" smtClean="0">
                <a:solidFill>
                  <a:schemeClr val="accent2">
                    <a:lumMod val="75000"/>
                  </a:schemeClr>
                </a:solidFill>
              </a:rPr>
              <a:t>"  </a:t>
            </a:r>
            <a:r>
              <a:rPr lang="fr-BE" sz="1400" b="1" dirty="0" err="1" smtClean="0">
                <a:solidFill>
                  <a:schemeClr val="accent2">
                    <a:lumMod val="75000"/>
                  </a:schemeClr>
                </a:solidFill>
              </a:rPr>
              <a:t>property</a:t>
            </a:r>
            <a:r>
              <a:rPr lang="fr-BE" sz="1400" b="1" dirty="0" smtClean="0">
                <a:solidFill>
                  <a:schemeClr val="accent2">
                    <a:lumMod val="75000"/>
                  </a:schemeClr>
                </a:solidFill>
              </a:rPr>
              <a:t>-</a:t>
            </a:r>
            <a:r>
              <a:rPr lang="fr-BE" sz="1400" b="1" dirty="0" err="1" smtClean="0">
                <a:solidFill>
                  <a:schemeClr val="accent2">
                    <a:lumMod val="75000"/>
                  </a:schemeClr>
                </a:solidFill>
              </a:rPr>
              <a:t>ref</a:t>
            </a:r>
            <a:r>
              <a:rPr lang="fr-BE" sz="1400" b="1" dirty="0" smtClean="0">
                <a:solidFill>
                  <a:schemeClr val="accent2">
                    <a:lumMod val="75000"/>
                  </a:schemeClr>
                </a:solidFill>
              </a:rPr>
              <a:t>="</a:t>
            </a:r>
            <a:r>
              <a:rPr lang="fr-BE" sz="1400" b="1" dirty="0" err="1" smtClean="0">
                <a:solidFill>
                  <a:schemeClr val="accent2">
                    <a:lumMod val="75000"/>
                  </a:schemeClr>
                </a:solidFill>
              </a:rPr>
              <a:t>address</a:t>
            </a:r>
            <a:r>
              <a:rPr lang="fr-BE" sz="1400" b="1" dirty="0" smtClean="0">
                <a:solidFill>
                  <a:schemeClr val="accent2">
                    <a:lumMod val="75000"/>
                  </a:schemeClr>
                </a:solidFill>
              </a:rPr>
              <a:t>"/&gt;</a:t>
            </a:r>
          </a:p>
          <a:p>
            <a:pPr lvl="4"/>
            <a:r>
              <a:rPr lang="fr-BE" sz="1400" dirty="0" smtClean="0">
                <a:solidFill>
                  <a:schemeClr val="accent2">
                    <a:lumMod val="75000"/>
                  </a:schemeClr>
                </a:solidFill>
              </a:rPr>
              <a:t>&lt;/class&gt;</a:t>
            </a:r>
          </a:p>
        </p:txBody>
      </p:sp>
      <p:sp>
        <p:nvSpPr>
          <p:cNvPr id="5" name="Rectangle 4"/>
          <p:cNvSpPr/>
          <p:nvPr/>
        </p:nvSpPr>
        <p:spPr bwMode="auto">
          <a:xfrm>
            <a:off x="1714480" y="1714488"/>
            <a:ext cx="7072362" cy="3214710"/>
          </a:xfrm>
          <a:prstGeom prst="rect">
            <a:avLst/>
          </a:prstGeom>
          <a:noFill/>
          <a:ln w="19050" cap="flat" cmpd="sng" algn="ctr">
            <a:solidFill>
              <a:schemeClr val="tx1"/>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Tree>
  </p:cSld>
  <p:clrMapOvr>
    <a:masterClrMapping/>
  </p:clrMapOvr>
  <p:transition>
    <p:strips dir="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500034" y="2160597"/>
            <a:ext cx="7929618" cy="982651"/>
          </a:xfrm>
        </p:spPr>
        <p:txBody>
          <a:bodyPr/>
          <a:lstStyle/>
          <a:p>
            <a:pPr algn="ctr"/>
            <a:r>
              <a:rPr lang="fr-BE" sz="3600" b="1" dirty="0" smtClean="0"/>
              <a:t>d.	 </a:t>
            </a:r>
            <a:r>
              <a:rPr lang="fr-BE" sz="3600" b="1" i="1" dirty="0" smtClean="0"/>
              <a:t>Association bidirectionnelle avec table de jointure</a:t>
            </a:r>
            <a:endParaRPr lang="fr-BE" sz="3600" dirty="0" smtClean="0"/>
          </a:p>
        </p:txBody>
      </p:sp>
    </p:spTree>
  </p:cSld>
  <p:clrMapOvr>
    <a:masterClrMapping/>
  </p:clrMapOvr>
  <p:transition>
    <p:strips dir="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rganigramme : Stockage interne 8"/>
          <p:cNvSpPr/>
          <p:nvPr/>
        </p:nvSpPr>
        <p:spPr bwMode="auto">
          <a:xfrm>
            <a:off x="5429256" y="1714488"/>
            <a:ext cx="2714644" cy="2500330"/>
          </a:xfrm>
          <a:prstGeom prst="flowChartInternalStorag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
        <p:nvSpPr>
          <p:cNvPr id="11" name="ZoneTexte 10"/>
          <p:cNvSpPr txBox="1"/>
          <p:nvPr/>
        </p:nvSpPr>
        <p:spPr>
          <a:xfrm>
            <a:off x="6357950" y="1714488"/>
            <a:ext cx="1071570" cy="369332"/>
          </a:xfrm>
          <a:prstGeom prst="rect">
            <a:avLst/>
          </a:prstGeom>
          <a:noFill/>
        </p:spPr>
        <p:txBody>
          <a:bodyPr wrap="square" rtlCol="0">
            <a:spAutoFit/>
          </a:bodyPr>
          <a:lstStyle/>
          <a:p>
            <a:pPr algn="ctr"/>
            <a:r>
              <a:rPr lang="fr-BE" dirty="0" err="1" smtClean="0"/>
              <a:t>Adress</a:t>
            </a:r>
            <a:endParaRPr lang="fr-BE" dirty="0"/>
          </a:p>
        </p:txBody>
      </p:sp>
      <p:sp>
        <p:nvSpPr>
          <p:cNvPr id="15" name="ZoneTexte 14"/>
          <p:cNvSpPr txBox="1"/>
          <p:nvPr/>
        </p:nvSpPr>
        <p:spPr>
          <a:xfrm>
            <a:off x="5786446" y="2143116"/>
            <a:ext cx="2357454" cy="369332"/>
          </a:xfrm>
          <a:prstGeom prst="rect">
            <a:avLst/>
          </a:prstGeom>
          <a:noFill/>
        </p:spPr>
        <p:txBody>
          <a:bodyPr wrap="square" rtlCol="0">
            <a:spAutoFit/>
          </a:bodyPr>
          <a:lstStyle/>
          <a:p>
            <a:r>
              <a:rPr lang="fr-BE" i="1" u="sng" dirty="0" err="1" smtClean="0"/>
              <a:t>addressID</a:t>
            </a:r>
            <a:r>
              <a:rPr lang="fr-BE" i="1" u="sng" dirty="0" smtClean="0"/>
              <a:t> </a:t>
            </a:r>
            <a:r>
              <a:rPr lang="fr-BE" u="sng" dirty="0" err="1" smtClean="0"/>
              <a:t>int</a:t>
            </a:r>
            <a:r>
              <a:rPr lang="fr-BE" u="sng" dirty="0" smtClean="0"/>
              <a:t> NN PK</a:t>
            </a:r>
          </a:p>
        </p:txBody>
      </p:sp>
      <p:sp>
        <p:nvSpPr>
          <p:cNvPr id="4" name="Titre 3"/>
          <p:cNvSpPr>
            <a:spLocks noGrp="1"/>
          </p:cNvSpPr>
          <p:nvPr>
            <p:ph type="title"/>
          </p:nvPr>
        </p:nvSpPr>
        <p:spPr>
          <a:xfrm>
            <a:off x="-32" y="-24"/>
            <a:ext cx="9144032" cy="1000132"/>
          </a:xfrm>
        </p:spPr>
        <p:txBody>
          <a:bodyPr/>
          <a:lstStyle/>
          <a:p>
            <a:pPr>
              <a:buNone/>
            </a:pPr>
            <a:r>
              <a:rPr lang="fr-BE" dirty="0" smtClean="0"/>
              <a:t>VII.		 Les associations et jointures </a:t>
            </a:r>
            <a:r>
              <a:rPr lang="fr-BE" sz="1800" dirty="0" smtClean="0"/>
              <a:t>- </a:t>
            </a:r>
            <a:r>
              <a:rPr lang="fr-BE" sz="1800" i="1" dirty="0" smtClean="0"/>
              <a:t>Association 	 	bidirectionnelle avec table de jointure –  one-to-</a:t>
            </a:r>
            <a:r>
              <a:rPr lang="fr-BE" sz="1800" i="1" dirty="0" err="1" smtClean="0"/>
              <a:t>many</a:t>
            </a:r>
            <a:r>
              <a:rPr lang="fr-BE" sz="1800" i="1" dirty="0" smtClean="0"/>
              <a:t> / </a:t>
            </a:r>
            <a:r>
              <a:rPr lang="fr-BE" sz="1800" i="1" dirty="0" err="1" smtClean="0"/>
              <a:t>many</a:t>
            </a:r>
            <a:r>
              <a:rPr lang="fr-BE" sz="1800" i="1" dirty="0" smtClean="0"/>
              <a:t>-to-one</a:t>
            </a:r>
            <a:endParaRPr lang="fr-BE" sz="1800" i="1" dirty="0"/>
          </a:p>
        </p:txBody>
      </p:sp>
      <p:sp>
        <p:nvSpPr>
          <p:cNvPr id="8" name="Organigramme : Stockage interne 7"/>
          <p:cNvSpPr/>
          <p:nvPr/>
        </p:nvSpPr>
        <p:spPr bwMode="auto">
          <a:xfrm>
            <a:off x="785786" y="1643050"/>
            <a:ext cx="2643206" cy="2500330"/>
          </a:xfrm>
          <a:prstGeom prst="flowChartInternalStorag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
        <p:nvSpPr>
          <p:cNvPr id="10" name="ZoneTexte 9"/>
          <p:cNvSpPr txBox="1"/>
          <p:nvPr/>
        </p:nvSpPr>
        <p:spPr>
          <a:xfrm>
            <a:off x="1643042" y="1643050"/>
            <a:ext cx="1071570" cy="369332"/>
          </a:xfrm>
          <a:prstGeom prst="rect">
            <a:avLst/>
          </a:prstGeom>
          <a:noFill/>
        </p:spPr>
        <p:txBody>
          <a:bodyPr wrap="square" rtlCol="0">
            <a:spAutoFit/>
          </a:bodyPr>
          <a:lstStyle/>
          <a:p>
            <a:pPr algn="ctr"/>
            <a:r>
              <a:rPr lang="fr-BE" dirty="0" smtClean="0"/>
              <a:t>Person</a:t>
            </a:r>
            <a:endParaRPr lang="fr-BE" dirty="0"/>
          </a:p>
        </p:txBody>
      </p:sp>
      <p:sp>
        <p:nvSpPr>
          <p:cNvPr id="14" name="ZoneTexte 13"/>
          <p:cNvSpPr txBox="1"/>
          <p:nvPr/>
        </p:nvSpPr>
        <p:spPr>
          <a:xfrm>
            <a:off x="1142976" y="2071678"/>
            <a:ext cx="2214578" cy="369332"/>
          </a:xfrm>
          <a:prstGeom prst="rect">
            <a:avLst/>
          </a:prstGeom>
          <a:noFill/>
        </p:spPr>
        <p:txBody>
          <a:bodyPr wrap="square" rtlCol="0">
            <a:spAutoFit/>
          </a:bodyPr>
          <a:lstStyle/>
          <a:p>
            <a:r>
              <a:rPr lang="fr-BE" i="1" u="sng" dirty="0" err="1" smtClean="0"/>
              <a:t>personID</a:t>
            </a:r>
            <a:r>
              <a:rPr lang="fr-BE" u="sng" dirty="0" smtClean="0"/>
              <a:t> </a:t>
            </a:r>
            <a:r>
              <a:rPr lang="fr-BE" u="sng" dirty="0" err="1" smtClean="0"/>
              <a:t>int</a:t>
            </a:r>
            <a:r>
              <a:rPr lang="fr-BE" u="sng" dirty="0" smtClean="0"/>
              <a:t> NN PK</a:t>
            </a:r>
          </a:p>
        </p:txBody>
      </p:sp>
      <p:sp>
        <p:nvSpPr>
          <p:cNvPr id="12" name="Organigramme : Stockage interne 11"/>
          <p:cNvSpPr/>
          <p:nvPr/>
        </p:nvSpPr>
        <p:spPr bwMode="auto">
          <a:xfrm>
            <a:off x="3143240" y="3286124"/>
            <a:ext cx="2643206" cy="2500330"/>
          </a:xfrm>
          <a:prstGeom prst="flowChartInternalStorage">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
        <p:nvSpPr>
          <p:cNvPr id="13" name="ZoneTexte 12"/>
          <p:cNvSpPr txBox="1"/>
          <p:nvPr/>
        </p:nvSpPr>
        <p:spPr>
          <a:xfrm>
            <a:off x="3500430" y="3714752"/>
            <a:ext cx="2357454" cy="1415772"/>
          </a:xfrm>
          <a:prstGeom prst="rect">
            <a:avLst/>
          </a:prstGeom>
          <a:noFill/>
        </p:spPr>
        <p:txBody>
          <a:bodyPr wrap="square" rtlCol="0">
            <a:spAutoFit/>
          </a:bodyPr>
          <a:lstStyle/>
          <a:p>
            <a:r>
              <a:rPr lang="fr-BE" i="1" dirty="0" err="1" smtClean="0"/>
              <a:t>personID</a:t>
            </a:r>
            <a:r>
              <a:rPr lang="fr-BE" dirty="0" smtClean="0"/>
              <a:t> </a:t>
            </a:r>
            <a:r>
              <a:rPr lang="fr-BE" dirty="0" err="1" smtClean="0"/>
              <a:t>int</a:t>
            </a:r>
            <a:r>
              <a:rPr lang="fr-BE" dirty="0" smtClean="0"/>
              <a:t> NN</a:t>
            </a:r>
          </a:p>
          <a:p>
            <a:r>
              <a:rPr lang="fr-BE" i="1" u="sng" dirty="0" err="1" smtClean="0"/>
              <a:t>addressID</a:t>
            </a:r>
            <a:r>
              <a:rPr lang="fr-BE" i="1" u="sng" dirty="0" smtClean="0"/>
              <a:t> </a:t>
            </a:r>
            <a:r>
              <a:rPr lang="fr-BE" u="sng" dirty="0" err="1" smtClean="0"/>
              <a:t>int</a:t>
            </a:r>
            <a:r>
              <a:rPr lang="fr-BE" u="sng" dirty="0" smtClean="0"/>
              <a:t> NN PK</a:t>
            </a:r>
          </a:p>
          <a:p>
            <a:endParaRPr lang="fr-BE" sz="1400" u="sng" dirty="0" smtClean="0"/>
          </a:p>
          <a:p>
            <a:endParaRPr lang="fr-BE" u="sng" dirty="0" smtClean="0"/>
          </a:p>
          <a:p>
            <a:endParaRPr lang="fr-BE" u="sng" dirty="0" smtClean="0"/>
          </a:p>
        </p:txBody>
      </p:sp>
      <p:sp>
        <p:nvSpPr>
          <p:cNvPr id="16" name="ZoneTexte 15"/>
          <p:cNvSpPr txBox="1"/>
          <p:nvPr/>
        </p:nvSpPr>
        <p:spPr>
          <a:xfrm>
            <a:off x="3571868" y="3286124"/>
            <a:ext cx="1928826" cy="369332"/>
          </a:xfrm>
          <a:prstGeom prst="rect">
            <a:avLst/>
          </a:prstGeom>
          <a:noFill/>
        </p:spPr>
        <p:txBody>
          <a:bodyPr wrap="square" rtlCol="0">
            <a:spAutoFit/>
          </a:bodyPr>
          <a:lstStyle/>
          <a:p>
            <a:pPr algn="ctr"/>
            <a:r>
              <a:rPr lang="fr-BE" dirty="0" err="1" smtClean="0"/>
              <a:t>PersonAdress</a:t>
            </a:r>
            <a:endParaRPr lang="fr-BE" dirty="0"/>
          </a:p>
        </p:txBody>
      </p:sp>
    </p:spTree>
  </p:cSld>
  <p:clrMapOvr>
    <a:masterClrMapping/>
  </p:clrMapOvr>
  <p:transition>
    <p:strips dir="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785818"/>
          </a:xfrm>
        </p:spPr>
        <p:txBody>
          <a:bodyPr/>
          <a:lstStyle/>
          <a:p>
            <a:pPr>
              <a:buNone/>
            </a:pPr>
            <a:r>
              <a:rPr lang="fr-BE" dirty="0" smtClean="0"/>
              <a:t>VII.		 Les associations et jointures </a:t>
            </a:r>
            <a:r>
              <a:rPr lang="fr-BE" sz="1800" dirty="0" smtClean="0"/>
              <a:t>- </a:t>
            </a:r>
            <a:r>
              <a:rPr lang="fr-BE" sz="1800" i="1" dirty="0" smtClean="0"/>
              <a:t>Association 	 	bidirectionnelle avec table de jointure –  one-to-</a:t>
            </a:r>
            <a:r>
              <a:rPr lang="fr-BE" sz="1800" i="1" dirty="0" err="1" smtClean="0"/>
              <a:t>many</a:t>
            </a:r>
            <a:r>
              <a:rPr lang="fr-BE" sz="1800" i="1" dirty="0" smtClean="0"/>
              <a:t> / </a:t>
            </a:r>
            <a:r>
              <a:rPr lang="fr-BE" sz="1800" i="1" dirty="0" err="1" smtClean="0"/>
              <a:t>many</a:t>
            </a:r>
            <a:r>
              <a:rPr lang="fr-BE" sz="1800" i="1" dirty="0" smtClean="0"/>
              <a:t>-to-one</a:t>
            </a:r>
            <a:endParaRPr lang="fr-BE" sz="1800" i="1" dirty="0"/>
          </a:p>
        </p:txBody>
      </p:sp>
      <p:sp>
        <p:nvSpPr>
          <p:cNvPr id="6" name="Rectangle 5"/>
          <p:cNvSpPr/>
          <p:nvPr/>
        </p:nvSpPr>
        <p:spPr>
          <a:xfrm>
            <a:off x="0" y="928670"/>
            <a:ext cx="9144000" cy="4955203"/>
          </a:xfrm>
          <a:prstGeom prst="rect">
            <a:avLst/>
          </a:prstGeom>
        </p:spPr>
        <p:txBody>
          <a:bodyPr wrap="square">
            <a:spAutoFit/>
          </a:bodyPr>
          <a:lstStyle/>
          <a:p>
            <a:r>
              <a:rPr lang="fr-BE" dirty="0" smtClean="0"/>
              <a:t>Une association bidirectionnelle </a:t>
            </a:r>
            <a:r>
              <a:rPr lang="fr-BE" b="1" dirty="0" smtClean="0"/>
              <a:t>un-à-plusieurs (one-to-</a:t>
            </a:r>
            <a:r>
              <a:rPr lang="fr-BE" b="1" dirty="0" err="1" smtClean="0"/>
              <a:t>many</a:t>
            </a:r>
            <a:r>
              <a:rPr lang="fr-BE" b="1" dirty="0" smtClean="0"/>
              <a:t>) </a:t>
            </a:r>
            <a:r>
              <a:rPr lang="fr-BE" u="sng" dirty="0" smtClean="0"/>
              <a:t>sur une table</a:t>
            </a:r>
          </a:p>
          <a:p>
            <a:r>
              <a:rPr lang="fr-BE" u="sng" dirty="0" smtClean="0"/>
              <a:t>de jointure </a:t>
            </a:r>
            <a:r>
              <a:rPr lang="fr-BE" dirty="0" smtClean="0"/>
              <a:t>.</a:t>
            </a:r>
            <a:endParaRPr lang="fr-BE" sz="1400" dirty="0" smtClean="0">
              <a:solidFill>
                <a:schemeClr val="accent2">
                  <a:lumMod val="75000"/>
                </a:schemeClr>
              </a:solidFill>
            </a:endParaRPr>
          </a:p>
          <a:p>
            <a:pPr lvl="5"/>
            <a:r>
              <a:rPr lang="fr-BE" sz="1400" dirty="0" smtClean="0">
                <a:solidFill>
                  <a:schemeClr val="accent2">
                    <a:lumMod val="75000"/>
                  </a:schemeClr>
                </a:solidFill>
              </a:rPr>
              <a:t>&lt;class </a:t>
            </a:r>
            <a:r>
              <a:rPr lang="fr-BE" sz="1400" dirty="0" err="1" smtClean="0">
                <a:solidFill>
                  <a:schemeClr val="accent2">
                    <a:lumMod val="75000"/>
                  </a:schemeClr>
                </a:solidFill>
              </a:rPr>
              <a:t>name</a:t>
            </a:r>
            <a:r>
              <a:rPr lang="fr-BE" sz="1400" dirty="0" smtClean="0">
                <a:solidFill>
                  <a:schemeClr val="accent2">
                    <a:lumMod val="75000"/>
                  </a:schemeClr>
                </a:solidFill>
              </a:rPr>
              <a:t>="Person"&gt;</a:t>
            </a:r>
          </a:p>
          <a:p>
            <a:pPr lvl="5"/>
            <a:r>
              <a:rPr lang="en-US" sz="1400" dirty="0" smtClean="0">
                <a:solidFill>
                  <a:schemeClr val="accent2">
                    <a:lumMod val="75000"/>
                  </a:schemeClr>
                </a:solidFill>
              </a:rPr>
              <a:t>	&lt;id name="id" column="</a:t>
            </a:r>
            <a:r>
              <a:rPr lang="en-US" sz="1400" dirty="0" err="1" smtClean="0">
                <a:solidFill>
                  <a:schemeClr val="accent2">
                    <a:lumMod val="75000"/>
                  </a:schemeClr>
                </a:solidFill>
              </a:rPr>
              <a:t>personId</a:t>
            </a:r>
            <a:r>
              <a:rPr lang="en-US" sz="1400" dirty="0" smtClean="0">
                <a:solidFill>
                  <a:schemeClr val="accent2">
                    <a:lumMod val="75000"/>
                  </a:schemeClr>
                </a:solidFill>
              </a:rPr>
              <a:t>"&gt;</a:t>
            </a:r>
          </a:p>
          <a:p>
            <a:pPr lvl="5"/>
            <a:r>
              <a:rPr lang="fr-BE" sz="1400" dirty="0" smtClean="0">
                <a:solidFill>
                  <a:schemeClr val="accent2">
                    <a:lumMod val="75000"/>
                  </a:schemeClr>
                </a:solidFill>
              </a:rPr>
              <a:t>		&lt;</a:t>
            </a:r>
            <a:r>
              <a:rPr lang="fr-BE" sz="1400" dirty="0" err="1" smtClean="0">
                <a:solidFill>
                  <a:schemeClr val="accent2">
                    <a:lumMod val="75000"/>
                  </a:schemeClr>
                </a:solidFill>
              </a:rPr>
              <a:t>generator</a:t>
            </a:r>
            <a:r>
              <a:rPr lang="fr-BE" sz="1400" dirty="0" smtClean="0">
                <a:solidFill>
                  <a:schemeClr val="accent2">
                    <a:lumMod val="75000"/>
                  </a:schemeClr>
                </a:solidFill>
              </a:rPr>
              <a:t> class="native"/&gt;</a:t>
            </a:r>
          </a:p>
          <a:p>
            <a:pPr lvl="5"/>
            <a:r>
              <a:rPr lang="fr-BE" sz="1400" dirty="0" smtClean="0">
                <a:solidFill>
                  <a:schemeClr val="accent2">
                    <a:lumMod val="75000"/>
                  </a:schemeClr>
                </a:solidFill>
              </a:rPr>
              <a:t>	&lt;/id&gt;</a:t>
            </a:r>
          </a:p>
          <a:p>
            <a:pPr lvl="5"/>
            <a:r>
              <a:rPr lang="fr-BE" sz="1400" b="1" dirty="0" smtClean="0">
                <a:solidFill>
                  <a:schemeClr val="accent2">
                    <a:lumMod val="75000"/>
                  </a:schemeClr>
                </a:solidFill>
              </a:rPr>
              <a:t>&lt;set </a:t>
            </a:r>
            <a:r>
              <a:rPr lang="fr-BE" sz="1400" b="1" dirty="0" err="1" smtClean="0">
                <a:solidFill>
                  <a:schemeClr val="accent2">
                    <a:lumMod val="75000"/>
                  </a:schemeClr>
                </a:solidFill>
              </a:rPr>
              <a:t>name</a:t>
            </a:r>
            <a:r>
              <a:rPr lang="fr-BE" sz="1400" b="1" dirty="0" smtClean="0">
                <a:solidFill>
                  <a:schemeClr val="accent2">
                    <a:lumMod val="75000"/>
                  </a:schemeClr>
                </a:solidFill>
              </a:rPr>
              <a:t>="</a:t>
            </a:r>
            <a:r>
              <a:rPr lang="fr-BE" sz="1400" b="1" dirty="0" err="1" smtClean="0">
                <a:solidFill>
                  <a:schemeClr val="accent2">
                    <a:lumMod val="75000"/>
                  </a:schemeClr>
                </a:solidFill>
              </a:rPr>
              <a:t>addresses</a:t>
            </a:r>
            <a:r>
              <a:rPr lang="fr-BE" sz="1400" b="1" dirty="0" smtClean="0">
                <a:solidFill>
                  <a:schemeClr val="accent2">
                    <a:lumMod val="75000"/>
                  </a:schemeClr>
                </a:solidFill>
              </a:rPr>
              <a:t>"  table="</a:t>
            </a:r>
            <a:r>
              <a:rPr lang="fr-BE" sz="1400" b="1" dirty="0" err="1" smtClean="0">
                <a:solidFill>
                  <a:schemeClr val="accent2">
                    <a:lumMod val="75000"/>
                  </a:schemeClr>
                </a:solidFill>
              </a:rPr>
              <a:t>PersonAddress</a:t>
            </a:r>
            <a:r>
              <a:rPr lang="fr-BE" sz="1400" b="1" dirty="0" smtClean="0">
                <a:solidFill>
                  <a:schemeClr val="accent2">
                    <a:lumMod val="75000"/>
                  </a:schemeClr>
                </a:solidFill>
              </a:rPr>
              <a:t>"&gt;</a:t>
            </a:r>
          </a:p>
          <a:p>
            <a:pPr lvl="5"/>
            <a:r>
              <a:rPr lang="fr-BE" sz="1400" b="1" dirty="0" smtClean="0">
                <a:solidFill>
                  <a:schemeClr val="accent2">
                    <a:lumMod val="75000"/>
                  </a:schemeClr>
                </a:solidFill>
              </a:rPr>
              <a:t>	&lt;</a:t>
            </a:r>
            <a:r>
              <a:rPr lang="fr-BE" sz="1400" b="1" dirty="0" err="1" smtClean="0">
                <a:solidFill>
                  <a:schemeClr val="accent2">
                    <a:lumMod val="75000"/>
                  </a:schemeClr>
                </a:solidFill>
              </a:rPr>
              <a:t>key</a:t>
            </a:r>
            <a:r>
              <a:rPr lang="fr-BE" sz="1400" b="1" dirty="0" smtClean="0">
                <a:solidFill>
                  <a:schemeClr val="accent2">
                    <a:lumMod val="75000"/>
                  </a:schemeClr>
                </a:solidFill>
              </a:rPr>
              <a:t> </a:t>
            </a:r>
            <a:r>
              <a:rPr lang="fr-BE" sz="1400" b="1" dirty="0" err="1" smtClean="0">
                <a:solidFill>
                  <a:schemeClr val="accent2">
                    <a:lumMod val="75000"/>
                  </a:schemeClr>
                </a:solidFill>
              </a:rPr>
              <a:t>column</a:t>
            </a:r>
            <a:r>
              <a:rPr lang="fr-BE" sz="1400" b="1" dirty="0" smtClean="0">
                <a:solidFill>
                  <a:schemeClr val="accent2">
                    <a:lumMod val="75000"/>
                  </a:schemeClr>
                </a:solidFill>
              </a:rPr>
              <a:t>="</a:t>
            </a:r>
            <a:r>
              <a:rPr lang="fr-BE" sz="1400" b="1" dirty="0" err="1" smtClean="0">
                <a:solidFill>
                  <a:schemeClr val="accent2">
                    <a:lumMod val="75000"/>
                  </a:schemeClr>
                </a:solidFill>
              </a:rPr>
              <a:t>personId</a:t>
            </a:r>
            <a:r>
              <a:rPr lang="fr-BE" sz="1400" b="1" dirty="0" smtClean="0">
                <a:solidFill>
                  <a:schemeClr val="accent2">
                    <a:lumMod val="75000"/>
                  </a:schemeClr>
                </a:solidFill>
              </a:rPr>
              <a:t>"/&gt;</a:t>
            </a:r>
          </a:p>
          <a:p>
            <a:pPr lvl="5"/>
            <a:r>
              <a:rPr lang="fr-BE" sz="1400" b="1" dirty="0" smtClean="0">
                <a:solidFill>
                  <a:schemeClr val="accent2">
                    <a:lumMod val="75000"/>
                  </a:schemeClr>
                </a:solidFill>
              </a:rPr>
              <a:t>	&lt;</a:t>
            </a:r>
            <a:r>
              <a:rPr lang="fr-BE" sz="1400" b="1" dirty="0" err="1" smtClean="0">
                <a:solidFill>
                  <a:schemeClr val="accent2">
                    <a:lumMod val="75000"/>
                  </a:schemeClr>
                </a:solidFill>
              </a:rPr>
              <a:t>many</a:t>
            </a:r>
            <a:r>
              <a:rPr lang="fr-BE" sz="1400" b="1" dirty="0" smtClean="0">
                <a:solidFill>
                  <a:schemeClr val="accent2">
                    <a:lumMod val="75000"/>
                  </a:schemeClr>
                </a:solidFill>
              </a:rPr>
              <a:t>-to-</a:t>
            </a:r>
            <a:r>
              <a:rPr lang="fr-BE" sz="1400" b="1" dirty="0" err="1" smtClean="0">
                <a:solidFill>
                  <a:schemeClr val="accent2">
                    <a:lumMod val="75000"/>
                  </a:schemeClr>
                </a:solidFill>
              </a:rPr>
              <a:t>many</a:t>
            </a:r>
            <a:r>
              <a:rPr lang="fr-BE" sz="1400" b="1" dirty="0" smtClean="0">
                <a:solidFill>
                  <a:schemeClr val="accent2">
                    <a:lumMod val="75000"/>
                  </a:schemeClr>
                </a:solidFill>
              </a:rPr>
              <a:t> </a:t>
            </a:r>
            <a:r>
              <a:rPr lang="fr-BE" sz="1400" b="1" dirty="0" err="1" smtClean="0">
                <a:solidFill>
                  <a:schemeClr val="accent2">
                    <a:lumMod val="75000"/>
                  </a:schemeClr>
                </a:solidFill>
              </a:rPr>
              <a:t>column</a:t>
            </a:r>
            <a:r>
              <a:rPr lang="fr-BE" sz="1400" b="1" dirty="0" smtClean="0">
                <a:solidFill>
                  <a:schemeClr val="accent2">
                    <a:lumMod val="75000"/>
                  </a:schemeClr>
                </a:solidFill>
              </a:rPr>
              <a:t>="</a:t>
            </a:r>
            <a:r>
              <a:rPr lang="fr-BE" sz="1400" b="1" dirty="0" err="1" smtClean="0">
                <a:solidFill>
                  <a:schemeClr val="accent2">
                    <a:lumMod val="75000"/>
                  </a:schemeClr>
                </a:solidFill>
              </a:rPr>
              <a:t>addressId</a:t>
            </a:r>
            <a:r>
              <a:rPr lang="fr-BE" sz="1400" b="1" dirty="0" smtClean="0">
                <a:solidFill>
                  <a:schemeClr val="accent2">
                    <a:lumMod val="75000"/>
                  </a:schemeClr>
                </a:solidFill>
              </a:rPr>
              <a:t>"  unique="</a:t>
            </a:r>
            <a:r>
              <a:rPr lang="fr-BE" sz="1400" b="1" dirty="0" err="1" smtClean="0">
                <a:solidFill>
                  <a:schemeClr val="accent2">
                    <a:lumMod val="75000"/>
                  </a:schemeClr>
                </a:solidFill>
              </a:rPr>
              <a:t>true</a:t>
            </a:r>
            <a:r>
              <a:rPr lang="fr-BE" sz="1400" b="1" dirty="0" smtClean="0">
                <a:solidFill>
                  <a:schemeClr val="accent2">
                    <a:lumMod val="75000"/>
                  </a:schemeClr>
                </a:solidFill>
              </a:rPr>
              <a:t>"  class="</a:t>
            </a:r>
            <a:r>
              <a:rPr lang="fr-BE" sz="1400" b="1" dirty="0" err="1" smtClean="0">
                <a:solidFill>
                  <a:schemeClr val="accent2">
                    <a:lumMod val="75000"/>
                  </a:schemeClr>
                </a:solidFill>
              </a:rPr>
              <a:t>Address</a:t>
            </a:r>
            <a:r>
              <a:rPr lang="fr-BE" sz="1400" b="1" dirty="0" smtClean="0">
                <a:solidFill>
                  <a:schemeClr val="accent2">
                    <a:lumMod val="75000"/>
                  </a:schemeClr>
                </a:solidFill>
              </a:rPr>
              <a:t>"/&gt;</a:t>
            </a:r>
          </a:p>
          <a:p>
            <a:pPr lvl="5"/>
            <a:r>
              <a:rPr lang="fr-BE" sz="1400" b="1" dirty="0" smtClean="0">
                <a:solidFill>
                  <a:schemeClr val="accent2">
                    <a:lumMod val="75000"/>
                  </a:schemeClr>
                </a:solidFill>
              </a:rPr>
              <a:t>&lt;/set&gt;</a:t>
            </a:r>
          </a:p>
          <a:p>
            <a:pPr lvl="5"/>
            <a:r>
              <a:rPr lang="fr-BE" sz="1400" dirty="0" smtClean="0">
                <a:solidFill>
                  <a:schemeClr val="accent2">
                    <a:lumMod val="75000"/>
                  </a:schemeClr>
                </a:solidFill>
              </a:rPr>
              <a:t>&lt;/class&gt;</a:t>
            </a:r>
          </a:p>
          <a:p>
            <a:pPr lvl="5"/>
            <a:r>
              <a:rPr lang="fr-BE" sz="1400" dirty="0" smtClean="0">
                <a:solidFill>
                  <a:schemeClr val="accent2">
                    <a:lumMod val="75000"/>
                  </a:schemeClr>
                </a:solidFill>
              </a:rPr>
              <a:t>&lt;class </a:t>
            </a:r>
            <a:r>
              <a:rPr lang="fr-BE" sz="1400" dirty="0" err="1" smtClean="0">
                <a:solidFill>
                  <a:schemeClr val="accent2">
                    <a:lumMod val="75000"/>
                  </a:schemeClr>
                </a:solidFill>
              </a:rPr>
              <a:t>name</a:t>
            </a:r>
            <a:r>
              <a:rPr lang="fr-BE" sz="1400" dirty="0" smtClean="0">
                <a:solidFill>
                  <a:schemeClr val="accent2">
                    <a:lumMod val="75000"/>
                  </a:schemeClr>
                </a:solidFill>
              </a:rPr>
              <a:t>="</a:t>
            </a:r>
            <a:r>
              <a:rPr lang="fr-BE" sz="1400" dirty="0" err="1" smtClean="0">
                <a:solidFill>
                  <a:schemeClr val="accent2">
                    <a:lumMod val="75000"/>
                  </a:schemeClr>
                </a:solidFill>
              </a:rPr>
              <a:t>Address</a:t>
            </a:r>
            <a:r>
              <a:rPr lang="fr-BE" sz="1400" dirty="0" smtClean="0">
                <a:solidFill>
                  <a:schemeClr val="accent2">
                    <a:lumMod val="75000"/>
                  </a:schemeClr>
                </a:solidFill>
              </a:rPr>
              <a:t>"&gt;</a:t>
            </a:r>
          </a:p>
          <a:p>
            <a:pPr lvl="5"/>
            <a:r>
              <a:rPr lang="en-US" sz="1400" dirty="0" smtClean="0">
                <a:solidFill>
                  <a:schemeClr val="accent2">
                    <a:lumMod val="75000"/>
                  </a:schemeClr>
                </a:solidFill>
              </a:rPr>
              <a:t>	&lt;id name="id" column="</a:t>
            </a:r>
            <a:r>
              <a:rPr lang="en-US" sz="1400" dirty="0" err="1" smtClean="0">
                <a:solidFill>
                  <a:schemeClr val="accent2">
                    <a:lumMod val="75000"/>
                  </a:schemeClr>
                </a:solidFill>
              </a:rPr>
              <a:t>addressId</a:t>
            </a:r>
            <a:r>
              <a:rPr lang="en-US" sz="1400" dirty="0" smtClean="0">
                <a:solidFill>
                  <a:schemeClr val="accent2">
                    <a:lumMod val="75000"/>
                  </a:schemeClr>
                </a:solidFill>
              </a:rPr>
              <a:t>"&gt;</a:t>
            </a:r>
          </a:p>
          <a:p>
            <a:pPr lvl="5"/>
            <a:r>
              <a:rPr lang="fr-BE" sz="1400" dirty="0" smtClean="0">
                <a:solidFill>
                  <a:schemeClr val="accent2">
                    <a:lumMod val="75000"/>
                  </a:schemeClr>
                </a:solidFill>
              </a:rPr>
              <a:t>		&lt;</a:t>
            </a:r>
            <a:r>
              <a:rPr lang="fr-BE" sz="1400" dirty="0" err="1" smtClean="0">
                <a:solidFill>
                  <a:schemeClr val="accent2">
                    <a:lumMod val="75000"/>
                  </a:schemeClr>
                </a:solidFill>
              </a:rPr>
              <a:t>generator</a:t>
            </a:r>
            <a:r>
              <a:rPr lang="fr-BE" sz="1400" dirty="0" smtClean="0">
                <a:solidFill>
                  <a:schemeClr val="accent2">
                    <a:lumMod val="75000"/>
                  </a:schemeClr>
                </a:solidFill>
              </a:rPr>
              <a:t> class="native"/&gt;</a:t>
            </a:r>
          </a:p>
          <a:p>
            <a:pPr lvl="5"/>
            <a:r>
              <a:rPr lang="fr-BE" sz="1400" dirty="0" smtClean="0">
                <a:solidFill>
                  <a:schemeClr val="accent2">
                    <a:lumMod val="75000"/>
                  </a:schemeClr>
                </a:solidFill>
              </a:rPr>
              <a:t>	&lt;/id&gt;</a:t>
            </a:r>
          </a:p>
          <a:p>
            <a:pPr lvl="5"/>
            <a:r>
              <a:rPr lang="fr-BE" sz="1400" dirty="0" smtClean="0">
                <a:solidFill>
                  <a:schemeClr val="accent2">
                    <a:lumMod val="75000"/>
                  </a:schemeClr>
                </a:solidFill>
              </a:rPr>
              <a:t>	</a:t>
            </a:r>
            <a:r>
              <a:rPr lang="fr-BE" sz="1400" b="1" dirty="0" smtClean="0">
                <a:solidFill>
                  <a:schemeClr val="accent2">
                    <a:lumMod val="75000"/>
                  </a:schemeClr>
                </a:solidFill>
              </a:rPr>
              <a:t>&lt;</a:t>
            </a:r>
            <a:r>
              <a:rPr lang="fr-BE" sz="1400" b="1" dirty="0" err="1" smtClean="0">
                <a:solidFill>
                  <a:schemeClr val="accent2">
                    <a:lumMod val="75000"/>
                  </a:schemeClr>
                </a:solidFill>
              </a:rPr>
              <a:t>join</a:t>
            </a:r>
            <a:r>
              <a:rPr lang="fr-BE" sz="1400" b="1" dirty="0" smtClean="0">
                <a:solidFill>
                  <a:schemeClr val="accent2">
                    <a:lumMod val="75000"/>
                  </a:schemeClr>
                </a:solidFill>
              </a:rPr>
              <a:t> table="</a:t>
            </a:r>
            <a:r>
              <a:rPr lang="fr-BE" sz="1400" b="1" dirty="0" err="1" smtClean="0">
                <a:solidFill>
                  <a:schemeClr val="accent2">
                    <a:lumMod val="75000"/>
                  </a:schemeClr>
                </a:solidFill>
              </a:rPr>
              <a:t>PersonAddress</a:t>
            </a:r>
            <a:r>
              <a:rPr lang="fr-BE" sz="1400" b="1" dirty="0" smtClean="0">
                <a:solidFill>
                  <a:schemeClr val="accent2">
                    <a:lumMod val="75000"/>
                  </a:schemeClr>
                </a:solidFill>
              </a:rPr>
              <a:t>"  inverse="</a:t>
            </a:r>
            <a:r>
              <a:rPr lang="fr-BE" sz="1400" b="1" dirty="0" err="1" smtClean="0">
                <a:solidFill>
                  <a:schemeClr val="accent2">
                    <a:lumMod val="75000"/>
                  </a:schemeClr>
                </a:solidFill>
              </a:rPr>
              <a:t>true</a:t>
            </a:r>
            <a:r>
              <a:rPr lang="fr-BE" sz="1400" b="1" dirty="0" smtClean="0">
                <a:solidFill>
                  <a:schemeClr val="accent2">
                    <a:lumMod val="75000"/>
                  </a:schemeClr>
                </a:solidFill>
              </a:rPr>
              <a:t>" </a:t>
            </a:r>
            <a:r>
              <a:rPr lang="fr-BE" sz="1400" b="1" dirty="0" err="1" smtClean="0">
                <a:solidFill>
                  <a:schemeClr val="accent2">
                    <a:lumMod val="75000"/>
                  </a:schemeClr>
                </a:solidFill>
              </a:rPr>
              <a:t>optional</a:t>
            </a:r>
            <a:r>
              <a:rPr lang="fr-BE" sz="1400" b="1" dirty="0" smtClean="0">
                <a:solidFill>
                  <a:schemeClr val="accent2">
                    <a:lumMod val="75000"/>
                  </a:schemeClr>
                </a:solidFill>
              </a:rPr>
              <a:t>="</a:t>
            </a:r>
            <a:r>
              <a:rPr lang="fr-BE" sz="1400" b="1" dirty="0" err="1" smtClean="0">
                <a:solidFill>
                  <a:schemeClr val="accent2">
                    <a:lumMod val="75000"/>
                  </a:schemeClr>
                </a:solidFill>
              </a:rPr>
              <a:t>true</a:t>
            </a:r>
            <a:r>
              <a:rPr lang="fr-BE" sz="1400" b="1" dirty="0" smtClean="0">
                <a:solidFill>
                  <a:schemeClr val="accent2">
                    <a:lumMod val="75000"/>
                  </a:schemeClr>
                </a:solidFill>
              </a:rPr>
              <a:t>"&gt;</a:t>
            </a:r>
          </a:p>
          <a:p>
            <a:pPr lvl="5"/>
            <a:r>
              <a:rPr lang="fr-BE" sz="1400" b="1" dirty="0" smtClean="0">
                <a:solidFill>
                  <a:schemeClr val="accent2">
                    <a:lumMod val="75000"/>
                  </a:schemeClr>
                </a:solidFill>
              </a:rPr>
              <a:t>		&lt;</a:t>
            </a:r>
            <a:r>
              <a:rPr lang="fr-BE" sz="1400" b="1" dirty="0" err="1" smtClean="0">
                <a:solidFill>
                  <a:schemeClr val="accent2">
                    <a:lumMod val="75000"/>
                  </a:schemeClr>
                </a:solidFill>
              </a:rPr>
              <a:t>key</a:t>
            </a:r>
            <a:r>
              <a:rPr lang="fr-BE" sz="1400" b="1" dirty="0" smtClean="0">
                <a:solidFill>
                  <a:schemeClr val="accent2">
                    <a:lumMod val="75000"/>
                  </a:schemeClr>
                </a:solidFill>
              </a:rPr>
              <a:t> </a:t>
            </a:r>
            <a:r>
              <a:rPr lang="fr-BE" sz="1400" b="1" dirty="0" err="1" smtClean="0">
                <a:solidFill>
                  <a:schemeClr val="accent2">
                    <a:lumMod val="75000"/>
                  </a:schemeClr>
                </a:solidFill>
              </a:rPr>
              <a:t>column</a:t>
            </a:r>
            <a:r>
              <a:rPr lang="fr-BE" sz="1400" b="1" dirty="0" smtClean="0">
                <a:solidFill>
                  <a:schemeClr val="accent2">
                    <a:lumMod val="75000"/>
                  </a:schemeClr>
                </a:solidFill>
              </a:rPr>
              <a:t>="</a:t>
            </a:r>
            <a:r>
              <a:rPr lang="fr-BE" sz="1400" b="1" dirty="0" err="1" smtClean="0">
                <a:solidFill>
                  <a:schemeClr val="accent2">
                    <a:lumMod val="75000"/>
                  </a:schemeClr>
                </a:solidFill>
              </a:rPr>
              <a:t>addressId</a:t>
            </a:r>
            <a:r>
              <a:rPr lang="fr-BE" sz="1400" b="1" dirty="0" smtClean="0">
                <a:solidFill>
                  <a:schemeClr val="accent2">
                    <a:lumMod val="75000"/>
                  </a:schemeClr>
                </a:solidFill>
              </a:rPr>
              <a:t>"/&gt;</a:t>
            </a:r>
          </a:p>
          <a:p>
            <a:pPr lvl="5"/>
            <a:r>
              <a:rPr lang="fr-BE" sz="1400" b="1" dirty="0" smtClean="0">
                <a:solidFill>
                  <a:schemeClr val="accent2">
                    <a:lumMod val="75000"/>
                  </a:schemeClr>
                </a:solidFill>
              </a:rPr>
              <a:t>		&lt;</a:t>
            </a:r>
            <a:r>
              <a:rPr lang="fr-BE" sz="1400" b="1" dirty="0" err="1" smtClean="0">
                <a:solidFill>
                  <a:schemeClr val="accent2">
                    <a:lumMod val="75000"/>
                  </a:schemeClr>
                </a:solidFill>
              </a:rPr>
              <a:t>many</a:t>
            </a:r>
            <a:r>
              <a:rPr lang="fr-BE" sz="1400" b="1" dirty="0" smtClean="0">
                <a:solidFill>
                  <a:schemeClr val="accent2">
                    <a:lumMod val="75000"/>
                  </a:schemeClr>
                </a:solidFill>
              </a:rPr>
              <a:t>-to-one </a:t>
            </a:r>
            <a:r>
              <a:rPr lang="fr-BE" sz="1400" b="1" dirty="0" err="1" smtClean="0">
                <a:solidFill>
                  <a:schemeClr val="accent2">
                    <a:lumMod val="75000"/>
                  </a:schemeClr>
                </a:solidFill>
              </a:rPr>
              <a:t>name</a:t>
            </a:r>
            <a:r>
              <a:rPr lang="fr-BE" sz="1400" b="1" dirty="0" smtClean="0">
                <a:solidFill>
                  <a:schemeClr val="accent2">
                    <a:lumMod val="75000"/>
                  </a:schemeClr>
                </a:solidFill>
              </a:rPr>
              <a:t>="</a:t>
            </a:r>
            <a:r>
              <a:rPr lang="fr-BE" sz="1400" b="1" dirty="0" err="1" smtClean="0">
                <a:solidFill>
                  <a:schemeClr val="accent2">
                    <a:lumMod val="75000"/>
                  </a:schemeClr>
                </a:solidFill>
              </a:rPr>
              <a:t>person</a:t>
            </a:r>
            <a:r>
              <a:rPr lang="fr-BE" sz="1400" b="1" dirty="0" smtClean="0">
                <a:solidFill>
                  <a:schemeClr val="accent2">
                    <a:lumMod val="75000"/>
                  </a:schemeClr>
                </a:solidFill>
              </a:rPr>
              <a:t>"</a:t>
            </a:r>
          </a:p>
          <a:p>
            <a:pPr lvl="5"/>
            <a:r>
              <a:rPr lang="fr-BE" sz="1400" b="1" dirty="0" smtClean="0">
                <a:solidFill>
                  <a:schemeClr val="accent2">
                    <a:lumMod val="75000"/>
                  </a:schemeClr>
                </a:solidFill>
              </a:rPr>
              <a:t>			       </a:t>
            </a:r>
            <a:r>
              <a:rPr lang="fr-BE" sz="1400" b="1" dirty="0" err="1" smtClean="0">
                <a:solidFill>
                  <a:schemeClr val="accent2">
                    <a:lumMod val="75000"/>
                  </a:schemeClr>
                </a:solidFill>
              </a:rPr>
              <a:t>column</a:t>
            </a:r>
            <a:r>
              <a:rPr lang="fr-BE" sz="1400" b="1" dirty="0" smtClean="0">
                <a:solidFill>
                  <a:schemeClr val="accent2">
                    <a:lumMod val="75000"/>
                  </a:schemeClr>
                </a:solidFill>
              </a:rPr>
              <a:t>="</a:t>
            </a:r>
            <a:r>
              <a:rPr lang="fr-BE" sz="1400" b="1" dirty="0" err="1" smtClean="0">
                <a:solidFill>
                  <a:schemeClr val="accent2">
                    <a:lumMod val="75000"/>
                  </a:schemeClr>
                </a:solidFill>
              </a:rPr>
              <a:t>personId</a:t>
            </a:r>
            <a:r>
              <a:rPr lang="fr-BE" sz="1400" b="1" dirty="0" smtClean="0">
                <a:solidFill>
                  <a:schemeClr val="accent2">
                    <a:lumMod val="75000"/>
                  </a:schemeClr>
                </a:solidFill>
              </a:rPr>
              <a:t>"</a:t>
            </a:r>
          </a:p>
          <a:p>
            <a:pPr lvl="5"/>
            <a:r>
              <a:rPr lang="fr-BE" sz="1400" b="1" dirty="0" smtClean="0">
                <a:solidFill>
                  <a:schemeClr val="accent2">
                    <a:lumMod val="75000"/>
                  </a:schemeClr>
                </a:solidFill>
              </a:rPr>
              <a:t>		                         not-</a:t>
            </a:r>
            <a:r>
              <a:rPr lang="fr-BE" sz="1400" b="1" dirty="0" err="1" smtClean="0">
                <a:solidFill>
                  <a:schemeClr val="accent2">
                    <a:lumMod val="75000"/>
                  </a:schemeClr>
                </a:solidFill>
              </a:rPr>
              <a:t>null</a:t>
            </a:r>
            <a:r>
              <a:rPr lang="fr-BE" sz="1400" b="1" dirty="0" smtClean="0">
                <a:solidFill>
                  <a:schemeClr val="accent2">
                    <a:lumMod val="75000"/>
                  </a:schemeClr>
                </a:solidFill>
              </a:rPr>
              <a:t>="</a:t>
            </a:r>
            <a:r>
              <a:rPr lang="fr-BE" sz="1400" b="1" dirty="0" err="1" smtClean="0">
                <a:solidFill>
                  <a:schemeClr val="accent2">
                    <a:lumMod val="75000"/>
                  </a:schemeClr>
                </a:solidFill>
              </a:rPr>
              <a:t>true</a:t>
            </a:r>
            <a:r>
              <a:rPr lang="fr-BE" sz="1400" b="1" dirty="0" smtClean="0">
                <a:solidFill>
                  <a:schemeClr val="accent2">
                    <a:lumMod val="75000"/>
                  </a:schemeClr>
                </a:solidFill>
              </a:rPr>
              <a:t>"/&gt;</a:t>
            </a:r>
          </a:p>
          <a:p>
            <a:pPr lvl="5"/>
            <a:r>
              <a:rPr lang="fr-BE" sz="1400" b="1" dirty="0" smtClean="0">
                <a:solidFill>
                  <a:schemeClr val="accent2">
                    <a:lumMod val="75000"/>
                  </a:schemeClr>
                </a:solidFill>
              </a:rPr>
              <a:t>	&lt;/</a:t>
            </a:r>
            <a:r>
              <a:rPr lang="fr-BE" sz="1400" b="1" dirty="0" err="1" smtClean="0">
                <a:solidFill>
                  <a:schemeClr val="accent2">
                    <a:lumMod val="75000"/>
                  </a:schemeClr>
                </a:solidFill>
              </a:rPr>
              <a:t>join</a:t>
            </a:r>
            <a:r>
              <a:rPr lang="fr-BE" sz="1400" b="1" dirty="0" smtClean="0">
                <a:solidFill>
                  <a:schemeClr val="accent2">
                    <a:lumMod val="75000"/>
                  </a:schemeClr>
                </a:solidFill>
              </a:rPr>
              <a:t>&gt;</a:t>
            </a:r>
          </a:p>
          <a:p>
            <a:pPr lvl="5"/>
            <a:r>
              <a:rPr lang="fr-BE" sz="1400" dirty="0" smtClean="0">
                <a:solidFill>
                  <a:schemeClr val="accent2">
                    <a:lumMod val="75000"/>
                  </a:schemeClr>
                </a:solidFill>
              </a:rPr>
              <a:t>&lt;/class&gt;</a:t>
            </a:r>
          </a:p>
        </p:txBody>
      </p:sp>
      <p:sp>
        <p:nvSpPr>
          <p:cNvPr id="5" name="Rectangle 4"/>
          <p:cNvSpPr/>
          <p:nvPr/>
        </p:nvSpPr>
        <p:spPr bwMode="auto">
          <a:xfrm>
            <a:off x="1714480" y="1428736"/>
            <a:ext cx="7286676" cy="4429156"/>
          </a:xfrm>
          <a:prstGeom prst="rect">
            <a:avLst/>
          </a:prstGeom>
          <a:noFill/>
          <a:ln w="19050" cap="flat" cmpd="sng" algn="ctr">
            <a:solidFill>
              <a:schemeClr val="tx1"/>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Tree>
  </p:cSld>
  <p:clrMapOvr>
    <a:masterClrMapping/>
  </p:clrMapOvr>
  <p:transition>
    <p:strips dir="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rganigramme : Stockage interne 8"/>
          <p:cNvSpPr/>
          <p:nvPr/>
        </p:nvSpPr>
        <p:spPr bwMode="auto">
          <a:xfrm>
            <a:off x="5429256" y="1714488"/>
            <a:ext cx="2714644" cy="2500330"/>
          </a:xfrm>
          <a:prstGeom prst="flowChartInternalStorag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
        <p:nvSpPr>
          <p:cNvPr id="11" name="ZoneTexte 10"/>
          <p:cNvSpPr txBox="1"/>
          <p:nvPr/>
        </p:nvSpPr>
        <p:spPr>
          <a:xfrm>
            <a:off x="6357950" y="1714488"/>
            <a:ext cx="1071570" cy="369332"/>
          </a:xfrm>
          <a:prstGeom prst="rect">
            <a:avLst/>
          </a:prstGeom>
          <a:noFill/>
        </p:spPr>
        <p:txBody>
          <a:bodyPr wrap="square" rtlCol="0">
            <a:spAutoFit/>
          </a:bodyPr>
          <a:lstStyle/>
          <a:p>
            <a:pPr algn="ctr"/>
            <a:r>
              <a:rPr lang="fr-BE" dirty="0" err="1" smtClean="0"/>
              <a:t>Adress</a:t>
            </a:r>
            <a:endParaRPr lang="fr-BE" dirty="0"/>
          </a:p>
        </p:txBody>
      </p:sp>
      <p:sp>
        <p:nvSpPr>
          <p:cNvPr id="15" name="ZoneTexte 14"/>
          <p:cNvSpPr txBox="1"/>
          <p:nvPr/>
        </p:nvSpPr>
        <p:spPr>
          <a:xfrm>
            <a:off x="5786446" y="2143116"/>
            <a:ext cx="2357454" cy="369332"/>
          </a:xfrm>
          <a:prstGeom prst="rect">
            <a:avLst/>
          </a:prstGeom>
          <a:noFill/>
        </p:spPr>
        <p:txBody>
          <a:bodyPr wrap="square" rtlCol="0">
            <a:spAutoFit/>
          </a:bodyPr>
          <a:lstStyle/>
          <a:p>
            <a:r>
              <a:rPr lang="fr-BE" i="1" u="sng" dirty="0" err="1" smtClean="0"/>
              <a:t>addressID</a:t>
            </a:r>
            <a:r>
              <a:rPr lang="fr-BE" i="1" u="sng" dirty="0" smtClean="0"/>
              <a:t> </a:t>
            </a:r>
            <a:r>
              <a:rPr lang="fr-BE" u="sng" dirty="0" err="1" smtClean="0"/>
              <a:t>int</a:t>
            </a:r>
            <a:r>
              <a:rPr lang="fr-BE" u="sng" dirty="0" smtClean="0"/>
              <a:t> NN PK</a:t>
            </a:r>
          </a:p>
        </p:txBody>
      </p:sp>
      <p:sp>
        <p:nvSpPr>
          <p:cNvPr id="4" name="Titre 3"/>
          <p:cNvSpPr>
            <a:spLocks noGrp="1"/>
          </p:cNvSpPr>
          <p:nvPr>
            <p:ph type="title"/>
          </p:nvPr>
        </p:nvSpPr>
        <p:spPr>
          <a:xfrm>
            <a:off x="-32" y="-24"/>
            <a:ext cx="9144032" cy="1000132"/>
          </a:xfrm>
        </p:spPr>
        <p:txBody>
          <a:bodyPr/>
          <a:lstStyle/>
          <a:p>
            <a:pPr>
              <a:buNone/>
            </a:pPr>
            <a:r>
              <a:rPr lang="fr-BE" dirty="0" smtClean="0"/>
              <a:t>VII.		 Les associations et jointures </a:t>
            </a:r>
            <a:r>
              <a:rPr lang="fr-BE" sz="1800" dirty="0" smtClean="0"/>
              <a:t>- </a:t>
            </a:r>
            <a:r>
              <a:rPr lang="fr-BE" sz="1800" i="1" dirty="0" smtClean="0"/>
              <a:t>Association 	 	bidirectionnelle avec table de jointure – one-to-one</a:t>
            </a:r>
            <a:endParaRPr lang="fr-BE" sz="1800" i="1" dirty="0"/>
          </a:p>
        </p:txBody>
      </p:sp>
      <p:sp>
        <p:nvSpPr>
          <p:cNvPr id="8" name="Organigramme : Stockage interne 7"/>
          <p:cNvSpPr/>
          <p:nvPr/>
        </p:nvSpPr>
        <p:spPr bwMode="auto">
          <a:xfrm>
            <a:off x="785786" y="1643050"/>
            <a:ext cx="2643206" cy="2500330"/>
          </a:xfrm>
          <a:prstGeom prst="flowChartInternalStorag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
        <p:nvSpPr>
          <p:cNvPr id="10" name="ZoneTexte 9"/>
          <p:cNvSpPr txBox="1"/>
          <p:nvPr/>
        </p:nvSpPr>
        <p:spPr>
          <a:xfrm>
            <a:off x="1643042" y="1643050"/>
            <a:ext cx="1071570" cy="369332"/>
          </a:xfrm>
          <a:prstGeom prst="rect">
            <a:avLst/>
          </a:prstGeom>
          <a:noFill/>
        </p:spPr>
        <p:txBody>
          <a:bodyPr wrap="square" rtlCol="0">
            <a:spAutoFit/>
          </a:bodyPr>
          <a:lstStyle/>
          <a:p>
            <a:pPr algn="ctr"/>
            <a:r>
              <a:rPr lang="fr-BE" dirty="0" smtClean="0"/>
              <a:t>Person</a:t>
            </a:r>
            <a:endParaRPr lang="fr-BE" dirty="0"/>
          </a:p>
        </p:txBody>
      </p:sp>
      <p:sp>
        <p:nvSpPr>
          <p:cNvPr id="14" name="ZoneTexte 13"/>
          <p:cNvSpPr txBox="1"/>
          <p:nvPr/>
        </p:nvSpPr>
        <p:spPr>
          <a:xfrm>
            <a:off x="1142976" y="2071678"/>
            <a:ext cx="2214578" cy="369332"/>
          </a:xfrm>
          <a:prstGeom prst="rect">
            <a:avLst/>
          </a:prstGeom>
          <a:noFill/>
        </p:spPr>
        <p:txBody>
          <a:bodyPr wrap="square" rtlCol="0">
            <a:spAutoFit/>
          </a:bodyPr>
          <a:lstStyle/>
          <a:p>
            <a:r>
              <a:rPr lang="fr-BE" i="1" u="sng" dirty="0" err="1" smtClean="0"/>
              <a:t>personID</a:t>
            </a:r>
            <a:r>
              <a:rPr lang="fr-BE" u="sng" dirty="0" smtClean="0"/>
              <a:t> </a:t>
            </a:r>
            <a:r>
              <a:rPr lang="fr-BE" u="sng" dirty="0" err="1" smtClean="0"/>
              <a:t>int</a:t>
            </a:r>
            <a:r>
              <a:rPr lang="fr-BE" u="sng" dirty="0" smtClean="0"/>
              <a:t> NN PK</a:t>
            </a:r>
          </a:p>
        </p:txBody>
      </p:sp>
      <p:sp>
        <p:nvSpPr>
          <p:cNvPr id="12" name="Organigramme : Stockage interne 11"/>
          <p:cNvSpPr/>
          <p:nvPr/>
        </p:nvSpPr>
        <p:spPr bwMode="auto">
          <a:xfrm>
            <a:off x="3143240" y="3286124"/>
            <a:ext cx="2643206" cy="2500330"/>
          </a:xfrm>
          <a:prstGeom prst="flowChartInternalStorage">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
        <p:nvSpPr>
          <p:cNvPr id="13" name="ZoneTexte 12"/>
          <p:cNvSpPr txBox="1"/>
          <p:nvPr/>
        </p:nvSpPr>
        <p:spPr>
          <a:xfrm>
            <a:off x="3500430" y="3714752"/>
            <a:ext cx="2357454" cy="1415772"/>
          </a:xfrm>
          <a:prstGeom prst="rect">
            <a:avLst/>
          </a:prstGeom>
          <a:noFill/>
        </p:spPr>
        <p:txBody>
          <a:bodyPr wrap="square" rtlCol="0">
            <a:spAutoFit/>
          </a:bodyPr>
          <a:lstStyle/>
          <a:p>
            <a:r>
              <a:rPr lang="fr-BE" i="1" u="sng" dirty="0" err="1" smtClean="0"/>
              <a:t>personID</a:t>
            </a:r>
            <a:r>
              <a:rPr lang="fr-BE" u="sng" dirty="0" smtClean="0"/>
              <a:t> </a:t>
            </a:r>
            <a:r>
              <a:rPr lang="fr-BE" u="sng" dirty="0" err="1" smtClean="0"/>
              <a:t>int</a:t>
            </a:r>
            <a:r>
              <a:rPr lang="fr-BE" u="sng" dirty="0" smtClean="0"/>
              <a:t> NN PK</a:t>
            </a:r>
          </a:p>
          <a:p>
            <a:r>
              <a:rPr lang="fr-BE" i="1" dirty="0" err="1" smtClean="0"/>
              <a:t>addressID</a:t>
            </a:r>
            <a:r>
              <a:rPr lang="fr-BE" i="1" dirty="0" smtClean="0"/>
              <a:t> </a:t>
            </a:r>
            <a:r>
              <a:rPr lang="fr-BE" dirty="0" err="1" smtClean="0"/>
              <a:t>int</a:t>
            </a:r>
            <a:r>
              <a:rPr lang="fr-BE" dirty="0" smtClean="0"/>
              <a:t> NN </a:t>
            </a:r>
            <a:r>
              <a:rPr lang="fr-BE" b="1" dirty="0" smtClean="0"/>
              <a:t>U</a:t>
            </a:r>
          </a:p>
          <a:p>
            <a:endParaRPr lang="fr-BE" sz="1400" u="sng" dirty="0" smtClean="0"/>
          </a:p>
          <a:p>
            <a:endParaRPr lang="fr-BE" u="sng" dirty="0" smtClean="0"/>
          </a:p>
          <a:p>
            <a:endParaRPr lang="fr-BE" u="sng" dirty="0" smtClean="0"/>
          </a:p>
        </p:txBody>
      </p:sp>
      <p:sp>
        <p:nvSpPr>
          <p:cNvPr id="16" name="ZoneTexte 15"/>
          <p:cNvSpPr txBox="1"/>
          <p:nvPr/>
        </p:nvSpPr>
        <p:spPr>
          <a:xfrm>
            <a:off x="3571868" y="3286124"/>
            <a:ext cx="1928826" cy="369332"/>
          </a:xfrm>
          <a:prstGeom prst="rect">
            <a:avLst/>
          </a:prstGeom>
          <a:noFill/>
        </p:spPr>
        <p:txBody>
          <a:bodyPr wrap="square" rtlCol="0">
            <a:spAutoFit/>
          </a:bodyPr>
          <a:lstStyle/>
          <a:p>
            <a:pPr algn="ctr"/>
            <a:r>
              <a:rPr lang="fr-BE" dirty="0" err="1" smtClean="0"/>
              <a:t>PersonAdress</a:t>
            </a:r>
            <a:endParaRPr lang="fr-BE" dirty="0"/>
          </a:p>
        </p:txBody>
      </p:sp>
    </p:spTree>
  </p:cSld>
  <p:clrMapOvr>
    <a:masterClrMapping/>
  </p:clrMapOvr>
  <p:transition>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857256"/>
          </a:xfrm>
        </p:spPr>
        <p:txBody>
          <a:bodyPr/>
          <a:lstStyle/>
          <a:p>
            <a:pPr>
              <a:buNone/>
            </a:pPr>
            <a:r>
              <a:rPr lang="fr-BE" dirty="0" smtClean="0"/>
              <a:t>II.		Travailler avec les objets – </a:t>
            </a:r>
            <a:r>
              <a:rPr lang="fr-BE" sz="2400" i="1" dirty="0" smtClean="0"/>
              <a:t>Chargement d’un objet</a:t>
            </a:r>
            <a:endParaRPr lang="fr-BE" sz="2400" i="1" dirty="0"/>
          </a:p>
        </p:txBody>
      </p:sp>
      <p:sp>
        <p:nvSpPr>
          <p:cNvPr id="6" name="Rectangle 5"/>
          <p:cNvSpPr/>
          <p:nvPr/>
        </p:nvSpPr>
        <p:spPr>
          <a:xfrm>
            <a:off x="285720" y="1071546"/>
            <a:ext cx="8572560" cy="4647426"/>
          </a:xfrm>
          <a:prstGeom prst="rect">
            <a:avLst/>
          </a:prstGeom>
        </p:spPr>
        <p:txBody>
          <a:bodyPr wrap="square">
            <a:spAutoFit/>
          </a:bodyPr>
          <a:lstStyle/>
          <a:p>
            <a:r>
              <a:rPr lang="fr-BE" sz="1600" dirty="0" smtClean="0"/>
              <a:t>Les méthodes</a:t>
            </a:r>
            <a:r>
              <a:rPr lang="fr-BE" sz="1600" b="1" dirty="0" smtClean="0"/>
              <a:t> </a:t>
            </a:r>
            <a:r>
              <a:rPr lang="fr-BE" sz="1600" b="1" dirty="0" err="1" smtClean="0"/>
              <a:t>load</a:t>
            </a:r>
            <a:r>
              <a:rPr lang="fr-BE" sz="1600" b="1" dirty="0" smtClean="0"/>
              <a:t>()</a:t>
            </a:r>
            <a:r>
              <a:rPr lang="fr-BE" sz="1600" dirty="0" smtClean="0"/>
              <a:t> de Session vous donnent un moyen de récupérer une</a:t>
            </a:r>
          </a:p>
          <a:p>
            <a:r>
              <a:rPr lang="fr-BE" sz="1600" dirty="0" smtClean="0"/>
              <a:t>instance persistante si vous connaissez déjà son identifiant. </a:t>
            </a:r>
            <a:r>
              <a:rPr lang="fr-BE" sz="1600" dirty="0" err="1" smtClean="0"/>
              <a:t>load</a:t>
            </a:r>
            <a:r>
              <a:rPr lang="fr-BE" sz="1600" dirty="0" smtClean="0"/>
              <a:t>() prend un</a:t>
            </a:r>
          </a:p>
          <a:p>
            <a:r>
              <a:rPr lang="fr-BE" sz="1600" dirty="0" smtClean="0"/>
              <a:t>objet de classe et chargera l'état dans une instance nouvellement instanciée</a:t>
            </a:r>
          </a:p>
          <a:p>
            <a:r>
              <a:rPr lang="fr-BE" sz="1600" dirty="0" smtClean="0"/>
              <a:t>de cette classe, dans un état persistant:</a:t>
            </a:r>
            <a:endParaRPr lang="fr-BE" dirty="0" smtClean="0"/>
          </a:p>
          <a:p>
            <a:endParaRPr lang="fr-BE" dirty="0" smtClean="0"/>
          </a:p>
          <a:p>
            <a:pPr lvl="5"/>
            <a:r>
              <a:rPr lang="en-US" sz="1400" dirty="0" smtClean="0">
                <a:solidFill>
                  <a:schemeClr val="accent2">
                    <a:lumMod val="60000"/>
                    <a:lumOff val="40000"/>
                  </a:schemeClr>
                </a:solidFill>
              </a:rPr>
              <a:t>Cat </a:t>
            </a:r>
            <a:r>
              <a:rPr lang="en-US" sz="1400" dirty="0" err="1" smtClean="0">
                <a:solidFill>
                  <a:schemeClr val="accent2">
                    <a:lumMod val="60000"/>
                    <a:lumOff val="40000"/>
                  </a:schemeClr>
                </a:solidFill>
              </a:rPr>
              <a:t>felix</a:t>
            </a:r>
            <a:r>
              <a:rPr lang="en-US" sz="1400" dirty="0" smtClean="0">
                <a:solidFill>
                  <a:schemeClr val="accent2">
                    <a:lumMod val="60000"/>
                    <a:lumOff val="40000"/>
                  </a:schemeClr>
                </a:solidFill>
              </a:rPr>
              <a:t>= (Cat) </a:t>
            </a:r>
            <a:r>
              <a:rPr lang="en-US" sz="1400" dirty="0" err="1" smtClean="0">
                <a:solidFill>
                  <a:schemeClr val="accent2">
                    <a:lumMod val="60000"/>
                    <a:lumOff val="40000"/>
                  </a:schemeClr>
                </a:solidFill>
              </a:rPr>
              <a:t>sess.load</a:t>
            </a:r>
            <a:r>
              <a:rPr lang="en-US" sz="1400" dirty="0" smtClean="0">
                <a:solidFill>
                  <a:schemeClr val="accent2">
                    <a:lumMod val="60000"/>
                    <a:lumOff val="40000"/>
                  </a:schemeClr>
                </a:solidFill>
              </a:rPr>
              <a:t>(</a:t>
            </a:r>
            <a:r>
              <a:rPr lang="en-US" sz="1400" dirty="0" err="1" smtClean="0">
                <a:solidFill>
                  <a:schemeClr val="accent2">
                    <a:lumMod val="60000"/>
                    <a:lumOff val="40000"/>
                  </a:schemeClr>
                </a:solidFill>
              </a:rPr>
              <a:t>Cat.class</a:t>
            </a:r>
            <a:r>
              <a:rPr lang="en-US" sz="1400" dirty="0" smtClean="0">
                <a:solidFill>
                  <a:schemeClr val="accent2">
                    <a:lumMod val="60000"/>
                    <a:lumOff val="40000"/>
                  </a:schemeClr>
                </a:solidFill>
              </a:rPr>
              <a:t>, Id);</a:t>
            </a:r>
            <a:endParaRPr lang="fr-BE" sz="1400" dirty="0" smtClean="0">
              <a:solidFill>
                <a:schemeClr val="accent2">
                  <a:lumMod val="60000"/>
                  <a:lumOff val="40000"/>
                </a:schemeClr>
              </a:solidFill>
            </a:endParaRPr>
          </a:p>
          <a:p>
            <a:pPr lvl="5"/>
            <a:endParaRPr lang="fr-BE" sz="1400" dirty="0" smtClean="0">
              <a:solidFill>
                <a:schemeClr val="accent2">
                  <a:lumMod val="60000"/>
                  <a:lumOff val="40000"/>
                </a:schemeClr>
              </a:solidFill>
            </a:endParaRPr>
          </a:p>
          <a:p>
            <a:endParaRPr lang="fr-BE" dirty="0" smtClean="0"/>
          </a:p>
          <a:p>
            <a:r>
              <a:rPr lang="fr-BE" sz="1600" dirty="0" smtClean="0"/>
              <a:t>Alternativement, vous pouvez charger un état dans une instance donnée :</a:t>
            </a:r>
          </a:p>
          <a:p>
            <a:endParaRPr lang="fr-BE" sz="1400" dirty="0" smtClean="0">
              <a:solidFill>
                <a:schemeClr val="accent2">
                  <a:lumMod val="60000"/>
                  <a:lumOff val="40000"/>
                </a:schemeClr>
              </a:solidFill>
            </a:endParaRPr>
          </a:p>
          <a:p>
            <a:pPr lvl="5"/>
            <a:r>
              <a:rPr lang="fr-BE" sz="1400" dirty="0" smtClean="0">
                <a:solidFill>
                  <a:schemeClr val="accent2">
                    <a:lumMod val="60000"/>
                    <a:lumOff val="40000"/>
                  </a:schemeClr>
                </a:solidFill>
              </a:rPr>
              <a:t>Cat </a:t>
            </a:r>
            <a:r>
              <a:rPr lang="fr-BE" sz="1400" dirty="0" err="1" smtClean="0">
                <a:solidFill>
                  <a:schemeClr val="accent2">
                    <a:lumMod val="60000"/>
                    <a:lumOff val="40000"/>
                  </a:schemeClr>
                </a:solidFill>
              </a:rPr>
              <a:t>cat</a:t>
            </a:r>
            <a:r>
              <a:rPr lang="fr-BE" sz="1400" dirty="0" smtClean="0">
                <a:solidFill>
                  <a:schemeClr val="accent2">
                    <a:lumMod val="60000"/>
                    <a:lumOff val="40000"/>
                  </a:schemeClr>
                </a:solidFill>
              </a:rPr>
              <a:t> = new </a:t>
            </a:r>
            <a:r>
              <a:rPr lang="fr-BE" sz="1400" dirty="0" err="1" smtClean="0">
                <a:solidFill>
                  <a:schemeClr val="accent2">
                    <a:lumMod val="60000"/>
                    <a:lumOff val="40000"/>
                  </a:schemeClr>
                </a:solidFill>
              </a:rPr>
              <a:t>DomesticCat</a:t>
            </a:r>
            <a:r>
              <a:rPr lang="fr-BE" sz="1400" dirty="0" smtClean="0">
                <a:solidFill>
                  <a:schemeClr val="accent2">
                    <a:lumMod val="60000"/>
                    <a:lumOff val="40000"/>
                  </a:schemeClr>
                </a:solidFill>
              </a:rPr>
              <a:t>();</a:t>
            </a:r>
          </a:p>
          <a:p>
            <a:pPr lvl="5"/>
            <a:r>
              <a:rPr lang="fr-BE" sz="1400" dirty="0" err="1" smtClean="0">
                <a:solidFill>
                  <a:schemeClr val="accent2">
                    <a:lumMod val="60000"/>
                    <a:lumOff val="40000"/>
                  </a:schemeClr>
                </a:solidFill>
              </a:rPr>
              <a:t>sess.load</a:t>
            </a:r>
            <a:r>
              <a:rPr lang="fr-BE" sz="1400" dirty="0" smtClean="0">
                <a:solidFill>
                  <a:schemeClr val="accent2">
                    <a:lumMod val="60000"/>
                    <a:lumOff val="40000"/>
                  </a:schemeClr>
                </a:solidFill>
              </a:rPr>
              <a:t>( cat, new Long(</a:t>
            </a:r>
            <a:r>
              <a:rPr lang="fr-BE" sz="1400" dirty="0" err="1" smtClean="0">
                <a:solidFill>
                  <a:schemeClr val="accent2">
                    <a:lumMod val="60000"/>
                    <a:lumOff val="40000"/>
                  </a:schemeClr>
                </a:solidFill>
              </a:rPr>
              <a:t>pkId</a:t>
            </a:r>
            <a:r>
              <a:rPr lang="fr-BE" sz="1400" dirty="0" smtClean="0">
                <a:solidFill>
                  <a:schemeClr val="accent2">
                    <a:lumMod val="60000"/>
                    <a:lumOff val="40000"/>
                  </a:schemeClr>
                </a:solidFill>
              </a:rPr>
              <a:t>)</a:t>
            </a:r>
          </a:p>
          <a:p>
            <a:pPr lvl="5"/>
            <a:endParaRPr lang="fr-BE" sz="1600" dirty="0" smtClean="0"/>
          </a:p>
          <a:p>
            <a:r>
              <a:rPr lang="fr-BE" sz="1600" dirty="0" smtClean="0"/>
              <a:t>Notez que </a:t>
            </a:r>
            <a:r>
              <a:rPr lang="fr-BE" sz="1600" dirty="0" err="1" smtClean="0"/>
              <a:t>load</a:t>
            </a:r>
            <a:r>
              <a:rPr lang="fr-BE" sz="1600" dirty="0" smtClean="0"/>
              <a:t>() lèvera une exception irrécupérable s'il n'y a pas de ligne</a:t>
            </a:r>
          </a:p>
          <a:p>
            <a:r>
              <a:rPr lang="fr-BE" sz="1600" dirty="0" smtClean="0"/>
              <a:t>correspondante dans la base de données. Si vous n'êtes pas certain qu'une ligne correspondante existe, vous devriez utiliser la méthode </a:t>
            </a:r>
            <a:r>
              <a:rPr lang="fr-BE" sz="1600" b="1" dirty="0" err="1" smtClean="0"/>
              <a:t>get</a:t>
            </a:r>
            <a:r>
              <a:rPr lang="fr-BE" sz="1600" b="1" dirty="0" smtClean="0"/>
              <a:t>()</a:t>
            </a:r>
            <a:r>
              <a:rPr lang="fr-BE" sz="1600" dirty="0" smtClean="0"/>
              <a:t>, laquelle accède à la base de données immédiatement et retourne </a:t>
            </a:r>
            <a:r>
              <a:rPr lang="fr-BE" sz="1600" dirty="0" err="1" smtClean="0"/>
              <a:t>null</a:t>
            </a:r>
            <a:r>
              <a:rPr lang="fr-BE" sz="1600" dirty="0" smtClean="0"/>
              <a:t> s'il n'y a pas de ligne correspondante.</a:t>
            </a:r>
          </a:p>
          <a:p>
            <a:endParaRPr lang="fr-BE" sz="1600" dirty="0" smtClean="0"/>
          </a:p>
          <a:p>
            <a:pPr lvl="5"/>
            <a:r>
              <a:rPr lang="fr-BE" sz="1400" dirty="0" smtClean="0">
                <a:solidFill>
                  <a:schemeClr val="accent2">
                    <a:lumMod val="60000"/>
                    <a:lumOff val="40000"/>
                  </a:schemeClr>
                </a:solidFill>
              </a:rPr>
              <a:t>Cat </a:t>
            </a:r>
            <a:r>
              <a:rPr lang="fr-BE" sz="1400" dirty="0" err="1" smtClean="0">
                <a:solidFill>
                  <a:schemeClr val="accent2">
                    <a:lumMod val="60000"/>
                    <a:lumOff val="40000"/>
                  </a:schemeClr>
                </a:solidFill>
              </a:rPr>
              <a:t>cat</a:t>
            </a:r>
            <a:r>
              <a:rPr lang="fr-BE" sz="1400" dirty="0" smtClean="0">
                <a:solidFill>
                  <a:schemeClr val="accent2">
                    <a:lumMod val="60000"/>
                    <a:lumOff val="40000"/>
                  </a:schemeClr>
                </a:solidFill>
              </a:rPr>
              <a:t> = (Cat) sess.get(</a:t>
            </a:r>
            <a:r>
              <a:rPr lang="fr-BE" sz="1400" dirty="0" err="1" smtClean="0">
                <a:solidFill>
                  <a:schemeClr val="accent2">
                    <a:lumMod val="60000"/>
                    <a:lumOff val="40000"/>
                  </a:schemeClr>
                </a:solidFill>
              </a:rPr>
              <a:t>Cat.class</a:t>
            </a:r>
            <a:r>
              <a:rPr lang="fr-BE" sz="1400" dirty="0" smtClean="0">
                <a:solidFill>
                  <a:schemeClr val="accent2">
                    <a:lumMod val="60000"/>
                    <a:lumOff val="40000"/>
                  </a:schemeClr>
                </a:solidFill>
              </a:rPr>
              <a:t>, id);</a:t>
            </a:r>
          </a:p>
        </p:txBody>
      </p:sp>
      <p:sp>
        <p:nvSpPr>
          <p:cNvPr id="7" name="Rectangle 6"/>
          <p:cNvSpPr/>
          <p:nvPr/>
        </p:nvSpPr>
        <p:spPr bwMode="auto">
          <a:xfrm>
            <a:off x="2285984" y="2285992"/>
            <a:ext cx="3857652" cy="500066"/>
          </a:xfrm>
          <a:prstGeom prst="rect">
            <a:avLst/>
          </a:prstGeom>
          <a:noFill/>
          <a:ln w="19050" cap="flat" cmpd="sng" algn="ctr">
            <a:solidFill>
              <a:schemeClr val="tx1"/>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
        <p:nvSpPr>
          <p:cNvPr id="8" name="Rectangle 7"/>
          <p:cNvSpPr/>
          <p:nvPr/>
        </p:nvSpPr>
        <p:spPr bwMode="auto">
          <a:xfrm>
            <a:off x="2357422" y="3429000"/>
            <a:ext cx="3000396" cy="642942"/>
          </a:xfrm>
          <a:prstGeom prst="rect">
            <a:avLst/>
          </a:prstGeom>
          <a:noFill/>
          <a:ln w="19050" cap="flat" cmpd="sng" algn="ctr">
            <a:solidFill>
              <a:schemeClr val="tx1"/>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
        <p:nvSpPr>
          <p:cNvPr id="9" name="Rectangle 8"/>
          <p:cNvSpPr/>
          <p:nvPr/>
        </p:nvSpPr>
        <p:spPr bwMode="auto">
          <a:xfrm>
            <a:off x="2357422" y="5214950"/>
            <a:ext cx="3643338" cy="642942"/>
          </a:xfrm>
          <a:prstGeom prst="rect">
            <a:avLst/>
          </a:prstGeom>
          <a:noFill/>
          <a:ln w="19050" cap="flat" cmpd="sng" algn="ctr">
            <a:solidFill>
              <a:schemeClr val="tx1"/>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Tree>
  </p:cSld>
  <p:clrMapOvr>
    <a:masterClrMapping/>
  </p:clrMapOvr>
  <p:transition>
    <p:strips dir="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785818"/>
          </a:xfrm>
        </p:spPr>
        <p:txBody>
          <a:bodyPr/>
          <a:lstStyle/>
          <a:p>
            <a:pPr>
              <a:buNone/>
            </a:pPr>
            <a:r>
              <a:rPr lang="fr-BE" dirty="0" smtClean="0"/>
              <a:t>VI.		 Les associations et jointures </a:t>
            </a:r>
            <a:r>
              <a:rPr lang="fr-BE" sz="1800" dirty="0" smtClean="0"/>
              <a:t>- </a:t>
            </a:r>
            <a:r>
              <a:rPr lang="fr-BE" sz="1800" i="1" dirty="0" smtClean="0"/>
              <a:t>Association 	 	bidirectionnelle avec table de jointure –  one-to-one</a:t>
            </a:r>
            <a:endParaRPr lang="fr-BE" sz="1800" i="1" dirty="0"/>
          </a:p>
        </p:txBody>
      </p:sp>
      <p:sp>
        <p:nvSpPr>
          <p:cNvPr id="6" name="Rectangle 5"/>
          <p:cNvSpPr/>
          <p:nvPr/>
        </p:nvSpPr>
        <p:spPr>
          <a:xfrm>
            <a:off x="0" y="928670"/>
            <a:ext cx="9144000" cy="5386090"/>
          </a:xfrm>
          <a:prstGeom prst="rect">
            <a:avLst/>
          </a:prstGeom>
        </p:spPr>
        <p:txBody>
          <a:bodyPr wrap="square">
            <a:spAutoFit/>
          </a:bodyPr>
          <a:lstStyle/>
          <a:p>
            <a:r>
              <a:rPr lang="fr-BE" dirty="0" smtClean="0"/>
              <a:t>Une association bidirectionnelle </a:t>
            </a:r>
            <a:r>
              <a:rPr lang="fr-BE" b="1" dirty="0" smtClean="0"/>
              <a:t>un-à-un (one-to-one) </a:t>
            </a:r>
            <a:r>
              <a:rPr lang="fr-BE" u="sng" dirty="0" smtClean="0"/>
              <a:t>sur une table de</a:t>
            </a:r>
          </a:p>
          <a:p>
            <a:r>
              <a:rPr lang="fr-BE" u="sng" dirty="0" smtClean="0"/>
              <a:t>jointure </a:t>
            </a:r>
            <a:r>
              <a:rPr lang="fr-BE" dirty="0" smtClean="0"/>
              <a:t>est extrêmement rare mais envisageable.</a:t>
            </a:r>
          </a:p>
          <a:p>
            <a:endParaRPr lang="fr-BE" sz="1400" i="1" dirty="0" smtClean="0">
              <a:solidFill>
                <a:schemeClr val="accent2">
                  <a:lumMod val="75000"/>
                </a:schemeClr>
              </a:solidFill>
            </a:endParaRPr>
          </a:p>
          <a:p>
            <a:r>
              <a:rPr lang="fr-BE" sz="1400" i="1" dirty="0" smtClean="0">
                <a:solidFill>
                  <a:schemeClr val="accent2">
                    <a:lumMod val="75000"/>
                  </a:schemeClr>
                </a:solidFill>
              </a:rPr>
              <a:t>		</a:t>
            </a:r>
            <a:r>
              <a:rPr lang="fr-BE" sz="1400" dirty="0" smtClean="0">
                <a:solidFill>
                  <a:schemeClr val="accent2">
                    <a:lumMod val="75000"/>
                  </a:schemeClr>
                </a:solidFill>
              </a:rPr>
              <a:t>&lt;class </a:t>
            </a:r>
            <a:r>
              <a:rPr lang="fr-BE" sz="1400" dirty="0" err="1" smtClean="0">
                <a:solidFill>
                  <a:schemeClr val="accent2">
                    <a:lumMod val="75000"/>
                  </a:schemeClr>
                </a:solidFill>
              </a:rPr>
              <a:t>name</a:t>
            </a:r>
            <a:r>
              <a:rPr lang="fr-BE" sz="1400" dirty="0" smtClean="0">
                <a:solidFill>
                  <a:schemeClr val="accent2">
                    <a:lumMod val="75000"/>
                  </a:schemeClr>
                </a:solidFill>
              </a:rPr>
              <a:t>="Person"&gt;</a:t>
            </a:r>
          </a:p>
          <a:p>
            <a:pPr lvl="4"/>
            <a:r>
              <a:rPr lang="en-US" sz="1400" dirty="0" smtClean="0">
                <a:solidFill>
                  <a:schemeClr val="accent2">
                    <a:lumMod val="75000"/>
                  </a:schemeClr>
                </a:solidFill>
              </a:rPr>
              <a:t>	&lt;id name="id" column="</a:t>
            </a:r>
            <a:r>
              <a:rPr lang="en-US" sz="1400" dirty="0" err="1" smtClean="0">
                <a:solidFill>
                  <a:schemeClr val="accent2">
                    <a:lumMod val="75000"/>
                  </a:schemeClr>
                </a:solidFill>
              </a:rPr>
              <a:t>personId</a:t>
            </a:r>
            <a:r>
              <a:rPr lang="en-US" sz="1400" dirty="0" smtClean="0">
                <a:solidFill>
                  <a:schemeClr val="accent2">
                    <a:lumMod val="75000"/>
                  </a:schemeClr>
                </a:solidFill>
              </a:rPr>
              <a:t>"&gt;</a:t>
            </a:r>
          </a:p>
          <a:p>
            <a:pPr lvl="4"/>
            <a:r>
              <a:rPr lang="fr-BE" sz="1400" dirty="0" smtClean="0">
                <a:solidFill>
                  <a:schemeClr val="accent2">
                    <a:lumMod val="75000"/>
                  </a:schemeClr>
                </a:solidFill>
              </a:rPr>
              <a:t>		&lt;</a:t>
            </a:r>
            <a:r>
              <a:rPr lang="fr-BE" sz="1400" dirty="0" err="1" smtClean="0">
                <a:solidFill>
                  <a:schemeClr val="accent2">
                    <a:lumMod val="75000"/>
                  </a:schemeClr>
                </a:solidFill>
              </a:rPr>
              <a:t>generator</a:t>
            </a:r>
            <a:r>
              <a:rPr lang="fr-BE" sz="1400" dirty="0" smtClean="0">
                <a:solidFill>
                  <a:schemeClr val="accent2">
                    <a:lumMod val="75000"/>
                  </a:schemeClr>
                </a:solidFill>
              </a:rPr>
              <a:t> class="native"/&gt;</a:t>
            </a:r>
          </a:p>
          <a:p>
            <a:pPr lvl="4"/>
            <a:r>
              <a:rPr lang="fr-BE" sz="1400" dirty="0" smtClean="0">
                <a:solidFill>
                  <a:schemeClr val="accent2">
                    <a:lumMod val="75000"/>
                  </a:schemeClr>
                </a:solidFill>
              </a:rPr>
              <a:t>	&lt;/id&gt;</a:t>
            </a:r>
          </a:p>
          <a:p>
            <a:pPr lvl="4"/>
            <a:r>
              <a:rPr lang="fr-BE" sz="1400" b="1" dirty="0" smtClean="0">
                <a:solidFill>
                  <a:schemeClr val="accent2">
                    <a:lumMod val="75000"/>
                  </a:schemeClr>
                </a:solidFill>
              </a:rPr>
              <a:t>	&lt;</a:t>
            </a:r>
            <a:r>
              <a:rPr lang="fr-BE" sz="1400" b="1" dirty="0" err="1" smtClean="0">
                <a:solidFill>
                  <a:schemeClr val="accent2">
                    <a:lumMod val="75000"/>
                  </a:schemeClr>
                </a:solidFill>
              </a:rPr>
              <a:t>join</a:t>
            </a:r>
            <a:r>
              <a:rPr lang="fr-BE" sz="1400" b="1" dirty="0" smtClean="0">
                <a:solidFill>
                  <a:schemeClr val="accent2">
                    <a:lumMod val="75000"/>
                  </a:schemeClr>
                </a:solidFill>
              </a:rPr>
              <a:t> table="</a:t>
            </a:r>
            <a:r>
              <a:rPr lang="fr-BE" sz="1400" b="1" dirty="0" err="1" smtClean="0">
                <a:solidFill>
                  <a:schemeClr val="accent2">
                    <a:lumMod val="75000"/>
                  </a:schemeClr>
                </a:solidFill>
              </a:rPr>
              <a:t>PersonAddress</a:t>
            </a:r>
            <a:r>
              <a:rPr lang="fr-BE" sz="1400" b="1" dirty="0" smtClean="0">
                <a:solidFill>
                  <a:schemeClr val="accent2">
                    <a:lumMod val="75000"/>
                  </a:schemeClr>
                </a:solidFill>
              </a:rPr>
              <a:t>"  </a:t>
            </a:r>
            <a:r>
              <a:rPr lang="fr-BE" sz="1400" b="1" dirty="0" err="1" smtClean="0">
                <a:solidFill>
                  <a:schemeClr val="accent2">
                    <a:lumMod val="75000"/>
                  </a:schemeClr>
                </a:solidFill>
              </a:rPr>
              <a:t>optional</a:t>
            </a:r>
            <a:r>
              <a:rPr lang="fr-BE" sz="1400" b="1" dirty="0" smtClean="0">
                <a:solidFill>
                  <a:schemeClr val="accent2">
                    <a:lumMod val="75000"/>
                  </a:schemeClr>
                </a:solidFill>
              </a:rPr>
              <a:t>="</a:t>
            </a:r>
            <a:r>
              <a:rPr lang="fr-BE" sz="1400" b="1" dirty="0" err="1" smtClean="0">
                <a:solidFill>
                  <a:schemeClr val="accent2">
                    <a:lumMod val="75000"/>
                  </a:schemeClr>
                </a:solidFill>
              </a:rPr>
              <a:t>true</a:t>
            </a:r>
            <a:r>
              <a:rPr lang="fr-BE" sz="1400" b="1" dirty="0" smtClean="0">
                <a:solidFill>
                  <a:schemeClr val="accent2">
                    <a:lumMod val="75000"/>
                  </a:schemeClr>
                </a:solidFill>
              </a:rPr>
              <a:t>"&gt;</a:t>
            </a:r>
          </a:p>
          <a:p>
            <a:pPr lvl="6"/>
            <a:r>
              <a:rPr lang="fr-BE" sz="1400" b="1" dirty="0" smtClean="0">
                <a:solidFill>
                  <a:schemeClr val="accent2">
                    <a:lumMod val="75000"/>
                  </a:schemeClr>
                </a:solidFill>
              </a:rPr>
              <a:t>	&lt;</a:t>
            </a:r>
            <a:r>
              <a:rPr lang="fr-BE" sz="1400" b="1" dirty="0" err="1" smtClean="0">
                <a:solidFill>
                  <a:schemeClr val="accent2">
                    <a:lumMod val="75000"/>
                  </a:schemeClr>
                </a:solidFill>
              </a:rPr>
              <a:t>key</a:t>
            </a:r>
            <a:r>
              <a:rPr lang="fr-BE" sz="1400" b="1" dirty="0" smtClean="0">
                <a:solidFill>
                  <a:schemeClr val="accent2">
                    <a:lumMod val="75000"/>
                  </a:schemeClr>
                </a:solidFill>
              </a:rPr>
              <a:t> </a:t>
            </a:r>
            <a:r>
              <a:rPr lang="fr-BE" sz="1400" b="1" dirty="0" err="1" smtClean="0">
                <a:solidFill>
                  <a:schemeClr val="accent2">
                    <a:lumMod val="75000"/>
                  </a:schemeClr>
                </a:solidFill>
              </a:rPr>
              <a:t>column</a:t>
            </a:r>
            <a:r>
              <a:rPr lang="fr-BE" sz="1400" b="1" dirty="0" smtClean="0">
                <a:solidFill>
                  <a:schemeClr val="accent2">
                    <a:lumMod val="75000"/>
                  </a:schemeClr>
                </a:solidFill>
              </a:rPr>
              <a:t>="</a:t>
            </a:r>
            <a:r>
              <a:rPr lang="fr-BE" sz="1400" b="1" dirty="0" err="1" smtClean="0">
                <a:solidFill>
                  <a:schemeClr val="accent2">
                    <a:lumMod val="75000"/>
                  </a:schemeClr>
                </a:solidFill>
              </a:rPr>
              <a:t>personId</a:t>
            </a:r>
            <a:r>
              <a:rPr lang="fr-BE" sz="1400" b="1" dirty="0" smtClean="0">
                <a:solidFill>
                  <a:schemeClr val="accent2">
                    <a:lumMod val="75000"/>
                  </a:schemeClr>
                </a:solidFill>
              </a:rPr>
              <a:t>" unique="</a:t>
            </a:r>
            <a:r>
              <a:rPr lang="fr-BE" sz="1400" b="1" dirty="0" err="1" smtClean="0">
                <a:solidFill>
                  <a:schemeClr val="accent2">
                    <a:lumMod val="75000"/>
                  </a:schemeClr>
                </a:solidFill>
              </a:rPr>
              <a:t>true</a:t>
            </a:r>
            <a:r>
              <a:rPr lang="fr-BE" sz="1400" b="1" dirty="0" smtClean="0">
                <a:solidFill>
                  <a:schemeClr val="accent2">
                    <a:lumMod val="75000"/>
                  </a:schemeClr>
                </a:solidFill>
              </a:rPr>
              <a:t>"/&gt;</a:t>
            </a:r>
          </a:p>
          <a:p>
            <a:pPr lvl="6"/>
            <a:r>
              <a:rPr lang="fr-BE" sz="1400" b="1" dirty="0" smtClean="0">
                <a:solidFill>
                  <a:schemeClr val="accent2">
                    <a:lumMod val="75000"/>
                  </a:schemeClr>
                </a:solidFill>
              </a:rPr>
              <a:t>	&lt;</a:t>
            </a:r>
            <a:r>
              <a:rPr lang="fr-BE" sz="1400" b="1" dirty="0" err="1" smtClean="0">
                <a:solidFill>
                  <a:schemeClr val="accent2">
                    <a:lumMod val="75000"/>
                  </a:schemeClr>
                </a:solidFill>
              </a:rPr>
              <a:t>many</a:t>
            </a:r>
            <a:r>
              <a:rPr lang="fr-BE" sz="1400" b="1" dirty="0" smtClean="0">
                <a:solidFill>
                  <a:schemeClr val="accent2">
                    <a:lumMod val="75000"/>
                  </a:schemeClr>
                </a:solidFill>
              </a:rPr>
              <a:t>-to-one </a:t>
            </a:r>
            <a:r>
              <a:rPr lang="fr-BE" sz="1400" b="1" dirty="0" err="1" smtClean="0">
                <a:solidFill>
                  <a:schemeClr val="accent2">
                    <a:lumMod val="75000"/>
                  </a:schemeClr>
                </a:solidFill>
              </a:rPr>
              <a:t>name</a:t>
            </a:r>
            <a:r>
              <a:rPr lang="fr-BE" sz="1400" b="1" dirty="0" smtClean="0">
                <a:solidFill>
                  <a:schemeClr val="accent2">
                    <a:lumMod val="75000"/>
                  </a:schemeClr>
                </a:solidFill>
              </a:rPr>
              <a:t>="</a:t>
            </a:r>
            <a:r>
              <a:rPr lang="fr-BE" sz="1400" b="1" dirty="0" err="1" smtClean="0">
                <a:solidFill>
                  <a:schemeClr val="accent2">
                    <a:lumMod val="75000"/>
                  </a:schemeClr>
                </a:solidFill>
              </a:rPr>
              <a:t>address</a:t>
            </a:r>
            <a:r>
              <a:rPr lang="fr-BE" sz="1400" b="1" dirty="0" smtClean="0">
                <a:solidFill>
                  <a:schemeClr val="accent2">
                    <a:lumMod val="75000"/>
                  </a:schemeClr>
                </a:solidFill>
              </a:rPr>
              <a:t>" </a:t>
            </a:r>
            <a:r>
              <a:rPr lang="fr-BE" sz="1400" b="1" dirty="0" err="1" smtClean="0">
                <a:solidFill>
                  <a:schemeClr val="accent2">
                    <a:lumMod val="75000"/>
                  </a:schemeClr>
                </a:solidFill>
              </a:rPr>
              <a:t>column</a:t>
            </a:r>
            <a:r>
              <a:rPr lang="fr-BE" sz="1400" b="1" dirty="0" smtClean="0">
                <a:solidFill>
                  <a:schemeClr val="accent2">
                    <a:lumMod val="75000"/>
                  </a:schemeClr>
                </a:solidFill>
              </a:rPr>
              <a:t>="</a:t>
            </a:r>
            <a:r>
              <a:rPr lang="fr-BE" sz="1400" b="1" dirty="0" err="1" smtClean="0">
                <a:solidFill>
                  <a:schemeClr val="accent2">
                    <a:lumMod val="75000"/>
                  </a:schemeClr>
                </a:solidFill>
              </a:rPr>
              <a:t>addressId</a:t>
            </a:r>
            <a:r>
              <a:rPr lang="fr-BE" sz="1400" b="1" dirty="0" smtClean="0">
                <a:solidFill>
                  <a:schemeClr val="accent2">
                    <a:lumMod val="75000"/>
                  </a:schemeClr>
                </a:solidFill>
              </a:rPr>
              <a:t>" not-</a:t>
            </a:r>
            <a:r>
              <a:rPr lang="fr-BE" sz="1400" b="1" dirty="0" err="1" smtClean="0">
                <a:solidFill>
                  <a:schemeClr val="accent2">
                    <a:lumMod val="75000"/>
                  </a:schemeClr>
                </a:solidFill>
              </a:rPr>
              <a:t>null</a:t>
            </a:r>
            <a:r>
              <a:rPr lang="fr-BE" sz="1400" b="1" dirty="0" smtClean="0">
                <a:solidFill>
                  <a:schemeClr val="accent2">
                    <a:lumMod val="75000"/>
                  </a:schemeClr>
                </a:solidFill>
              </a:rPr>
              <a:t>="</a:t>
            </a:r>
            <a:r>
              <a:rPr lang="fr-BE" sz="1400" b="1" dirty="0" err="1" smtClean="0">
                <a:solidFill>
                  <a:schemeClr val="accent2">
                    <a:lumMod val="75000"/>
                  </a:schemeClr>
                </a:solidFill>
              </a:rPr>
              <a:t>true</a:t>
            </a:r>
            <a:r>
              <a:rPr lang="fr-BE" sz="1400" b="1" dirty="0" smtClean="0">
                <a:solidFill>
                  <a:schemeClr val="accent2">
                    <a:lumMod val="75000"/>
                  </a:schemeClr>
                </a:solidFill>
              </a:rPr>
              <a:t>"</a:t>
            </a:r>
          </a:p>
          <a:p>
            <a:pPr lvl="6"/>
            <a:r>
              <a:rPr lang="fr-BE" sz="1400" b="1" dirty="0" smtClean="0">
                <a:solidFill>
                  <a:schemeClr val="accent2">
                    <a:lumMod val="75000"/>
                  </a:schemeClr>
                </a:solidFill>
              </a:rPr>
              <a:t>	unique="</a:t>
            </a:r>
            <a:r>
              <a:rPr lang="fr-BE" sz="1400" b="1" dirty="0" err="1" smtClean="0">
                <a:solidFill>
                  <a:schemeClr val="accent2">
                    <a:lumMod val="75000"/>
                  </a:schemeClr>
                </a:solidFill>
              </a:rPr>
              <a:t>true</a:t>
            </a:r>
            <a:r>
              <a:rPr lang="fr-BE" sz="1400" b="1" dirty="0" smtClean="0">
                <a:solidFill>
                  <a:schemeClr val="accent2">
                    <a:lumMod val="75000"/>
                  </a:schemeClr>
                </a:solidFill>
              </a:rPr>
              <a:t>"/&gt;</a:t>
            </a:r>
          </a:p>
          <a:p>
            <a:pPr lvl="4"/>
            <a:r>
              <a:rPr lang="fr-BE" sz="1400" b="1" dirty="0" smtClean="0">
                <a:solidFill>
                  <a:schemeClr val="accent2">
                    <a:lumMod val="75000"/>
                  </a:schemeClr>
                </a:solidFill>
              </a:rPr>
              <a:t>	&lt;/</a:t>
            </a:r>
            <a:r>
              <a:rPr lang="fr-BE" sz="1400" b="1" dirty="0" err="1" smtClean="0">
                <a:solidFill>
                  <a:schemeClr val="accent2">
                    <a:lumMod val="75000"/>
                  </a:schemeClr>
                </a:solidFill>
              </a:rPr>
              <a:t>join</a:t>
            </a:r>
            <a:r>
              <a:rPr lang="fr-BE" sz="1400" b="1" dirty="0" smtClean="0">
                <a:solidFill>
                  <a:schemeClr val="accent2">
                    <a:lumMod val="75000"/>
                  </a:schemeClr>
                </a:solidFill>
              </a:rPr>
              <a:t>&gt;</a:t>
            </a:r>
          </a:p>
          <a:p>
            <a:pPr lvl="4"/>
            <a:r>
              <a:rPr lang="fr-BE" sz="1400" dirty="0" smtClean="0">
                <a:solidFill>
                  <a:schemeClr val="accent2">
                    <a:lumMod val="75000"/>
                  </a:schemeClr>
                </a:solidFill>
              </a:rPr>
              <a:t>&lt;/class&gt;</a:t>
            </a:r>
          </a:p>
          <a:p>
            <a:pPr lvl="4"/>
            <a:r>
              <a:rPr lang="fr-BE" sz="1400" dirty="0" smtClean="0">
                <a:solidFill>
                  <a:schemeClr val="accent2">
                    <a:lumMod val="75000"/>
                  </a:schemeClr>
                </a:solidFill>
              </a:rPr>
              <a:t>&lt;class </a:t>
            </a:r>
            <a:r>
              <a:rPr lang="fr-BE" sz="1400" dirty="0" err="1" smtClean="0">
                <a:solidFill>
                  <a:schemeClr val="accent2">
                    <a:lumMod val="75000"/>
                  </a:schemeClr>
                </a:solidFill>
              </a:rPr>
              <a:t>name</a:t>
            </a:r>
            <a:r>
              <a:rPr lang="fr-BE" sz="1400" dirty="0" smtClean="0">
                <a:solidFill>
                  <a:schemeClr val="accent2">
                    <a:lumMod val="75000"/>
                  </a:schemeClr>
                </a:solidFill>
              </a:rPr>
              <a:t>="</a:t>
            </a:r>
            <a:r>
              <a:rPr lang="fr-BE" sz="1400" dirty="0" err="1" smtClean="0">
                <a:solidFill>
                  <a:schemeClr val="accent2">
                    <a:lumMod val="75000"/>
                  </a:schemeClr>
                </a:solidFill>
              </a:rPr>
              <a:t>Address</a:t>
            </a:r>
            <a:r>
              <a:rPr lang="fr-BE" sz="1400" dirty="0" smtClean="0">
                <a:solidFill>
                  <a:schemeClr val="accent2">
                    <a:lumMod val="75000"/>
                  </a:schemeClr>
                </a:solidFill>
              </a:rPr>
              <a:t>"&gt;</a:t>
            </a:r>
          </a:p>
          <a:p>
            <a:pPr lvl="4"/>
            <a:r>
              <a:rPr lang="en-US" sz="1400" dirty="0" smtClean="0">
                <a:solidFill>
                  <a:schemeClr val="accent2">
                    <a:lumMod val="75000"/>
                  </a:schemeClr>
                </a:solidFill>
              </a:rPr>
              <a:t>	&lt;id name="id" column="</a:t>
            </a:r>
            <a:r>
              <a:rPr lang="en-US" sz="1400" dirty="0" err="1" smtClean="0">
                <a:solidFill>
                  <a:schemeClr val="accent2">
                    <a:lumMod val="75000"/>
                  </a:schemeClr>
                </a:solidFill>
              </a:rPr>
              <a:t>addressId</a:t>
            </a:r>
            <a:r>
              <a:rPr lang="en-US" sz="1400" dirty="0" smtClean="0">
                <a:solidFill>
                  <a:schemeClr val="accent2">
                    <a:lumMod val="75000"/>
                  </a:schemeClr>
                </a:solidFill>
              </a:rPr>
              <a:t>"&gt;</a:t>
            </a:r>
          </a:p>
          <a:p>
            <a:pPr lvl="4"/>
            <a:r>
              <a:rPr lang="fr-BE" sz="1400" dirty="0" smtClean="0">
                <a:solidFill>
                  <a:schemeClr val="accent2">
                    <a:lumMod val="75000"/>
                  </a:schemeClr>
                </a:solidFill>
              </a:rPr>
              <a:t>		&lt;</a:t>
            </a:r>
            <a:r>
              <a:rPr lang="fr-BE" sz="1400" dirty="0" err="1" smtClean="0">
                <a:solidFill>
                  <a:schemeClr val="accent2">
                    <a:lumMod val="75000"/>
                  </a:schemeClr>
                </a:solidFill>
              </a:rPr>
              <a:t>generator</a:t>
            </a:r>
            <a:r>
              <a:rPr lang="fr-BE" sz="1400" dirty="0" smtClean="0">
                <a:solidFill>
                  <a:schemeClr val="accent2">
                    <a:lumMod val="75000"/>
                  </a:schemeClr>
                </a:solidFill>
              </a:rPr>
              <a:t> class="native"/&gt;</a:t>
            </a:r>
          </a:p>
          <a:p>
            <a:pPr lvl="4"/>
            <a:r>
              <a:rPr lang="fr-BE" sz="1400" dirty="0" smtClean="0">
                <a:solidFill>
                  <a:schemeClr val="accent2">
                    <a:lumMod val="75000"/>
                  </a:schemeClr>
                </a:solidFill>
              </a:rPr>
              <a:t>	&lt;/id&gt;</a:t>
            </a:r>
          </a:p>
          <a:p>
            <a:pPr lvl="4"/>
            <a:r>
              <a:rPr lang="fr-BE" sz="1400" dirty="0" smtClean="0">
                <a:solidFill>
                  <a:schemeClr val="accent2">
                    <a:lumMod val="75000"/>
                  </a:schemeClr>
                </a:solidFill>
              </a:rPr>
              <a:t>	</a:t>
            </a:r>
            <a:r>
              <a:rPr lang="fr-BE" sz="1400" b="1" dirty="0" smtClean="0">
                <a:solidFill>
                  <a:schemeClr val="accent2">
                    <a:lumMod val="75000"/>
                  </a:schemeClr>
                </a:solidFill>
              </a:rPr>
              <a:t>&lt;</a:t>
            </a:r>
            <a:r>
              <a:rPr lang="fr-BE" sz="1400" b="1" dirty="0" err="1" smtClean="0">
                <a:solidFill>
                  <a:schemeClr val="accent2">
                    <a:lumMod val="75000"/>
                  </a:schemeClr>
                </a:solidFill>
              </a:rPr>
              <a:t>join</a:t>
            </a:r>
            <a:r>
              <a:rPr lang="fr-BE" sz="1400" b="1" dirty="0" smtClean="0">
                <a:solidFill>
                  <a:schemeClr val="accent2">
                    <a:lumMod val="75000"/>
                  </a:schemeClr>
                </a:solidFill>
              </a:rPr>
              <a:t> table="</a:t>
            </a:r>
            <a:r>
              <a:rPr lang="fr-BE" sz="1400" b="1" dirty="0" err="1" smtClean="0">
                <a:solidFill>
                  <a:schemeClr val="accent2">
                    <a:lumMod val="75000"/>
                  </a:schemeClr>
                </a:solidFill>
              </a:rPr>
              <a:t>PersonAddress</a:t>
            </a:r>
            <a:r>
              <a:rPr lang="fr-BE" sz="1400" b="1" dirty="0" smtClean="0">
                <a:solidFill>
                  <a:schemeClr val="accent2">
                    <a:lumMod val="75000"/>
                  </a:schemeClr>
                </a:solidFill>
              </a:rPr>
              <a:t>"  </a:t>
            </a:r>
            <a:r>
              <a:rPr lang="fr-BE" sz="1400" b="1" dirty="0" err="1" smtClean="0">
                <a:solidFill>
                  <a:schemeClr val="accent2">
                    <a:lumMod val="75000"/>
                  </a:schemeClr>
                </a:solidFill>
              </a:rPr>
              <a:t>optional</a:t>
            </a:r>
            <a:r>
              <a:rPr lang="fr-BE" sz="1400" b="1" dirty="0" smtClean="0">
                <a:solidFill>
                  <a:schemeClr val="accent2">
                    <a:lumMod val="75000"/>
                  </a:schemeClr>
                </a:solidFill>
              </a:rPr>
              <a:t>="</a:t>
            </a:r>
            <a:r>
              <a:rPr lang="fr-BE" sz="1400" b="1" dirty="0" err="1" smtClean="0">
                <a:solidFill>
                  <a:schemeClr val="accent2">
                    <a:lumMod val="75000"/>
                  </a:schemeClr>
                </a:solidFill>
              </a:rPr>
              <a:t>true</a:t>
            </a:r>
            <a:r>
              <a:rPr lang="fr-BE" sz="1400" b="1" dirty="0" smtClean="0">
                <a:solidFill>
                  <a:schemeClr val="accent2">
                    <a:lumMod val="75000"/>
                  </a:schemeClr>
                </a:solidFill>
              </a:rPr>
              <a:t>" inverse="</a:t>
            </a:r>
            <a:r>
              <a:rPr lang="fr-BE" sz="1400" b="1" dirty="0" err="1" smtClean="0">
                <a:solidFill>
                  <a:schemeClr val="accent2">
                    <a:lumMod val="75000"/>
                  </a:schemeClr>
                </a:solidFill>
              </a:rPr>
              <a:t>true</a:t>
            </a:r>
            <a:r>
              <a:rPr lang="fr-BE" sz="1400" b="1" dirty="0" smtClean="0">
                <a:solidFill>
                  <a:schemeClr val="accent2">
                    <a:lumMod val="75000"/>
                  </a:schemeClr>
                </a:solidFill>
              </a:rPr>
              <a:t>"&gt;</a:t>
            </a:r>
          </a:p>
          <a:p>
            <a:pPr lvl="5"/>
            <a:r>
              <a:rPr lang="fr-BE" sz="1400" b="1" dirty="0" smtClean="0">
                <a:solidFill>
                  <a:schemeClr val="accent2">
                    <a:lumMod val="75000"/>
                  </a:schemeClr>
                </a:solidFill>
              </a:rPr>
              <a:t>	&lt;</a:t>
            </a:r>
            <a:r>
              <a:rPr lang="fr-BE" sz="1400" b="1" dirty="0" err="1" smtClean="0">
                <a:solidFill>
                  <a:schemeClr val="accent2">
                    <a:lumMod val="75000"/>
                  </a:schemeClr>
                </a:solidFill>
              </a:rPr>
              <a:t>key</a:t>
            </a:r>
            <a:r>
              <a:rPr lang="fr-BE" sz="1400" b="1" dirty="0" smtClean="0">
                <a:solidFill>
                  <a:schemeClr val="accent2">
                    <a:lumMod val="75000"/>
                  </a:schemeClr>
                </a:solidFill>
              </a:rPr>
              <a:t> </a:t>
            </a:r>
            <a:r>
              <a:rPr lang="fr-BE" sz="1400" b="1" dirty="0" err="1" smtClean="0">
                <a:solidFill>
                  <a:schemeClr val="accent2">
                    <a:lumMod val="75000"/>
                  </a:schemeClr>
                </a:solidFill>
              </a:rPr>
              <a:t>column</a:t>
            </a:r>
            <a:r>
              <a:rPr lang="fr-BE" sz="1400" b="1" dirty="0" smtClean="0">
                <a:solidFill>
                  <a:schemeClr val="accent2">
                    <a:lumMod val="75000"/>
                  </a:schemeClr>
                </a:solidFill>
              </a:rPr>
              <a:t>="</a:t>
            </a:r>
            <a:r>
              <a:rPr lang="fr-BE" sz="1400" b="1" dirty="0" err="1" smtClean="0">
                <a:solidFill>
                  <a:schemeClr val="accent2">
                    <a:lumMod val="75000"/>
                  </a:schemeClr>
                </a:solidFill>
              </a:rPr>
              <a:t>addressId</a:t>
            </a:r>
            <a:r>
              <a:rPr lang="fr-BE" sz="1400" b="1" dirty="0" smtClean="0">
                <a:solidFill>
                  <a:schemeClr val="accent2">
                    <a:lumMod val="75000"/>
                  </a:schemeClr>
                </a:solidFill>
              </a:rPr>
              <a:t>"  unique="</a:t>
            </a:r>
            <a:r>
              <a:rPr lang="fr-BE" sz="1400" b="1" dirty="0" err="1" smtClean="0">
                <a:solidFill>
                  <a:schemeClr val="accent2">
                    <a:lumMod val="75000"/>
                  </a:schemeClr>
                </a:solidFill>
              </a:rPr>
              <a:t>true</a:t>
            </a:r>
            <a:r>
              <a:rPr lang="fr-BE" sz="1400" b="1" dirty="0" smtClean="0">
                <a:solidFill>
                  <a:schemeClr val="accent2">
                    <a:lumMod val="75000"/>
                  </a:schemeClr>
                </a:solidFill>
              </a:rPr>
              <a:t>"/&gt;</a:t>
            </a:r>
          </a:p>
          <a:p>
            <a:pPr lvl="5"/>
            <a:r>
              <a:rPr lang="fr-BE" sz="1400" b="1" dirty="0" smtClean="0">
                <a:solidFill>
                  <a:schemeClr val="accent2">
                    <a:lumMod val="75000"/>
                  </a:schemeClr>
                </a:solidFill>
              </a:rPr>
              <a:t>	&lt;</a:t>
            </a:r>
            <a:r>
              <a:rPr lang="fr-BE" sz="1400" b="1" dirty="0" err="1" smtClean="0">
                <a:solidFill>
                  <a:schemeClr val="accent2">
                    <a:lumMod val="75000"/>
                  </a:schemeClr>
                </a:solidFill>
              </a:rPr>
              <a:t>many</a:t>
            </a:r>
            <a:r>
              <a:rPr lang="fr-BE" sz="1400" b="1" dirty="0" smtClean="0">
                <a:solidFill>
                  <a:schemeClr val="accent2">
                    <a:lumMod val="75000"/>
                  </a:schemeClr>
                </a:solidFill>
              </a:rPr>
              <a:t>-to-one </a:t>
            </a:r>
            <a:r>
              <a:rPr lang="fr-BE" sz="1400" b="1" dirty="0" err="1" smtClean="0">
                <a:solidFill>
                  <a:schemeClr val="accent2">
                    <a:lumMod val="75000"/>
                  </a:schemeClr>
                </a:solidFill>
              </a:rPr>
              <a:t>name</a:t>
            </a:r>
            <a:r>
              <a:rPr lang="fr-BE" sz="1400" b="1" dirty="0" smtClean="0">
                <a:solidFill>
                  <a:schemeClr val="accent2">
                    <a:lumMod val="75000"/>
                  </a:schemeClr>
                </a:solidFill>
              </a:rPr>
              <a:t>="</a:t>
            </a:r>
            <a:r>
              <a:rPr lang="fr-BE" sz="1400" b="1" dirty="0" err="1" smtClean="0">
                <a:solidFill>
                  <a:schemeClr val="accent2">
                    <a:lumMod val="75000"/>
                  </a:schemeClr>
                </a:solidFill>
              </a:rPr>
              <a:t>person</a:t>
            </a:r>
            <a:r>
              <a:rPr lang="fr-BE" sz="1400" b="1" dirty="0" smtClean="0">
                <a:solidFill>
                  <a:schemeClr val="accent2">
                    <a:lumMod val="75000"/>
                  </a:schemeClr>
                </a:solidFill>
              </a:rPr>
              <a:t>"  </a:t>
            </a:r>
            <a:r>
              <a:rPr lang="fr-BE" sz="1400" b="1" dirty="0" err="1" smtClean="0">
                <a:solidFill>
                  <a:schemeClr val="accent2">
                    <a:lumMod val="75000"/>
                  </a:schemeClr>
                </a:solidFill>
              </a:rPr>
              <a:t>column</a:t>
            </a:r>
            <a:r>
              <a:rPr lang="fr-BE" sz="1400" b="1" dirty="0" smtClean="0">
                <a:solidFill>
                  <a:schemeClr val="accent2">
                    <a:lumMod val="75000"/>
                  </a:schemeClr>
                </a:solidFill>
              </a:rPr>
              <a:t>="</a:t>
            </a:r>
            <a:r>
              <a:rPr lang="fr-BE" sz="1400" b="1" dirty="0" err="1" smtClean="0">
                <a:solidFill>
                  <a:schemeClr val="accent2">
                    <a:lumMod val="75000"/>
                  </a:schemeClr>
                </a:solidFill>
              </a:rPr>
              <a:t>personId</a:t>
            </a:r>
            <a:r>
              <a:rPr lang="fr-BE" sz="1400" b="1" dirty="0" smtClean="0">
                <a:solidFill>
                  <a:schemeClr val="accent2">
                    <a:lumMod val="75000"/>
                  </a:schemeClr>
                </a:solidFill>
              </a:rPr>
              <a:t>"  not-</a:t>
            </a:r>
            <a:r>
              <a:rPr lang="fr-BE" sz="1400" b="1" dirty="0" err="1" smtClean="0">
                <a:solidFill>
                  <a:schemeClr val="accent2">
                    <a:lumMod val="75000"/>
                  </a:schemeClr>
                </a:solidFill>
              </a:rPr>
              <a:t>null</a:t>
            </a:r>
            <a:r>
              <a:rPr lang="fr-BE" sz="1400" b="1" dirty="0" smtClean="0">
                <a:solidFill>
                  <a:schemeClr val="accent2">
                    <a:lumMod val="75000"/>
                  </a:schemeClr>
                </a:solidFill>
              </a:rPr>
              <a:t>="</a:t>
            </a:r>
            <a:r>
              <a:rPr lang="fr-BE" sz="1400" b="1" dirty="0" err="1" smtClean="0">
                <a:solidFill>
                  <a:schemeClr val="accent2">
                    <a:lumMod val="75000"/>
                  </a:schemeClr>
                </a:solidFill>
              </a:rPr>
              <a:t>true</a:t>
            </a:r>
            <a:r>
              <a:rPr lang="fr-BE" sz="1400" b="1" dirty="0" smtClean="0">
                <a:solidFill>
                  <a:schemeClr val="accent2">
                    <a:lumMod val="75000"/>
                  </a:schemeClr>
                </a:solidFill>
              </a:rPr>
              <a:t>"</a:t>
            </a:r>
          </a:p>
          <a:p>
            <a:pPr lvl="5"/>
            <a:r>
              <a:rPr lang="fr-BE" sz="1400" b="1" dirty="0" smtClean="0">
                <a:solidFill>
                  <a:schemeClr val="accent2">
                    <a:lumMod val="75000"/>
                  </a:schemeClr>
                </a:solidFill>
              </a:rPr>
              <a:t>	unique="</a:t>
            </a:r>
            <a:r>
              <a:rPr lang="fr-BE" sz="1400" b="1" dirty="0" err="1" smtClean="0">
                <a:solidFill>
                  <a:schemeClr val="accent2">
                    <a:lumMod val="75000"/>
                  </a:schemeClr>
                </a:solidFill>
              </a:rPr>
              <a:t>true</a:t>
            </a:r>
            <a:r>
              <a:rPr lang="fr-BE" sz="1400" b="1" dirty="0" smtClean="0">
                <a:solidFill>
                  <a:schemeClr val="accent2">
                    <a:lumMod val="75000"/>
                  </a:schemeClr>
                </a:solidFill>
              </a:rPr>
              <a:t>"/&gt;</a:t>
            </a:r>
          </a:p>
          <a:p>
            <a:pPr lvl="4"/>
            <a:r>
              <a:rPr lang="fr-BE" sz="1400" b="1" dirty="0" smtClean="0">
                <a:solidFill>
                  <a:schemeClr val="accent2">
                    <a:lumMod val="75000"/>
                  </a:schemeClr>
                </a:solidFill>
              </a:rPr>
              <a:t>	&lt;/</a:t>
            </a:r>
            <a:r>
              <a:rPr lang="fr-BE" sz="1400" b="1" dirty="0" err="1" smtClean="0">
                <a:solidFill>
                  <a:schemeClr val="accent2">
                    <a:lumMod val="75000"/>
                  </a:schemeClr>
                </a:solidFill>
              </a:rPr>
              <a:t>join</a:t>
            </a:r>
            <a:r>
              <a:rPr lang="fr-BE" sz="1400" b="1" dirty="0" smtClean="0">
                <a:solidFill>
                  <a:schemeClr val="accent2">
                    <a:lumMod val="75000"/>
                  </a:schemeClr>
                </a:solidFill>
              </a:rPr>
              <a:t>&gt;</a:t>
            </a:r>
          </a:p>
          <a:p>
            <a:pPr lvl="4"/>
            <a:r>
              <a:rPr lang="fr-BE" sz="1400" dirty="0" smtClean="0">
                <a:solidFill>
                  <a:schemeClr val="accent2">
                    <a:lumMod val="75000"/>
                  </a:schemeClr>
                </a:solidFill>
              </a:rPr>
              <a:t>&lt;/class&gt;</a:t>
            </a:r>
          </a:p>
        </p:txBody>
      </p:sp>
      <p:sp>
        <p:nvSpPr>
          <p:cNvPr id="5" name="Rectangle 4"/>
          <p:cNvSpPr/>
          <p:nvPr/>
        </p:nvSpPr>
        <p:spPr bwMode="auto">
          <a:xfrm>
            <a:off x="1714480" y="1643050"/>
            <a:ext cx="7000924" cy="4643470"/>
          </a:xfrm>
          <a:prstGeom prst="rect">
            <a:avLst/>
          </a:prstGeom>
          <a:noFill/>
          <a:ln w="19050" cap="flat" cmpd="sng" algn="ctr">
            <a:solidFill>
              <a:schemeClr val="tx1"/>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Tree>
  </p:cSld>
  <p:clrMapOvr>
    <a:masterClrMapping/>
  </p:clrMapOvr>
  <p:transition>
    <p:strips dir="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rganigramme : Stockage interne 8"/>
          <p:cNvSpPr/>
          <p:nvPr/>
        </p:nvSpPr>
        <p:spPr bwMode="auto">
          <a:xfrm>
            <a:off x="5429256" y="1714488"/>
            <a:ext cx="2714644" cy="2500330"/>
          </a:xfrm>
          <a:prstGeom prst="flowChartInternalStorag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
        <p:nvSpPr>
          <p:cNvPr id="11" name="ZoneTexte 10"/>
          <p:cNvSpPr txBox="1"/>
          <p:nvPr/>
        </p:nvSpPr>
        <p:spPr>
          <a:xfrm>
            <a:off x="6357950" y="1714488"/>
            <a:ext cx="1071570" cy="369332"/>
          </a:xfrm>
          <a:prstGeom prst="rect">
            <a:avLst/>
          </a:prstGeom>
          <a:noFill/>
        </p:spPr>
        <p:txBody>
          <a:bodyPr wrap="square" rtlCol="0">
            <a:spAutoFit/>
          </a:bodyPr>
          <a:lstStyle/>
          <a:p>
            <a:pPr algn="ctr"/>
            <a:r>
              <a:rPr lang="fr-BE" dirty="0" err="1" smtClean="0"/>
              <a:t>Adress</a:t>
            </a:r>
            <a:endParaRPr lang="fr-BE" dirty="0"/>
          </a:p>
        </p:txBody>
      </p:sp>
      <p:sp>
        <p:nvSpPr>
          <p:cNvPr id="15" name="ZoneTexte 14"/>
          <p:cNvSpPr txBox="1"/>
          <p:nvPr/>
        </p:nvSpPr>
        <p:spPr>
          <a:xfrm>
            <a:off x="5786446" y="2143116"/>
            <a:ext cx="2357454" cy="369332"/>
          </a:xfrm>
          <a:prstGeom prst="rect">
            <a:avLst/>
          </a:prstGeom>
          <a:noFill/>
        </p:spPr>
        <p:txBody>
          <a:bodyPr wrap="square" rtlCol="0">
            <a:spAutoFit/>
          </a:bodyPr>
          <a:lstStyle/>
          <a:p>
            <a:r>
              <a:rPr lang="fr-BE" i="1" u="sng" dirty="0" err="1" smtClean="0"/>
              <a:t>addressID</a:t>
            </a:r>
            <a:r>
              <a:rPr lang="fr-BE" i="1" u="sng" dirty="0" smtClean="0"/>
              <a:t> </a:t>
            </a:r>
            <a:r>
              <a:rPr lang="fr-BE" u="sng" dirty="0" err="1" smtClean="0"/>
              <a:t>int</a:t>
            </a:r>
            <a:r>
              <a:rPr lang="fr-BE" u="sng" dirty="0" smtClean="0"/>
              <a:t> NN PK</a:t>
            </a:r>
          </a:p>
        </p:txBody>
      </p:sp>
      <p:sp>
        <p:nvSpPr>
          <p:cNvPr id="4" name="Titre 3"/>
          <p:cNvSpPr>
            <a:spLocks noGrp="1"/>
          </p:cNvSpPr>
          <p:nvPr>
            <p:ph type="title"/>
          </p:nvPr>
        </p:nvSpPr>
        <p:spPr>
          <a:xfrm>
            <a:off x="-32" y="-24"/>
            <a:ext cx="9144032" cy="1000132"/>
          </a:xfrm>
        </p:spPr>
        <p:txBody>
          <a:bodyPr/>
          <a:lstStyle/>
          <a:p>
            <a:pPr>
              <a:buNone/>
            </a:pPr>
            <a:r>
              <a:rPr lang="fr-BE" dirty="0" smtClean="0"/>
              <a:t>VII.		 Les associations et jointures </a:t>
            </a:r>
            <a:r>
              <a:rPr lang="fr-BE" sz="1800" dirty="0" smtClean="0"/>
              <a:t>- </a:t>
            </a:r>
            <a:r>
              <a:rPr lang="fr-BE" sz="1800" i="1" dirty="0" smtClean="0"/>
              <a:t>Association 	 	bidirectionnelle avec table de jointure – </a:t>
            </a:r>
            <a:r>
              <a:rPr lang="fr-BE" sz="1800" i="1" dirty="0" err="1" smtClean="0"/>
              <a:t>many</a:t>
            </a:r>
            <a:r>
              <a:rPr lang="fr-BE" sz="1800" i="1" dirty="0" smtClean="0"/>
              <a:t>-to-</a:t>
            </a:r>
            <a:r>
              <a:rPr lang="fr-BE" sz="1800" i="1" dirty="0" err="1" smtClean="0"/>
              <a:t>many</a:t>
            </a:r>
            <a:endParaRPr lang="fr-BE" sz="1800" i="1" dirty="0"/>
          </a:p>
        </p:txBody>
      </p:sp>
      <p:sp>
        <p:nvSpPr>
          <p:cNvPr id="8" name="Organigramme : Stockage interne 7"/>
          <p:cNvSpPr/>
          <p:nvPr/>
        </p:nvSpPr>
        <p:spPr bwMode="auto">
          <a:xfrm>
            <a:off x="785786" y="1643050"/>
            <a:ext cx="2643206" cy="2500330"/>
          </a:xfrm>
          <a:prstGeom prst="flowChartInternalStorag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
        <p:nvSpPr>
          <p:cNvPr id="10" name="ZoneTexte 9"/>
          <p:cNvSpPr txBox="1"/>
          <p:nvPr/>
        </p:nvSpPr>
        <p:spPr>
          <a:xfrm>
            <a:off x="1643042" y="1643050"/>
            <a:ext cx="1071570" cy="369332"/>
          </a:xfrm>
          <a:prstGeom prst="rect">
            <a:avLst/>
          </a:prstGeom>
          <a:noFill/>
        </p:spPr>
        <p:txBody>
          <a:bodyPr wrap="square" rtlCol="0">
            <a:spAutoFit/>
          </a:bodyPr>
          <a:lstStyle/>
          <a:p>
            <a:pPr algn="ctr"/>
            <a:r>
              <a:rPr lang="fr-BE" dirty="0" smtClean="0"/>
              <a:t>Person</a:t>
            </a:r>
            <a:endParaRPr lang="fr-BE" dirty="0"/>
          </a:p>
        </p:txBody>
      </p:sp>
      <p:sp>
        <p:nvSpPr>
          <p:cNvPr id="14" name="ZoneTexte 13"/>
          <p:cNvSpPr txBox="1"/>
          <p:nvPr/>
        </p:nvSpPr>
        <p:spPr>
          <a:xfrm>
            <a:off x="1142976" y="2071678"/>
            <a:ext cx="2214578" cy="369332"/>
          </a:xfrm>
          <a:prstGeom prst="rect">
            <a:avLst/>
          </a:prstGeom>
          <a:noFill/>
        </p:spPr>
        <p:txBody>
          <a:bodyPr wrap="square" rtlCol="0">
            <a:spAutoFit/>
          </a:bodyPr>
          <a:lstStyle/>
          <a:p>
            <a:r>
              <a:rPr lang="fr-BE" i="1" u="sng" dirty="0" err="1" smtClean="0"/>
              <a:t>personID</a:t>
            </a:r>
            <a:r>
              <a:rPr lang="fr-BE" u="sng" dirty="0" smtClean="0"/>
              <a:t> </a:t>
            </a:r>
            <a:r>
              <a:rPr lang="fr-BE" u="sng" dirty="0" err="1" smtClean="0"/>
              <a:t>int</a:t>
            </a:r>
            <a:r>
              <a:rPr lang="fr-BE" u="sng" dirty="0" smtClean="0"/>
              <a:t> NN PK</a:t>
            </a:r>
          </a:p>
        </p:txBody>
      </p:sp>
      <p:sp>
        <p:nvSpPr>
          <p:cNvPr id="12" name="Organigramme : Stockage interne 11"/>
          <p:cNvSpPr/>
          <p:nvPr/>
        </p:nvSpPr>
        <p:spPr bwMode="auto">
          <a:xfrm>
            <a:off x="3143240" y="3286124"/>
            <a:ext cx="2643206" cy="2500330"/>
          </a:xfrm>
          <a:prstGeom prst="flowChartInternalStorage">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
        <p:nvSpPr>
          <p:cNvPr id="16" name="ZoneTexte 15"/>
          <p:cNvSpPr txBox="1"/>
          <p:nvPr/>
        </p:nvSpPr>
        <p:spPr>
          <a:xfrm>
            <a:off x="3571868" y="3286124"/>
            <a:ext cx="1928826" cy="369332"/>
          </a:xfrm>
          <a:prstGeom prst="rect">
            <a:avLst/>
          </a:prstGeom>
          <a:noFill/>
        </p:spPr>
        <p:txBody>
          <a:bodyPr wrap="square" rtlCol="0">
            <a:spAutoFit/>
          </a:bodyPr>
          <a:lstStyle/>
          <a:p>
            <a:pPr algn="ctr"/>
            <a:r>
              <a:rPr lang="fr-BE" dirty="0" err="1" smtClean="0"/>
              <a:t>PersonAdress</a:t>
            </a:r>
            <a:endParaRPr lang="fr-BE" dirty="0"/>
          </a:p>
        </p:txBody>
      </p:sp>
      <p:sp>
        <p:nvSpPr>
          <p:cNvPr id="17" name="ZoneTexte 16"/>
          <p:cNvSpPr txBox="1"/>
          <p:nvPr/>
        </p:nvSpPr>
        <p:spPr>
          <a:xfrm>
            <a:off x="3500430" y="3714752"/>
            <a:ext cx="2357454" cy="1415772"/>
          </a:xfrm>
          <a:prstGeom prst="rect">
            <a:avLst/>
          </a:prstGeom>
          <a:noFill/>
        </p:spPr>
        <p:txBody>
          <a:bodyPr wrap="square" rtlCol="0">
            <a:spAutoFit/>
          </a:bodyPr>
          <a:lstStyle/>
          <a:p>
            <a:r>
              <a:rPr lang="fr-BE" i="1" dirty="0" err="1" smtClean="0"/>
              <a:t>personID</a:t>
            </a:r>
            <a:r>
              <a:rPr lang="fr-BE" dirty="0" smtClean="0"/>
              <a:t> </a:t>
            </a:r>
            <a:r>
              <a:rPr lang="fr-BE" dirty="0" err="1" smtClean="0"/>
              <a:t>int</a:t>
            </a:r>
            <a:r>
              <a:rPr lang="fr-BE" dirty="0" smtClean="0"/>
              <a:t> NN</a:t>
            </a:r>
          </a:p>
          <a:p>
            <a:r>
              <a:rPr lang="fr-BE" i="1" dirty="0" err="1" smtClean="0"/>
              <a:t>addressID</a:t>
            </a:r>
            <a:r>
              <a:rPr lang="fr-BE" i="1" dirty="0" smtClean="0"/>
              <a:t> </a:t>
            </a:r>
            <a:r>
              <a:rPr lang="fr-BE" dirty="0" err="1" smtClean="0"/>
              <a:t>int</a:t>
            </a:r>
            <a:r>
              <a:rPr lang="fr-BE" dirty="0" smtClean="0"/>
              <a:t> NN</a:t>
            </a:r>
          </a:p>
          <a:p>
            <a:r>
              <a:rPr lang="fr-BE" sz="1400" i="1" u="sng" dirty="0" smtClean="0"/>
              <a:t>(</a:t>
            </a:r>
            <a:r>
              <a:rPr lang="fr-BE" sz="1400" i="1" u="sng" dirty="0" err="1" smtClean="0"/>
              <a:t>personID,addressID</a:t>
            </a:r>
            <a:r>
              <a:rPr lang="fr-BE" sz="1400" i="1" u="sng" dirty="0" smtClean="0"/>
              <a:t>) PK</a:t>
            </a:r>
            <a:endParaRPr lang="fr-BE" sz="1400" u="sng" dirty="0" smtClean="0"/>
          </a:p>
          <a:p>
            <a:endParaRPr lang="fr-BE" u="sng" dirty="0" smtClean="0"/>
          </a:p>
          <a:p>
            <a:endParaRPr lang="fr-BE" u="sng" dirty="0" smtClean="0"/>
          </a:p>
        </p:txBody>
      </p:sp>
    </p:spTree>
  </p:cSld>
  <p:clrMapOvr>
    <a:masterClrMapping/>
  </p:clrMapOvr>
  <p:transition>
    <p:strips dir="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785818"/>
          </a:xfrm>
        </p:spPr>
        <p:txBody>
          <a:bodyPr/>
          <a:lstStyle/>
          <a:p>
            <a:pPr>
              <a:buNone/>
            </a:pPr>
            <a:r>
              <a:rPr lang="fr-BE" dirty="0" smtClean="0"/>
              <a:t>VII.		 Les associations et jointures </a:t>
            </a:r>
            <a:r>
              <a:rPr lang="fr-BE" sz="1800" dirty="0" smtClean="0"/>
              <a:t>- </a:t>
            </a:r>
            <a:r>
              <a:rPr lang="fr-BE" sz="1800" i="1" dirty="0" smtClean="0"/>
              <a:t>Association 	 	bidirectionnelle avec table de jointure – </a:t>
            </a:r>
            <a:r>
              <a:rPr lang="fr-BE" sz="1800" i="1" dirty="0" err="1" smtClean="0"/>
              <a:t>many</a:t>
            </a:r>
            <a:r>
              <a:rPr lang="fr-BE" sz="1800" i="1" dirty="0" smtClean="0"/>
              <a:t>-to-</a:t>
            </a:r>
            <a:r>
              <a:rPr lang="fr-BE" sz="1800" i="1" dirty="0" err="1" smtClean="0"/>
              <a:t>many</a:t>
            </a:r>
            <a:endParaRPr lang="fr-BE" sz="1800" i="1" dirty="0"/>
          </a:p>
        </p:txBody>
      </p:sp>
      <p:sp>
        <p:nvSpPr>
          <p:cNvPr id="6" name="Rectangle 5"/>
          <p:cNvSpPr/>
          <p:nvPr/>
        </p:nvSpPr>
        <p:spPr>
          <a:xfrm>
            <a:off x="0" y="928670"/>
            <a:ext cx="9144000" cy="4739759"/>
          </a:xfrm>
          <a:prstGeom prst="rect">
            <a:avLst/>
          </a:prstGeom>
        </p:spPr>
        <p:txBody>
          <a:bodyPr wrap="square">
            <a:spAutoFit/>
          </a:bodyPr>
          <a:lstStyle/>
          <a:p>
            <a:r>
              <a:rPr lang="fr-BE" dirty="0" smtClean="0"/>
              <a:t>Finalement nous avons l'association bidirectionnelle </a:t>
            </a:r>
            <a:r>
              <a:rPr lang="fr-BE" b="1" dirty="0" smtClean="0"/>
              <a:t>plusieurs à plusieurs (</a:t>
            </a:r>
            <a:r>
              <a:rPr lang="fr-BE" b="1" dirty="0" err="1" smtClean="0"/>
              <a:t>many</a:t>
            </a:r>
            <a:r>
              <a:rPr lang="fr-BE" b="1" dirty="0" smtClean="0"/>
              <a:t>-to-</a:t>
            </a:r>
            <a:r>
              <a:rPr lang="fr-BE" b="1" dirty="0" err="1" smtClean="0"/>
              <a:t>many</a:t>
            </a:r>
            <a:r>
              <a:rPr lang="fr-BE" b="1" dirty="0" smtClean="0"/>
              <a:t>)</a:t>
            </a:r>
            <a:r>
              <a:rPr lang="fr-BE" dirty="0" smtClean="0"/>
              <a:t>.</a:t>
            </a:r>
          </a:p>
          <a:p>
            <a:endParaRPr lang="fr-BE" sz="1400" i="1" dirty="0" smtClean="0">
              <a:solidFill>
                <a:schemeClr val="accent2">
                  <a:lumMod val="75000"/>
                </a:schemeClr>
              </a:solidFill>
            </a:endParaRPr>
          </a:p>
          <a:p>
            <a:r>
              <a:rPr lang="fr-BE" sz="1400" i="1" dirty="0" smtClean="0">
                <a:solidFill>
                  <a:schemeClr val="accent2">
                    <a:lumMod val="75000"/>
                  </a:schemeClr>
                </a:solidFill>
              </a:rPr>
              <a:t>		</a:t>
            </a:r>
            <a:r>
              <a:rPr lang="fr-BE" sz="1400" dirty="0" smtClean="0">
                <a:solidFill>
                  <a:schemeClr val="accent2">
                    <a:lumMod val="75000"/>
                  </a:schemeClr>
                </a:solidFill>
              </a:rPr>
              <a:t>&lt;class </a:t>
            </a:r>
            <a:r>
              <a:rPr lang="fr-BE" sz="1400" dirty="0" err="1" smtClean="0">
                <a:solidFill>
                  <a:schemeClr val="accent2">
                    <a:lumMod val="75000"/>
                  </a:schemeClr>
                </a:solidFill>
              </a:rPr>
              <a:t>name</a:t>
            </a:r>
            <a:r>
              <a:rPr lang="fr-BE" sz="1400" dirty="0" smtClean="0">
                <a:solidFill>
                  <a:schemeClr val="accent2">
                    <a:lumMod val="75000"/>
                  </a:schemeClr>
                </a:solidFill>
              </a:rPr>
              <a:t>="Person"&gt;</a:t>
            </a:r>
          </a:p>
          <a:p>
            <a:pPr lvl="4"/>
            <a:r>
              <a:rPr lang="en-US" sz="1400" dirty="0" smtClean="0">
                <a:solidFill>
                  <a:schemeClr val="accent2">
                    <a:lumMod val="75000"/>
                  </a:schemeClr>
                </a:solidFill>
              </a:rPr>
              <a:t>	&lt;id name="id" column="</a:t>
            </a:r>
            <a:r>
              <a:rPr lang="en-US" sz="1400" dirty="0" err="1" smtClean="0">
                <a:solidFill>
                  <a:schemeClr val="accent2">
                    <a:lumMod val="75000"/>
                  </a:schemeClr>
                </a:solidFill>
              </a:rPr>
              <a:t>personId</a:t>
            </a:r>
            <a:r>
              <a:rPr lang="en-US" sz="1400" dirty="0" smtClean="0">
                <a:solidFill>
                  <a:schemeClr val="accent2">
                    <a:lumMod val="75000"/>
                  </a:schemeClr>
                </a:solidFill>
              </a:rPr>
              <a:t>"&gt;</a:t>
            </a:r>
          </a:p>
          <a:p>
            <a:pPr lvl="4"/>
            <a:r>
              <a:rPr lang="fr-BE" sz="1400" dirty="0" smtClean="0">
                <a:solidFill>
                  <a:schemeClr val="accent2">
                    <a:lumMod val="75000"/>
                  </a:schemeClr>
                </a:solidFill>
              </a:rPr>
              <a:t>		&lt;</a:t>
            </a:r>
            <a:r>
              <a:rPr lang="fr-BE" sz="1400" dirty="0" err="1" smtClean="0">
                <a:solidFill>
                  <a:schemeClr val="accent2">
                    <a:lumMod val="75000"/>
                  </a:schemeClr>
                </a:solidFill>
              </a:rPr>
              <a:t>generator</a:t>
            </a:r>
            <a:r>
              <a:rPr lang="fr-BE" sz="1400" dirty="0" smtClean="0">
                <a:solidFill>
                  <a:schemeClr val="accent2">
                    <a:lumMod val="75000"/>
                  </a:schemeClr>
                </a:solidFill>
              </a:rPr>
              <a:t> class="native"/&gt;</a:t>
            </a:r>
          </a:p>
          <a:p>
            <a:pPr lvl="4"/>
            <a:r>
              <a:rPr lang="fr-BE" sz="1400" dirty="0" smtClean="0">
                <a:solidFill>
                  <a:schemeClr val="accent2">
                    <a:lumMod val="75000"/>
                  </a:schemeClr>
                </a:solidFill>
              </a:rPr>
              <a:t>	&lt;/id&gt;</a:t>
            </a:r>
          </a:p>
          <a:p>
            <a:pPr lvl="4"/>
            <a:r>
              <a:rPr lang="en-US" sz="1400" dirty="0" smtClean="0">
                <a:solidFill>
                  <a:schemeClr val="accent2">
                    <a:lumMod val="75000"/>
                  </a:schemeClr>
                </a:solidFill>
              </a:rPr>
              <a:t>	</a:t>
            </a:r>
            <a:r>
              <a:rPr lang="en-US" sz="1400" b="1" dirty="0" smtClean="0">
                <a:solidFill>
                  <a:schemeClr val="accent2">
                    <a:lumMod val="75000"/>
                  </a:schemeClr>
                </a:solidFill>
              </a:rPr>
              <a:t>&lt;set name="addresses" table="</a:t>
            </a:r>
            <a:r>
              <a:rPr lang="en-US" sz="1400" b="1" dirty="0" err="1" smtClean="0">
                <a:solidFill>
                  <a:schemeClr val="accent2">
                    <a:lumMod val="75000"/>
                  </a:schemeClr>
                </a:solidFill>
              </a:rPr>
              <a:t>PersonAddress</a:t>
            </a:r>
            <a:r>
              <a:rPr lang="en-US" sz="1400" b="1" dirty="0" smtClean="0">
                <a:solidFill>
                  <a:schemeClr val="accent2">
                    <a:lumMod val="75000"/>
                  </a:schemeClr>
                </a:solidFill>
              </a:rPr>
              <a:t>"&gt;</a:t>
            </a:r>
          </a:p>
          <a:p>
            <a:pPr lvl="4"/>
            <a:r>
              <a:rPr lang="fr-BE" sz="1400" b="1" dirty="0" smtClean="0">
                <a:solidFill>
                  <a:schemeClr val="accent2">
                    <a:lumMod val="75000"/>
                  </a:schemeClr>
                </a:solidFill>
              </a:rPr>
              <a:t>		&lt;</a:t>
            </a:r>
            <a:r>
              <a:rPr lang="fr-BE" sz="1400" b="1" dirty="0" err="1" smtClean="0">
                <a:solidFill>
                  <a:schemeClr val="accent2">
                    <a:lumMod val="75000"/>
                  </a:schemeClr>
                </a:solidFill>
              </a:rPr>
              <a:t>key</a:t>
            </a:r>
            <a:r>
              <a:rPr lang="fr-BE" sz="1400" b="1" dirty="0" smtClean="0">
                <a:solidFill>
                  <a:schemeClr val="accent2">
                    <a:lumMod val="75000"/>
                  </a:schemeClr>
                </a:solidFill>
              </a:rPr>
              <a:t> </a:t>
            </a:r>
            <a:r>
              <a:rPr lang="fr-BE" sz="1400" b="1" dirty="0" err="1" smtClean="0">
                <a:solidFill>
                  <a:schemeClr val="accent2">
                    <a:lumMod val="75000"/>
                  </a:schemeClr>
                </a:solidFill>
              </a:rPr>
              <a:t>column</a:t>
            </a:r>
            <a:r>
              <a:rPr lang="fr-BE" sz="1400" b="1" dirty="0" smtClean="0">
                <a:solidFill>
                  <a:schemeClr val="accent2">
                    <a:lumMod val="75000"/>
                  </a:schemeClr>
                </a:solidFill>
              </a:rPr>
              <a:t>="</a:t>
            </a:r>
            <a:r>
              <a:rPr lang="fr-BE" sz="1400" b="1" dirty="0" err="1" smtClean="0">
                <a:solidFill>
                  <a:schemeClr val="accent2">
                    <a:lumMod val="75000"/>
                  </a:schemeClr>
                </a:solidFill>
              </a:rPr>
              <a:t>personId</a:t>
            </a:r>
            <a:r>
              <a:rPr lang="fr-BE" sz="1400" b="1" dirty="0" smtClean="0">
                <a:solidFill>
                  <a:schemeClr val="accent2">
                    <a:lumMod val="75000"/>
                  </a:schemeClr>
                </a:solidFill>
              </a:rPr>
              <a:t>"/&gt;</a:t>
            </a:r>
          </a:p>
          <a:p>
            <a:pPr lvl="4"/>
            <a:r>
              <a:rPr lang="fr-BE" sz="1400" b="1" dirty="0" smtClean="0">
                <a:solidFill>
                  <a:schemeClr val="accent2">
                    <a:lumMod val="75000"/>
                  </a:schemeClr>
                </a:solidFill>
              </a:rPr>
              <a:t>		&lt;</a:t>
            </a:r>
            <a:r>
              <a:rPr lang="fr-BE" sz="1400" b="1" dirty="0" err="1" smtClean="0">
                <a:solidFill>
                  <a:schemeClr val="accent2">
                    <a:lumMod val="75000"/>
                  </a:schemeClr>
                </a:solidFill>
              </a:rPr>
              <a:t>many</a:t>
            </a:r>
            <a:r>
              <a:rPr lang="fr-BE" sz="1400" b="1" dirty="0" smtClean="0">
                <a:solidFill>
                  <a:schemeClr val="accent2">
                    <a:lumMod val="75000"/>
                  </a:schemeClr>
                </a:solidFill>
              </a:rPr>
              <a:t>-to-</a:t>
            </a:r>
            <a:r>
              <a:rPr lang="fr-BE" sz="1400" b="1" dirty="0" err="1" smtClean="0">
                <a:solidFill>
                  <a:schemeClr val="accent2">
                    <a:lumMod val="75000"/>
                  </a:schemeClr>
                </a:solidFill>
              </a:rPr>
              <a:t>many</a:t>
            </a:r>
            <a:r>
              <a:rPr lang="fr-BE" sz="1400" b="1" dirty="0" smtClean="0">
                <a:solidFill>
                  <a:schemeClr val="accent2">
                    <a:lumMod val="75000"/>
                  </a:schemeClr>
                </a:solidFill>
              </a:rPr>
              <a:t> </a:t>
            </a:r>
            <a:r>
              <a:rPr lang="fr-BE" sz="1400" b="1" dirty="0" err="1" smtClean="0">
                <a:solidFill>
                  <a:schemeClr val="accent2">
                    <a:lumMod val="75000"/>
                  </a:schemeClr>
                </a:solidFill>
              </a:rPr>
              <a:t>column</a:t>
            </a:r>
            <a:r>
              <a:rPr lang="fr-BE" sz="1400" b="1" dirty="0" smtClean="0">
                <a:solidFill>
                  <a:schemeClr val="accent2">
                    <a:lumMod val="75000"/>
                  </a:schemeClr>
                </a:solidFill>
              </a:rPr>
              <a:t>="</a:t>
            </a:r>
            <a:r>
              <a:rPr lang="fr-BE" sz="1400" b="1" dirty="0" err="1" smtClean="0">
                <a:solidFill>
                  <a:schemeClr val="accent2">
                    <a:lumMod val="75000"/>
                  </a:schemeClr>
                </a:solidFill>
              </a:rPr>
              <a:t>addressId</a:t>
            </a:r>
            <a:r>
              <a:rPr lang="fr-BE" sz="1400" b="1" dirty="0" smtClean="0">
                <a:solidFill>
                  <a:schemeClr val="accent2">
                    <a:lumMod val="75000"/>
                  </a:schemeClr>
                </a:solidFill>
              </a:rPr>
              <a:t>"  class="</a:t>
            </a:r>
            <a:r>
              <a:rPr lang="fr-BE" sz="1400" b="1" dirty="0" err="1" smtClean="0">
                <a:solidFill>
                  <a:schemeClr val="accent2">
                    <a:lumMod val="75000"/>
                  </a:schemeClr>
                </a:solidFill>
              </a:rPr>
              <a:t>Address</a:t>
            </a:r>
            <a:r>
              <a:rPr lang="fr-BE" sz="1400" b="1" dirty="0" smtClean="0">
                <a:solidFill>
                  <a:schemeClr val="accent2">
                    <a:lumMod val="75000"/>
                  </a:schemeClr>
                </a:solidFill>
              </a:rPr>
              <a:t>"/&gt;</a:t>
            </a:r>
          </a:p>
          <a:p>
            <a:pPr lvl="4"/>
            <a:r>
              <a:rPr lang="fr-BE" sz="1400" b="1" dirty="0" smtClean="0">
                <a:solidFill>
                  <a:schemeClr val="accent2">
                    <a:lumMod val="75000"/>
                  </a:schemeClr>
                </a:solidFill>
              </a:rPr>
              <a:t>	&lt;/set&gt;</a:t>
            </a:r>
          </a:p>
          <a:p>
            <a:pPr lvl="4"/>
            <a:r>
              <a:rPr lang="fr-BE" sz="1400" dirty="0" smtClean="0">
                <a:solidFill>
                  <a:schemeClr val="accent2">
                    <a:lumMod val="75000"/>
                  </a:schemeClr>
                </a:solidFill>
              </a:rPr>
              <a:t>&lt;/class&gt;</a:t>
            </a:r>
          </a:p>
          <a:p>
            <a:pPr lvl="4"/>
            <a:r>
              <a:rPr lang="fr-BE" sz="1400" dirty="0" smtClean="0">
                <a:solidFill>
                  <a:schemeClr val="accent2">
                    <a:lumMod val="75000"/>
                  </a:schemeClr>
                </a:solidFill>
              </a:rPr>
              <a:t>&lt;class </a:t>
            </a:r>
            <a:r>
              <a:rPr lang="fr-BE" sz="1400" dirty="0" err="1" smtClean="0">
                <a:solidFill>
                  <a:schemeClr val="accent2">
                    <a:lumMod val="75000"/>
                  </a:schemeClr>
                </a:solidFill>
              </a:rPr>
              <a:t>name</a:t>
            </a:r>
            <a:r>
              <a:rPr lang="fr-BE" sz="1400" dirty="0" smtClean="0">
                <a:solidFill>
                  <a:schemeClr val="accent2">
                    <a:lumMod val="75000"/>
                  </a:schemeClr>
                </a:solidFill>
              </a:rPr>
              <a:t>="</a:t>
            </a:r>
            <a:r>
              <a:rPr lang="fr-BE" sz="1400" dirty="0" err="1" smtClean="0">
                <a:solidFill>
                  <a:schemeClr val="accent2">
                    <a:lumMod val="75000"/>
                  </a:schemeClr>
                </a:solidFill>
              </a:rPr>
              <a:t>Address</a:t>
            </a:r>
            <a:r>
              <a:rPr lang="fr-BE" sz="1400" dirty="0" smtClean="0">
                <a:solidFill>
                  <a:schemeClr val="accent2">
                    <a:lumMod val="75000"/>
                  </a:schemeClr>
                </a:solidFill>
              </a:rPr>
              <a:t>"&gt;</a:t>
            </a:r>
          </a:p>
          <a:p>
            <a:pPr lvl="4"/>
            <a:r>
              <a:rPr lang="en-US" sz="1400" dirty="0" smtClean="0">
                <a:solidFill>
                  <a:schemeClr val="accent2">
                    <a:lumMod val="75000"/>
                  </a:schemeClr>
                </a:solidFill>
              </a:rPr>
              <a:t>	&lt;id name="id" column="</a:t>
            </a:r>
            <a:r>
              <a:rPr lang="en-US" sz="1400" dirty="0" err="1" smtClean="0">
                <a:solidFill>
                  <a:schemeClr val="accent2">
                    <a:lumMod val="75000"/>
                  </a:schemeClr>
                </a:solidFill>
              </a:rPr>
              <a:t>addressId</a:t>
            </a:r>
            <a:r>
              <a:rPr lang="en-US" sz="1400" dirty="0" smtClean="0">
                <a:solidFill>
                  <a:schemeClr val="accent2">
                    <a:lumMod val="75000"/>
                  </a:schemeClr>
                </a:solidFill>
              </a:rPr>
              <a:t>"&gt;</a:t>
            </a:r>
          </a:p>
          <a:p>
            <a:pPr lvl="4"/>
            <a:r>
              <a:rPr lang="fr-BE" sz="1400" dirty="0" smtClean="0">
                <a:solidFill>
                  <a:schemeClr val="accent2">
                    <a:lumMod val="75000"/>
                  </a:schemeClr>
                </a:solidFill>
              </a:rPr>
              <a:t>		&lt;</a:t>
            </a:r>
            <a:r>
              <a:rPr lang="fr-BE" sz="1400" dirty="0" err="1" smtClean="0">
                <a:solidFill>
                  <a:schemeClr val="accent2">
                    <a:lumMod val="75000"/>
                  </a:schemeClr>
                </a:solidFill>
              </a:rPr>
              <a:t>generator</a:t>
            </a:r>
            <a:r>
              <a:rPr lang="fr-BE" sz="1400" dirty="0" smtClean="0">
                <a:solidFill>
                  <a:schemeClr val="accent2">
                    <a:lumMod val="75000"/>
                  </a:schemeClr>
                </a:solidFill>
              </a:rPr>
              <a:t> class="native"/&gt;</a:t>
            </a:r>
          </a:p>
          <a:p>
            <a:pPr lvl="4"/>
            <a:r>
              <a:rPr lang="fr-BE" sz="1400" dirty="0" smtClean="0">
                <a:solidFill>
                  <a:schemeClr val="accent2">
                    <a:lumMod val="75000"/>
                  </a:schemeClr>
                </a:solidFill>
              </a:rPr>
              <a:t>	&lt;/id&gt;</a:t>
            </a:r>
          </a:p>
          <a:p>
            <a:pPr lvl="4"/>
            <a:r>
              <a:rPr lang="en-US" sz="1400" dirty="0" smtClean="0">
                <a:solidFill>
                  <a:schemeClr val="accent2">
                    <a:lumMod val="75000"/>
                  </a:schemeClr>
                </a:solidFill>
              </a:rPr>
              <a:t>	</a:t>
            </a:r>
            <a:r>
              <a:rPr lang="en-US" sz="1400" b="1" dirty="0" smtClean="0">
                <a:solidFill>
                  <a:schemeClr val="accent2">
                    <a:lumMod val="75000"/>
                  </a:schemeClr>
                </a:solidFill>
              </a:rPr>
              <a:t>&lt;set name="people" inverse="true" table="</a:t>
            </a:r>
            <a:r>
              <a:rPr lang="en-US" sz="1400" b="1" dirty="0" err="1" smtClean="0">
                <a:solidFill>
                  <a:schemeClr val="accent2">
                    <a:lumMod val="75000"/>
                  </a:schemeClr>
                </a:solidFill>
              </a:rPr>
              <a:t>PersonAddress</a:t>
            </a:r>
            <a:r>
              <a:rPr lang="en-US" sz="1400" b="1" dirty="0" smtClean="0">
                <a:solidFill>
                  <a:schemeClr val="accent2">
                    <a:lumMod val="75000"/>
                  </a:schemeClr>
                </a:solidFill>
              </a:rPr>
              <a:t>"&gt;</a:t>
            </a:r>
          </a:p>
          <a:p>
            <a:pPr lvl="4"/>
            <a:r>
              <a:rPr lang="fr-BE" sz="1400" b="1" dirty="0" smtClean="0">
                <a:solidFill>
                  <a:schemeClr val="accent2">
                    <a:lumMod val="75000"/>
                  </a:schemeClr>
                </a:solidFill>
              </a:rPr>
              <a:t>		&lt;</a:t>
            </a:r>
            <a:r>
              <a:rPr lang="fr-BE" sz="1400" b="1" dirty="0" err="1" smtClean="0">
                <a:solidFill>
                  <a:schemeClr val="accent2">
                    <a:lumMod val="75000"/>
                  </a:schemeClr>
                </a:solidFill>
              </a:rPr>
              <a:t>key</a:t>
            </a:r>
            <a:r>
              <a:rPr lang="fr-BE" sz="1400" b="1" dirty="0" smtClean="0">
                <a:solidFill>
                  <a:schemeClr val="accent2">
                    <a:lumMod val="75000"/>
                  </a:schemeClr>
                </a:solidFill>
              </a:rPr>
              <a:t> </a:t>
            </a:r>
            <a:r>
              <a:rPr lang="fr-BE" sz="1400" b="1" dirty="0" err="1" smtClean="0">
                <a:solidFill>
                  <a:schemeClr val="accent2">
                    <a:lumMod val="75000"/>
                  </a:schemeClr>
                </a:solidFill>
              </a:rPr>
              <a:t>column</a:t>
            </a:r>
            <a:r>
              <a:rPr lang="fr-BE" sz="1400" b="1" dirty="0" smtClean="0">
                <a:solidFill>
                  <a:schemeClr val="accent2">
                    <a:lumMod val="75000"/>
                  </a:schemeClr>
                </a:solidFill>
              </a:rPr>
              <a:t>="</a:t>
            </a:r>
            <a:r>
              <a:rPr lang="fr-BE" sz="1400" b="1" dirty="0" err="1" smtClean="0">
                <a:solidFill>
                  <a:schemeClr val="accent2">
                    <a:lumMod val="75000"/>
                  </a:schemeClr>
                </a:solidFill>
              </a:rPr>
              <a:t>addressId</a:t>
            </a:r>
            <a:r>
              <a:rPr lang="fr-BE" sz="1400" b="1" dirty="0" smtClean="0">
                <a:solidFill>
                  <a:schemeClr val="accent2">
                    <a:lumMod val="75000"/>
                  </a:schemeClr>
                </a:solidFill>
              </a:rPr>
              <a:t>"/&gt;</a:t>
            </a:r>
          </a:p>
          <a:p>
            <a:pPr lvl="4"/>
            <a:r>
              <a:rPr lang="fr-BE" sz="1400" b="1" dirty="0" smtClean="0">
                <a:solidFill>
                  <a:schemeClr val="accent2">
                    <a:lumMod val="75000"/>
                  </a:schemeClr>
                </a:solidFill>
              </a:rPr>
              <a:t>		&lt;</a:t>
            </a:r>
            <a:r>
              <a:rPr lang="fr-BE" sz="1400" b="1" dirty="0" err="1" smtClean="0">
                <a:solidFill>
                  <a:schemeClr val="accent2">
                    <a:lumMod val="75000"/>
                  </a:schemeClr>
                </a:solidFill>
              </a:rPr>
              <a:t>many</a:t>
            </a:r>
            <a:r>
              <a:rPr lang="fr-BE" sz="1400" b="1" dirty="0" smtClean="0">
                <a:solidFill>
                  <a:schemeClr val="accent2">
                    <a:lumMod val="75000"/>
                  </a:schemeClr>
                </a:solidFill>
              </a:rPr>
              <a:t>-to-</a:t>
            </a:r>
            <a:r>
              <a:rPr lang="fr-BE" sz="1400" b="1" dirty="0" err="1" smtClean="0">
                <a:solidFill>
                  <a:schemeClr val="accent2">
                    <a:lumMod val="75000"/>
                  </a:schemeClr>
                </a:solidFill>
              </a:rPr>
              <a:t>many</a:t>
            </a:r>
            <a:r>
              <a:rPr lang="fr-BE" sz="1400" b="1" dirty="0" smtClean="0">
                <a:solidFill>
                  <a:schemeClr val="accent2">
                    <a:lumMod val="75000"/>
                  </a:schemeClr>
                </a:solidFill>
              </a:rPr>
              <a:t> </a:t>
            </a:r>
            <a:r>
              <a:rPr lang="fr-BE" sz="1400" b="1" dirty="0" err="1" smtClean="0">
                <a:solidFill>
                  <a:schemeClr val="accent2">
                    <a:lumMod val="75000"/>
                  </a:schemeClr>
                </a:solidFill>
              </a:rPr>
              <a:t>column</a:t>
            </a:r>
            <a:r>
              <a:rPr lang="fr-BE" sz="1400" b="1" dirty="0" smtClean="0">
                <a:solidFill>
                  <a:schemeClr val="accent2">
                    <a:lumMod val="75000"/>
                  </a:schemeClr>
                </a:solidFill>
              </a:rPr>
              <a:t>="</a:t>
            </a:r>
            <a:r>
              <a:rPr lang="fr-BE" sz="1400" b="1" dirty="0" err="1" smtClean="0">
                <a:solidFill>
                  <a:schemeClr val="accent2">
                    <a:lumMod val="75000"/>
                  </a:schemeClr>
                </a:solidFill>
              </a:rPr>
              <a:t>personId</a:t>
            </a:r>
            <a:r>
              <a:rPr lang="fr-BE" sz="1400" b="1" dirty="0" smtClean="0">
                <a:solidFill>
                  <a:schemeClr val="accent2">
                    <a:lumMod val="75000"/>
                  </a:schemeClr>
                </a:solidFill>
              </a:rPr>
              <a:t>"  class="Person"/&gt;</a:t>
            </a:r>
          </a:p>
          <a:p>
            <a:pPr lvl="4"/>
            <a:r>
              <a:rPr lang="fr-BE" sz="1400" b="1" dirty="0" smtClean="0">
                <a:solidFill>
                  <a:schemeClr val="accent2">
                    <a:lumMod val="75000"/>
                  </a:schemeClr>
                </a:solidFill>
              </a:rPr>
              <a:t>	&lt;/set&gt;</a:t>
            </a:r>
          </a:p>
          <a:p>
            <a:pPr lvl="4"/>
            <a:r>
              <a:rPr lang="fr-BE" sz="1400" dirty="0" smtClean="0">
                <a:solidFill>
                  <a:schemeClr val="accent2">
                    <a:lumMod val="75000"/>
                  </a:schemeClr>
                </a:solidFill>
              </a:rPr>
              <a:t>&lt;/class&gt;</a:t>
            </a:r>
          </a:p>
        </p:txBody>
      </p:sp>
      <p:sp>
        <p:nvSpPr>
          <p:cNvPr id="5" name="Rectangle 4"/>
          <p:cNvSpPr/>
          <p:nvPr/>
        </p:nvSpPr>
        <p:spPr bwMode="auto">
          <a:xfrm>
            <a:off x="1714480" y="1643050"/>
            <a:ext cx="7000924" cy="4643470"/>
          </a:xfrm>
          <a:prstGeom prst="rect">
            <a:avLst/>
          </a:prstGeom>
          <a:noFill/>
          <a:ln w="19050" cap="flat" cmpd="sng" algn="ctr">
            <a:solidFill>
              <a:schemeClr val="tx1"/>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Tree>
  </p:cSld>
  <p:clrMapOvr>
    <a:masterClrMapping/>
  </p:clrMapOvr>
  <p:transition>
    <p:strips dir="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500034" y="2160597"/>
            <a:ext cx="7929618" cy="1411279"/>
          </a:xfrm>
        </p:spPr>
        <p:txBody>
          <a:bodyPr/>
          <a:lstStyle/>
          <a:p>
            <a:pPr algn="ctr"/>
            <a:r>
              <a:rPr lang="fr-BE" sz="3600" b="1" dirty="0" smtClean="0"/>
              <a:t>e.	 Exemple concret d’utilisation des associations</a:t>
            </a:r>
            <a:endParaRPr lang="fr-BE" sz="3600" dirty="0" smtClean="0"/>
          </a:p>
        </p:txBody>
      </p:sp>
    </p:spTree>
  </p:cSld>
  <p:clrMapOvr>
    <a:masterClrMapping/>
  </p:clrMapOvr>
  <p:transition>
    <p:strips dir="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pPr>
              <a:buNone/>
            </a:pPr>
            <a:r>
              <a:rPr lang="fr-BE" dirty="0" smtClean="0"/>
              <a:t>VII.		 Les associations et jointures</a:t>
            </a:r>
            <a:r>
              <a:rPr lang="fr-BE" sz="2400" i="1" dirty="0" smtClean="0"/>
              <a:t> - Exemple</a:t>
            </a:r>
            <a:endParaRPr lang="fr-BE" sz="2400" i="1" dirty="0"/>
          </a:p>
        </p:txBody>
      </p:sp>
      <p:sp>
        <p:nvSpPr>
          <p:cNvPr id="6" name="Rectangle 5"/>
          <p:cNvSpPr/>
          <p:nvPr/>
        </p:nvSpPr>
        <p:spPr>
          <a:xfrm>
            <a:off x="357158" y="1146935"/>
            <a:ext cx="8501122" cy="2862322"/>
          </a:xfrm>
          <a:prstGeom prst="rect">
            <a:avLst/>
          </a:prstGeom>
        </p:spPr>
        <p:txBody>
          <a:bodyPr wrap="square">
            <a:spAutoFit/>
          </a:bodyPr>
          <a:lstStyle/>
          <a:p>
            <a:r>
              <a:rPr lang="fr-BE" dirty="0" smtClean="0"/>
              <a:t>Partons du postula suivant :</a:t>
            </a:r>
          </a:p>
          <a:p>
            <a:endParaRPr lang="fr-BE" dirty="0" smtClean="0"/>
          </a:p>
          <a:p>
            <a:r>
              <a:rPr lang="fr-BE" dirty="0" smtClean="0"/>
              <a:t>	des personnes peuvent participer à des événements</a:t>
            </a:r>
          </a:p>
          <a:p>
            <a:r>
              <a:rPr lang="fr-BE" dirty="0" smtClean="0"/>
              <a:t>	des événements ont des participants</a:t>
            </a:r>
          </a:p>
          <a:p>
            <a:endParaRPr lang="fr-BE" dirty="0" smtClean="0"/>
          </a:p>
          <a:p>
            <a:r>
              <a:rPr lang="fr-BE" dirty="0" smtClean="0"/>
              <a:t>pour:</a:t>
            </a:r>
          </a:p>
          <a:p>
            <a:r>
              <a:rPr lang="fr-BE" dirty="0" smtClean="0"/>
              <a:t>	1 – Créer nos tables en base de  données</a:t>
            </a:r>
          </a:p>
          <a:p>
            <a:r>
              <a:rPr lang="fr-BE" dirty="0" smtClean="0"/>
              <a:t>	2 – créer nos classes persistantes</a:t>
            </a:r>
          </a:p>
          <a:p>
            <a:r>
              <a:rPr lang="fr-BE" dirty="0" smtClean="0"/>
              <a:t>	3 – créer nos fichier de </a:t>
            </a:r>
            <a:r>
              <a:rPr lang="fr-BE" dirty="0" err="1" smtClean="0"/>
              <a:t>mapping</a:t>
            </a:r>
            <a:endParaRPr lang="fr-BE" dirty="0" smtClean="0"/>
          </a:p>
          <a:p>
            <a:r>
              <a:rPr lang="fr-BE" dirty="0" smtClean="0"/>
              <a:t>	4 – associer les propriétés de nos classes aux champs </a:t>
            </a:r>
            <a:r>
              <a:rPr lang="fr-BE" smtClean="0"/>
              <a:t>des tables</a:t>
            </a:r>
            <a:endParaRPr lang="fr-BE" dirty="0" smtClean="0"/>
          </a:p>
        </p:txBody>
      </p:sp>
    </p:spTree>
  </p:cSld>
  <p:clrMapOvr>
    <a:masterClrMapping/>
  </p:clrMapOvr>
  <p:transition>
    <p:strips dir="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571504"/>
          </a:xfrm>
        </p:spPr>
        <p:txBody>
          <a:bodyPr/>
          <a:lstStyle/>
          <a:p>
            <a:pPr>
              <a:buNone/>
            </a:pPr>
            <a:r>
              <a:rPr lang="fr-BE" dirty="0" smtClean="0"/>
              <a:t>VII.		 Les associations et jointures </a:t>
            </a:r>
            <a:r>
              <a:rPr lang="fr-BE" sz="2400" i="1" dirty="0" smtClean="0"/>
              <a:t>- Exemple</a:t>
            </a:r>
            <a:endParaRPr lang="fr-BE" sz="2400" i="1" dirty="0"/>
          </a:p>
        </p:txBody>
      </p:sp>
      <p:sp>
        <p:nvSpPr>
          <p:cNvPr id="6" name="Rectangle 5"/>
          <p:cNvSpPr/>
          <p:nvPr/>
        </p:nvSpPr>
        <p:spPr>
          <a:xfrm>
            <a:off x="357158" y="1146935"/>
            <a:ext cx="8501122" cy="3970318"/>
          </a:xfrm>
          <a:prstGeom prst="rect">
            <a:avLst/>
          </a:prstGeom>
        </p:spPr>
        <p:txBody>
          <a:bodyPr wrap="square">
            <a:spAutoFit/>
          </a:bodyPr>
          <a:lstStyle/>
          <a:p>
            <a:r>
              <a:rPr lang="fr-BE" dirty="0" smtClean="0"/>
              <a:t>Une fois tout cela en place, nous pouvons créer une association entre ces deux entités (Person et Event).</a:t>
            </a:r>
          </a:p>
          <a:p>
            <a:endParaRPr lang="fr-BE" dirty="0" smtClean="0"/>
          </a:p>
          <a:p>
            <a:r>
              <a:rPr lang="fr-BE" dirty="0" smtClean="0"/>
              <a:t>Comment ?...</a:t>
            </a:r>
          </a:p>
          <a:p>
            <a:endParaRPr lang="fr-BE" dirty="0" smtClean="0"/>
          </a:p>
          <a:p>
            <a:r>
              <a:rPr lang="fr-BE" dirty="0" smtClean="0"/>
              <a:t>en ajoutant ajouter une </a:t>
            </a:r>
            <a:r>
              <a:rPr lang="fr-BE" b="1" dirty="0" smtClean="0"/>
              <a:t>collection</a:t>
            </a:r>
            <a:r>
              <a:rPr lang="fr-BE" dirty="0" smtClean="0"/>
              <a:t> d‘EVENT à la classe PERSON. </a:t>
            </a:r>
          </a:p>
          <a:p>
            <a:r>
              <a:rPr lang="fr-BE" dirty="0" smtClean="0"/>
              <a:t>De cette manière nous pouvons facilement naviguer dans les événements d'une</a:t>
            </a:r>
          </a:p>
          <a:p>
            <a:r>
              <a:rPr lang="fr-BE" dirty="0" smtClean="0"/>
              <a:t>personne particulière, sans exécuter une requête explicite (ex : en appelant</a:t>
            </a:r>
            <a:endParaRPr lang="fr-BE" b="1" i="1" dirty="0" smtClean="0"/>
          </a:p>
          <a:p>
            <a:r>
              <a:rPr lang="fr-BE" b="1" i="1" dirty="0" err="1" smtClean="0"/>
              <a:t>unePerson.getEvents</a:t>
            </a:r>
            <a:r>
              <a:rPr lang="fr-BE" b="1" i="1" dirty="0" smtClean="0"/>
              <a:t>()</a:t>
            </a:r>
            <a:r>
              <a:rPr lang="fr-BE" dirty="0" smtClean="0"/>
              <a:t>). </a:t>
            </a:r>
          </a:p>
          <a:p>
            <a:endParaRPr lang="fr-BE" dirty="0" smtClean="0"/>
          </a:p>
          <a:p>
            <a:r>
              <a:rPr lang="fr-BE" dirty="0" smtClean="0"/>
              <a:t>Nous utilisons une collection Java, un </a:t>
            </a:r>
            <a:r>
              <a:rPr lang="fr-BE" b="1" dirty="0" smtClean="0"/>
              <a:t>Set</a:t>
            </a:r>
            <a:r>
              <a:rPr lang="fr-BE" dirty="0" smtClean="0"/>
              <a:t>, parce que la collection ne contiendra pas d'éléments dupliqués et l'ordre ne nous importe pas.</a:t>
            </a:r>
          </a:p>
          <a:p>
            <a:endParaRPr lang="fr-BE" dirty="0" smtClean="0"/>
          </a:p>
          <a:p>
            <a:pPr algn="ctr"/>
            <a:r>
              <a:rPr lang="fr-BE" dirty="0" smtClean="0"/>
              <a:t>Ceci fait nous avons défini la </a:t>
            </a:r>
            <a:r>
              <a:rPr lang="fr-BE" b="1" dirty="0" smtClean="0"/>
              <a:t>direction</a:t>
            </a:r>
            <a:r>
              <a:rPr lang="fr-BE" dirty="0" smtClean="0"/>
              <a:t> de cette association !</a:t>
            </a:r>
          </a:p>
        </p:txBody>
      </p:sp>
    </p:spTree>
  </p:cSld>
  <p:clrMapOvr>
    <a:masterClrMapping/>
  </p:clrMapOvr>
  <p:transition>
    <p:strips dir="r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500066"/>
          </a:xfrm>
        </p:spPr>
        <p:txBody>
          <a:bodyPr/>
          <a:lstStyle/>
          <a:p>
            <a:pPr>
              <a:buNone/>
            </a:pPr>
            <a:r>
              <a:rPr lang="fr-BE" dirty="0" smtClean="0"/>
              <a:t>VII.		 Les associations et jointures </a:t>
            </a:r>
            <a:r>
              <a:rPr lang="fr-BE" sz="2400" i="1" dirty="0" smtClean="0"/>
              <a:t> - Exemple</a:t>
            </a:r>
            <a:endParaRPr lang="fr-BE" sz="2400" i="1" dirty="0"/>
          </a:p>
        </p:txBody>
      </p:sp>
      <p:sp>
        <p:nvSpPr>
          <p:cNvPr id="6" name="Rectangle 5"/>
          <p:cNvSpPr/>
          <p:nvPr/>
        </p:nvSpPr>
        <p:spPr>
          <a:xfrm>
            <a:off x="357158" y="928670"/>
            <a:ext cx="8501122" cy="4647426"/>
          </a:xfrm>
          <a:prstGeom prst="rect">
            <a:avLst/>
          </a:prstGeom>
        </p:spPr>
        <p:txBody>
          <a:bodyPr wrap="square">
            <a:spAutoFit/>
          </a:bodyPr>
          <a:lstStyle/>
          <a:p>
            <a:r>
              <a:rPr lang="fr-BE" sz="1600" dirty="0" smtClean="0"/>
              <a:t>Des personnes peuvent participer à des événements et des événements ont des participants …par cette attestation nous venons de définir la </a:t>
            </a:r>
            <a:r>
              <a:rPr lang="fr-BE" sz="1600" b="1" dirty="0" smtClean="0"/>
              <a:t>cardinalité</a:t>
            </a:r>
            <a:r>
              <a:rPr lang="fr-BE" sz="1600" dirty="0" smtClean="0"/>
              <a:t> de notre association : </a:t>
            </a:r>
            <a:r>
              <a:rPr lang="fr-BE" sz="1600" b="1" i="1" dirty="0" err="1" smtClean="0"/>
              <a:t>many</a:t>
            </a:r>
            <a:r>
              <a:rPr lang="fr-BE" sz="1600" b="1" i="1" dirty="0" smtClean="0"/>
              <a:t> to </a:t>
            </a:r>
            <a:r>
              <a:rPr lang="fr-BE" sz="1600" b="1" i="1" dirty="0" err="1" smtClean="0"/>
              <a:t>many</a:t>
            </a:r>
            <a:r>
              <a:rPr lang="fr-BE" sz="1600" b="1" i="1" dirty="0" smtClean="0"/>
              <a:t> </a:t>
            </a:r>
            <a:r>
              <a:rPr lang="fr-BE" sz="1600" dirty="0" smtClean="0"/>
              <a:t>(m-n).</a:t>
            </a:r>
          </a:p>
          <a:p>
            <a:endParaRPr lang="fr-BE" sz="1600" dirty="0" smtClean="0"/>
          </a:p>
          <a:p>
            <a:r>
              <a:rPr lang="fr-BE" sz="1600" dirty="0" smtClean="0"/>
              <a:t>Par conséquent nous utilisons un </a:t>
            </a:r>
            <a:r>
              <a:rPr lang="fr-BE" sz="1600" dirty="0" err="1" smtClean="0"/>
              <a:t>mapping</a:t>
            </a:r>
            <a:r>
              <a:rPr lang="fr-BE" sz="1600" dirty="0" smtClean="0"/>
              <a:t> Hibernate </a:t>
            </a:r>
            <a:r>
              <a:rPr lang="fr-BE" sz="1600" dirty="0" err="1" smtClean="0"/>
              <a:t>many</a:t>
            </a:r>
            <a:r>
              <a:rPr lang="fr-BE" sz="1600" dirty="0" smtClean="0"/>
              <a:t>-to-</a:t>
            </a:r>
            <a:r>
              <a:rPr lang="fr-BE" sz="1600" dirty="0" err="1" smtClean="0"/>
              <a:t>many</a:t>
            </a:r>
            <a:r>
              <a:rPr lang="fr-BE" sz="1600" dirty="0" smtClean="0"/>
              <a:t> dans le fichier de </a:t>
            </a:r>
            <a:r>
              <a:rPr lang="fr-BE" sz="1600" dirty="0" err="1" smtClean="0"/>
              <a:t>mapping</a:t>
            </a:r>
            <a:r>
              <a:rPr lang="fr-BE" sz="1600" dirty="0" smtClean="0"/>
              <a:t> de la classe </a:t>
            </a:r>
            <a:r>
              <a:rPr lang="fr-BE" sz="1600" b="1" dirty="0" smtClean="0"/>
              <a:t>Person</a:t>
            </a:r>
            <a:r>
              <a:rPr lang="fr-BE" sz="1600" dirty="0" smtClean="0"/>
              <a:t> comme suit:</a:t>
            </a:r>
          </a:p>
          <a:p>
            <a:endParaRPr lang="fr-BE" dirty="0" smtClean="0"/>
          </a:p>
          <a:p>
            <a:pPr lvl="4"/>
            <a:r>
              <a:rPr lang="en-US" sz="1400" dirty="0" smtClean="0">
                <a:solidFill>
                  <a:schemeClr val="accent2">
                    <a:lumMod val="75000"/>
                  </a:schemeClr>
                </a:solidFill>
              </a:rPr>
              <a:t>&lt;set name="events" table="PERSON_EVENT"&gt;</a:t>
            </a:r>
          </a:p>
          <a:p>
            <a:pPr lvl="4"/>
            <a:r>
              <a:rPr lang="fr-BE" sz="1400" dirty="0" smtClean="0">
                <a:solidFill>
                  <a:schemeClr val="accent2">
                    <a:lumMod val="75000"/>
                  </a:schemeClr>
                </a:solidFill>
              </a:rPr>
              <a:t>	&lt;</a:t>
            </a:r>
            <a:r>
              <a:rPr lang="fr-BE" sz="1400" dirty="0" err="1" smtClean="0">
                <a:solidFill>
                  <a:schemeClr val="accent2">
                    <a:lumMod val="75000"/>
                  </a:schemeClr>
                </a:solidFill>
              </a:rPr>
              <a:t>key</a:t>
            </a:r>
            <a:r>
              <a:rPr lang="fr-BE" sz="1400" dirty="0" smtClean="0">
                <a:solidFill>
                  <a:schemeClr val="accent2">
                    <a:lumMod val="75000"/>
                  </a:schemeClr>
                </a:solidFill>
              </a:rPr>
              <a:t> </a:t>
            </a:r>
            <a:r>
              <a:rPr lang="fr-BE" sz="1400" dirty="0" err="1" smtClean="0">
                <a:solidFill>
                  <a:schemeClr val="accent2">
                    <a:lumMod val="75000"/>
                  </a:schemeClr>
                </a:solidFill>
              </a:rPr>
              <a:t>column</a:t>
            </a:r>
            <a:r>
              <a:rPr lang="fr-BE" sz="1400" dirty="0" smtClean="0">
                <a:solidFill>
                  <a:schemeClr val="accent2">
                    <a:lumMod val="75000"/>
                  </a:schemeClr>
                </a:solidFill>
              </a:rPr>
              <a:t>="PERSON_ID"/&gt;</a:t>
            </a:r>
          </a:p>
          <a:p>
            <a:pPr lvl="4"/>
            <a:r>
              <a:rPr lang="en-US" sz="1400" dirty="0" smtClean="0">
                <a:solidFill>
                  <a:schemeClr val="accent2">
                    <a:lumMod val="75000"/>
                  </a:schemeClr>
                </a:solidFill>
              </a:rPr>
              <a:t>	&lt;many-to-many column="EVENT_ID" class="</a:t>
            </a:r>
            <a:r>
              <a:rPr lang="en-US" sz="1400" dirty="0" err="1" smtClean="0">
                <a:solidFill>
                  <a:schemeClr val="accent2">
                    <a:lumMod val="75000"/>
                  </a:schemeClr>
                </a:solidFill>
              </a:rPr>
              <a:t>events.Event</a:t>
            </a:r>
            <a:r>
              <a:rPr lang="en-US" sz="1400" dirty="0" smtClean="0">
                <a:solidFill>
                  <a:schemeClr val="accent2">
                    <a:lumMod val="75000"/>
                  </a:schemeClr>
                </a:solidFill>
              </a:rPr>
              <a:t>"/&gt;</a:t>
            </a:r>
          </a:p>
          <a:p>
            <a:pPr lvl="4"/>
            <a:r>
              <a:rPr lang="fr-BE" sz="1400" dirty="0" smtClean="0">
                <a:solidFill>
                  <a:schemeClr val="accent2">
                    <a:lumMod val="75000"/>
                  </a:schemeClr>
                </a:solidFill>
              </a:rPr>
              <a:t>&lt;/set&gt;</a:t>
            </a:r>
          </a:p>
          <a:p>
            <a:pPr lvl="4"/>
            <a:endParaRPr lang="fr-BE" sz="1400" dirty="0" smtClean="0">
              <a:solidFill>
                <a:schemeClr val="accent2">
                  <a:lumMod val="75000"/>
                </a:schemeClr>
              </a:solidFill>
            </a:endParaRPr>
          </a:p>
          <a:p>
            <a:r>
              <a:rPr lang="fr-BE" sz="1600" dirty="0" smtClean="0"/>
              <a:t>Hibernate supporte toutes sortes de </a:t>
            </a:r>
            <a:r>
              <a:rPr lang="fr-BE" sz="1600" dirty="0" err="1" smtClean="0"/>
              <a:t>mapping</a:t>
            </a:r>
            <a:r>
              <a:rPr lang="fr-BE" sz="1600" dirty="0" smtClean="0"/>
              <a:t> de collection, un &lt;set&gt; étant le plus commun. Pour une association m-n</a:t>
            </a:r>
            <a:r>
              <a:rPr lang="fr-BE" sz="1600" i="1" dirty="0" smtClean="0"/>
              <a:t>, </a:t>
            </a:r>
            <a:r>
              <a:rPr lang="fr-BE" sz="1600" dirty="0" smtClean="0"/>
              <a:t>une table d'association est requise. Chaque ligne dans cette table représente un lien entre une personne et un événement. Le nom de la table est configuré avec l'attribut </a:t>
            </a:r>
            <a:r>
              <a:rPr lang="fr-BE" sz="1600" b="1" i="1" dirty="0" smtClean="0"/>
              <a:t>table</a:t>
            </a:r>
            <a:r>
              <a:rPr lang="fr-BE" sz="1600" dirty="0" smtClean="0"/>
              <a:t> de l'élément </a:t>
            </a:r>
            <a:r>
              <a:rPr lang="fr-BE" sz="1600" b="1" i="1" dirty="0" smtClean="0"/>
              <a:t>set</a:t>
            </a:r>
            <a:r>
              <a:rPr lang="fr-BE" sz="1600" dirty="0" smtClean="0"/>
              <a:t>. Le nom de la colonne identifiant dans l'association, du côté de la personne, est défini avec l'élément </a:t>
            </a:r>
            <a:r>
              <a:rPr lang="fr-BE" sz="1600" b="1" i="1" dirty="0" smtClean="0"/>
              <a:t>&lt;</a:t>
            </a:r>
            <a:r>
              <a:rPr lang="fr-BE" sz="1600" b="1" i="1" dirty="0" err="1" smtClean="0"/>
              <a:t>key</a:t>
            </a:r>
            <a:r>
              <a:rPr lang="fr-BE" sz="1600" b="1" i="1" dirty="0" smtClean="0"/>
              <a:t>&gt;</a:t>
            </a:r>
            <a:r>
              <a:rPr lang="fr-BE" sz="1600" dirty="0" smtClean="0"/>
              <a:t>, et le nom de la colonne pour l'événement dans l'attribut </a:t>
            </a:r>
            <a:r>
              <a:rPr lang="fr-BE" sz="1600" dirty="0" err="1" smtClean="0"/>
              <a:t>column</a:t>
            </a:r>
            <a:r>
              <a:rPr lang="fr-BE" sz="1600" dirty="0" smtClean="0"/>
              <a:t> de </a:t>
            </a:r>
            <a:r>
              <a:rPr lang="fr-BE" sz="1600" b="1" i="1" dirty="0" smtClean="0"/>
              <a:t>&lt;</a:t>
            </a:r>
            <a:r>
              <a:rPr lang="fr-BE" sz="1600" b="1" i="1" dirty="0" err="1" smtClean="0"/>
              <a:t>many</a:t>
            </a:r>
            <a:r>
              <a:rPr lang="fr-BE" sz="1600" b="1" i="1" dirty="0" smtClean="0"/>
              <a:t>-to-</a:t>
            </a:r>
            <a:r>
              <a:rPr lang="fr-BE" sz="1600" b="1" i="1" dirty="0" err="1" smtClean="0"/>
              <a:t>many</a:t>
            </a:r>
            <a:r>
              <a:rPr lang="fr-BE" sz="1600" b="1" i="1" dirty="0" smtClean="0"/>
              <a:t>&gt;</a:t>
            </a:r>
            <a:r>
              <a:rPr lang="fr-BE" sz="1600" dirty="0" smtClean="0"/>
              <a:t>. Vous devez aussi donner à Hibernate la classe des objets de votre collection</a:t>
            </a:r>
          </a:p>
        </p:txBody>
      </p:sp>
      <p:sp>
        <p:nvSpPr>
          <p:cNvPr id="5" name="Rectangle 4"/>
          <p:cNvSpPr/>
          <p:nvPr/>
        </p:nvSpPr>
        <p:spPr bwMode="auto">
          <a:xfrm>
            <a:off x="2000232" y="2643182"/>
            <a:ext cx="6286544" cy="1000132"/>
          </a:xfrm>
          <a:prstGeom prst="rect">
            <a:avLst/>
          </a:prstGeom>
          <a:noFill/>
          <a:ln w="19050" cap="flat" cmpd="sng" algn="ctr">
            <a:solidFill>
              <a:schemeClr val="tx1"/>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Tree>
  </p:cSld>
  <p:clrMapOvr>
    <a:masterClrMapping/>
  </p:clrMapOvr>
  <p:transition>
    <p:strips dir="r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857256"/>
          </a:xfrm>
        </p:spPr>
        <p:txBody>
          <a:bodyPr/>
          <a:lstStyle/>
          <a:p>
            <a:pPr>
              <a:buNone/>
            </a:pPr>
            <a:r>
              <a:rPr lang="fr-BE" dirty="0" smtClean="0"/>
              <a:t>VII.		 Les associations et jointures </a:t>
            </a:r>
            <a:r>
              <a:rPr lang="fr-BE" i="1" dirty="0" smtClean="0"/>
              <a:t> </a:t>
            </a:r>
            <a:r>
              <a:rPr lang="fr-BE" sz="2400" i="1" dirty="0" smtClean="0"/>
              <a:t>- Exemple</a:t>
            </a:r>
            <a:endParaRPr lang="fr-BE" sz="2400" i="1" dirty="0"/>
          </a:p>
        </p:txBody>
      </p:sp>
      <p:sp>
        <p:nvSpPr>
          <p:cNvPr id="8" name="Rectangle 7"/>
          <p:cNvSpPr/>
          <p:nvPr/>
        </p:nvSpPr>
        <p:spPr>
          <a:xfrm>
            <a:off x="285720" y="1166843"/>
            <a:ext cx="8643998" cy="3416320"/>
          </a:xfrm>
          <a:prstGeom prst="rect">
            <a:avLst/>
          </a:prstGeom>
        </p:spPr>
        <p:txBody>
          <a:bodyPr wrap="square">
            <a:spAutoFit/>
          </a:bodyPr>
          <a:lstStyle/>
          <a:p>
            <a:r>
              <a:rPr lang="fr-BE" dirty="0" smtClean="0"/>
              <a:t>Analysons le code de la méthode </a:t>
            </a:r>
            <a:r>
              <a:rPr lang="en-US" b="1" i="1" dirty="0" err="1" smtClean="0"/>
              <a:t>addPersonToEvent</a:t>
            </a:r>
            <a:r>
              <a:rPr lang="en-US" dirty="0" smtClean="0"/>
              <a:t> de la </a:t>
            </a:r>
            <a:r>
              <a:rPr lang="en-US" dirty="0" err="1" smtClean="0"/>
              <a:t>classe</a:t>
            </a:r>
            <a:r>
              <a:rPr lang="en-US" dirty="0" smtClean="0"/>
              <a:t> </a:t>
            </a:r>
            <a:r>
              <a:rPr lang="en-US" dirty="0" err="1" smtClean="0"/>
              <a:t>eventManager</a:t>
            </a:r>
            <a:r>
              <a:rPr lang="en-US" dirty="0" smtClean="0"/>
              <a:t>:</a:t>
            </a:r>
          </a:p>
          <a:p>
            <a:endParaRPr lang="en-US" dirty="0" smtClean="0"/>
          </a:p>
          <a:p>
            <a:r>
              <a:rPr lang="fr-BE" dirty="0" smtClean="0"/>
              <a:t>Après chargement d'une Person et d'un Event nous modifions la</a:t>
            </a:r>
          </a:p>
          <a:p>
            <a:r>
              <a:rPr lang="fr-BE" dirty="0" smtClean="0"/>
              <a:t>collection d’événements via sa méthode </a:t>
            </a:r>
            <a:r>
              <a:rPr lang="fr-BE" b="1" i="1" dirty="0" err="1" smtClean="0"/>
              <a:t>add</a:t>
            </a:r>
            <a:r>
              <a:rPr lang="fr-BE" b="1" i="1" dirty="0" smtClean="0"/>
              <a:t>() </a:t>
            </a:r>
            <a:r>
              <a:rPr lang="fr-BE" dirty="0" smtClean="0"/>
              <a:t>en lui ajoutant un nouvel Event.</a:t>
            </a:r>
          </a:p>
          <a:p>
            <a:r>
              <a:rPr lang="fr-BE" dirty="0" smtClean="0"/>
              <a:t>Comme on peu le constater il n'y a pas d'appel explicite ni à la méthode </a:t>
            </a:r>
            <a:r>
              <a:rPr lang="fr-BE" b="1" i="1" dirty="0" smtClean="0"/>
              <a:t>update() </a:t>
            </a:r>
            <a:r>
              <a:rPr lang="fr-BE" dirty="0" smtClean="0"/>
              <a:t>ni à la méthode</a:t>
            </a:r>
            <a:r>
              <a:rPr lang="fr-BE" i="1" dirty="0" smtClean="0"/>
              <a:t> </a:t>
            </a:r>
            <a:r>
              <a:rPr lang="fr-BE" b="1" i="1" dirty="0" err="1" smtClean="0"/>
              <a:t>save</a:t>
            </a:r>
            <a:r>
              <a:rPr lang="fr-BE" b="1" i="1" dirty="0" smtClean="0"/>
              <a:t>()</a:t>
            </a:r>
            <a:r>
              <a:rPr lang="fr-BE" dirty="0" smtClean="0"/>
              <a:t>.</a:t>
            </a:r>
          </a:p>
          <a:p>
            <a:r>
              <a:rPr lang="fr-BE" dirty="0" smtClean="0"/>
              <a:t>Hibernate détecte automatiquement que la collection a été modifiée et a besoin</a:t>
            </a:r>
          </a:p>
          <a:p>
            <a:r>
              <a:rPr lang="fr-BE" dirty="0" smtClean="0"/>
              <a:t>d'être mise à jour : c’est ce que l’on appel l’ "</a:t>
            </a:r>
            <a:r>
              <a:rPr lang="fr-BE" b="1" u="sng" dirty="0" err="1" smtClean="0"/>
              <a:t>automatic</a:t>
            </a:r>
            <a:r>
              <a:rPr lang="fr-BE" b="1" u="sng" dirty="0" smtClean="0"/>
              <a:t> </a:t>
            </a:r>
            <a:r>
              <a:rPr lang="fr-BE" b="1" u="sng" dirty="0" err="1" smtClean="0"/>
              <a:t>dirty</a:t>
            </a:r>
            <a:r>
              <a:rPr lang="fr-BE" b="1" u="sng" dirty="0" smtClean="0"/>
              <a:t> </a:t>
            </a:r>
            <a:r>
              <a:rPr lang="fr-BE" b="1" u="sng" dirty="0" err="1" smtClean="0"/>
              <a:t>checking</a:t>
            </a:r>
            <a:r>
              <a:rPr lang="fr-BE" dirty="0" smtClean="0"/>
              <a:t>".</a:t>
            </a:r>
          </a:p>
          <a:p>
            <a:endParaRPr lang="fr-BE" dirty="0" smtClean="0"/>
          </a:p>
          <a:p>
            <a:r>
              <a:rPr lang="fr-BE" dirty="0" smtClean="0"/>
              <a:t>Tant qu'ils sont dans un état </a:t>
            </a:r>
            <a:r>
              <a:rPr lang="fr-BE" b="1" i="1" dirty="0" smtClean="0"/>
              <a:t>persistant</a:t>
            </a:r>
            <a:r>
              <a:rPr lang="fr-BE" i="1" dirty="0" smtClean="0"/>
              <a:t>, </a:t>
            </a:r>
            <a:r>
              <a:rPr lang="fr-BE" dirty="0" smtClean="0"/>
              <a:t>c'est-à-dire, liés à une Session Hibernate particulière Hibernate surveille les changements et exécute le SQL correspondant!</a:t>
            </a:r>
          </a:p>
          <a:p>
            <a:endParaRPr lang="en-US" dirty="0" smtClean="0"/>
          </a:p>
        </p:txBody>
      </p:sp>
    </p:spTree>
  </p:cSld>
  <p:clrMapOvr>
    <a:masterClrMapping/>
  </p:clrMapOvr>
  <p:transition>
    <p:strips dir="rd"/>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642942"/>
          </a:xfrm>
        </p:spPr>
        <p:txBody>
          <a:bodyPr/>
          <a:lstStyle/>
          <a:p>
            <a:pPr>
              <a:buNone/>
            </a:pPr>
            <a:r>
              <a:rPr lang="fr-BE" dirty="0" smtClean="0"/>
              <a:t>VII.		 Les associations et jointures </a:t>
            </a:r>
            <a:r>
              <a:rPr lang="fr-BE" i="1" dirty="0" smtClean="0"/>
              <a:t> </a:t>
            </a:r>
            <a:r>
              <a:rPr lang="fr-BE" sz="2400" i="1" dirty="0" smtClean="0"/>
              <a:t>- Exemple</a:t>
            </a:r>
            <a:endParaRPr lang="fr-BE" sz="2400" i="1" dirty="0"/>
          </a:p>
        </p:txBody>
      </p:sp>
      <p:sp>
        <p:nvSpPr>
          <p:cNvPr id="8" name="Rectangle 7"/>
          <p:cNvSpPr/>
          <p:nvPr/>
        </p:nvSpPr>
        <p:spPr>
          <a:xfrm>
            <a:off x="0" y="714356"/>
            <a:ext cx="9144000" cy="5262979"/>
          </a:xfrm>
          <a:prstGeom prst="rect">
            <a:avLst/>
          </a:prstGeom>
        </p:spPr>
        <p:txBody>
          <a:bodyPr wrap="square">
            <a:spAutoFit/>
          </a:bodyPr>
          <a:lstStyle/>
          <a:p>
            <a:r>
              <a:rPr lang="fr-BE" dirty="0" smtClean="0"/>
              <a:t>Il est toutefois possible de modifier des objets sans pour autant que ceux-ci soient dans un état persistant et ensuite reporter ces modifications sur la base de données comme l’illustre cette seconde méthode:</a:t>
            </a:r>
          </a:p>
          <a:p>
            <a:endParaRPr lang="fr-BE" dirty="0" smtClean="0"/>
          </a:p>
          <a:p>
            <a:pPr lvl="3"/>
            <a:r>
              <a:rPr lang="fr-BE" sz="1200" b="1" dirty="0" err="1" smtClean="0">
                <a:solidFill>
                  <a:schemeClr val="accent2">
                    <a:lumMod val="75000"/>
                  </a:schemeClr>
                </a:solidFill>
              </a:rPr>
              <a:t>private</a:t>
            </a:r>
            <a:r>
              <a:rPr lang="fr-BE" sz="1200" b="1" dirty="0" smtClean="0">
                <a:solidFill>
                  <a:schemeClr val="accent2">
                    <a:lumMod val="75000"/>
                  </a:schemeClr>
                </a:solidFill>
              </a:rPr>
              <a:t> </a:t>
            </a:r>
            <a:r>
              <a:rPr lang="fr-BE" sz="1200" b="1" dirty="0" err="1" smtClean="0">
                <a:solidFill>
                  <a:schemeClr val="accent2">
                    <a:lumMod val="75000"/>
                  </a:schemeClr>
                </a:solidFill>
              </a:rPr>
              <a:t>void</a:t>
            </a:r>
            <a:r>
              <a:rPr lang="fr-BE" sz="1200" b="1" dirty="0" smtClean="0">
                <a:solidFill>
                  <a:schemeClr val="accent2">
                    <a:lumMod val="75000"/>
                  </a:schemeClr>
                </a:solidFill>
              </a:rPr>
              <a:t> </a:t>
            </a:r>
            <a:r>
              <a:rPr lang="fr-BE" sz="1200" b="1" dirty="0" err="1" smtClean="0">
                <a:solidFill>
                  <a:schemeClr val="accent2">
                    <a:lumMod val="75000"/>
                  </a:schemeClr>
                </a:solidFill>
              </a:rPr>
              <a:t>anotherAddPersonToEvent</a:t>
            </a:r>
            <a:r>
              <a:rPr lang="fr-BE" sz="1200" b="1" dirty="0" smtClean="0">
                <a:solidFill>
                  <a:schemeClr val="accent2">
                    <a:lumMod val="75000"/>
                  </a:schemeClr>
                </a:solidFill>
              </a:rPr>
              <a:t>(</a:t>
            </a:r>
            <a:r>
              <a:rPr lang="fr-BE" sz="1200" b="1" dirty="0" err="1" smtClean="0">
                <a:solidFill>
                  <a:schemeClr val="accent2">
                    <a:lumMod val="75000"/>
                  </a:schemeClr>
                </a:solidFill>
              </a:rPr>
              <a:t>int</a:t>
            </a:r>
            <a:r>
              <a:rPr lang="fr-BE" sz="1200" b="1" dirty="0" smtClean="0">
                <a:solidFill>
                  <a:schemeClr val="accent2">
                    <a:lumMod val="75000"/>
                  </a:schemeClr>
                </a:solidFill>
              </a:rPr>
              <a:t> </a:t>
            </a:r>
            <a:r>
              <a:rPr lang="fr-BE" sz="1200" b="1" dirty="0" err="1" smtClean="0">
                <a:solidFill>
                  <a:schemeClr val="accent2">
                    <a:lumMod val="75000"/>
                  </a:schemeClr>
                </a:solidFill>
              </a:rPr>
              <a:t>personId</a:t>
            </a:r>
            <a:r>
              <a:rPr lang="fr-BE" sz="1200" b="1" dirty="0" smtClean="0">
                <a:solidFill>
                  <a:schemeClr val="accent2">
                    <a:lumMod val="75000"/>
                  </a:schemeClr>
                </a:solidFill>
              </a:rPr>
              <a:t>, </a:t>
            </a:r>
            <a:r>
              <a:rPr lang="fr-BE" sz="1200" b="1" dirty="0" err="1" smtClean="0">
                <a:solidFill>
                  <a:schemeClr val="accent2">
                    <a:lumMod val="75000"/>
                  </a:schemeClr>
                </a:solidFill>
              </a:rPr>
              <a:t>int</a:t>
            </a:r>
            <a:r>
              <a:rPr lang="fr-BE" sz="1200" b="1" dirty="0" smtClean="0">
                <a:solidFill>
                  <a:schemeClr val="accent2">
                    <a:lumMod val="75000"/>
                  </a:schemeClr>
                </a:solidFill>
              </a:rPr>
              <a:t> </a:t>
            </a:r>
            <a:r>
              <a:rPr lang="fr-BE" sz="1200" b="1" dirty="0" err="1" smtClean="0">
                <a:solidFill>
                  <a:schemeClr val="accent2">
                    <a:lumMod val="75000"/>
                  </a:schemeClr>
                </a:solidFill>
              </a:rPr>
              <a:t>eventId</a:t>
            </a:r>
            <a:r>
              <a:rPr lang="fr-BE" sz="1200" b="1" dirty="0" smtClean="0">
                <a:solidFill>
                  <a:schemeClr val="accent2">
                    <a:lumMod val="75000"/>
                  </a:schemeClr>
                </a:solidFill>
              </a:rPr>
              <a:t>) {</a:t>
            </a:r>
          </a:p>
          <a:p>
            <a:pPr lvl="3"/>
            <a:endParaRPr lang="fr-BE" sz="1200" dirty="0" smtClean="0">
              <a:solidFill>
                <a:schemeClr val="accent2">
                  <a:lumMod val="75000"/>
                </a:schemeClr>
              </a:solidFill>
            </a:endParaRPr>
          </a:p>
          <a:p>
            <a:pPr lvl="3"/>
            <a:r>
              <a:rPr lang="fr-BE" sz="1200" dirty="0" smtClean="0">
                <a:solidFill>
                  <a:schemeClr val="accent2">
                    <a:lumMod val="75000"/>
                  </a:schemeClr>
                </a:solidFill>
              </a:rPr>
              <a:t>Session </a:t>
            </a:r>
            <a:r>
              <a:rPr lang="fr-BE" sz="1200" dirty="0" err="1" smtClean="0">
                <a:solidFill>
                  <a:schemeClr val="accent2">
                    <a:lumMod val="75000"/>
                  </a:schemeClr>
                </a:solidFill>
              </a:rPr>
              <a:t>session</a:t>
            </a:r>
            <a:r>
              <a:rPr lang="fr-BE" sz="1200" dirty="0" smtClean="0">
                <a:solidFill>
                  <a:schemeClr val="accent2">
                    <a:lumMod val="75000"/>
                  </a:schemeClr>
                </a:solidFill>
              </a:rPr>
              <a:t> = </a:t>
            </a:r>
            <a:r>
              <a:rPr lang="fr-BE" sz="1200" dirty="0" err="1" smtClean="0">
                <a:solidFill>
                  <a:schemeClr val="accent2">
                    <a:lumMod val="75000"/>
                  </a:schemeClr>
                </a:solidFill>
              </a:rPr>
              <a:t>HibernateUtil.</a:t>
            </a:r>
            <a:r>
              <a:rPr lang="fr-BE" sz="1200" i="1" dirty="0" err="1" smtClean="0">
                <a:solidFill>
                  <a:schemeClr val="accent2">
                    <a:lumMod val="75000"/>
                  </a:schemeClr>
                </a:solidFill>
              </a:rPr>
              <a:t>getSessionFactory</a:t>
            </a:r>
            <a:r>
              <a:rPr lang="fr-BE" sz="1200" i="1" dirty="0" smtClean="0">
                <a:solidFill>
                  <a:schemeClr val="accent2">
                    <a:lumMod val="75000"/>
                  </a:schemeClr>
                </a:solidFill>
              </a:rPr>
              <a:t>().</a:t>
            </a:r>
            <a:r>
              <a:rPr lang="fr-BE" sz="1200" i="1" dirty="0" err="1" smtClean="0">
                <a:solidFill>
                  <a:schemeClr val="accent2">
                    <a:lumMod val="75000"/>
                  </a:schemeClr>
                </a:solidFill>
              </a:rPr>
              <a:t>getCurrentSession</a:t>
            </a:r>
            <a:r>
              <a:rPr lang="fr-BE" sz="1200" i="1" dirty="0" smtClean="0">
                <a:solidFill>
                  <a:schemeClr val="accent2">
                    <a:lumMod val="75000"/>
                  </a:schemeClr>
                </a:solidFill>
              </a:rPr>
              <a:t>();</a:t>
            </a:r>
            <a:endParaRPr lang="fr-BE" sz="1200" dirty="0" smtClean="0">
              <a:solidFill>
                <a:schemeClr val="accent2">
                  <a:lumMod val="75000"/>
                </a:schemeClr>
              </a:solidFill>
            </a:endParaRPr>
          </a:p>
          <a:p>
            <a:pPr lvl="3"/>
            <a:r>
              <a:rPr lang="fr-BE" sz="1200" dirty="0" err="1" smtClean="0">
                <a:solidFill>
                  <a:schemeClr val="accent2">
                    <a:lumMod val="75000"/>
                  </a:schemeClr>
                </a:solidFill>
              </a:rPr>
              <a:t>session.beginTransaction</a:t>
            </a:r>
            <a:r>
              <a:rPr lang="fr-BE" sz="1200" dirty="0" smtClean="0">
                <a:solidFill>
                  <a:schemeClr val="accent2">
                    <a:lumMod val="75000"/>
                  </a:schemeClr>
                </a:solidFill>
              </a:rPr>
              <a:t>();</a:t>
            </a:r>
          </a:p>
          <a:p>
            <a:pPr lvl="3"/>
            <a:endParaRPr lang="fr-BE" sz="1200" dirty="0" smtClean="0">
              <a:solidFill>
                <a:schemeClr val="accent2">
                  <a:lumMod val="75000"/>
                </a:schemeClr>
              </a:solidFill>
            </a:endParaRPr>
          </a:p>
          <a:p>
            <a:pPr lvl="3"/>
            <a:r>
              <a:rPr lang="en-US" sz="1200" dirty="0" smtClean="0">
                <a:solidFill>
                  <a:schemeClr val="accent2">
                    <a:lumMod val="75000"/>
                  </a:schemeClr>
                </a:solidFill>
              </a:rPr>
              <a:t>Query </a:t>
            </a:r>
            <a:r>
              <a:rPr lang="en-US" sz="1200" dirty="0" err="1" smtClean="0">
                <a:solidFill>
                  <a:schemeClr val="accent2">
                    <a:lumMod val="75000"/>
                  </a:schemeClr>
                </a:solidFill>
              </a:rPr>
              <a:t>query</a:t>
            </a:r>
            <a:r>
              <a:rPr lang="en-US" sz="1200" dirty="0" smtClean="0">
                <a:solidFill>
                  <a:schemeClr val="accent2">
                    <a:lumMod val="75000"/>
                  </a:schemeClr>
                </a:solidFill>
              </a:rPr>
              <a:t> = </a:t>
            </a:r>
            <a:r>
              <a:rPr lang="en-US" sz="1200" dirty="0" err="1" smtClean="0">
                <a:solidFill>
                  <a:schemeClr val="accent2">
                    <a:lumMod val="75000"/>
                  </a:schemeClr>
                </a:solidFill>
              </a:rPr>
              <a:t>session.createQuery</a:t>
            </a:r>
            <a:r>
              <a:rPr lang="en-US" sz="1200" dirty="0" smtClean="0">
                <a:solidFill>
                  <a:schemeClr val="accent2">
                    <a:lumMod val="75000"/>
                  </a:schemeClr>
                </a:solidFill>
              </a:rPr>
              <a:t>("select p from Person p left join fetch </a:t>
            </a:r>
            <a:r>
              <a:rPr lang="en-US" sz="1200" dirty="0" err="1" smtClean="0">
                <a:solidFill>
                  <a:schemeClr val="accent2">
                    <a:lumMod val="75000"/>
                  </a:schemeClr>
                </a:solidFill>
              </a:rPr>
              <a:t>p.eventsSet</a:t>
            </a:r>
            <a:r>
              <a:rPr lang="en-US" sz="1200" dirty="0" smtClean="0">
                <a:solidFill>
                  <a:schemeClr val="accent2">
                    <a:lumMod val="75000"/>
                  </a:schemeClr>
                </a:solidFill>
              </a:rPr>
              <a:t> where p.id = ?");</a:t>
            </a:r>
          </a:p>
          <a:p>
            <a:pPr lvl="3"/>
            <a:r>
              <a:rPr lang="fr-BE" sz="1200" dirty="0" err="1" smtClean="0">
                <a:solidFill>
                  <a:schemeClr val="accent2">
                    <a:lumMod val="75000"/>
                  </a:schemeClr>
                </a:solidFill>
              </a:rPr>
              <a:t>query.setInteger</a:t>
            </a:r>
            <a:r>
              <a:rPr lang="fr-BE" sz="1200" dirty="0" smtClean="0">
                <a:solidFill>
                  <a:schemeClr val="accent2">
                    <a:lumMod val="75000"/>
                  </a:schemeClr>
                </a:solidFill>
              </a:rPr>
              <a:t>(0, new </a:t>
            </a:r>
            <a:r>
              <a:rPr lang="fr-BE" sz="1200" dirty="0" err="1" smtClean="0">
                <a:solidFill>
                  <a:schemeClr val="accent2">
                    <a:lumMod val="75000"/>
                  </a:schemeClr>
                </a:solidFill>
              </a:rPr>
              <a:t>Integer</a:t>
            </a:r>
            <a:r>
              <a:rPr lang="fr-BE" sz="1200" dirty="0" smtClean="0">
                <a:solidFill>
                  <a:schemeClr val="accent2">
                    <a:lumMod val="75000"/>
                  </a:schemeClr>
                </a:solidFill>
              </a:rPr>
              <a:t>(</a:t>
            </a:r>
            <a:r>
              <a:rPr lang="fr-BE" sz="1200" dirty="0" err="1" smtClean="0">
                <a:solidFill>
                  <a:schemeClr val="accent2">
                    <a:lumMod val="75000"/>
                  </a:schemeClr>
                </a:solidFill>
              </a:rPr>
              <a:t>personId</a:t>
            </a:r>
            <a:r>
              <a:rPr lang="fr-BE" sz="1200" dirty="0" smtClean="0">
                <a:solidFill>
                  <a:schemeClr val="accent2">
                    <a:lumMod val="75000"/>
                  </a:schemeClr>
                </a:solidFill>
              </a:rPr>
              <a:t>));</a:t>
            </a:r>
          </a:p>
          <a:p>
            <a:pPr lvl="3"/>
            <a:r>
              <a:rPr lang="fr-BE" sz="1200" dirty="0" smtClean="0">
                <a:solidFill>
                  <a:schemeClr val="accent2">
                    <a:lumMod val="75000"/>
                  </a:schemeClr>
                </a:solidFill>
              </a:rPr>
              <a:t>Person </a:t>
            </a:r>
            <a:r>
              <a:rPr lang="fr-BE" sz="1200" dirty="0" err="1" smtClean="0">
                <a:solidFill>
                  <a:schemeClr val="accent2">
                    <a:lumMod val="75000"/>
                  </a:schemeClr>
                </a:solidFill>
              </a:rPr>
              <a:t>aPerson</a:t>
            </a:r>
            <a:r>
              <a:rPr lang="fr-BE" sz="1200" dirty="0" smtClean="0">
                <a:solidFill>
                  <a:schemeClr val="accent2">
                    <a:lumMod val="75000"/>
                  </a:schemeClr>
                </a:solidFill>
              </a:rPr>
              <a:t> = (Person)</a:t>
            </a:r>
            <a:r>
              <a:rPr lang="fr-BE" sz="1200" dirty="0" err="1" smtClean="0">
                <a:solidFill>
                  <a:schemeClr val="accent2">
                    <a:lumMod val="75000"/>
                  </a:schemeClr>
                </a:solidFill>
              </a:rPr>
              <a:t>query.uniqueResult</a:t>
            </a:r>
            <a:r>
              <a:rPr lang="fr-BE" sz="1200" dirty="0" smtClean="0">
                <a:solidFill>
                  <a:schemeClr val="accent2">
                    <a:lumMod val="75000"/>
                  </a:schemeClr>
                </a:solidFill>
              </a:rPr>
              <a:t>();</a:t>
            </a:r>
          </a:p>
          <a:p>
            <a:pPr lvl="3"/>
            <a:endParaRPr lang="fr-BE" sz="1200" dirty="0" smtClean="0">
              <a:solidFill>
                <a:schemeClr val="accent2">
                  <a:lumMod val="75000"/>
                </a:schemeClr>
              </a:solidFill>
            </a:endParaRPr>
          </a:p>
          <a:p>
            <a:pPr lvl="3"/>
            <a:r>
              <a:rPr lang="fr-BE" sz="1200" dirty="0" smtClean="0">
                <a:solidFill>
                  <a:schemeClr val="accent2">
                    <a:lumMod val="75000"/>
                  </a:schemeClr>
                </a:solidFill>
              </a:rPr>
              <a:t>Event </a:t>
            </a:r>
            <a:r>
              <a:rPr lang="fr-BE" sz="1200" dirty="0" err="1" smtClean="0">
                <a:solidFill>
                  <a:schemeClr val="accent2">
                    <a:lumMod val="75000"/>
                  </a:schemeClr>
                </a:solidFill>
              </a:rPr>
              <a:t>anEvent</a:t>
            </a:r>
            <a:r>
              <a:rPr lang="fr-BE" sz="1200" dirty="0" smtClean="0">
                <a:solidFill>
                  <a:schemeClr val="accent2">
                    <a:lumMod val="75000"/>
                  </a:schemeClr>
                </a:solidFill>
              </a:rPr>
              <a:t> = (Event) session.get(</a:t>
            </a:r>
            <a:r>
              <a:rPr lang="fr-BE" sz="1200" dirty="0" err="1" smtClean="0">
                <a:solidFill>
                  <a:schemeClr val="accent2">
                    <a:lumMod val="75000"/>
                  </a:schemeClr>
                </a:solidFill>
              </a:rPr>
              <a:t>Event.</a:t>
            </a:r>
            <a:r>
              <a:rPr lang="fr-BE" sz="1200" b="1" dirty="0" err="1" smtClean="0">
                <a:solidFill>
                  <a:schemeClr val="accent2">
                    <a:lumMod val="75000"/>
                  </a:schemeClr>
                </a:solidFill>
              </a:rPr>
              <a:t>class</a:t>
            </a:r>
            <a:r>
              <a:rPr lang="fr-BE" sz="1200" b="1" dirty="0" smtClean="0">
                <a:solidFill>
                  <a:schemeClr val="accent2">
                    <a:lumMod val="75000"/>
                  </a:schemeClr>
                </a:solidFill>
              </a:rPr>
              <a:t>, </a:t>
            </a:r>
            <a:r>
              <a:rPr lang="fr-BE" sz="1200" b="1" dirty="0" err="1" smtClean="0">
                <a:solidFill>
                  <a:schemeClr val="accent2">
                    <a:lumMod val="75000"/>
                  </a:schemeClr>
                </a:solidFill>
              </a:rPr>
              <a:t>eventId</a:t>
            </a:r>
            <a:r>
              <a:rPr lang="fr-BE" sz="1200" b="1" dirty="0" smtClean="0">
                <a:solidFill>
                  <a:schemeClr val="accent2">
                    <a:lumMod val="75000"/>
                  </a:schemeClr>
                </a:solidFill>
              </a:rPr>
              <a:t>);</a:t>
            </a:r>
            <a:endParaRPr lang="fr-BE" sz="1200" dirty="0" smtClean="0">
              <a:solidFill>
                <a:schemeClr val="accent2">
                  <a:lumMod val="75000"/>
                </a:schemeClr>
              </a:solidFill>
            </a:endParaRPr>
          </a:p>
          <a:p>
            <a:pPr lvl="3"/>
            <a:r>
              <a:rPr lang="fr-BE" sz="1200" dirty="0" err="1" smtClean="0">
                <a:solidFill>
                  <a:schemeClr val="accent2">
                    <a:lumMod val="75000"/>
                  </a:schemeClr>
                </a:solidFill>
              </a:rPr>
              <a:t>session.getTransaction</a:t>
            </a:r>
            <a:r>
              <a:rPr lang="fr-BE" sz="1200" dirty="0" smtClean="0">
                <a:solidFill>
                  <a:schemeClr val="accent2">
                    <a:lumMod val="75000"/>
                  </a:schemeClr>
                </a:solidFill>
              </a:rPr>
              <a:t>().commit();</a:t>
            </a:r>
          </a:p>
          <a:p>
            <a:pPr lvl="3"/>
            <a:endParaRPr lang="fr-BE" sz="1200" dirty="0" smtClean="0">
              <a:solidFill>
                <a:schemeClr val="accent2">
                  <a:lumMod val="75000"/>
                </a:schemeClr>
              </a:solidFill>
            </a:endParaRPr>
          </a:p>
          <a:p>
            <a:pPr lvl="3"/>
            <a:r>
              <a:rPr lang="fr-BE" sz="1200" dirty="0" err="1" smtClean="0">
                <a:solidFill>
                  <a:schemeClr val="accent2">
                    <a:lumMod val="75000"/>
                  </a:schemeClr>
                </a:solidFill>
              </a:rPr>
              <a:t>aPerson.getEventsSet</a:t>
            </a:r>
            <a:r>
              <a:rPr lang="fr-BE" sz="1200" dirty="0" smtClean="0">
                <a:solidFill>
                  <a:schemeClr val="accent2">
                    <a:lumMod val="75000"/>
                  </a:schemeClr>
                </a:solidFill>
              </a:rPr>
              <a:t>().</a:t>
            </a:r>
            <a:r>
              <a:rPr lang="fr-BE" sz="1200" dirty="0" err="1" smtClean="0">
                <a:solidFill>
                  <a:schemeClr val="accent2">
                    <a:lumMod val="75000"/>
                  </a:schemeClr>
                </a:solidFill>
              </a:rPr>
              <a:t>add</a:t>
            </a:r>
            <a:r>
              <a:rPr lang="fr-BE" sz="1200" dirty="0" smtClean="0">
                <a:solidFill>
                  <a:schemeClr val="accent2">
                    <a:lumMod val="75000"/>
                  </a:schemeClr>
                </a:solidFill>
              </a:rPr>
              <a:t>(</a:t>
            </a:r>
            <a:r>
              <a:rPr lang="fr-BE" sz="1200" dirty="0" err="1" smtClean="0">
                <a:solidFill>
                  <a:schemeClr val="accent2">
                    <a:lumMod val="75000"/>
                  </a:schemeClr>
                </a:solidFill>
              </a:rPr>
              <a:t>anEvent</a:t>
            </a:r>
            <a:r>
              <a:rPr lang="fr-BE" sz="1200" dirty="0" smtClean="0">
                <a:solidFill>
                  <a:schemeClr val="accent2">
                    <a:lumMod val="75000"/>
                  </a:schemeClr>
                </a:solidFill>
              </a:rPr>
              <a:t>);</a:t>
            </a:r>
          </a:p>
          <a:p>
            <a:pPr lvl="3"/>
            <a:endParaRPr lang="fr-BE" sz="1200" dirty="0" smtClean="0">
              <a:solidFill>
                <a:schemeClr val="accent2">
                  <a:lumMod val="75000"/>
                </a:schemeClr>
              </a:solidFill>
            </a:endParaRPr>
          </a:p>
          <a:p>
            <a:pPr lvl="3"/>
            <a:r>
              <a:rPr lang="fr-BE" sz="1200" dirty="0" smtClean="0">
                <a:solidFill>
                  <a:schemeClr val="accent2">
                    <a:lumMod val="75000"/>
                  </a:schemeClr>
                </a:solidFill>
              </a:rPr>
              <a:t>session = </a:t>
            </a:r>
            <a:r>
              <a:rPr lang="fr-BE" sz="1200" dirty="0" err="1" smtClean="0">
                <a:solidFill>
                  <a:schemeClr val="accent2">
                    <a:lumMod val="75000"/>
                  </a:schemeClr>
                </a:solidFill>
              </a:rPr>
              <a:t>HibernateUtil.</a:t>
            </a:r>
            <a:r>
              <a:rPr lang="fr-BE" sz="1200" i="1" dirty="0" err="1" smtClean="0">
                <a:solidFill>
                  <a:schemeClr val="accent2">
                    <a:lumMod val="75000"/>
                  </a:schemeClr>
                </a:solidFill>
              </a:rPr>
              <a:t>getSessionFactory</a:t>
            </a:r>
            <a:r>
              <a:rPr lang="fr-BE" sz="1200" i="1" dirty="0" smtClean="0">
                <a:solidFill>
                  <a:schemeClr val="accent2">
                    <a:lumMod val="75000"/>
                  </a:schemeClr>
                </a:solidFill>
              </a:rPr>
              <a:t>().</a:t>
            </a:r>
            <a:r>
              <a:rPr lang="fr-BE" sz="1200" i="1" dirty="0" err="1" smtClean="0">
                <a:solidFill>
                  <a:schemeClr val="accent2">
                    <a:lumMod val="75000"/>
                  </a:schemeClr>
                </a:solidFill>
              </a:rPr>
              <a:t>getCurrentSession</a:t>
            </a:r>
            <a:r>
              <a:rPr lang="fr-BE" sz="1200" i="1" dirty="0" smtClean="0">
                <a:solidFill>
                  <a:schemeClr val="accent2">
                    <a:lumMod val="75000"/>
                  </a:schemeClr>
                </a:solidFill>
              </a:rPr>
              <a:t>();</a:t>
            </a:r>
          </a:p>
          <a:p>
            <a:pPr lvl="3"/>
            <a:endParaRPr lang="fr-BE" sz="1200" dirty="0" smtClean="0">
              <a:solidFill>
                <a:schemeClr val="accent2">
                  <a:lumMod val="75000"/>
                </a:schemeClr>
              </a:solidFill>
            </a:endParaRPr>
          </a:p>
          <a:p>
            <a:pPr lvl="3"/>
            <a:r>
              <a:rPr lang="fr-BE" sz="1200" dirty="0" err="1" smtClean="0">
                <a:solidFill>
                  <a:schemeClr val="accent2">
                    <a:lumMod val="75000"/>
                  </a:schemeClr>
                </a:solidFill>
              </a:rPr>
              <a:t>session.beginTransaction</a:t>
            </a:r>
            <a:r>
              <a:rPr lang="fr-BE" sz="1200" dirty="0" smtClean="0">
                <a:solidFill>
                  <a:schemeClr val="accent2">
                    <a:lumMod val="75000"/>
                  </a:schemeClr>
                </a:solidFill>
              </a:rPr>
              <a:t>();</a:t>
            </a:r>
          </a:p>
          <a:p>
            <a:pPr lvl="3"/>
            <a:endParaRPr lang="fr-BE" sz="1200" dirty="0" smtClean="0">
              <a:solidFill>
                <a:schemeClr val="accent2">
                  <a:lumMod val="75000"/>
                </a:schemeClr>
              </a:solidFill>
            </a:endParaRPr>
          </a:p>
          <a:p>
            <a:pPr lvl="3"/>
            <a:r>
              <a:rPr lang="fr-BE" sz="1200" dirty="0" err="1" smtClean="0">
                <a:solidFill>
                  <a:schemeClr val="accent2">
                    <a:lumMod val="75000"/>
                  </a:schemeClr>
                </a:solidFill>
              </a:rPr>
              <a:t>session.update</a:t>
            </a:r>
            <a:r>
              <a:rPr lang="fr-BE" sz="1200" dirty="0" smtClean="0">
                <a:solidFill>
                  <a:schemeClr val="accent2">
                    <a:lumMod val="75000"/>
                  </a:schemeClr>
                </a:solidFill>
              </a:rPr>
              <a:t>(</a:t>
            </a:r>
            <a:r>
              <a:rPr lang="fr-BE" sz="1200" dirty="0" err="1" smtClean="0">
                <a:solidFill>
                  <a:schemeClr val="accent2">
                    <a:lumMod val="75000"/>
                  </a:schemeClr>
                </a:solidFill>
              </a:rPr>
              <a:t>aPerson</a:t>
            </a:r>
            <a:r>
              <a:rPr lang="fr-BE" sz="1200" dirty="0" smtClean="0">
                <a:solidFill>
                  <a:schemeClr val="accent2">
                    <a:lumMod val="75000"/>
                  </a:schemeClr>
                </a:solidFill>
              </a:rPr>
              <a:t>);</a:t>
            </a:r>
          </a:p>
          <a:p>
            <a:pPr lvl="3"/>
            <a:endParaRPr lang="fr-BE" sz="1200" dirty="0" smtClean="0">
              <a:solidFill>
                <a:schemeClr val="accent2">
                  <a:lumMod val="75000"/>
                </a:schemeClr>
              </a:solidFill>
            </a:endParaRPr>
          </a:p>
          <a:p>
            <a:pPr lvl="3"/>
            <a:r>
              <a:rPr lang="fr-BE" sz="1200" dirty="0" err="1" smtClean="0">
                <a:solidFill>
                  <a:schemeClr val="accent2">
                    <a:lumMod val="75000"/>
                  </a:schemeClr>
                </a:solidFill>
              </a:rPr>
              <a:t>session.getTransaction</a:t>
            </a:r>
            <a:r>
              <a:rPr lang="fr-BE" sz="1200" dirty="0" smtClean="0">
                <a:solidFill>
                  <a:schemeClr val="accent2">
                    <a:lumMod val="75000"/>
                  </a:schemeClr>
                </a:solidFill>
              </a:rPr>
              <a:t>().commit();</a:t>
            </a:r>
          </a:p>
          <a:p>
            <a:pPr lvl="3"/>
            <a:r>
              <a:rPr lang="fr-BE" sz="1200" dirty="0" smtClean="0">
                <a:solidFill>
                  <a:schemeClr val="accent2">
                    <a:lumMod val="75000"/>
                  </a:schemeClr>
                </a:solidFill>
              </a:rPr>
              <a:t>}</a:t>
            </a:r>
            <a:endParaRPr lang="en-US" sz="1200" dirty="0" smtClean="0">
              <a:solidFill>
                <a:schemeClr val="accent2">
                  <a:lumMod val="75000"/>
                </a:schemeClr>
              </a:solidFill>
            </a:endParaRPr>
          </a:p>
        </p:txBody>
      </p:sp>
      <p:sp>
        <p:nvSpPr>
          <p:cNvPr id="5" name="Rectangle 4"/>
          <p:cNvSpPr/>
          <p:nvPr/>
        </p:nvSpPr>
        <p:spPr bwMode="auto">
          <a:xfrm>
            <a:off x="1285852" y="1785926"/>
            <a:ext cx="7286676" cy="4071966"/>
          </a:xfrm>
          <a:prstGeom prst="rect">
            <a:avLst/>
          </a:prstGeom>
          <a:noFill/>
          <a:ln w="19050" cap="flat" cmpd="sng" algn="ctr">
            <a:solidFill>
              <a:schemeClr val="tx1"/>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Tree>
  </p:cSld>
  <p:clrMapOvr>
    <a:masterClrMapping/>
  </p:clrMapOvr>
  <p:transition>
    <p:strips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857256"/>
          </a:xfrm>
        </p:spPr>
        <p:txBody>
          <a:bodyPr/>
          <a:lstStyle/>
          <a:p>
            <a:pPr>
              <a:buNone/>
            </a:pPr>
            <a:r>
              <a:rPr lang="fr-BE" dirty="0" smtClean="0"/>
              <a:t>II.		Travailler avec les objets – </a:t>
            </a:r>
            <a:r>
              <a:rPr lang="fr-BE" sz="2400" i="1" dirty="0" smtClean="0"/>
              <a:t>Chargement d’un objet</a:t>
            </a:r>
            <a:endParaRPr lang="fr-BE" sz="2400" i="1" dirty="0"/>
          </a:p>
        </p:txBody>
      </p:sp>
      <p:sp>
        <p:nvSpPr>
          <p:cNvPr id="6" name="Rectangle 5"/>
          <p:cNvSpPr/>
          <p:nvPr/>
        </p:nvSpPr>
        <p:spPr>
          <a:xfrm>
            <a:off x="285720" y="1396545"/>
            <a:ext cx="8572560" cy="2246769"/>
          </a:xfrm>
          <a:prstGeom prst="rect">
            <a:avLst/>
          </a:prstGeom>
        </p:spPr>
        <p:txBody>
          <a:bodyPr wrap="square">
            <a:spAutoFit/>
          </a:bodyPr>
          <a:lstStyle/>
          <a:p>
            <a:r>
              <a:rPr lang="fr-BE" sz="1600" dirty="0" smtClean="0"/>
              <a:t>Il est possible de </a:t>
            </a:r>
            <a:r>
              <a:rPr lang="fr-BE" sz="1600" dirty="0" err="1" smtClean="0"/>
              <a:t>re-charger</a:t>
            </a:r>
            <a:r>
              <a:rPr lang="fr-BE" sz="1600" dirty="0" smtClean="0"/>
              <a:t> un objet et toutes ses collections à n'importe quel moment, en utilisant la méthode </a:t>
            </a:r>
            <a:r>
              <a:rPr lang="fr-BE" sz="1600" b="1" dirty="0" err="1" smtClean="0"/>
              <a:t>refresh</a:t>
            </a:r>
            <a:r>
              <a:rPr lang="fr-BE" sz="1600" b="1" dirty="0" smtClean="0"/>
              <a:t>()</a:t>
            </a:r>
            <a:r>
              <a:rPr lang="fr-BE" sz="1600" dirty="0" smtClean="0"/>
              <a:t>. C'est utile lorsque par exemple des "triggers" de base de données sont utilisés pour </a:t>
            </a:r>
            <a:r>
              <a:rPr lang="fr-BE" sz="1600" dirty="0" err="1" smtClean="0"/>
              <a:t>initiliser</a:t>
            </a:r>
            <a:r>
              <a:rPr lang="fr-BE" sz="1600" dirty="0" smtClean="0"/>
              <a:t> certains propriétés de l'objet.</a:t>
            </a:r>
          </a:p>
          <a:p>
            <a:endParaRPr lang="fr-BE" dirty="0" smtClean="0"/>
          </a:p>
          <a:p>
            <a:pPr lvl="5"/>
            <a:r>
              <a:rPr lang="fr-BE" sz="1400" dirty="0" err="1" smtClean="0">
                <a:solidFill>
                  <a:schemeClr val="accent2">
                    <a:lumMod val="60000"/>
                    <a:lumOff val="40000"/>
                  </a:schemeClr>
                </a:solidFill>
              </a:rPr>
              <a:t>sess.save</a:t>
            </a:r>
            <a:r>
              <a:rPr lang="fr-BE" sz="1400" dirty="0" smtClean="0">
                <a:solidFill>
                  <a:schemeClr val="accent2">
                    <a:lumMod val="60000"/>
                    <a:lumOff val="40000"/>
                  </a:schemeClr>
                </a:solidFill>
              </a:rPr>
              <a:t>(cat);</a:t>
            </a:r>
          </a:p>
          <a:p>
            <a:pPr lvl="5"/>
            <a:r>
              <a:rPr lang="en-US" sz="1400" dirty="0" err="1" smtClean="0">
                <a:solidFill>
                  <a:schemeClr val="accent2">
                    <a:lumMod val="60000"/>
                    <a:lumOff val="40000"/>
                  </a:schemeClr>
                </a:solidFill>
              </a:rPr>
              <a:t>Sess.getTransaction</a:t>
            </a:r>
            <a:r>
              <a:rPr lang="en-US" sz="1400" dirty="0" smtClean="0">
                <a:solidFill>
                  <a:schemeClr val="accent2">
                    <a:lumMod val="60000"/>
                    <a:lumOff val="40000"/>
                  </a:schemeClr>
                </a:solidFill>
              </a:rPr>
              <a:t>().commit(); //force the SQL INSERT</a:t>
            </a:r>
          </a:p>
          <a:p>
            <a:pPr lvl="5"/>
            <a:r>
              <a:rPr lang="en-US" sz="1400" dirty="0" err="1" smtClean="0">
                <a:solidFill>
                  <a:schemeClr val="accent2">
                    <a:lumMod val="60000"/>
                    <a:lumOff val="40000"/>
                  </a:schemeClr>
                </a:solidFill>
              </a:rPr>
              <a:t>sess.refresh</a:t>
            </a:r>
            <a:r>
              <a:rPr lang="en-US" sz="1400" dirty="0" smtClean="0">
                <a:solidFill>
                  <a:schemeClr val="accent2">
                    <a:lumMod val="60000"/>
                    <a:lumOff val="40000"/>
                  </a:schemeClr>
                </a:solidFill>
              </a:rPr>
              <a:t>(cat); //re-read the state (after the trigger executes)</a:t>
            </a:r>
            <a:endParaRPr lang="fr-BE" sz="1400" dirty="0" smtClean="0">
              <a:solidFill>
                <a:schemeClr val="accent2">
                  <a:lumMod val="60000"/>
                  <a:lumOff val="40000"/>
                </a:schemeClr>
              </a:solidFill>
            </a:endParaRPr>
          </a:p>
          <a:p>
            <a:endParaRPr lang="fr-BE" dirty="0" smtClean="0"/>
          </a:p>
          <a:p>
            <a:endParaRPr lang="fr-BE" sz="1400" dirty="0" smtClean="0">
              <a:solidFill>
                <a:schemeClr val="accent2">
                  <a:lumMod val="60000"/>
                  <a:lumOff val="40000"/>
                </a:schemeClr>
              </a:solidFill>
            </a:endParaRPr>
          </a:p>
        </p:txBody>
      </p:sp>
      <p:sp>
        <p:nvSpPr>
          <p:cNvPr id="7" name="Rectangle 6"/>
          <p:cNvSpPr/>
          <p:nvPr/>
        </p:nvSpPr>
        <p:spPr bwMode="auto">
          <a:xfrm>
            <a:off x="2285984" y="2357430"/>
            <a:ext cx="5500726" cy="928694"/>
          </a:xfrm>
          <a:prstGeom prst="rect">
            <a:avLst/>
          </a:prstGeom>
          <a:noFill/>
          <a:ln w="19050" cap="flat" cmpd="sng" algn="ctr">
            <a:solidFill>
              <a:schemeClr val="tx1"/>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Tree>
  </p:cSld>
  <p:clrMapOvr>
    <a:masterClrMapping/>
  </p:clrMapOvr>
  <p:transition>
    <p:strips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857256"/>
          </a:xfrm>
        </p:spPr>
        <p:txBody>
          <a:bodyPr/>
          <a:lstStyle/>
          <a:p>
            <a:pPr>
              <a:buNone/>
            </a:pPr>
            <a:r>
              <a:rPr lang="fr-BE" dirty="0" smtClean="0"/>
              <a:t>II.		Travailler avec les objets – </a:t>
            </a:r>
            <a:r>
              <a:rPr lang="fr-BE" sz="2400" i="1" dirty="0" err="1" smtClean="0"/>
              <a:t>Requêtage</a:t>
            </a:r>
            <a:endParaRPr lang="fr-BE" sz="2400" i="1" dirty="0"/>
          </a:p>
        </p:txBody>
      </p:sp>
      <p:sp>
        <p:nvSpPr>
          <p:cNvPr id="6" name="Rectangle 5"/>
          <p:cNvSpPr/>
          <p:nvPr/>
        </p:nvSpPr>
        <p:spPr>
          <a:xfrm>
            <a:off x="285720" y="1071546"/>
            <a:ext cx="8572560" cy="2308324"/>
          </a:xfrm>
          <a:prstGeom prst="rect">
            <a:avLst/>
          </a:prstGeom>
        </p:spPr>
        <p:txBody>
          <a:bodyPr wrap="square">
            <a:spAutoFit/>
          </a:bodyPr>
          <a:lstStyle/>
          <a:p>
            <a:r>
              <a:rPr lang="fr-BE" sz="1600" dirty="0" smtClean="0"/>
              <a:t>Si vous ne connaissez par les identifiants des objets que vous recherchez,</a:t>
            </a:r>
          </a:p>
          <a:p>
            <a:r>
              <a:rPr lang="fr-BE" sz="1600" dirty="0" smtClean="0"/>
              <a:t>vous avez besoin d'une requête. Hibernate supporte un langage de requêtes orientées objet facile à utiliser mais puissant: le </a:t>
            </a:r>
            <a:r>
              <a:rPr lang="fr-BE" sz="1600" b="1" dirty="0" smtClean="0"/>
              <a:t>HQL</a:t>
            </a:r>
            <a:r>
              <a:rPr lang="fr-BE" sz="1600" dirty="0" smtClean="0"/>
              <a:t> pour </a:t>
            </a:r>
            <a:r>
              <a:rPr lang="fr-BE" sz="1600" b="1" dirty="0" smtClean="0"/>
              <a:t>H</a:t>
            </a:r>
            <a:r>
              <a:rPr lang="fr-BE" sz="1600" dirty="0" smtClean="0"/>
              <a:t>ibernate </a:t>
            </a:r>
            <a:r>
              <a:rPr lang="fr-BE" sz="1600" b="1" dirty="0" err="1" smtClean="0"/>
              <a:t>Q</a:t>
            </a:r>
            <a:r>
              <a:rPr lang="fr-BE" sz="1600" dirty="0" err="1" smtClean="0"/>
              <a:t>uery</a:t>
            </a:r>
            <a:r>
              <a:rPr lang="fr-BE" sz="1600" dirty="0" smtClean="0"/>
              <a:t> </a:t>
            </a:r>
            <a:r>
              <a:rPr lang="fr-BE" sz="1600" b="1" dirty="0" err="1" smtClean="0"/>
              <a:t>L</a:t>
            </a:r>
            <a:r>
              <a:rPr lang="fr-BE" sz="1600" dirty="0" err="1" smtClean="0"/>
              <a:t>anguage</a:t>
            </a:r>
            <a:r>
              <a:rPr lang="fr-BE" sz="1600" dirty="0" smtClean="0"/>
              <a:t>.</a:t>
            </a:r>
          </a:p>
          <a:p>
            <a:endParaRPr lang="fr-BE" sz="1600" dirty="0" smtClean="0">
              <a:solidFill>
                <a:schemeClr val="accent2">
                  <a:lumMod val="60000"/>
                  <a:lumOff val="40000"/>
                </a:schemeClr>
              </a:solidFill>
            </a:endParaRPr>
          </a:p>
          <a:p>
            <a:r>
              <a:rPr lang="fr-BE" sz="1600" dirty="0" smtClean="0"/>
              <a:t>Pour la création de requêtes par programmation, Hibernate supporte une fonction de </a:t>
            </a:r>
            <a:r>
              <a:rPr lang="fr-BE" sz="1600" dirty="0" err="1" smtClean="0"/>
              <a:t>requêtage</a:t>
            </a:r>
            <a:r>
              <a:rPr lang="fr-BE" sz="1600" dirty="0" smtClean="0"/>
              <a:t> sophistiqué appelée </a:t>
            </a:r>
            <a:r>
              <a:rPr lang="fr-BE" sz="1600" b="1" dirty="0" smtClean="0"/>
              <a:t>HCQ</a:t>
            </a:r>
            <a:r>
              <a:rPr lang="fr-BE" sz="1600" dirty="0" smtClean="0"/>
              <a:t> pour </a:t>
            </a:r>
            <a:r>
              <a:rPr lang="fr-BE" sz="1600" b="1" dirty="0" smtClean="0"/>
              <a:t>H</a:t>
            </a:r>
            <a:r>
              <a:rPr lang="fr-BE" sz="1600" dirty="0" smtClean="0"/>
              <a:t>ibernate </a:t>
            </a:r>
            <a:r>
              <a:rPr lang="fr-BE" sz="1600" b="1" dirty="0" err="1" smtClean="0"/>
              <a:t>C</a:t>
            </a:r>
            <a:r>
              <a:rPr lang="fr-BE" sz="1600" dirty="0" err="1" smtClean="0"/>
              <a:t>ritera</a:t>
            </a:r>
            <a:r>
              <a:rPr lang="fr-BE" sz="1600" dirty="0" smtClean="0"/>
              <a:t> </a:t>
            </a:r>
            <a:r>
              <a:rPr lang="fr-BE" sz="1600" b="1" dirty="0" err="1" smtClean="0"/>
              <a:t>Q</a:t>
            </a:r>
            <a:r>
              <a:rPr lang="fr-BE" sz="1600" dirty="0" err="1" smtClean="0"/>
              <a:t>uery</a:t>
            </a:r>
            <a:r>
              <a:rPr lang="fr-BE" sz="1600" dirty="0" smtClean="0"/>
              <a:t>.</a:t>
            </a:r>
          </a:p>
          <a:p>
            <a:endParaRPr lang="fr-BE" sz="1600" dirty="0" smtClean="0"/>
          </a:p>
          <a:p>
            <a:r>
              <a:rPr lang="fr-BE" sz="1600" dirty="0" smtClean="0"/>
              <a:t>Vous pouvez aussi exprimez votre requête dans le SQL natif de votre base de données, avec un support optionnel d'Hibernate pour la conversion des ensembles de résultats en objets.</a:t>
            </a:r>
          </a:p>
        </p:txBody>
      </p:sp>
    </p:spTree>
  </p:cSld>
  <p:clrMapOvr>
    <a:masterClrMapping/>
  </p:clrMapOvr>
  <p:transition>
    <p:strips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 y="-24"/>
            <a:ext cx="9144032" cy="857256"/>
          </a:xfrm>
        </p:spPr>
        <p:txBody>
          <a:bodyPr/>
          <a:lstStyle/>
          <a:p>
            <a:pPr>
              <a:buNone/>
            </a:pPr>
            <a:r>
              <a:rPr lang="fr-BE" dirty="0" smtClean="0"/>
              <a:t>II.		Travailler avec les objets – </a:t>
            </a:r>
            <a:r>
              <a:rPr lang="fr-BE" sz="2400" i="1" dirty="0" smtClean="0"/>
              <a:t>Exécution de requêtes</a:t>
            </a:r>
            <a:endParaRPr lang="fr-BE" sz="2400" i="1" dirty="0"/>
          </a:p>
        </p:txBody>
      </p:sp>
      <p:sp>
        <p:nvSpPr>
          <p:cNvPr id="6" name="Rectangle 5"/>
          <p:cNvSpPr/>
          <p:nvPr/>
        </p:nvSpPr>
        <p:spPr>
          <a:xfrm>
            <a:off x="285720" y="1071546"/>
            <a:ext cx="8643998" cy="3816429"/>
          </a:xfrm>
          <a:prstGeom prst="rect">
            <a:avLst/>
          </a:prstGeom>
        </p:spPr>
        <p:txBody>
          <a:bodyPr wrap="square">
            <a:spAutoFit/>
          </a:bodyPr>
          <a:lstStyle/>
          <a:p>
            <a:r>
              <a:rPr lang="fr-BE" sz="1600" dirty="0" smtClean="0"/>
              <a:t>Les requêtes </a:t>
            </a:r>
            <a:r>
              <a:rPr lang="fr-BE" sz="1600" b="1" dirty="0" smtClean="0"/>
              <a:t>HQL</a:t>
            </a:r>
            <a:r>
              <a:rPr lang="fr-BE" sz="1600" dirty="0" smtClean="0"/>
              <a:t> </a:t>
            </a:r>
            <a:r>
              <a:rPr lang="fr-BE" sz="1600" b="1" dirty="0" smtClean="0"/>
              <a:t>et SQL natives </a:t>
            </a:r>
            <a:r>
              <a:rPr lang="fr-BE" sz="1600" dirty="0" smtClean="0"/>
              <a:t>sont représentées avec une instance de la classe </a:t>
            </a:r>
            <a:r>
              <a:rPr lang="fr-BE" sz="1600" b="1" dirty="0" err="1" smtClean="0"/>
              <a:t>Query</a:t>
            </a:r>
            <a:r>
              <a:rPr lang="fr-BE" sz="1600" dirty="0" smtClean="0"/>
              <a:t>. L'interface offre des méthodes pour la liaison des paramètres, la gestion des ensembles de </a:t>
            </a:r>
            <a:r>
              <a:rPr lang="fr-BE" sz="1600" dirty="0" err="1" smtClean="0"/>
              <a:t>resultats</a:t>
            </a:r>
            <a:r>
              <a:rPr lang="fr-BE" sz="1600" dirty="0" smtClean="0"/>
              <a:t>, et pour l'exécution de la requête réelle. Vous obtenez toujours une </a:t>
            </a:r>
            <a:r>
              <a:rPr lang="fr-BE" sz="1600" dirty="0" err="1" smtClean="0"/>
              <a:t>Query</a:t>
            </a:r>
            <a:r>
              <a:rPr lang="fr-BE" sz="1600" dirty="0" smtClean="0"/>
              <a:t> en utilisant la Session courante :</a:t>
            </a:r>
          </a:p>
          <a:p>
            <a:endParaRPr lang="fr-BE" sz="1600" dirty="0" smtClean="0"/>
          </a:p>
          <a:p>
            <a:r>
              <a:rPr lang="fr-BE" sz="1400" dirty="0" smtClean="0">
                <a:solidFill>
                  <a:schemeClr val="accent2">
                    <a:lumMod val="60000"/>
                    <a:lumOff val="40000"/>
                  </a:schemeClr>
                </a:solidFill>
              </a:rPr>
              <a:t>List cats = </a:t>
            </a:r>
            <a:r>
              <a:rPr lang="fr-BE" sz="1400" dirty="0" err="1" smtClean="0">
                <a:solidFill>
                  <a:schemeClr val="accent2">
                    <a:lumMod val="60000"/>
                    <a:lumOff val="40000"/>
                  </a:schemeClr>
                </a:solidFill>
              </a:rPr>
              <a:t>session.createQuery</a:t>
            </a:r>
            <a:r>
              <a:rPr lang="fr-BE" sz="1400" dirty="0" smtClean="0">
                <a:solidFill>
                  <a:schemeClr val="accent2">
                    <a:lumMod val="60000"/>
                    <a:lumOff val="40000"/>
                  </a:schemeClr>
                </a:solidFill>
              </a:rPr>
              <a:t>(</a:t>
            </a:r>
            <a:r>
              <a:rPr lang="en-US" sz="1400" dirty="0" smtClean="0">
                <a:solidFill>
                  <a:schemeClr val="accent2">
                    <a:lumMod val="60000"/>
                    <a:lumOff val="40000"/>
                  </a:schemeClr>
                </a:solidFill>
              </a:rPr>
              <a:t>"from Cat as cat where </a:t>
            </a:r>
            <a:r>
              <a:rPr lang="en-US" sz="1400" dirty="0" err="1" smtClean="0">
                <a:solidFill>
                  <a:schemeClr val="accent2">
                    <a:lumMod val="60000"/>
                    <a:lumOff val="40000"/>
                  </a:schemeClr>
                </a:solidFill>
              </a:rPr>
              <a:t>cat.birthdate</a:t>
            </a:r>
            <a:r>
              <a:rPr lang="en-US" sz="1400" dirty="0" smtClean="0">
                <a:solidFill>
                  <a:schemeClr val="accent2">
                    <a:lumMod val="60000"/>
                    <a:lumOff val="40000"/>
                  </a:schemeClr>
                </a:solidFill>
              </a:rPr>
              <a:t> &lt; ?“)</a:t>
            </a:r>
            <a:r>
              <a:rPr lang="fr-BE" sz="1400" dirty="0" smtClean="0">
                <a:solidFill>
                  <a:schemeClr val="accent2">
                    <a:lumMod val="60000"/>
                    <a:lumOff val="40000"/>
                  </a:schemeClr>
                </a:solidFill>
              </a:rPr>
              <a:t>.</a:t>
            </a:r>
            <a:r>
              <a:rPr lang="fr-BE" sz="1400" dirty="0" err="1" smtClean="0">
                <a:solidFill>
                  <a:schemeClr val="accent2">
                    <a:lumMod val="60000"/>
                    <a:lumOff val="40000"/>
                  </a:schemeClr>
                </a:solidFill>
              </a:rPr>
              <a:t>setDate</a:t>
            </a:r>
            <a:r>
              <a:rPr lang="fr-BE" sz="1400" dirty="0" smtClean="0">
                <a:solidFill>
                  <a:schemeClr val="accent2">
                    <a:lumMod val="60000"/>
                    <a:lumOff val="40000"/>
                  </a:schemeClr>
                </a:solidFill>
              </a:rPr>
              <a:t>(0, date).</a:t>
            </a:r>
            <a:r>
              <a:rPr lang="fr-BE" sz="1400" dirty="0" err="1" smtClean="0">
                <a:solidFill>
                  <a:schemeClr val="accent2">
                    <a:lumMod val="60000"/>
                    <a:lumOff val="40000"/>
                  </a:schemeClr>
                </a:solidFill>
              </a:rPr>
              <a:t>list</a:t>
            </a:r>
            <a:r>
              <a:rPr lang="fr-BE" sz="1400" dirty="0" smtClean="0">
                <a:solidFill>
                  <a:schemeClr val="accent2">
                    <a:lumMod val="60000"/>
                    <a:lumOff val="40000"/>
                  </a:schemeClr>
                </a:solidFill>
              </a:rPr>
              <a:t>();</a:t>
            </a:r>
          </a:p>
          <a:p>
            <a:endParaRPr lang="fr-BE" sz="1400" dirty="0" smtClean="0">
              <a:solidFill>
                <a:schemeClr val="accent2">
                  <a:lumMod val="60000"/>
                  <a:lumOff val="40000"/>
                </a:schemeClr>
              </a:solidFill>
            </a:endParaRPr>
          </a:p>
          <a:p>
            <a:r>
              <a:rPr lang="fr-BE" sz="1400" dirty="0" smtClean="0">
                <a:solidFill>
                  <a:schemeClr val="accent2">
                    <a:lumMod val="60000"/>
                    <a:lumOff val="40000"/>
                  </a:schemeClr>
                </a:solidFill>
              </a:rPr>
              <a:t>List </a:t>
            </a:r>
            <a:r>
              <a:rPr lang="fr-BE" sz="1400" dirty="0" err="1" smtClean="0">
                <a:solidFill>
                  <a:schemeClr val="accent2">
                    <a:lumMod val="60000"/>
                    <a:lumOff val="40000"/>
                  </a:schemeClr>
                </a:solidFill>
              </a:rPr>
              <a:t>mothers</a:t>
            </a:r>
            <a:r>
              <a:rPr lang="fr-BE" sz="1400" dirty="0" smtClean="0">
                <a:solidFill>
                  <a:schemeClr val="accent2">
                    <a:lumMod val="60000"/>
                    <a:lumOff val="40000"/>
                  </a:schemeClr>
                </a:solidFill>
              </a:rPr>
              <a:t> = </a:t>
            </a:r>
            <a:r>
              <a:rPr lang="fr-BE" sz="1400" dirty="0" err="1" smtClean="0">
                <a:solidFill>
                  <a:schemeClr val="accent2">
                    <a:lumMod val="60000"/>
                    <a:lumOff val="40000"/>
                  </a:schemeClr>
                </a:solidFill>
              </a:rPr>
              <a:t>session.createQuery</a:t>
            </a:r>
            <a:r>
              <a:rPr lang="fr-BE" sz="1400" dirty="0" smtClean="0">
                <a:solidFill>
                  <a:schemeClr val="accent2">
                    <a:lumMod val="60000"/>
                    <a:lumOff val="40000"/>
                  </a:schemeClr>
                </a:solidFill>
              </a:rPr>
              <a:t>(</a:t>
            </a:r>
            <a:r>
              <a:rPr lang="en-US" sz="1400" dirty="0" smtClean="0">
                <a:solidFill>
                  <a:schemeClr val="accent2">
                    <a:lumMod val="60000"/>
                    <a:lumOff val="40000"/>
                  </a:schemeClr>
                </a:solidFill>
              </a:rPr>
              <a:t>"select mother from Cat as cat join </a:t>
            </a:r>
            <a:r>
              <a:rPr lang="en-US" sz="1400" dirty="0" err="1" smtClean="0">
                <a:solidFill>
                  <a:schemeClr val="accent2">
                    <a:lumMod val="60000"/>
                    <a:lumOff val="40000"/>
                  </a:schemeClr>
                </a:solidFill>
              </a:rPr>
              <a:t>cat.mother</a:t>
            </a:r>
            <a:r>
              <a:rPr lang="en-US" sz="1400" dirty="0" smtClean="0">
                <a:solidFill>
                  <a:schemeClr val="accent2">
                    <a:lumMod val="60000"/>
                    <a:lumOff val="40000"/>
                  </a:schemeClr>
                </a:solidFill>
              </a:rPr>
              <a:t> as mother where</a:t>
            </a:r>
          </a:p>
          <a:p>
            <a:r>
              <a:rPr lang="fr-BE" sz="1400" dirty="0" smtClean="0">
                <a:solidFill>
                  <a:schemeClr val="accent2">
                    <a:lumMod val="60000"/>
                    <a:lumOff val="40000"/>
                  </a:schemeClr>
                </a:solidFill>
              </a:rPr>
              <a:t>cat.name = ?</a:t>
            </a:r>
            <a:r>
              <a:rPr lang="en-US" sz="1400" dirty="0" smtClean="0">
                <a:solidFill>
                  <a:schemeClr val="accent2">
                    <a:lumMod val="60000"/>
                    <a:lumOff val="40000"/>
                  </a:schemeClr>
                </a:solidFill>
              </a:rPr>
              <a:t> " </a:t>
            </a:r>
            <a:r>
              <a:rPr lang="fr-BE" sz="1400" dirty="0" smtClean="0">
                <a:solidFill>
                  <a:schemeClr val="accent2">
                    <a:lumMod val="60000"/>
                    <a:lumOff val="40000"/>
                  </a:schemeClr>
                </a:solidFill>
              </a:rPr>
              <a:t> ).</a:t>
            </a:r>
            <a:r>
              <a:rPr lang="fr-BE" sz="1400" dirty="0" err="1" smtClean="0">
                <a:solidFill>
                  <a:schemeClr val="accent2">
                    <a:lumMod val="60000"/>
                    <a:lumOff val="40000"/>
                  </a:schemeClr>
                </a:solidFill>
              </a:rPr>
              <a:t>setString</a:t>
            </a:r>
            <a:r>
              <a:rPr lang="fr-BE" sz="1400" dirty="0" smtClean="0">
                <a:solidFill>
                  <a:schemeClr val="accent2">
                    <a:lumMod val="60000"/>
                    <a:lumOff val="40000"/>
                  </a:schemeClr>
                </a:solidFill>
              </a:rPr>
              <a:t>(0, </a:t>
            </a:r>
            <a:r>
              <a:rPr lang="fr-BE" sz="1400" dirty="0" err="1" smtClean="0">
                <a:solidFill>
                  <a:schemeClr val="accent2">
                    <a:lumMod val="60000"/>
                    <a:lumOff val="40000"/>
                  </a:schemeClr>
                </a:solidFill>
              </a:rPr>
              <a:t>name</a:t>
            </a:r>
            <a:r>
              <a:rPr lang="fr-BE" sz="1400" dirty="0" smtClean="0">
                <a:solidFill>
                  <a:schemeClr val="accent2">
                    <a:lumMod val="60000"/>
                    <a:lumOff val="40000"/>
                  </a:schemeClr>
                </a:solidFill>
              </a:rPr>
              <a:t>).</a:t>
            </a:r>
            <a:r>
              <a:rPr lang="fr-BE" sz="1400" dirty="0" err="1" smtClean="0">
                <a:solidFill>
                  <a:schemeClr val="accent2">
                    <a:lumMod val="60000"/>
                    <a:lumOff val="40000"/>
                  </a:schemeClr>
                </a:solidFill>
              </a:rPr>
              <a:t>list</a:t>
            </a:r>
            <a:r>
              <a:rPr lang="fr-BE" sz="1400" dirty="0" smtClean="0">
                <a:solidFill>
                  <a:schemeClr val="accent2">
                    <a:lumMod val="60000"/>
                    <a:lumOff val="40000"/>
                  </a:schemeClr>
                </a:solidFill>
              </a:rPr>
              <a:t>();</a:t>
            </a:r>
          </a:p>
          <a:p>
            <a:endParaRPr lang="fr-BE" sz="1400" dirty="0" smtClean="0">
              <a:solidFill>
                <a:schemeClr val="accent2">
                  <a:lumMod val="60000"/>
                  <a:lumOff val="40000"/>
                </a:schemeClr>
              </a:solidFill>
            </a:endParaRPr>
          </a:p>
          <a:p>
            <a:r>
              <a:rPr lang="fr-BE" sz="1600" dirty="0" smtClean="0"/>
              <a:t>Une requête est généralement exécutée en invoquant </a:t>
            </a:r>
            <a:r>
              <a:rPr lang="fr-BE" sz="1600" b="1" dirty="0" err="1" smtClean="0"/>
              <a:t>list</a:t>
            </a:r>
            <a:r>
              <a:rPr lang="fr-BE" sz="1600" b="1" dirty="0" smtClean="0"/>
              <a:t>()</a:t>
            </a:r>
            <a:r>
              <a:rPr lang="fr-BE" sz="1600" dirty="0" smtClean="0"/>
              <a:t>, le résultat de la requête sera chargée complètement dans une collection en mémoire. Les instances d'entités récupérées par une requête sont dans un état persistant. La méthode </a:t>
            </a:r>
            <a:r>
              <a:rPr lang="fr-BE" sz="1600" b="1" dirty="0" err="1" smtClean="0"/>
              <a:t>uniqueResult</a:t>
            </a:r>
            <a:r>
              <a:rPr lang="fr-BE" sz="1600" b="1" dirty="0" smtClean="0"/>
              <a:t>() </a:t>
            </a:r>
            <a:r>
              <a:rPr lang="fr-BE" sz="1600" dirty="0" smtClean="0"/>
              <a:t>offre un raccourci si vous savez que votre requête retournera seulement un seul objet.</a:t>
            </a:r>
          </a:p>
          <a:p>
            <a:endParaRPr lang="fr-BE" sz="1400" dirty="0" smtClean="0">
              <a:solidFill>
                <a:schemeClr val="accent2">
                  <a:lumMod val="60000"/>
                  <a:lumOff val="40000"/>
                </a:schemeClr>
              </a:solidFill>
            </a:endParaRPr>
          </a:p>
          <a:p>
            <a:endParaRPr lang="fr-BE" sz="1400" dirty="0" smtClean="0">
              <a:solidFill>
                <a:schemeClr val="accent2">
                  <a:lumMod val="60000"/>
                  <a:lumOff val="40000"/>
                </a:schemeClr>
              </a:solidFill>
            </a:endParaRPr>
          </a:p>
        </p:txBody>
      </p:sp>
      <p:sp>
        <p:nvSpPr>
          <p:cNvPr id="7" name="Rectangle 6"/>
          <p:cNvSpPr/>
          <p:nvPr/>
        </p:nvSpPr>
        <p:spPr bwMode="auto">
          <a:xfrm>
            <a:off x="214282" y="2214554"/>
            <a:ext cx="8143932" cy="1071570"/>
          </a:xfrm>
          <a:prstGeom prst="rect">
            <a:avLst/>
          </a:prstGeom>
          <a:noFill/>
          <a:ln w="19050" cap="flat" cmpd="sng" algn="ctr">
            <a:solidFill>
              <a:schemeClr val="tx1"/>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endParaRPr>
          </a:p>
        </p:txBody>
      </p:sp>
    </p:spTree>
  </p:cSld>
  <p:clrMapOvr>
    <a:masterClrMapping/>
  </p:clrMapOvr>
  <p:transition>
    <p:strips dir="rd"/>
  </p:transition>
  <p:timing>
    <p:tnLst>
      <p:par>
        <p:cTn id="1" dur="indefinite" restart="never" nodeType="tmRoot"/>
      </p:par>
    </p:tnLst>
  </p:timing>
</p:sld>
</file>

<file path=ppt/theme/theme1.xml><?xml version="1.0" encoding="utf-8"?>
<a:theme xmlns:a="http://schemas.openxmlformats.org/drawingml/2006/main" name="Template Wavenet Technifutur">
  <a:themeElements>
    <a:clrScheme name="wavenet-formation-dar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wavenet-formation-dark">
      <a:majorFont>
        <a:latin typeface="Eras Bold ITC"/>
        <a:ea typeface=""/>
        <a:cs typeface=""/>
      </a:majorFont>
      <a:minorFont>
        <a:latin typeface="Eras Bold IT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wavenet-formation-dar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avenet-formation-dar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wavenet-formation-dar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avenet-formation-dar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avenet-formation-dar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avenet-formation-dar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avenet-formation-dar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avenet-formation-dar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avenet-formation-dar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avenet-formation-dar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avenet-formation-dar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avenet-formation-dar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Wavenet TechnofuturTIC-1</Template>
  <TotalTime>4489</TotalTime>
  <Words>2618</Words>
  <Application>Microsoft Office PowerPoint</Application>
  <PresentationFormat>Affichage à l'écran (4:3)</PresentationFormat>
  <Paragraphs>821</Paragraphs>
  <Slides>68</Slides>
  <Notes>68</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68</vt:i4>
      </vt:variant>
    </vt:vector>
  </HeadingPairs>
  <TitlesOfParts>
    <vt:vector size="72" baseType="lpstr">
      <vt:lpstr>Arial</vt:lpstr>
      <vt:lpstr>Calibri</vt:lpstr>
      <vt:lpstr>Eras Bold ITC</vt:lpstr>
      <vt:lpstr>Template Wavenet Technifutur</vt:lpstr>
      <vt:lpstr>Présentation PowerPoint</vt:lpstr>
      <vt:lpstr>Présentation PowerPoint</vt:lpstr>
      <vt:lpstr>Présentation PowerPoint</vt:lpstr>
      <vt:lpstr>Présentation PowerPoint</vt:lpstr>
      <vt:lpstr>II.  Travailler avec les objets – Rendre les objets  persistants</vt:lpstr>
      <vt:lpstr>II.  Travailler avec les objets – Chargement d’un objet</vt:lpstr>
      <vt:lpstr>II.  Travailler avec les objets – Chargement d’un objet</vt:lpstr>
      <vt:lpstr>II.  Travailler avec les objets – Requêtage</vt:lpstr>
      <vt:lpstr>II.  Travailler avec les objets – Exécution de requêtes</vt:lpstr>
      <vt:lpstr>II.  Travailler avec les objets – Itération de résultats</vt:lpstr>
      <vt:lpstr>II.  Travailler avec les objets – Requête qui retourne des  tulpes  (enregistrements)</vt:lpstr>
      <vt:lpstr>II.  Travailler avec les objets – Requête scalaires</vt:lpstr>
      <vt:lpstr>II.  Travailler avec les objets – Lier des paramètres</vt:lpstr>
      <vt:lpstr>Présentation PowerPoint</vt:lpstr>
      <vt:lpstr>II.  Introduction au HQL – Qu’est ce que le HQL ?</vt:lpstr>
      <vt:lpstr>II.  Introduction au HQL – Pourquoi utiliser le HQL ?</vt:lpstr>
      <vt:lpstr>II.  Introduction au HQL – Contenu d’une requête HQL</vt:lpstr>
      <vt:lpstr>Présentation PowerPoint</vt:lpstr>
      <vt:lpstr>III.  Les clauses HQL – La clause from</vt:lpstr>
      <vt:lpstr>III.  Les clauses HQL – La clause select</vt:lpstr>
      <vt:lpstr>III.  Les clauses HQL – La clause where (avec ou sans clause select)</vt:lpstr>
      <vt:lpstr>Présentation PowerPoint</vt:lpstr>
      <vt:lpstr>IV.  Les fonctions d’aggrégation avec HQL – Les clauses count, sum, avg, max et min</vt:lpstr>
      <vt:lpstr>Présentation PowerPoint</vt:lpstr>
      <vt:lpstr>V.   Introduction au HCQ </vt:lpstr>
      <vt:lpstr>V.   Introduction au HCQ – La restriction des résultats </vt:lpstr>
      <vt:lpstr>V.   Introduction au HCQ – La restriction des résultats </vt:lpstr>
      <vt:lpstr>V.   Introduction au HCQ – La restriction des résultats </vt:lpstr>
      <vt:lpstr>Présentation PowerPoint</vt:lpstr>
      <vt:lpstr>VI.   Introduction au HNQ</vt:lpstr>
      <vt:lpstr>Présentation PowerPoint</vt:lpstr>
      <vt:lpstr>VI.   Les associations et jointures</vt:lpstr>
      <vt:lpstr>Présentation PowerPoint</vt:lpstr>
      <vt:lpstr>VI.   Les associations et jointures - Association    unidirectionnelle - many-to-one</vt:lpstr>
      <vt:lpstr>VII.   Les associations et jointures - Association    unidirectionnelle - many-to-one</vt:lpstr>
      <vt:lpstr>VI.   Les associations et jointures - Association    unidirectionnelle - one-to-one</vt:lpstr>
      <vt:lpstr>VI.   Les associations et jointures - Association    unidirectionnelle - one-to-one</vt:lpstr>
      <vt:lpstr>VI.   Les associations et jointures - Association    unidirectionnelle - one-to-one</vt:lpstr>
      <vt:lpstr>VII.   Les associations et jointures - Association    unidirectionnelle - one-to-one</vt:lpstr>
      <vt:lpstr>VII.   Les associations et jointures - Association    unidirectionnelle - one-to-many</vt:lpstr>
      <vt:lpstr>VII .   Les associations et jointures - Association    unidirectionnelle - one-to-many</vt:lpstr>
      <vt:lpstr>Présentation PowerPoint</vt:lpstr>
      <vt:lpstr>VII.   Les associations et jointures - Association    unidirectionnelle avec table de jointure – many-to-one</vt:lpstr>
      <vt:lpstr>VII.   Les associations et jointures - Association    unidirectionnelle avec table de jointure - many-to-one</vt:lpstr>
      <vt:lpstr>VII.   Les associations et jointures - Association    unidirectionnelle avec table de jointure – one-to-one</vt:lpstr>
      <vt:lpstr>VII.   Les associations et jointures - Association    unidirectionnelle avec table de jointure - one-to-one</vt:lpstr>
      <vt:lpstr>VII.   Les associations et jointures - Association    unidirectionnelle avec table de jointure – one-to-many</vt:lpstr>
      <vt:lpstr>VII.   Les associations et jointures - Association    unidirectionnelle avec table de jointure - one-to-many</vt:lpstr>
      <vt:lpstr>VII.   Les associations et jointures - Association    unidirectionnelle avec table de jointure – many-to-many</vt:lpstr>
      <vt:lpstr>VII.   Les associations et jointures - Association    unidirectionnelle avec table de jointure - one-to-many</vt:lpstr>
      <vt:lpstr>Présentation PowerPoint</vt:lpstr>
      <vt:lpstr>VII.   Les associations et jointures - Association    bidirectionnelle – one-to-many / many-to-one</vt:lpstr>
      <vt:lpstr>VII.   Les associations et jointures - Association    bidirectionnelle – one-to-many / many-to-one </vt:lpstr>
      <vt:lpstr>VII.   Les associations et jointures - Association    bidirectionnelle – one-to-one</vt:lpstr>
      <vt:lpstr>VII.   Les associations et jointures - Association    bidirectionnelle – one-to-one</vt:lpstr>
      <vt:lpstr>Présentation PowerPoint</vt:lpstr>
      <vt:lpstr>VII.   Les associations et jointures - Association    bidirectionnelle avec table de jointure –  one-to-many / many-to-one</vt:lpstr>
      <vt:lpstr>VII.   Les associations et jointures - Association    bidirectionnelle avec table de jointure –  one-to-many / many-to-one</vt:lpstr>
      <vt:lpstr>VII.   Les associations et jointures - Association    bidirectionnelle avec table de jointure – one-to-one</vt:lpstr>
      <vt:lpstr>VI.   Les associations et jointures - Association    bidirectionnelle avec table de jointure –  one-to-one</vt:lpstr>
      <vt:lpstr>VII.   Les associations et jointures - Association    bidirectionnelle avec table de jointure – many-to-many</vt:lpstr>
      <vt:lpstr>VII.   Les associations et jointures - Association    bidirectionnelle avec table de jointure – many-to-many</vt:lpstr>
      <vt:lpstr>Présentation PowerPoint</vt:lpstr>
      <vt:lpstr>VII.   Les associations et jointures - Exemple</vt:lpstr>
      <vt:lpstr>VII.   Les associations et jointures - Exemple</vt:lpstr>
      <vt:lpstr>VII.   Les associations et jointures  - Exemple</vt:lpstr>
      <vt:lpstr>VII.   Les associations et jointures  - Exemple</vt:lpstr>
      <vt:lpstr>VII.   Les associations et jointures  - Exemple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mth</dc:creator>
  <cp:lastModifiedBy>Laurent Sgualdino</cp:lastModifiedBy>
  <cp:revision>687</cp:revision>
  <dcterms:created xsi:type="dcterms:W3CDTF">2008-12-02T09:59:26Z</dcterms:created>
  <dcterms:modified xsi:type="dcterms:W3CDTF">2014-12-04T12:27:09Z</dcterms:modified>
</cp:coreProperties>
</file>