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8" r:id="rId3"/>
    <p:sldId id="257" r:id="rId4"/>
    <p:sldId id="289" r:id="rId5"/>
    <p:sldId id="291" r:id="rId6"/>
    <p:sldId id="290" r:id="rId7"/>
    <p:sldId id="292" r:id="rId8"/>
    <p:sldId id="293" r:id="rId9"/>
    <p:sldId id="294" r:id="rId10"/>
    <p:sldId id="29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CF8B1-8428-45A5-8D2E-E3F11F43C2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84289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758DC-8D16-4777-BA92-A53331892BB6}" type="datetimeFigureOut">
              <a:rPr lang="fr-FR" smtClean="0"/>
              <a:pPr/>
              <a:t>05/12/2014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C2E6F-2E3D-41E6-8A21-3CA325159612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720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C2E6F-2E3D-41E6-8A21-3CA325159612}" type="slidenum">
              <a:rPr lang="fr-BE" smtClean="0"/>
              <a:pPr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51853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C2E6F-2E3D-41E6-8A21-3CA325159612}" type="slidenum">
              <a:rPr lang="fr-BE" smtClean="0"/>
              <a:pPr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6650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C2E6F-2E3D-41E6-8A21-3CA325159612}" type="slidenum">
              <a:rPr lang="fr-BE" smtClean="0"/>
              <a:pPr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9506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C2E6F-2E3D-41E6-8A21-3CA325159612}" type="slidenum">
              <a:rPr lang="fr-BE" smtClean="0"/>
              <a:pPr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1183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C2E6F-2E3D-41E6-8A21-3CA325159612}" type="slidenum">
              <a:rPr lang="fr-BE" smtClean="0"/>
              <a:pPr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0670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C2E6F-2E3D-41E6-8A21-3CA325159612}" type="slidenum">
              <a:rPr lang="fr-BE" smtClean="0"/>
              <a:pPr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7003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C2E6F-2E3D-41E6-8A21-3CA325159612}" type="slidenum">
              <a:rPr lang="fr-BE" smtClean="0"/>
              <a:pPr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9743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C2E6F-2E3D-41E6-8A21-3CA325159612}" type="slidenum">
              <a:rPr lang="fr-BE" smtClean="0"/>
              <a:pPr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3064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C2E6F-2E3D-41E6-8A21-3CA325159612}" type="slidenum">
              <a:rPr lang="fr-BE" smtClean="0"/>
              <a:pPr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0886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C2E6F-2E3D-41E6-8A21-3CA325159612}" type="slidenum">
              <a:rPr lang="fr-BE" smtClean="0"/>
              <a:pPr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3499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1612"/>
            <a:ext cx="7772400" cy="1470025"/>
          </a:xfrm>
          <a:ln>
            <a:noFill/>
          </a:ln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24" y="3643314"/>
            <a:ext cx="7358114" cy="1143008"/>
          </a:xfrm>
          <a:ln>
            <a:noFill/>
          </a:ln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14294" y="5926138"/>
            <a:ext cx="1714500" cy="503258"/>
          </a:xfrm>
          <a:ln>
            <a:noFill/>
          </a:ln>
        </p:spPr>
        <p:txBody>
          <a:bodyPr/>
          <a:lstStyle>
            <a:lvl1pPr>
              <a:defRPr/>
            </a:lvl1pPr>
          </a:lstStyle>
          <a:p>
            <a:pPr algn="l"/>
            <a:r>
              <a:rPr lang="fr-BE" smtClean="0"/>
              <a:t>Introduction à Hibernate</a:t>
            </a:r>
            <a:endParaRPr lang="fr-BE" dirty="0"/>
          </a:p>
        </p:txBody>
      </p:sp>
    </p:spTree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BE" smtClean="0"/>
              <a:t>Introduction à Hibernate</a:t>
            </a:r>
            <a:endParaRPr lang="fr-BE"/>
          </a:p>
        </p:txBody>
      </p:sp>
    </p:spTree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BE" smtClean="0"/>
              <a:t>Introduction à Hibernate</a:t>
            </a:r>
            <a:endParaRPr lang="fr-BE"/>
          </a:p>
        </p:txBody>
      </p:sp>
    </p:spTree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fr-FR" noProof="0" smtClean="0"/>
              <a:t>Cliquez sur l'icône pour ajouter un tableau</a:t>
            </a:r>
            <a:endParaRPr lang="fr-BE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BE" smtClean="0"/>
              <a:t>Introduction à Hibernate</a:t>
            </a:r>
            <a:endParaRPr lang="fr-BE"/>
          </a:p>
        </p:txBody>
      </p:sp>
    </p:spTree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571482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571500" indent="-571500" algn="l">
              <a:buFont typeface="+mj-lt"/>
              <a:buAutoNum type="romanUcPeriod"/>
              <a:defRPr sz="3200"/>
            </a:lvl1pPr>
          </a:lstStyle>
          <a:p>
            <a:r>
              <a:rPr lang="fr-FR" smtClean="0"/>
              <a:t>Cliquez pour modifier le style du titre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946151"/>
            <a:ext cx="8229600" cy="548324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fr-BE" smtClean="0"/>
              <a:t>Introduction à Hibernate</a:t>
            </a:r>
            <a:endParaRPr lang="fr-BE"/>
          </a:p>
        </p:txBody>
      </p:sp>
    </p:spTree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BE" smtClean="0"/>
              <a:t>Introduction à Hibernate</a:t>
            </a:r>
            <a:endParaRPr lang="fr-BE"/>
          </a:p>
        </p:txBody>
      </p:sp>
    </p:spTree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BE" smtClean="0"/>
              <a:t>Introduction à Hibernate</a:t>
            </a:r>
            <a:endParaRPr lang="fr-BE"/>
          </a:p>
        </p:txBody>
      </p:sp>
    </p:spTree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BE" smtClean="0"/>
              <a:t>Introduction à Hibernate</a:t>
            </a:r>
            <a:endParaRPr lang="fr-BE"/>
          </a:p>
        </p:txBody>
      </p:sp>
    </p:spTree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BE" smtClean="0"/>
              <a:t>Introduction à Hibernate</a:t>
            </a:r>
            <a:endParaRPr lang="fr-BE"/>
          </a:p>
        </p:txBody>
      </p:sp>
    </p:spTree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BE" smtClean="0"/>
              <a:t>Introduction à Hibernate</a:t>
            </a:r>
            <a:endParaRPr lang="fr-BE"/>
          </a:p>
        </p:txBody>
      </p:sp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BE" smtClean="0"/>
              <a:t>Introduction à Hibernate</a:t>
            </a:r>
            <a:endParaRPr lang="fr-BE"/>
          </a:p>
        </p:txBody>
      </p:sp>
    </p:spTree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BE" smtClean="0"/>
              <a:t>Introduction à Hibernate</a:t>
            </a:r>
            <a:endParaRPr lang="fr-BE"/>
          </a:p>
        </p:txBody>
      </p:sp>
    </p:spTree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285750"/>
            <a:ext cx="8229600" cy="1143000"/>
          </a:xfrm>
          <a:prstGeom prst="rect">
            <a:avLst/>
          </a:prstGeom>
          <a:noFill/>
          <a:ln w="9525">
            <a:solidFill>
              <a:srgbClr val="35496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BE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smtClean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000768"/>
            <a:ext cx="2143108" cy="28573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u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BE" dirty="0" smtClean="0"/>
              <a:t>Introduction à </a:t>
            </a:r>
            <a:r>
              <a:rPr lang="fr-BE" dirty="0" err="1" smtClean="0"/>
              <a:t>Hibernate</a:t>
            </a:r>
            <a:endParaRPr lang="fr-BE" dirty="0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8532813" y="0"/>
            <a:ext cx="611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24114A3E-D202-4A1A-BF30-2AC27E916C1B}" type="slidenum">
              <a:rPr lang="fr-BE">
                <a:solidFill>
                  <a:schemeClr val="bg1"/>
                </a:solidFill>
                <a:latin typeface="Eras Bold ITC" pitchFamily="34" charset="0"/>
              </a:rPr>
              <a:pPr algn="r">
                <a:spcBef>
                  <a:spcPct val="50000"/>
                </a:spcBef>
                <a:defRPr/>
              </a:pPr>
              <a:t>‹N°›</a:t>
            </a:fld>
            <a:endParaRPr lang="fr-BE">
              <a:solidFill>
                <a:schemeClr val="bg1"/>
              </a:solidFill>
              <a:latin typeface="Eras Bold ITC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5375" y="0"/>
            <a:ext cx="428625" cy="363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fld id="{5113337E-67AC-4E36-ABEB-7DD378BA9D52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009"/>
            <a:ext cx="1002384" cy="611991"/>
          </a:xfrm>
          <a:prstGeom prst="rect">
            <a:avLst/>
          </a:prstGeom>
        </p:spPr>
      </p:pic>
      <p:pic>
        <p:nvPicPr>
          <p:cNvPr id="9" name="Picture 6" descr="C:\Users\JNW.WAVENET\AppData\Local\Microsoft\Windows\Temporary Internet Files\Content.Outlook\T30WCYVE\WAVENETlogo (3).jp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994" y="6483639"/>
            <a:ext cx="2007716" cy="37436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strips dir="rd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34AAF6"/>
          </a:solidFill>
          <a:latin typeface="Eras Bold IT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34AAF6"/>
          </a:solidFill>
          <a:latin typeface="Eras Bold IT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34AAF6"/>
          </a:solidFill>
          <a:latin typeface="Eras Bold IT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34AAF6"/>
          </a:solidFill>
          <a:latin typeface="Eras Bold IT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6938" y="785794"/>
            <a:ext cx="646121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Image 5" descr="logo-jav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96" y="3571876"/>
            <a:ext cx="1357322" cy="216085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857356" y="2214554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 smtClean="0"/>
              <a:t>Introduction à </a:t>
            </a:r>
            <a:r>
              <a:rPr lang="fr-BE" sz="2400" dirty="0" smtClean="0"/>
              <a:t>l’héritage</a:t>
            </a:r>
            <a:endParaRPr lang="fr-BE" sz="240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214282" y="874713"/>
            <a:ext cx="8786842" cy="4786535"/>
          </a:xfrm>
        </p:spPr>
        <p:txBody>
          <a:bodyPr/>
          <a:lstStyle/>
          <a:p>
            <a:r>
              <a:rPr lang="fr-BE" sz="2400" dirty="0" smtClean="0"/>
              <a:t>Dans cette relation, on obtient autant de table qu’il y a de sous-classes. Et dans chaque table, par sous-classe, on retrouve chaque champ ainsi que les champs hérités de la </a:t>
            </a:r>
            <a:r>
              <a:rPr lang="fr-BE" sz="2400" dirty="0" err="1" smtClean="0"/>
              <a:t>super-classe</a:t>
            </a:r>
            <a:r>
              <a:rPr lang="fr-BE" sz="2400" dirty="0" smtClean="0"/>
              <a:t>.</a:t>
            </a:r>
          </a:p>
          <a:p>
            <a:r>
              <a:rPr lang="fr-BE" sz="2400" dirty="0" smtClean="0"/>
              <a:t>On utilise alors le nœud union-</a:t>
            </a:r>
            <a:r>
              <a:rPr lang="fr-BE" sz="2400" dirty="0" err="1" smtClean="0"/>
              <a:t>subclass</a:t>
            </a:r>
            <a:r>
              <a:rPr lang="fr-BE" sz="2400" dirty="0" smtClean="0"/>
              <a:t> :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 smtClean="0"/>
              <a:t>III. Une table par classe concrète</a:t>
            </a:r>
            <a:endParaRPr lang="fr-BE" dirty="0"/>
          </a:p>
        </p:txBody>
      </p:sp>
      <p:sp>
        <p:nvSpPr>
          <p:cNvPr id="5" name="ZoneTexte 4"/>
          <p:cNvSpPr txBox="1"/>
          <p:nvPr/>
        </p:nvSpPr>
        <p:spPr>
          <a:xfrm>
            <a:off x="236502" y="2996952"/>
            <a:ext cx="86196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&lt;union-subclass name="</a:t>
            </a:r>
            <a:r>
              <a:rPr lang="en-US" dirty="0" err="1"/>
              <a:t>CreditCardPayment</a:t>
            </a:r>
            <a:r>
              <a:rPr lang="en-US" dirty="0"/>
              <a:t>" table="CREDIT_PAYMENT"&gt;</a:t>
            </a:r>
          </a:p>
          <a:p>
            <a:r>
              <a:rPr lang="en-US" dirty="0"/>
              <a:t>  &lt;property name="</a:t>
            </a:r>
            <a:r>
              <a:rPr lang="en-US" dirty="0" err="1"/>
              <a:t>creditCardType</a:t>
            </a:r>
            <a:r>
              <a:rPr lang="en-US" dirty="0"/>
              <a:t>" column="CCTYPE"/&gt;</a:t>
            </a:r>
          </a:p>
          <a:p>
            <a:r>
              <a:rPr lang="en-US" dirty="0"/>
              <a:t>  ...</a:t>
            </a:r>
          </a:p>
          <a:p>
            <a:r>
              <a:rPr lang="en-US" dirty="0"/>
              <a:t>&lt;/union-subclass&gt;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969681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00034" y="2160597"/>
            <a:ext cx="7929618" cy="982651"/>
          </a:xfrm>
        </p:spPr>
        <p:txBody>
          <a:bodyPr/>
          <a:lstStyle/>
          <a:p>
            <a:pPr algn="ctr"/>
            <a:r>
              <a:rPr lang="fr-BE" sz="6000" b="1" dirty="0" smtClean="0"/>
              <a:t>I.	</a:t>
            </a:r>
            <a:r>
              <a:rPr lang="fr-BE" sz="6000" b="1" dirty="0" smtClean="0"/>
              <a:t>Une table par hiérarchie</a:t>
            </a:r>
            <a:endParaRPr lang="fr-BE" sz="6000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214282" y="874713"/>
            <a:ext cx="8786842" cy="4786535"/>
          </a:xfrm>
        </p:spPr>
        <p:txBody>
          <a:bodyPr/>
          <a:lstStyle/>
          <a:p>
            <a:r>
              <a:rPr lang="fr-BE" sz="2400" b="1" dirty="0" err="1" smtClean="0"/>
              <a:t>Hibernate</a:t>
            </a:r>
            <a:r>
              <a:rPr lang="fr-BE" sz="2400" dirty="0" smtClean="0"/>
              <a:t> </a:t>
            </a:r>
            <a:r>
              <a:rPr lang="fr-BE" sz="2400" dirty="0" smtClean="0"/>
              <a:t>permet de définir différents moyens de représenter les relations d’héritage entre différentes entités.</a:t>
            </a:r>
          </a:p>
          <a:p>
            <a:endParaRPr lang="fr-BE" sz="2400" dirty="0"/>
          </a:p>
          <a:p>
            <a:r>
              <a:rPr lang="fr-BE" sz="2400" dirty="0" smtClean="0"/>
              <a:t>La première étant une table par hiérarchie. </a:t>
            </a:r>
          </a:p>
          <a:p>
            <a:r>
              <a:rPr lang="fr-BE" sz="2400" dirty="0" smtClean="0"/>
              <a:t>Représentée en DB par </a:t>
            </a:r>
            <a:r>
              <a:rPr lang="fr-BE" sz="2400" u="sng" dirty="0" smtClean="0"/>
              <a:t>une seule table</a:t>
            </a:r>
            <a:r>
              <a:rPr lang="fr-BE" sz="2400" dirty="0" smtClean="0"/>
              <a:t> contenant pour tous les champs de la </a:t>
            </a:r>
            <a:r>
              <a:rPr lang="fr-BE" sz="2400" dirty="0" err="1" smtClean="0"/>
              <a:t>super-classe</a:t>
            </a:r>
            <a:r>
              <a:rPr lang="fr-BE" sz="2400" dirty="0" smtClean="0"/>
              <a:t> et de toutes les sous-classes une colonne.</a:t>
            </a:r>
          </a:p>
          <a:p>
            <a:r>
              <a:rPr lang="fr-BE" sz="2400" dirty="0" smtClean="0"/>
              <a:t>One doit alors spécifier dans le fichier de </a:t>
            </a:r>
            <a:r>
              <a:rPr lang="fr-BE" sz="2400" dirty="0" err="1" smtClean="0"/>
              <a:t>mapping</a:t>
            </a:r>
            <a:r>
              <a:rPr lang="fr-BE" sz="2400" dirty="0" smtClean="0"/>
              <a:t> de la </a:t>
            </a:r>
            <a:r>
              <a:rPr lang="fr-BE" sz="2400" dirty="0" err="1" smtClean="0"/>
              <a:t>super-classe</a:t>
            </a:r>
            <a:r>
              <a:rPr lang="fr-BE" sz="2400" dirty="0" smtClean="0"/>
              <a:t>, ceci :</a:t>
            </a:r>
          </a:p>
          <a:p>
            <a:endParaRPr lang="fr-BE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Une table par hiérarchie</a:t>
            </a:r>
            <a:endParaRPr lang="fr-BE" dirty="0"/>
          </a:p>
        </p:txBody>
      </p:sp>
      <p:sp>
        <p:nvSpPr>
          <p:cNvPr id="5" name="ZoneTexte 4"/>
          <p:cNvSpPr txBox="1"/>
          <p:nvPr/>
        </p:nvSpPr>
        <p:spPr>
          <a:xfrm>
            <a:off x="611560" y="4764174"/>
            <a:ext cx="82269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&lt;discriminator column="PAYMENT_TYPE" type="string</a:t>
            </a:r>
            <a:r>
              <a:rPr lang="en-US" dirty="0" smtClean="0"/>
              <a:t>"/&gt;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subclass name="</a:t>
            </a:r>
            <a:r>
              <a:rPr lang="en-US" dirty="0" err="1"/>
              <a:t>CreditCardPayment</a:t>
            </a:r>
            <a:r>
              <a:rPr lang="en-US" dirty="0"/>
              <a:t>" discriminator-value="CREDIT"&gt;</a:t>
            </a:r>
          </a:p>
          <a:p>
            <a:r>
              <a:rPr lang="en-US" dirty="0" smtClean="0"/>
              <a:t>   &lt;</a:t>
            </a:r>
            <a:r>
              <a:rPr lang="en-US" dirty="0"/>
              <a:t>property name="</a:t>
            </a:r>
            <a:r>
              <a:rPr lang="en-US" dirty="0" err="1"/>
              <a:t>creditCardType</a:t>
            </a:r>
            <a:r>
              <a:rPr lang="en-US" dirty="0"/>
              <a:t>" column="CCTYPE"/&gt;</a:t>
            </a:r>
          </a:p>
          <a:p>
            <a:r>
              <a:rPr lang="en-US" dirty="0" smtClean="0"/>
              <a:t>   ...</a:t>
            </a:r>
            <a:endParaRPr lang="en-US" dirty="0"/>
          </a:p>
          <a:p>
            <a:r>
              <a:rPr lang="en-US" dirty="0"/>
              <a:t>&lt;/subclass</a:t>
            </a:r>
            <a:r>
              <a:rPr lang="en-US" dirty="0" smtClean="0"/>
              <a:t>&gt;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214282" y="874713"/>
            <a:ext cx="8786842" cy="4786535"/>
          </a:xfrm>
        </p:spPr>
        <p:txBody>
          <a:bodyPr/>
          <a:lstStyle/>
          <a:p>
            <a:r>
              <a:rPr lang="fr-BE" sz="2400" dirty="0" smtClean="0"/>
              <a:t>De cette manière, une seule table est créée et toutes les instances des sous-classes sont persistées dans la même table.</a:t>
            </a:r>
          </a:p>
          <a:p>
            <a:endParaRPr lang="fr-BE" sz="2400" dirty="0"/>
          </a:p>
          <a:p>
            <a:r>
              <a:rPr lang="fr-BE" sz="2400" dirty="0" err="1" smtClean="0"/>
              <a:t>Hibernate</a:t>
            </a:r>
            <a:r>
              <a:rPr lang="fr-BE" sz="2400" dirty="0" smtClean="0"/>
              <a:t> se base sur une colonne représentant un discriminateur qui représente la sous-classe:</a:t>
            </a:r>
          </a:p>
          <a:p>
            <a:endParaRPr lang="fr-BE" sz="2400" dirty="0"/>
          </a:p>
          <a:p>
            <a:endParaRPr lang="fr-BE" sz="2400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Une table par hiérarchie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234935"/>
              </p:ext>
            </p:extLst>
          </p:nvPr>
        </p:nvGraphicFramePr>
        <p:xfrm>
          <a:off x="971600" y="3212976"/>
          <a:ext cx="7056786" cy="1512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131"/>
                <a:gridCol w="1176131"/>
                <a:gridCol w="1176131"/>
                <a:gridCol w="1176131"/>
                <a:gridCol w="1176131"/>
                <a:gridCol w="1176131"/>
              </a:tblGrid>
              <a:tr h="354149"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ID_CARD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CARD_NUMBER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PAYMENT_TYPE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CCTYPE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9525" marR="9525" marT="9525" marB="0" anchor="b"/>
                </a:tc>
              </a:tr>
              <a:tr h="354149">
                <a:tc>
                  <a:txBody>
                    <a:bodyPr/>
                    <a:lstStyle/>
                    <a:p>
                      <a:pPr algn="r" fontAlgn="b"/>
                      <a:r>
                        <a:rPr lang="fr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1445152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fr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MasterCard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</a:tr>
              <a:tr h="354149">
                <a:tc>
                  <a:txBody>
                    <a:bodyPr/>
                    <a:lstStyle/>
                    <a:p>
                      <a:pPr algn="r" fontAlgn="b"/>
                      <a:r>
                        <a:rPr lang="fr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1445214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fr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Euros</a:t>
                      </a:r>
                    </a:p>
                  </a:txBody>
                  <a:tcPr marL="9525" marR="9525" marT="9525" marB="0" anchor="b"/>
                </a:tc>
              </a:tr>
              <a:tr h="44972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96734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00034" y="2160597"/>
            <a:ext cx="7929618" cy="982651"/>
          </a:xfrm>
        </p:spPr>
        <p:txBody>
          <a:bodyPr/>
          <a:lstStyle/>
          <a:p>
            <a:pPr algn="ctr"/>
            <a:r>
              <a:rPr lang="fr-BE" sz="6000" b="1" dirty="0" smtClean="0"/>
              <a:t>II.</a:t>
            </a:r>
            <a:r>
              <a:rPr lang="fr-BE" sz="6000" b="1" dirty="0" smtClean="0"/>
              <a:t>	</a:t>
            </a:r>
            <a:r>
              <a:rPr lang="fr-BE" sz="6000" b="1" dirty="0" smtClean="0"/>
              <a:t>Une table par sous-classe</a:t>
            </a:r>
            <a:endParaRPr lang="fr-BE" sz="6000" dirty="0" smtClean="0"/>
          </a:p>
        </p:txBody>
      </p:sp>
    </p:spTree>
    <p:extLst>
      <p:ext uri="{BB962C8B-B14F-4D97-AF65-F5344CB8AC3E}">
        <p14:creationId xmlns:p14="http://schemas.microsoft.com/office/powerpoint/2010/main" val="76767834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214282" y="874713"/>
            <a:ext cx="8786842" cy="4786535"/>
          </a:xfrm>
        </p:spPr>
        <p:txBody>
          <a:bodyPr/>
          <a:lstStyle/>
          <a:p>
            <a:r>
              <a:rPr lang="fr-BE" sz="2400" dirty="0" smtClean="0"/>
              <a:t>La deuxième méthode étant une table par sous-classe. </a:t>
            </a:r>
          </a:p>
          <a:p>
            <a:r>
              <a:rPr lang="fr-BE" sz="2400" dirty="0" smtClean="0"/>
              <a:t>Représentée en DB par </a:t>
            </a:r>
            <a:r>
              <a:rPr lang="fr-BE" sz="2400" u="sng" dirty="0" smtClean="0"/>
              <a:t>plusieurs tables</a:t>
            </a:r>
            <a:r>
              <a:rPr lang="fr-BE" sz="2400" dirty="0" smtClean="0"/>
              <a:t> contenant pour chacune uniquement les champs des classes filles.</a:t>
            </a:r>
          </a:p>
          <a:p>
            <a:r>
              <a:rPr lang="fr-BE" sz="2400" dirty="0" smtClean="0"/>
              <a:t>One doit alors spécifier dans le fichier de </a:t>
            </a:r>
            <a:r>
              <a:rPr lang="fr-BE" sz="2400" dirty="0" err="1" smtClean="0"/>
              <a:t>mapping</a:t>
            </a:r>
            <a:r>
              <a:rPr lang="fr-BE" sz="2400" dirty="0" smtClean="0"/>
              <a:t> de la </a:t>
            </a:r>
            <a:r>
              <a:rPr lang="fr-BE" sz="2400" dirty="0" err="1" smtClean="0"/>
              <a:t>super-classe</a:t>
            </a:r>
            <a:r>
              <a:rPr lang="fr-BE" sz="2400" dirty="0" smtClean="0"/>
              <a:t>, ceci :</a:t>
            </a:r>
          </a:p>
          <a:p>
            <a:endParaRPr lang="fr-BE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 smtClean="0"/>
              <a:t>II. Une table par sous-classe</a:t>
            </a:r>
            <a:endParaRPr lang="fr-BE" dirty="0"/>
          </a:p>
        </p:txBody>
      </p:sp>
      <p:sp>
        <p:nvSpPr>
          <p:cNvPr id="5" name="ZoneTexte 4"/>
          <p:cNvSpPr txBox="1"/>
          <p:nvPr/>
        </p:nvSpPr>
        <p:spPr>
          <a:xfrm>
            <a:off x="236502" y="2996952"/>
            <a:ext cx="86709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&lt;joined-subclass name="</a:t>
            </a:r>
            <a:r>
              <a:rPr lang="en-US" dirty="0" err="1"/>
              <a:t>CreditCardPayment</a:t>
            </a:r>
            <a:r>
              <a:rPr lang="en-US" dirty="0"/>
              <a:t>" table="CREDIT_PAYMENT"&gt;</a:t>
            </a:r>
          </a:p>
          <a:p>
            <a:r>
              <a:rPr lang="en-US" dirty="0" smtClean="0"/>
              <a:t>   &lt;</a:t>
            </a:r>
            <a:r>
              <a:rPr lang="en-US" dirty="0"/>
              <a:t>key column="PAYMENT_ID"/&gt;</a:t>
            </a:r>
          </a:p>
          <a:p>
            <a:r>
              <a:rPr lang="en-US" dirty="0" smtClean="0"/>
              <a:t>   &lt;</a:t>
            </a:r>
            <a:r>
              <a:rPr lang="en-US" dirty="0"/>
              <a:t>property name="</a:t>
            </a:r>
            <a:r>
              <a:rPr lang="en-US" dirty="0" err="1"/>
              <a:t>creditCardType</a:t>
            </a:r>
            <a:r>
              <a:rPr lang="en-US" dirty="0"/>
              <a:t>" column="CCTYPE"/&gt;</a:t>
            </a:r>
          </a:p>
          <a:p>
            <a:r>
              <a:rPr lang="en-US" dirty="0" smtClean="0"/>
              <a:t>   ...</a:t>
            </a:r>
            <a:endParaRPr lang="en-US" dirty="0"/>
          </a:p>
          <a:p>
            <a:r>
              <a:rPr lang="en-US" dirty="0"/>
              <a:t>&lt;/joined-subclass&gt;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64367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214282" y="874713"/>
            <a:ext cx="8786842" cy="4786535"/>
          </a:xfrm>
        </p:spPr>
        <p:txBody>
          <a:bodyPr/>
          <a:lstStyle/>
          <a:p>
            <a:r>
              <a:rPr lang="fr-BE" sz="2400" b="1" dirty="0" smtClean="0"/>
              <a:t>Variante:</a:t>
            </a:r>
          </a:p>
          <a:p>
            <a:r>
              <a:rPr lang="fr-BE" sz="2400" dirty="0" smtClean="0"/>
              <a:t>Avec </a:t>
            </a:r>
            <a:r>
              <a:rPr lang="fr-BE" sz="2400" dirty="0" err="1" smtClean="0"/>
              <a:t>Hibernate</a:t>
            </a:r>
            <a:r>
              <a:rPr lang="fr-BE" sz="2400" dirty="0" smtClean="0"/>
              <a:t>, on peut mixer certaines formes d’héritages.</a:t>
            </a:r>
          </a:p>
          <a:p>
            <a:r>
              <a:rPr lang="fr-BE" sz="2400" dirty="0" smtClean="0"/>
              <a:t>Par exemple, avec l’utilisation d’une valeur discriminante dans les tables des sous-classes.</a:t>
            </a:r>
          </a:p>
          <a:p>
            <a:r>
              <a:rPr lang="fr-BE" sz="2400" dirty="0" smtClean="0"/>
              <a:t>On utilise alors les nœuds </a:t>
            </a:r>
            <a:r>
              <a:rPr lang="fr-BE" sz="2400" dirty="0" err="1" smtClean="0"/>
              <a:t>join</a:t>
            </a:r>
            <a:r>
              <a:rPr lang="fr-BE" sz="2400" dirty="0" smtClean="0"/>
              <a:t> et </a:t>
            </a:r>
            <a:r>
              <a:rPr lang="fr-BE" sz="2400" dirty="0" err="1" smtClean="0"/>
              <a:t>subclass</a:t>
            </a:r>
            <a:r>
              <a:rPr lang="fr-BE" sz="2400" dirty="0" smtClean="0"/>
              <a:t>:</a:t>
            </a:r>
            <a:endParaRPr lang="fr-BE" sz="2400" dirty="0" smtClean="0"/>
          </a:p>
          <a:p>
            <a:endParaRPr lang="fr-BE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 smtClean="0"/>
              <a:t>II. Une table par sous-classe</a:t>
            </a:r>
            <a:endParaRPr lang="fr-BE" dirty="0"/>
          </a:p>
        </p:txBody>
      </p:sp>
      <p:sp>
        <p:nvSpPr>
          <p:cNvPr id="5" name="ZoneTexte 4"/>
          <p:cNvSpPr txBox="1"/>
          <p:nvPr/>
        </p:nvSpPr>
        <p:spPr>
          <a:xfrm>
            <a:off x="236502" y="2996952"/>
            <a:ext cx="82269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&lt;subclass name="</a:t>
            </a:r>
            <a:r>
              <a:rPr lang="en-US" dirty="0" err="1"/>
              <a:t>CreditCardPayment</a:t>
            </a:r>
            <a:r>
              <a:rPr lang="en-US" dirty="0"/>
              <a:t>" discriminator-value="CREDIT"&gt;</a:t>
            </a:r>
          </a:p>
          <a:p>
            <a:r>
              <a:rPr lang="en-US" dirty="0"/>
              <a:t>  &lt;join table="CREDIT_PAYMENT"&gt;</a:t>
            </a:r>
          </a:p>
          <a:p>
            <a:r>
              <a:rPr lang="en-US" dirty="0"/>
              <a:t>    &lt;key column="PAYMENT_ID"/&gt;</a:t>
            </a:r>
          </a:p>
          <a:p>
            <a:r>
              <a:rPr lang="en-US" dirty="0"/>
              <a:t>    &lt;property name="</a:t>
            </a:r>
            <a:r>
              <a:rPr lang="en-US" dirty="0" err="1"/>
              <a:t>creditCardType</a:t>
            </a:r>
            <a:r>
              <a:rPr lang="en-US" dirty="0"/>
              <a:t>" column="CCTYPE"/&gt;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  &lt;/join&gt;</a:t>
            </a:r>
          </a:p>
          <a:p>
            <a:r>
              <a:rPr lang="en-US" dirty="0"/>
              <a:t>&lt;/subclass&gt;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440756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214282" y="874713"/>
            <a:ext cx="8786842" cy="4786535"/>
          </a:xfrm>
        </p:spPr>
        <p:txBody>
          <a:bodyPr/>
          <a:lstStyle/>
          <a:p>
            <a:r>
              <a:rPr lang="fr-BE" sz="2400" b="1" dirty="0" smtClean="0"/>
              <a:t>Variante 2:</a:t>
            </a:r>
          </a:p>
          <a:p>
            <a:r>
              <a:rPr lang="fr-BE" sz="2400" dirty="0" smtClean="0"/>
              <a:t>On peut même aller plus loin en utilisant l’approche une table par hiérarchie conjointement avec l’approche une table par sous-classe.</a:t>
            </a:r>
            <a:endParaRPr lang="fr-BE" sz="2400" dirty="0" smtClean="0"/>
          </a:p>
          <a:p>
            <a:r>
              <a:rPr lang="fr-BE" sz="2400" dirty="0" smtClean="0"/>
              <a:t>On utilise alors les nœuds </a:t>
            </a:r>
            <a:r>
              <a:rPr lang="fr-BE" sz="2400" dirty="0" err="1" smtClean="0"/>
              <a:t>join</a:t>
            </a:r>
            <a:r>
              <a:rPr lang="fr-BE" sz="2400" dirty="0" smtClean="0"/>
              <a:t> et </a:t>
            </a:r>
            <a:r>
              <a:rPr lang="fr-BE" sz="2400" dirty="0" err="1" smtClean="0"/>
              <a:t>subclass</a:t>
            </a:r>
            <a:r>
              <a:rPr lang="fr-BE" sz="2400" dirty="0" smtClean="0"/>
              <a:t>:</a:t>
            </a:r>
            <a:endParaRPr lang="fr-BE" sz="2400" dirty="0" smtClean="0"/>
          </a:p>
          <a:p>
            <a:endParaRPr lang="fr-BE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 smtClean="0"/>
              <a:t>II. Une table par sous-classe</a:t>
            </a:r>
            <a:endParaRPr lang="fr-BE" dirty="0"/>
          </a:p>
        </p:txBody>
      </p:sp>
      <p:sp>
        <p:nvSpPr>
          <p:cNvPr id="5" name="ZoneTexte 4"/>
          <p:cNvSpPr txBox="1"/>
          <p:nvPr/>
        </p:nvSpPr>
        <p:spPr>
          <a:xfrm>
            <a:off x="236502" y="2996952"/>
            <a:ext cx="82269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&lt;discriminator column="PAYMENT_TYPE" type="string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…</a:t>
            </a:r>
          </a:p>
          <a:p>
            <a:r>
              <a:rPr lang="en-US" dirty="0"/>
              <a:t>&lt;subclass name="</a:t>
            </a:r>
            <a:r>
              <a:rPr lang="en-US" dirty="0" err="1"/>
              <a:t>CreditCardPayment</a:t>
            </a:r>
            <a:r>
              <a:rPr lang="en-US" dirty="0"/>
              <a:t>" discriminator-value="CREDIT"&gt;</a:t>
            </a:r>
          </a:p>
          <a:p>
            <a:r>
              <a:rPr lang="en-US" dirty="0"/>
              <a:t>  &lt;join table="CREDIT_PAYMENT"&gt;</a:t>
            </a:r>
          </a:p>
          <a:p>
            <a:r>
              <a:rPr lang="en-US" dirty="0"/>
              <a:t>    &lt;property name="</a:t>
            </a:r>
            <a:r>
              <a:rPr lang="en-US" dirty="0" err="1"/>
              <a:t>creditCardType</a:t>
            </a:r>
            <a:r>
              <a:rPr lang="en-US" dirty="0"/>
              <a:t>" column="CCTYPE"/&gt;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  &lt;/join&gt;</a:t>
            </a:r>
          </a:p>
          <a:p>
            <a:r>
              <a:rPr lang="en-US" dirty="0"/>
              <a:t>&lt;/subclass&gt;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674656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00034" y="2160597"/>
            <a:ext cx="7929618" cy="982651"/>
          </a:xfrm>
        </p:spPr>
        <p:txBody>
          <a:bodyPr/>
          <a:lstStyle/>
          <a:p>
            <a:pPr algn="ctr"/>
            <a:r>
              <a:rPr lang="fr-BE" sz="6000" b="1" dirty="0" smtClean="0"/>
              <a:t>III.</a:t>
            </a:r>
            <a:r>
              <a:rPr lang="fr-BE" sz="6000" b="1" dirty="0" smtClean="0"/>
              <a:t>	</a:t>
            </a:r>
            <a:r>
              <a:rPr lang="fr-BE" sz="6000" b="1" dirty="0" smtClean="0"/>
              <a:t>Une table par classe concrète</a:t>
            </a:r>
            <a:endParaRPr lang="fr-BE" sz="6000" dirty="0" smtClean="0"/>
          </a:p>
        </p:txBody>
      </p:sp>
    </p:spTree>
    <p:extLst>
      <p:ext uri="{BB962C8B-B14F-4D97-AF65-F5344CB8AC3E}">
        <p14:creationId xmlns:p14="http://schemas.microsoft.com/office/powerpoint/2010/main" val="122873287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Wavenet Technifutur">
  <a:themeElements>
    <a:clrScheme name="wavenet-formation-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avenet-formation-dark">
      <a:majorFont>
        <a:latin typeface="Eras Bold ITC"/>
        <a:ea typeface=""/>
        <a:cs typeface=""/>
      </a:majorFont>
      <a:minorFont>
        <a:latin typeface="Eras Bol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avenet-formation-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venet-formation-dar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venet-formation-dar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venet-formation-dar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venet-formation-dar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venet-formation-dar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venet-formation-dar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venet-formation-dar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venet-formation-dar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venet-formation-dar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venet-formation-dar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venet-formation-dar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Wavenet TechnofuturTIC-1</Template>
  <TotalTime>3194</TotalTime>
  <Words>503</Words>
  <Application>Microsoft Office PowerPoint</Application>
  <PresentationFormat>Affichage à l'écran (4:3)</PresentationFormat>
  <Paragraphs>85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Eras Bold ITC</vt:lpstr>
      <vt:lpstr>Template Wavenet Technifutur</vt:lpstr>
      <vt:lpstr>Présentation PowerPoint</vt:lpstr>
      <vt:lpstr>Présentation PowerPoint</vt:lpstr>
      <vt:lpstr>Une table par hiérarchie</vt:lpstr>
      <vt:lpstr>Une table par hiérarchie</vt:lpstr>
      <vt:lpstr>Présentation PowerPoint</vt:lpstr>
      <vt:lpstr>II. Une table par sous-classe</vt:lpstr>
      <vt:lpstr>II. Une table par sous-classe</vt:lpstr>
      <vt:lpstr>II. Une table par sous-classe</vt:lpstr>
      <vt:lpstr>Présentation PowerPoint</vt:lpstr>
      <vt:lpstr>III. Une table par classe concrète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mth</dc:creator>
  <cp:lastModifiedBy>Laurent Sgualdino</cp:lastModifiedBy>
  <cp:revision>468</cp:revision>
  <dcterms:created xsi:type="dcterms:W3CDTF">2008-12-02T09:59:26Z</dcterms:created>
  <dcterms:modified xsi:type="dcterms:W3CDTF">2014-12-05T11:09:43Z</dcterms:modified>
</cp:coreProperties>
</file>