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6" r:id="rId2"/>
    <p:sldId id="260" r:id="rId3"/>
    <p:sldId id="288" r:id="rId4"/>
    <p:sldId id="257" r:id="rId5"/>
    <p:sldId id="290" r:id="rId6"/>
    <p:sldId id="291" r:id="rId7"/>
    <p:sldId id="289" r:id="rId8"/>
    <p:sldId id="310" r:id="rId9"/>
    <p:sldId id="311" r:id="rId10"/>
    <p:sldId id="322" r:id="rId11"/>
    <p:sldId id="298" r:id="rId12"/>
    <p:sldId id="299" r:id="rId13"/>
    <p:sldId id="323" r:id="rId14"/>
    <p:sldId id="324" r:id="rId15"/>
    <p:sldId id="325" r:id="rId16"/>
    <p:sldId id="326" r:id="rId17"/>
    <p:sldId id="314" r:id="rId18"/>
    <p:sldId id="313" r:id="rId19"/>
    <p:sldId id="317" r:id="rId20"/>
    <p:sldId id="315" r:id="rId21"/>
    <p:sldId id="321" r:id="rId22"/>
    <p:sldId id="318" r:id="rId23"/>
    <p:sldId id="316" r:id="rId24"/>
    <p:sldId id="319" r:id="rId25"/>
    <p:sldId id="320" r:id="rId26"/>
    <p:sldId id="295" r:id="rId27"/>
    <p:sldId id="296" r:id="rId2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03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notesViewPr>
    <p:cSldViewPr>
      <p:cViewPr varScale="1">
        <p:scale>
          <a:sx n="80" d="100"/>
          <a:sy n="80" d="100"/>
        </p:scale>
        <p:origin x="-202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1DCF8B1-8428-45A5-8D2E-E3F11F43C277}" type="slidenum">
              <a:rPr lang="fr-BE" smtClean="0"/>
              <a:pPr/>
              <a:t>‹N°›</a:t>
            </a:fld>
            <a:endParaRPr lang="fr-BE"/>
          </a:p>
        </p:txBody>
      </p:sp>
    </p:spTree>
    <p:extLst>
      <p:ext uri="{BB962C8B-B14F-4D97-AF65-F5344CB8AC3E}">
        <p14:creationId xmlns:p14="http://schemas.microsoft.com/office/powerpoint/2010/main" val="3284289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5758DC-8D16-4777-BA92-A53331892BB6}" type="datetimeFigureOut">
              <a:rPr lang="fr-FR" smtClean="0"/>
              <a:pPr/>
              <a:t>04/12/2014</a:t>
            </a:fld>
            <a:endParaRPr lang="fr-BE"/>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8C2E6F-2E3D-41E6-8A21-3CA325159612}" type="slidenum">
              <a:rPr lang="fr-BE" smtClean="0"/>
              <a:pPr/>
              <a:t>‹N°›</a:t>
            </a:fld>
            <a:endParaRPr lang="fr-BE"/>
          </a:p>
        </p:txBody>
      </p:sp>
    </p:spTree>
    <p:extLst>
      <p:ext uri="{BB962C8B-B14F-4D97-AF65-F5344CB8AC3E}">
        <p14:creationId xmlns:p14="http://schemas.microsoft.com/office/powerpoint/2010/main" val="1607203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1</a:t>
            </a:fld>
            <a:endParaRPr lang="fr-BE"/>
          </a:p>
        </p:txBody>
      </p:sp>
    </p:spTree>
    <p:extLst>
      <p:ext uri="{BB962C8B-B14F-4D97-AF65-F5344CB8AC3E}">
        <p14:creationId xmlns:p14="http://schemas.microsoft.com/office/powerpoint/2010/main" val="451853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10</a:t>
            </a:fld>
            <a:endParaRPr lang="fr-BE"/>
          </a:p>
        </p:txBody>
      </p:sp>
    </p:spTree>
    <p:extLst>
      <p:ext uri="{BB962C8B-B14F-4D97-AF65-F5344CB8AC3E}">
        <p14:creationId xmlns:p14="http://schemas.microsoft.com/office/powerpoint/2010/main" val="3260420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11</a:t>
            </a:fld>
            <a:endParaRPr lang="fr-BE"/>
          </a:p>
        </p:txBody>
      </p:sp>
    </p:spTree>
    <p:extLst>
      <p:ext uri="{BB962C8B-B14F-4D97-AF65-F5344CB8AC3E}">
        <p14:creationId xmlns:p14="http://schemas.microsoft.com/office/powerpoint/2010/main" val="2158050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12</a:t>
            </a:fld>
            <a:endParaRPr lang="fr-BE"/>
          </a:p>
        </p:txBody>
      </p:sp>
    </p:spTree>
    <p:extLst>
      <p:ext uri="{BB962C8B-B14F-4D97-AF65-F5344CB8AC3E}">
        <p14:creationId xmlns:p14="http://schemas.microsoft.com/office/powerpoint/2010/main" val="1359762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13</a:t>
            </a:fld>
            <a:endParaRPr lang="fr-BE"/>
          </a:p>
        </p:txBody>
      </p:sp>
    </p:spTree>
    <p:extLst>
      <p:ext uri="{BB962C8B-B14F-4D97-AF65-F5344CB8AC3E}">
        <p14:creationId xmlns:p14="http://schemas.microsoft.com/office/powerpoint/2010/main" val="3743983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14</a:t>
            </a:fld>
            <a:endParaRPr lang="fr-BE"/>
          </a:p>
        </p:txBody>
      </p:sp>
    </p:spTree>
    <p:extLst>
      <p:ext uri="{BB962C8B-B14F-4D97-AF65-F5344CB8AC3E}">
        <p14:creationId xmlns:p14="http://schemas.microsoft.com/office/powerpoint/2010/main" val="324042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15</a:t>
            </a:fld>
            <a:endParaRPr lang="fr-BE"/>
          </a:p>
        </p:txBody>
      </p:sp>
    </p:spTree>
    <p:extLst>
      <p:ext uri="{BB962C8B-B14F-4D97-AF65-F5344CB8AC3E}">
        <p14:creationId xmlns:p14="http://schemas.microsoft.com/office/powerpoint/2010/main" val="453014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16</a:t>
            </a:fld>
            <a:endParaRPr lang="fr-BE"/>
          </a:p>
        </p:txBody>
      </p:sp>
    </p:spTree>
    <p:extLst>
      <p:ext uri="{BB962C8B-B14F-4D97-AF65-F5344CB8AC3E}">
        <p14:creationId xmlns:p14="http://schemas.microsoft.com/office/powerpoint/2010/main" val="3275003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17</a:t>
            </a:fld>
            <a:endParaRPr lang="fr-BE"/>
          </a:p>
        </p:txBody>
      </p:sp>
    </p:spTree>
    <p:extLst>
      <p:ext uri="{BB962C8B-B14F-4D97-AF65-F5344CB8AC3E}">
        <p14:creationId xmlns:p14="http://schemas.microsoft.com/office/powerpoint/2010/main" val="1112066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18</a:t>
            </a:fld>
            <a:endParaRPr lang="fr-BE"/>
          </a:p>
        </p:txBody>
      </p:sp>
    </p:spTree>
    <p:extLst>
      <p:ext uri="{BB962C8B-B14F-4D97-AF65-F5344CB8AC3E}">
        <p14:creationId xmlns:p14="http://schemas.microsoft.com/office/powerpoint/2010/main" val="2421195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19</a:t>
            </a:fld>
            <a:endParaRPr lang="fr-BE"/>
          </a:p>
        </p:txBody>
      </p:sp>
    </p:spTree>
    <p:extLst>
      <p:ext uri="{BB962C8B-B14F-4D97-AF65-F5344CB8AC3E}">
        <p14:creationId xmlns:p14="http://schemas.microsoft.com/office/powerpoint/2010/main" val="2537207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2</a:t>
            </a:fld>
            <a:endParaRPr lang="fr-BE"/>
          </a:p>
        </p:txBody>
      </p:sp>
    </p:spTree>
    <p:extLst>
      <p:ext uri="{BB962C8B-B14F-4D97-AF65-F5344CB8AC3E}">
        <p14:creationId xmlns:p14="http://schemas.microsoft.com/office/powerpoint/2010/main" val="4106815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20</a:t>
            </a:fld>
            <a:endParaRPr lang="fr-BE"/>
          </a:p>
        </p:txBody>
      </p:sp>
    </p:spTree>
    <p:extLst>
      <p:ext uri="{BB962C8B-B14F-4D97-AF65-F5344CB8AC3E}">
        <p14:creationId xmlns:p14="http://schemas.microsoft.com/office/powerpoint/2010/main" val="2206942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21</a:t>
            </a:fld>
            <a:endParaRPr lang="fr-BE"/>
          </a:p>
        </p:txBody>
      </p:sp>
    </p:spTree>
    <p:extLst>
      <p:ext uri="{BB962C8B-B14F-4D97-AF65-F5344CB8AC3E}">
        <p14:creationId xmlns:p14="http://schemas.microsoft.com/office/powerpoint/2010/main" val="3965277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22</a:t>
            </a:fld>
            <a:endParaRPr lang="fr-BE"/>
          </a:p>
        </p:txBody>
      </p:sp>
    </p:spTree>
    <p:extLst>
      <p:ext uri="{BB962C8B-B14F-4D97-AF65-F5344CB8AC3E}">
        <p14:creationId xmlns:p14="http://schemas.microsoft.com/office/powerpoint/2010/main" val="524044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23</a:t>
            </a:fld>
            <a:endParaRPr lang="fr-BE"/>
          </a:p>
        </p:txBody>
      </p:sp>
    </p:spTree>
    <p:extLst>
      <p:ext uri="{BB962C8B-B14F-4D97-AF65-F5344CB8AC3E}">
        <p14:creationId xmlns:p14="http://schemas.microsoft.com/office/powerpoint/2010/main" val="1957476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24</a:t>
            </a:fld>
            <a:endParaRPr lang="fr-BE"/>
          </a:p>
        </p:txBody>
      </p:sp>
    </p:spTree>
    <p:extLst>
      <p:ext uri="{BB962C8B-B14F-4D97-AF65-F5344CB8AC3E}">
        <p14:creationId xmlns:p14="http://schemas.microsoft.com/office/powerpoint/2010/main" val="2649458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25</a:t>
            </a:fld>
            <a:endParaRPr lang="fr-BE"/>
          </a:p>
        </p:txBody>
      </p:sp>
    </p:spTree>
    <p:extLst>
      <p:ext uri="{BB962C8B-B14F-4D97-AF65-F5344CB8AC3E}">
        <p14:creationId xmlns:p14="http://schemas.microsoft.com/office/powerpoint/2010/main" val="2479484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26</a:t>
            </a:fld>
            <a:endParaRPr lang="fr-BE"/>
          </a:p>
        </p:txBody>
      </p:sp>
    </p:spTree>
    <p:extLst>
      <p:ext uri="{BB962C8B-B14F-4D97-AF65-F5344CB8AC3E}">
        <p14:creationId xmlns:p14="http://schemas.microsoft.com/office/powerpoint/2010/main" val="31816286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27</a:t>
            </a:fld>
            <a:endParaRPr lang="fr-BE"/>
          </a:p>
        </p:txBody>
      </p:sp>
    </p:spTree>
    <p:extLst>
      <p:ext uri="{BB962C8B-B14F-4D97-AF65-F5344CB8AC3E}">
        <p14:creationId xmlns:p14="http://schemas.microsoft.com/office/powerpoint/2010/main" val="2787353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3</a:t>
            </a:fld>
            <a:endParaRPr lang="fr-BE"/>
          </a:p>
        </p:txBody>
      </p:sp>
    </p:spTree>
    <p:extLst>
      <p:ext uri="{BB962C8B-B14F-4D97-AF65-F5344CB8AC3E}">
        <p14:creationId xmlns:p14="http://schemas.microsoft.com/office/powerpoint/2010/main" val="210950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4</a:t>
            </a:fld>
            <a:endParaRPr lang="fr-BE"/>
          </a:p>
        </p:txBody>
      </p:sp>
    </p:spTree>
    <p:extLst>
      <p:ext uri="{BB962C8B-B14F-4D97-AF65-F5344CB8AC3E}">
        <p14:creationId xmlns:p14="http://schemas.microsoft.com/office/powerpoint/2010/main" val="3921183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5</a:t>
            </a:fld>
            <a:endParaRPr lang="fr-BE"/>
          </a:p>
        </p:txBody>
      </p:sp>
    </p:spTree>
    <p:extLst>
      <p:ext uri="{BB962C8B-B14F-4D97-AF65-F5344CB8AC3E}">
        <p14:creationId xmlns:p14="http://schemas.microsoft.com/office/powerpoint/2010/main" val="4190023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6</a:t>
            </a:fld>
            <a:endParaRPr lang="fr-BE"/>
          </a:p>
        </p:txBody>
      </p:sp>
    </p:spTree>
    <p:extLst>
      <p:ext uri="{BB962C8B-B14F-4D97-AF65-F5344CB8AC3E}">
        <p14:creationId xmlns:p14="http://schemas.microsoft.com/office/powerpoint/2010/main" val="1787875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7</a:t>
            </a:fld>
            <a:endParaRPr lang="fr-BE"/>
          </a:p>
        </p:txBody>
      </p:sp>
    </p:spTree>
    <p:extLst>
      <p:ext uri="{BB962C8B-B14F-4D97-AF65-F5344CB8AC3E}">
        <p14:creationId xmlns:p14="http://schemas.microsoft.com/office/powerpoint/2010/main" val="205556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8</a:t>
            </a:fld>
            <a:endParaRPr lang="fr-BE"/>
          </a:p>
        </p:txBody>
      </p:sp>
    </p:spTree>
    <p:extLst>
      <p:ext uri="{BB962C8B-B14F-4D97-AF65-F5344CB8AC3E}">
        <p14:creationId xmlns:p14="http://schemas.microsoft.com/office/powerpoint/2010/main" val="4096535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9</a:t>
            </a:fld>
            <a:endParaRPr lang="fr-BE"/>
          </a:p>
        </p:txBody>
      </p:sp>
    </p:spTree>
    <p:extLst>
      <p:ext uri="{BB962C8B-B14F-4D97-AF65-F5344CB8AC3E}">
        <p14:creationId xmlns:p14="http://schemas.microsoft.com/office/powerpoint/2010/main" val="2435275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71612"/>
            <a:ext cx="7772400" cy="1470025"/>
          </a:xfrm>
          <a:ln>
            <a:noFill/>
          </a:ln>
        </p:spPr>
        <p:txBody>
          <a:bodyPr/>
          <a:lstStyle/>
          <a:p>
            <a:r>
              <a:rPr lang="fr-FR" smtClean="0"/>
              <a:t>Cliquez pour modifier le style du titre</a:t>
            </a:r>
            <a:endParaRPr lang="fr-BE" dirty="0"/>
          </a:p>
        </p:txBody>
      </p:sp>
      <p:sp>
        <p:nvSpPr>
          <p:cNvPr id="3" name="Subtitle 2"/>
          <p:cNvSpPr>
            <a:spLocks noGrp="1"/>
          </p:cNvSpPr>
          <p:nvPr>
            <p:ph type="subTitle" idx="1"/>
          </p:nvPr>
        </p:nvSpPr>
        <p:spPr>
          <a:xfrm>
            <a:off x="857224" y="3643314"/>
            <a:ext cx="7358114" cy="1143008"/>
          </a:xfrm>
          <a:ln>
            <a:noFill/>
          </a:ln>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BE" dirty="0"/>
          </a:p>
        </p:txBody>
      </p:sp>
      <p:sp>
        <p:nvSpPr>
          <p:cNvPr id="4" name="Footer Placeholder 3"/>
          <p:cNvSpPr>
            <a:spLocks noGrp="1"/>
          </p:cNvSpPr>
          <p:nvPr>
            <p:ph type="ftr" sz="quarter" idx="10"/>
          </p:nvPr>
        </p:nvSpPr>
        <p:spPr>
          <a:xfrm>
            <a:off x="214294" y="5926138"/>
            <a:ext cx="1714500" cy="503258"/>
          </a:xfrm>
          <a:ln>
            <a:noFill/>
          </a:ln>
        </p:spPr>
        <p:txBody>
          <a:bodyPr/>
          <a:lstStyle>
            <a:lvl1pPr>
              <a:defRPr/>
            </a:lvl1pPr>
          </a:lstStyle>
          <a:p>
            <a:pPr algn="l"/>
            <a:r>
              <a:rPr lang="fr-BE" smtClean="0"/>
              <a:t>Introduction à Hibernate</a:t>
            </a:r>
            <a:endParaRPr lang="fr-BE" dirty="0"/>
          </a:p>
        </p:txBody>
      </p:sp>
    </p:spTree>
  </p:cSld>
  <p:clrMapOvr>
    <a:masterClrMapping/>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BE"/>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Footer Placeholder 3"/>
          <p:cNvSpPr>
            <a:spLocks noGrp="1"/>
          </p:cNvSpPr>
          <p:nvPr>
            <p:ph type="ftr" sz="quarter" idx="10"/>
          </p:nvPr>
        </p:nvSpPr>
        <p:spPr/>
        <p:txBody>
          <a:bodyPr/>
          <a:lstStyle>
            <a:lvl1pPr>
              <a:defRPr/>
            </a:lvl1pPr>
          </a:lstStyle>
          <a:p>
            <a:r>
              <a:rPr lang="fr-BE" smtClean="0"/>
              <a:t>Introduction à Hibernate</a:t>
            </a:r>
            <a:endParaRPr lang="fr-BE"/>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Footer Placeholder 3"/>
          <p:cNvSpPr>
            <a:spLocks noGrp="1"/>
          </p:cNvSpPr>
          <p:nvPr>
            <p:ph type="ftr" sz="quarter" idx="10"/>
          </p:nvPr>
        </p:nvSpPr>
        <p:spPr/>
        <p:txBody>
          <a:bodyPr/>
          <a:lstStyle>
            <a:lvl1pPr>
              <a:defRPr/>
            </a:lvl1pPr>
          </a:lstStyle>
          <a:p>
            <a:r>
              <a:rPr lang="fr-BE" smtClean="0"/>
              <a:t>Introduction à Hibernate</a:t>
            </a:r>
            <a:endParaRPr lang="fr-BE"/>
          </a:p>
        </p:txBody>
      </p:sp>
    </p:spTree>
  </p:cSld>
  <p:clrMapOvr>
    <a:masterClrMapping/>
  </p:clrMapOvr>
  <p:transition>
    <p:strips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fr-FR" smtClean="0"/>
              <a:t>Cliquez pour modifier le style du titre</a:t>
            </a:r>
            <a:endParaRPr lang="fr-BE"/>
          </a:p>
        </p:txBody>
      </p:sp>
      <p:sp>
        <p:nvSpPr>
          <p:cNvPr id="3" name="Table Placeholder 2"/>
          <p:cNvSpPr>
            <a:spLocks noGrp="1"/>
          </p:cNvSpPr>
          <p:nvPr>
            <p:ph type="tbl" idx="1"/>
          </p:nvPr>
        </p:nvSpPr>
        <p:spPr>
          <a:xfrm>
            <a:off x="457200" y="1600200"/>
            <a:ext cx="8229600" cy="4525963"/>
          </a:xfrm>
        </p:spPr>
        <p:txBody>
          <a:bodyPr/>
          <a:lstStyle/>
          <a:p>
            <a:pPr lvl="0"/>
            <a:r>
              <a:rPr lang="fr-FR" noProof="0" smtClean="0"/>
              <a:t>Cliquez sur l'icône pour ajouter un tableau</a:t>
            </a:r>
            <a:endParaRPr lang="fr-BE" noProof="0" smtClean="0"/>
          </a:p>
        </p:txBody>
      </p:sp>
      <p:sp>
        <p:nvSpPr>
          <p:cNvPr id="4" name="Footer Placeholder 3"/>
          <p:cNvSpPr>
            <a:spLocks noGrp="1"/>
          </p:cNvSpPr>
          <p:nvPr>
            <p:ph type="ftr" sz="quarter" idx="10"/>
          </p:nvPr>
        </p:nvSpPr>
        <p:spPr/>
        <p:txBody>
          <a:bodyPr/>
          <a:lstStyle>
            <a:lvl1pPr>
              <a:defRPr/>
            </a:lvl1pPr>
          </a:lstStyle>
          <a:p>
            <a:r>
              <a:rPr lang="fr-BE" smtClean="0"/>
              <a:t>Introduction à Hibernate</a:t>
            </a:r>
            <a:endParaRPr lang="fr-BE"/>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32" y="-24"/>
            <a:ext cx="9144032" cy="571482"/>
          </a:xfrm>
          <a:solidFill>
            <a:schemeClr val="accent2">
              <a:lumMod val="20000"/>
              <a:lumOff val="80000"/>
            </a:schemeClr>
          </a:solidFill>
          <a:ln>
            <a:noFill/>
          </a:ln>
        </p:spPr>
        <p:txBody>
          <a:bodyPr/>
          <a:lstStyle>
            <a:lvl1pPr marL="571500" indent="-571500" algn="l">
              <a:buFont typeface="+mj-lt"/>
              <a:buAutoNum type="romanUcPeriod"/>
              <a:defRPr sz="3200"/>
            </a:lvl1pPr>
          </a:lstStyle>
          <a:p>
            <a:r>
              <a:rPr lang="fr-FR" smtClean="0"/>
              <a:t>Cliquez pour modifier le style du titre</a:t>
            </a:r>
            <a:endParaRPr lang="fr-BE" dirty="0"/>
          </a:p>
        </p:txBody>
      </p:sp>
      <p:sp>
        <p:nvSpPr>
          <p:cNvPr id="3" name="Content Placeholder 2"/>
          <p:cNvSpPr>
            <a:spLocks noGrp="1"/>
          </p:cNvSpPr>
          <p:nvPr>
            <p:ph idx="1"/>
          </p:nvPr>
        </p:nvSpPr>
        <p:spPr>
          <a:xfrm>
            <a:off x="357158" y="946151"/>
            <a:ext cx="8229600" cy="548324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Footer Placeholder 3"/>
          <p:cNvSpPr>
            <a:spLocks noGrp="1"/>
          </p:cNvSpPr>
          <p:nvPr>
            <p:ph type="ftr" sz="quarter" idx="10"/>
          </p:nvPr>
        </p:nvSpPr>
        <p:spPr>
          <a:ln>
            <a:noFill/>
          </a:ln>
        </p:spPr>
        <p:txBody>
          <a:bodyPr/>
          <a:lstStyle>
            <a:lvl1pPr>
              <a:defRPr/>
            </a:lvl1pPr>
          </a:lstStyle>
          <a:p>
            <a:r>
              <a:rPr lang="fr-BE" smtClean="0"/>
              <a:t>Introduction à Hibernate</a:t>
            </a:r>
            <a:endParaRPr lang="fr-BE"/>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Footer Placeholder 3"/>
          <p:cNvSpPr>
            <a:spLocks noGrp="1"/>
          </p:cNvSpPr>
          <p:nvPr>
            <p:ph type="ftr" sz="quarter" idx="10"/>
          </p:nvPr>
        </p:nvSpPr>
        <p:spPr/>
        <p:txBody>
          <a:bodyPr/>
          <a:lstStyle>
            <a:lvl1pPr>
              <a:defRPr/>
            </a:lvl1pPr>
          </a:lstStyle>
          <a:p>
            <a:r>
              <a:rPr lang="fr-BE" smtClean="0"/>
              <a:t>Introduction à Hibernate</a:t>
            </a:r>
            <a:endParaRPr lang="fr-BE"/>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Footer Placeholder 4"/>
          <p:cNvSpPr>
            <a:spLocks noGrp="1"/>
          </p:cNvSpPr>
          <p:nvPr>
            <p:ph type="ftr" sz="quarter" idx="10"/>
          </p:nvPr>
        </p:nvSpPr>
        <p:spPr/>
        <p:txBody>
          <a:bodyPr/>
          <a:lstStyle>
            <a:lvl1pPr>
              <a:defRPr/>
            </a:lvl1pPr>
          </a:lstStyle>
          <a:p>
            <a:r>
              <a:rPr lang="fr-BE" smtClean="0"/>
              <a:t>Introduction à Hibernate</a:t>
            </a:r>
            <a:endParaRPr lang="fr-BE"/>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Footer Placeholder 6"/>
          <p:cNvSpPr>
            <a:spLocks noGrp="1"/>
          </p:cNvSpPr>
          <p:nvPr>
            <p:ph type="ftr" sz="quarter" idx="10"/>
          </p:nvPr>
        </p:nvSpPr>
        <p:spPr/>
        <p:txBody>
          <a:bodyPr/>
          <a:lstStyle>
            <a:lvl1pPr>
              <a:defRPr/>
            </a:lvl1pPr>
          </a:lstStyle>
          <a:p>
            <a:r>
              <a:rPr lang="fr-BE" smtClean="0"/>
              <a:t>Introduction à Hibernate</a:t>
            </a:r>
            <a:endParaRPr lang="fr-BE"/>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BE"/>
          </a:p>
        </p:txBody>
      </p:sp>
      <p:sp>
        <p:nvSpPr>
          <p:cNvPr id="3" name="Footer Placeholder 2"/>
          <p:cNvSpPr>
            <a:spLocks noGrp="1"/>
          </p:cNvSpPr>
          <p:nvPr>
            <p:ph type="ftr" sz="quarter" idx="10"/>
          </p:nvPr>
        </p:nvSpPr>
        <p:spPr/>
        <p:txBody>
          <a:bodyPr/>
          <a:lstStyle>
            <a:lvl1pPr>
              <a:defRPr/>
            </a:lvl1pPr>
          </a:lstStyle>
          <a:p>
            <a:r>
              <a:rPr lang="fr-BE" smtClean="0"/>
              <a:t>Introduction à Hibernate</a:t>
            </a:r>
            <a:endParaRPr lang="fr-BE"/>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BE" smtClean="0"/>
              <a:t>Introduction à Hibernate</a:t>
            </a:r>
            <a:endParaRPr lang="fr-BE"/>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Footer Placeholder 4"/>
          <p:cNvSpPr>
            <a:spLocks noGrp="1"/>
          </p:cNvSpPr>
          <p:nvPr>
            <p:ph type="ftr" sz="quarter" idx="10"/>
          </p:nvPr>
        </p:nvSpPr>
        <p:spPr/>
        <p:txBody>
          <a:bodyPr/>
          <a:lstStyle>
            <a:lvl1pPr>
              <a:defRPr/>
            </a:lvl1pPr>
          </a:lstStyle>
          <a:p>
            <a:r>
              <a:rPr lang="fr-BE" smtClean="0"/>
              <a:t>Introduction à Hibernate</a:t>
            </a:r>
            <a:endParaRPr lang="fr-BE"/>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endParaRPr lang="fr-B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Footer Placeholder 4"/>
          <p:cNvSpPr>
            <a:spLocks noGrp="1"/>
          </p:cNvSpPr>
          <p:nvPr>
            <p:ph type="ftr" sz="quarter" idx="10"/>
          </p:nvPr>
        </p:nvSpPr>
        <p:spPr/>
        <p:txBody>
          <a:bodyPr/>
          <a:lstStyle>
            <a:lvl1pPr>
              <a:defRPr/>
            </a:lvl1pPr>
          </a:lstStyle>
          <a:p>
            <a:r>
              <a:rPr lang="fr-BE" smtClean="0"/>
              <a:t>Introduction à Hibernate</a:t>
            </a:r>
            <a:endParaRPr lang="fr-BE"/>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28625" y="285750"/>
            <a:ext cx="8229600" cy="1143000"/>
          </a:xfrm>
          <a:prstGeom prst="rect">
            <a:avLst/>
          </a:prstGeom>
          <a:noFill/>
          <a:ln w="9525">
            <a:solidFill>
              <a:srgbClr val="35496F"/>
            </a:solid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BE" smtClean="0"/>
          </a:p>
        </p:txBody>
      </p:sp>
      <p:sp>
        <p:nvSpPr>
          <p:cNvPr id="102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smtClean="0"/>
          </a:p>
        </p:txBody>
      </p:sp>
      <p:sp>
        <p:nvSpPr>
          <p:cNvPr id="5125" name="Rectangle 5"/>
          <p:cNvSpPr>
            <a:spLocks noGrp="1" noChangeArrowheads="1"/>
          </p:cNvSpPr>
          <p:nvPr>
            <p:ph type="ftr" sz="quarter" idx="3"/>
          </p:nvPr>
        </p:nvSpPr>
        <p:spPr bwMode="auto">
          <a:xfrm>
            <a:off x="0" y="6000768"/>
            <a:ext cx="2143108" cy="285733"/>
          </a:xfrm>
          <a:prstGeom prst="rect">
            <a:avLst/>
          </a:prstGeom>
          <a:noFill/>
          <a:ln w="9525">
            <a:solidFill>
              <a:schemeClr val="bg1"/>
            </a:solidFill>
            <a:miter lim="800000"/>
            <a:headEnd/>
            <a:tailEnd/>
          </a:ln>
          <a:effectLst/>
        </p:spPr>
        <p:txBody>
          <a:bodyPr vert="horz" wrap="square" lIns="91440" tIns="45720" rIns="91440" bIns="45720" numCol="1" anchor="t" anchorCtr="0" compatLnSpc="1">
            <a:prstTxWarp prst="textNoShape">
              <a:avLst/>
            </a:prstTxWarp>
          </a:bodyPr>
          <a:lstStyle>
            <a:lvl1pPr algn="l">
              <a:defRPr sz="1400" u="none" baseline="0">
                <a:solidFill>
                  <a:schemeClr val="bg1"/>
                </a:solidFill>
                <a:latin typeface="+mn-lt"/>
              </a:defRPr>
            </a:lvl1pPr>
          </a:lstStyle>
          <a:p>
            <a:r>
              <a:rPr lang="fr-BE" dirty="0" smtClean="0"/>
              <a:t>Introduction à </a:t>
            </a:r>
            <a:r>
              <a:rPr lang="fr-BE" dirty="0" err="1" smtClean="0"/>
              <a:t>Hibernate</a:t>
            </a:r>
            <a:endParaRPr lang="fr-BE" dirty="0"/>
          </a:p>
        </p:txBody>
      </p:sp>
      <p:sp>
        <p:nvSpPr>
          <p:cNvPr id="5126" name="Text Box 6"/>
          <p:cNvSpPr txBox="1">
            <a:spLocks noChangeArrowheads="1"/>
          </p:cNvSpPr>
          <p:nvPr/>
        </p:nvSpPr>
        <p:spPr bwMode="auto">
          <a:xfrm>
            <a:off x="8532813" y="0"/>
            <a:ext cx="611187" cy="366713"/>
          </a:xfrm>
          <a:prstGeom prst="rect">
            <a:avLst/>
          </a:prstGeom>
          <a:noFill/>
          <a:ln w="9525">
            <a:noFill/>
            <a:miter lim="800000"/>
            <a:headEnd/>
            <a:tailEnd/>
          </a:ln>
          <a:effectLst/>
        </p:spPr>
        <p:txBody>
          <a:bodyPr>
            <a:spAutoFit/>
          </a:bodyPr>
          <a:lstStyle/>
          <a:p>
            <a:pPr algn="r">
              <a:spcBef>
                <a:spcPct val="50000"/>
              </a:spcBef>
              <a:defRPr/>
            </a:pPr>
            <a:fld id="{24114A3E-D202-4A1A-BF30-2AC27E916C1B}" type="slidenum">
              <a:rPr lang="fr-BE">
                <a:solidFill>
                  <a:schemeClr val="bg1"/>
                </a:solidFill>
                <a:latin typeface="Eras Bold ITC" pitchFamily="34" charset="0"/>
              </a:rPr>
              <a:pPr algn="r">
                <a:spcBef>
                  <a:spcPct val="50000"/>
                </a:spcBef>
                <a:defRPr/>
              </a:pPr>
              <a:t>‹N°›</a:t>
            </a:fld>
            <a:endParaRPr lang="fr-BE">
              <a:solidFill>
                <a:schemeClr val="bg1"/>
              </a:solidFill>
              <a:latin typeface="Eras Bold ITC" pitchFamily="34" charset="0"/>
            </a:endParaRPr>
          </a:p>
        </p:txBody>
      </p:sp>
      <p:sp>
        <p:nvSpPr>
          <p:cNvPr id="7" name="Slide Number Placeholder 6"/>
          <p:cNvSpPr>
            <a:spLocks noGrp="1"/>
          </p:cNvSpPr>
          <p:nvPr>
            <p:ph type="sldNum" sz="quarter" idx="4"/>
          </p:nvPr>
        </p:nvSpPr>
        <p:spPr>
          <a:xfrm>
            <a:off x="8715375" y="0"/>
            <a:ext cx="428625" cy="363538"/>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fld id="{5113337E-67AC-4E36-ABEB-7DD378BA9D52}" type="slidenum">
              <a:rPr lang="fr-BE" smtClean="0"/>
              <a:pPr/>
              <a:t>‹N°›</a:t>
            </a:fld>
            <a:endParaRPr lang="fr-BE"/>
          </a:p>
        </p:txBody>
      </p:sp>
      <p:pic>
        <p:nvPicPr>
          <p:cNvPr id="8" name="Imag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6246009"/>
            <a:ext cx="1002384" cy="611991"/>
          </a:xfrm>
          <a:prstGeom prst="rect">
            <a:avLst/>
          </a:prstGeom>
        </p:spPr>
      </p:pic>
      <p:pic>
        <p:nvPicPr>
          <p:cNvPr id="9" name="Picture 6" descr="C:\Users\JNW.WAVENET\AppData\Local\Microsoft\Windows\Temporary Internet Files\Content.Outlook\T30WCYVE\WAVENETlogo (3).jpg"/>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955994" y="6483639"/>
            <a:ext cx="2007716" cy="374361"/>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strips dir="rd"/>
  </p:transition>
  <p:timing>
    <p:tnLst>
      <p:par>
        <p:cTn id="1" dur="indefinite" restart="never" nodeType="tmRoot"/>
      </p:par>
    </p:tnLst>
  </p:timing>
  <p:hf sldNum="0" hdr="0" dt="0"/>
  <p:txStyles>
    <p:titleStyle>
      <a:lvl1pPr algn="ctr" rtl="0" eaLnBrk="1" fontAlgn="base" hangingPunct="1">
        <a:spcBef>
          <a:spcPct val="0"/>
        </a:spcBef>
        <a:spcAft>
          <a:spcPct val="0"/>
        </a:spcAft>
        <a:defRPr sz="4400" b="1">
          <a:solidFill>
            <a:schemeClr val="tx1"/>
          </a:solidFill>
          <a:latin typeface="Calibri" pitchFamily="34" charset="0"/>
          <a:ea typeface="+mj-ea"/>
          <a:cs typeface="+mj-cs"/>
        </a:defRPr>
      </a:lvl1pPr>
      <a:lvl2pPr algn="ctr" rtl="0" eaLnBrk="1" fontAlgn="base" hangingPunct="1">
        <a:spcBef>
          <a:spcPct val="0"/>
        </a:spcBef>
        <a:spcAft>
          <a:spcPct val="0"/>
        </a:spcAft>
        <a:defRPr sz="4400" b="1">
          <a:solidFill>
            <a:schemeClr val="tx1"/>
          </a:solidFill>
          <a:latin typeface="Calibri" pitchFamily="34" charset="0"/>
        </a:defRPr>
      </a:lvl2pPr>
      <a:lvl3pPr algn="ctr" rtl="0" eaLnBrk="1" fontAlgn="base" hangingPunct="1">
        <a:spcBef>
          <a:spcPct val="0"/>
        </a:spcBef>
        <a:spcAft>
          <a:spcPct val="0"/>
        </a:spcAft>
        <a:defRPr sz="4400" b="1">
          <a:solidFill>
            <a:schemeClr val="tx1"/>
          </a:solidFill>
          <a:latin typeface="Calibri" pitchFamily="34" charset="0"/>
        </a:defRPr>
      </a:lvl3pPr>
      <a:lvl4pPr algn="ctr" rtl="0" eaLnBrk="1" fontAlgn="base" hangingPunct="1">
        <a:spcBef>
          <a:spcPct val="0"/>
        </a:spcBef>
        <a:spcAft>
          <a:spcPct val="0"/>
        </a:spcAft>
        <a:defRPr sz="4400" b="1">
          <a:solidFill>
            <a:schemeClr val="tx1"/>
          </a:solidFill>
          <a:latin typeface="Calibri" pitchFamily="34" charset="0"/>
        </a:defRPr>
      </a:lvl4pPr>
      <a:lvl5pPr algn="ctr" rtl="0" eaLnBrk="1" fontAlgn="base" hangingPunct="1">
        <a:spcBef>
          <a:spcPct val="0"/>
        </a:spcBef>
        <a:spcAft>
          <a:spcPct val="0"/>
        </a:spcAft>
        <a:defRPr sz="4400" b="1">
          <a:solidFill>
            <a:schemeClr val="tx1"/>
          </a:solidFill>
          <a:latin typeface="Calibri" pitchFamily="34" charset="0"/>
        </a:defRPr>
      </a:lvl5pPr>
      <a:lvl6pPr marL="457200" algn="ctr" rtl="0" eaLnBrk="1" fontAlgn="base" hangingPunct="1">
        <a:spcBef>
          <a:spcPct val="0"/>
        </a:spcBef>
        <a:spcAft>
          <a:spcPct val="0"/>
        </a:spcAft>
        <a:defRPr sz="4000">
          <a:solidFill>
            <a:srgbClr val="34AAF6"/>
          </a:solidFill>
          <a:latin typeface="Eras Bold ITC" pitchFamily="34" charset="0"/>
        </a:defRPr>
      </a:lvl6pPr>
      <a:lvl7pPr marL="914400" algn="ctr" rtl="0" eaLnBrk="1" fontAlgn="base" hangingPunct="1">
        <a:spcBef>
          <a:spcPct val="0"/>
        </a:spcBef>
        <a:spcAft>
          <a:spcPct val="0"/>
        </a:spcAft>
        <a:defRPr sz="4000">
          <a:solidFill>
            <a:srgbClr val="34AAF6"/>
          </a:solidFill>
          <a:latin typeface="Eras Bold ITC" pitchFamily="34" charset="0"/>
        </a:defRPr>
      </a:lvl7pPr>
      <a:lvl8pPr marL="1371600" algn="ctr" rtl="0" eaLnBrk="1" fontAlgn="base" hangingPunct="1">
        <a:spcBef>
          <a:spcPct val="0"/>
        </a:spcBef>
        <a:spcAft>
          <a:spcPct val="0"/>
        </a:spcAft>
        <a:defRPr sz="4000">
          <a:solidFill>
            <a:srgbClr val="34AAF6"/>
          </a:solidFill>
          <a:latin typeface="Eras Bold ITC" pitchFamily="34" charset="0"/>
        </a:defRPr>
      </a:lvl8pPr>
      <a:lvl9pPr marL="1828800" algn="ctr" rtl="0" eaLnBrk="1" fontAlgn="base" hangingPunct="1">
        <a:spcBef>
          <a:spcPct val="0"/>
        </a:spcBef>
        <a:spcAft>
          <a:spcPct val="0"/>
        </a:spcAft>
        <a:defRPr sz="4000">
          <a:solidFill>
            <a:srgbClr val="34AAF6"/>
          </a:solidFill>
          <a:latin typeface="Eras Bold ITC" pitchFamily="34" charset="0"/>
        </a:defRPr>
      </a:lvl9pPr>
    </p:titleStyle>
    <p:bodyStyle>
      <a:lvl1pPr marL="342900" indent="-342900" algn="l" rtl="0" eaLnBrk="1" fontAlgn="base" hangingPunct="1">
        <a:spcBef>
          <a:spcPct val="20000"/>
        </a:spcBef>
        <a:spcAft>
          <a:spcPct val="0"/>
        </a:spcAft>
        <a:defRPr sz="2800">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har char="–"/>
        <a:defRPr sz="2400">
          <a:solidFill>
            <a:schemeClr val="tx1"/>
          </a:solidFill>
          <a:latin typeface="Calibri" pitchFamily="34" charset="0"/>
        </a:defRPr>
      </a:lvl2pPr>
      <a:lvl3pPr marL="1143000" indent="-228600" algn="l" rtl="0" eaLnBrk="1" fontAlgn="base" hangingPunct="1">
        <a:spcBef>
          <a:spcPct val="20000"/>
        </a:spcBef>
        <a:spcAft>
          <a:spcPct val="0"/>
        </a:spcAft>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a:solidFill>
            <a:schemeClr val="bg1"/>
          </a:solidFill>
          <a:latin typeface="+mn-lt"/>
        </a:defRPr>
      </a:lvl6pPr>
      <a:lvl7pPr marL="2971800" indent="-228600" algn="l" rtl="0" eaLnBrk="1" fontAlgn="base" hangingPunct="1">
        <a:spcBef>
          <a:spcPct val="20000"/>
        </a:spcBef>
        <a:spcAft>
          <a:spcPct val="0"/>
        </a:spcAft>
        <a:buChar char="»"/>
        <a:defRPr>
          <a:solidFill>
            <a:schemeClr val="bg1"/>
          </a:solidFill>
          <a:latin typeface="+mn-lt"/>
        </a:defRPr>
      </a:lvl7pPr>
      <a:lvl8pPr marL="3429000" indent="-228600" algn="l" rtl="0" eaLnBrk="1" fontAlgn="base" hangingPunct="1">
        <a:spcBef>
          <a:spcPct val="20000"/>
        </a:spcBef>
        <a:spcAft>
          <a:spcPct val="0"/>
        </a:spcAft>
        <a:buChar char="»"/>
        <a:defRPr>
          <a:solidFill>
            <a:schemeClr val="bg1"/>
          </a:solidFill>
          <a:latin typeface="+mn-lt"/>
        </a:defRPr>
      </a:lvl8pPr>
      <a:lvl9pPr marL="3886200" indent="-228600" algn="l" rtl="0" eaLnBrk="1" fontAlgn="base" hangingPunct="1">
        <a:spcBef>
          <a:spcPct val="20000"/>
        </a:spcBef>
        <a:spcAft>
          <a:spcPct val="0"/>
        </a:spcAft>
        <a:buChar char="»"/>
        <a:defRPr>
          <a:solidFill>
            <a:schemeClr val="bg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hibernate.or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396938" y="785794"/>
            <a:ext cx="6461210" cy="1285884"/>
          </a:xfrm>
          <a:prstGeom prst="rect">
            <a:avLst/>
          </a:prstGeom>
          <a:noFill/>
          <a:ln w="9525">
            <a:noFill/>
            <a:miter lim="800000"/>
            <a:headEnd/>
            <a:tailEnd/>
          </a:ln>
          <a:effectLst/>
        </p:spPr>
      </p:pic>
      <p:sp>
        <p:nvSpPr>
          <p:cNvPr id="5" name="Espace réservé du pied de page 4"/>
          <p:cNvSpPr>
            <a:spLocks noGrp="1"/>
          </p:cNvSpPr>
          <p:nvPr>
            <p:ph type="ftr" sz="quarter" idx="10"/>
          </p:nvPr>
        </p:nvSpPr>
        <p:spPr/>
        <p:txBody>
          <a:bodyPr/>
          <a:lstStyle/>
          <a:p>
            <a:r>
              <a:rPr lang="fr-BE" dirty="0" smtClean="0"/>
              <a:t>Introduction à Hibernate</a:t>
            </a:r>
            <a:endParaRPr lang="fr-BE" dirty="0"/>
          </a:p>
        </p:txBody>
      </p:sp>
      <p:pic>
        <p:nvPicPr>
          <p:cNvPr id="6" name="Image 5" descr="logo-java.jpg"/>
          <p:cNvPicPr>
            <a:picLocks noChangeAspect="1"/>
          </p:cNvPicPr>
          <p:nvPr/>
        </p:nvPicPr>
        <p:blipFill>
          <a:blip r:embed="rId4"/>
          <a:stretch>
            <a:fillRect/>
          </a:stretch>
        </p:blipFill>
        <p:spPr>
          <a:xfrm>
            <a:off x="4000496" y="3571876"/>
            <a:ext cx="1357322" cy="2160856"/>
          </a:xfrm>
          <a:prstGeom prst="rect">
            <a:avLst/>
          </a:prstGeom>
        </p:spPr>
      </p:pic>
      <p:sp>
        <p:nvSpPr>
          <p:cNvPr id="7" name="ZoneTexte 6"/>
          <p:cNvSpPr txBox="1"/>
          <p:nvPr/>
        </p:nvSpPr>
        <p:spPr>
          <a:xfrm>
            <a:off x="1857356" y="2214554"/>
            <a:ext cx="5786478" cy="461665"/>
          </a:xfrm>
          <a:prstGeom prst="rect">
            <a:avLst/>
          </a:prstGeom>
          <a:noFill/>
        </p:spPr>
        <p:txBody>
          <a:bodyPr wrap="square" rtlCol="0">
            <a:spAutoFit/>
          </a:bodyPr>
          <a:lstStyle/>
          <a:p>
            <a:pPr algn="ctr"/>
            <a:r>
              <a:rPr lang="fr-BE" sz="2400" dirty="0" smtClean="0"/>
              <a:t>Introduction à Hibernate</a:t>
            </a:r>
            <a:endParaRPr lang="fr-BE" sz="2400" dirty="0"/>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785818"/>
          </a:xfrm>
        </p:spPr>
        <p:txBody>
          <a:bodyPr/>
          <a:lstStyle/>
          <a:p>
            <a:r>
              <a:rPr lang="fr-BE" dirty="0" smtClean="0"/>
              <a:t>Présentation d’Hibernate </a:t>
            </a:r>
            <a:r>
              <a:rPr lang="fr-BE" sz="2000" i="1" dirty="0" smtClean="0"/>
              <a:t>– Architecture et principe de fonctionnement</a:t>
            </a:r>
            <a:endParaRPr lang="fr-BE" sz="2000" i="1" dirty="0"/>
          </a:p>
        </p:txBody>
      </p:sp>
      <p:sp>
        <p:nvSpPr>
          <p:cNvPr id="21" name="ZoneTexte 20"/>
          <p:cNvSpPr txBox="1"/>
          <p:nvPr/>
        </p:nvSpPr>
        <p:spPr>
          <a:xfrm>
            <a:off x="214282" y="1071546"/>
            <a:ext cx="7715304" cy="338554"/>
          </a:xfrm>
          <a:prstGeom prst="rect">
            <a:avLst/>
          </a:prstGeom>
          <a:noFill/>
        </p:spPr>
        <p:txBody>
          <a:bodyPr wrap="square" rtlCol="0">
            <a:spAutoFit/>
          </a:bodyPr>
          <a:lstStyle/>
          <a:p>
            <a:r>
              <a:rPr lang="fr-BE" sz="1600" b="1" u="sng" dirty="0" smtClean="0"/>
              <a:t>Voici quelques descriptions des différents éléments composants ce schéma:</a:t>
            </a:r>
            <a:endParaRPr lang="fr-BE" sz="1600" b="1" i="1" u="sng" dirty="0"/>
          </a:p>
        </p:txBody>
      </p:sp>
      <p:sp>
        <p:nvSpPr>
          <p:cNvPr id="17" name="Rectangle 16"/>
          <p:cNvSpPr/>
          <p:nvPr/>
        </p:nvSpPr>
        <p:spPr>
          <a:xfrm>
            <a:off x="214282" y="1475323"/>
            <a:ext cx="8643998" cy="3016210"/>
          </a:xfrm>
          <a:prstGeom prst="rect">
            <a:avLst/>
          </a:prstGeom>
        </p:spPr>
        <p:txBody>
          <a:bodyPr wrap="square">
            <a:spAutoFit/>
          </a:bodyPr>
          <a:lstStyle/>
          <a:p>
            <a:endParaRPr lang="fr-BE" sz="1400" dirty="0" smtClean="0"/>
          </a:p>
          <a:p>
            <a:r>
              <a:rPr lang="fr-BE" sz="1400" b="1" dirty="0" smtClean="0"/>
              <a:t>Classes persistantes :</a:t>
            </a:r>
          </a:p>
          <a:p>
            <a:r>
              <a:rPr lang="fr-BE" sz="1400" dirty="0" smtClean="0"/>
              <a:t/>
            </a:r>
            <a:br>
              <a:rPr lang="fr-BE" sz="1400" dirty="0" smtClean="0"/>
            </a:br>
            <a:r>
              <a:rPr lang="fr-BE" sz="1400" dirty="0" smtClean="0"/>
              <a:t>	Classes JavaBean</a:t>
            </a:r>
          </a:p>
          <a:p>
            <a:endParaRPr lang="fr-BE" sz="1400" dirty="0" smtClean="0"/>
          </a:p>
          <a:p>
            <a:r>
              <a:rPr lang="fr-BE" sz="1400" b="1" i="1" u="sng" dirty="0" smtClean="0"/>
              <a:t>Remarque</a:t>
            </a:r>
            <a:r>
              <a:rPr lang="fr-BE" sz="1400" dirty="0" smtClean="0"/>
              <a:t> : un constructeur sans argument est requis pour toutes les classes persistantes car Hibernate 	  doit créer des objets en utilisant la réflexion Java.</a:t>
            </a:r>
          </a:p>
          <a:p>
            <a:endParaRPr lang="fr-BE" sz="1400" dirty="0" smtClean="0"/>
          </a:p>
          <a:p>
            <a:r>
              <a:rPr lang="fr-BE" sz="1400" b="1" dirty="0" smtClean="0"/>
              <a:t>Classes </a:t>
            </a:r>
            <a:r>
              <a:rPr lang="fr-BE" sz="1400" b="1" dirty="0" err="1" smtClean="0"/>
              <a:t>transientes</a:t>
            </a:r>
            <a:r>
              <a:rPr lang="fr-BE" sz="1400" b="1" dirty="0" smtClean="0"/>
              <a:t> :</a:t>
            </a:r>
          </a:p>
          <a:p>
            <a:r>
              <a:rPr lang="fr-BE" sz="1400" dirty="0" smtClean="0"/>
              <a:t/>
            </a:r>
            <a:br>
              <a:rPr lang="fr-BE" sz="1400" dirty="0" smtClean="0"/>
            </a:br>
            <a:r>
              <a:rPr lang="fr-BE" sz="1400" dirty="0" smtClean="0"/>
              <a:t>	Classes persistantes qui ne sont actuellement pas associées à une Session.</a:t>
            </a:r>
            <a:r>
              <a:rPr lang="fr-BE" dirty="0" smtClean="0"/>
              <a:t/>
            </a:r>
            <a:br>
              <a:rPr lang="fr-BE" dirty="0" smtClean="0"/>
            </a:br>
            <a:r>
              <a:rPr lang="fr-BE" dirty="0" smtClean="0"/>
              <a:t> </a:t>
            </a:r>
            <a:br>
              <a:rPr lang="fr-BE" dirty="0" smtClean="0"/>
            </a:br>
            <a:endParaRPr lang="fr-BE" dirty="0"/>
          </a:p>
        </p:txBody>
      </p:sp>
      <p:sp>
        <p:nvSpPr>
          <p:cNvPr id="5" name="Espace réservé du pied de page 4"/>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785818"/>
          </a:xfrm>
        </p:spPr>
        <p:txBody>
          <a:bodyPr/>
          <a:lstStyle/>
          <a:p>
            <a:r>
              <a:rPr lang="fr-BE" dirty="0" smtClean="0"/>
              <a:t>Présentation d’Hibernate </a:t>
            </a:r>
            <a:r>
              <a:rPr lang="fr-BE" sz="2000" i="1" dirty="0" smtClean="0"/>
              <a:t>– Architecture et principe de fonctionnement</a:t>
            </a:r>
            <a:endParaRPr lang="fr-BE" sz="2000" i="1" dirty="0"/>
          </a:p>
        </p:txBody>
      </p:sp>
      <p:sp>
        <p:nvSpPr>
          <p:cNvPr id="17" name="Rectangle 16"/>
          <p:cNvSpPr/>
          <p:nvPr/>
        </p:nvSpPr>
        <p:spPr>
          <a:xfrm>
            <a:off x="428596" y="1181947"/>
            <a:ext cx="8429684" cy="4524315"/>
          </a:xfrm>
          <a:prstGeom prst="rect">
            <a:avLst/>
          </a:prstGeom>
        </p:spPr>
        <p:txBody>
          <a:bodyPr wrap="square">
            <a:spAutoFit/>
          </a:bodyPr>
          <a:lstStyle/>
          <a:p>
            <a:r>
              <a:rPr lang="fr-BE" dirty="0" smtClean="0"/>
              <a:t>Imaginez que vous disposez d'une application avec quelques fonctionnalités (ce que l’on appel la logique métier) et que vous souhaitez enregistrer / récupérer des données dans une base de données (peu importe laquelle). </a:t>
            </a:r>
          </a:p>
          <a:p>
            <a:endParaRPr lang="fr-BE" dirty="0" smtClean="0"/>
          </a:p>
          <a:p>
            <a:r>
              <a:rPr lang="fr-BE" dirty="0" smtClean="0"/>
              <a:t>Lorsque vous développez avec JAVA, toute la logique métier manipule des objets de différentes classes. Les tables de votre base de données ne sont pas tous des objets.</a:t>
            </a:r>
          </a:p>
          <a:p>
            <a:endParaRPr lang="fr-BE" dirty="0" smtClean="0"/>
          </a:p>
          <a:p>
            <a:r>
              <a:rPr lang="fr-BE" dirty="0" smtClean="0"/>
              <a:t>Hibernate va faire correspondre </a:t>
            </a:r>
            <a:r>
              <a:rPr lang="fr-BE" b="1" dirty="0" smtClean="0"/>
              <a:t>à une table de la base de données une classe JAVA</a:t>
            </a:r>
            <a:r>
              <a:rPr lang="fr-BE" dirty="0" smtClean="0"/>
              <a:t>.</a:t>
            </a:r>
          </a:p>
          <a:p>
            <a:endParaRPr lang="fr-BE" dirty="0" smtClean="0"/>
          </a:p>
          <a:p>
            <a:r>
              <a:rPr lang="fr-BE" dirty="0" smtClean="0"/>
              <a:t>Un enregistrement d’une table devenant une instance (un objet) de la classe qui correspond à la table dont est issu cet enregistrement. </a:t>
            </a:r>
          </a:p>
          <a:p>
            <a:endParaRPr lang="fr-BE" dirty="0" smtClean="0"/>
          </a:p>
          <a:p>
            <a:r>
              <a:rPr lang="fr-BE" dirty="0" smtClean="0"/>
              <a:t>Hibernate se charge également de sauvegarder les objets (les enregistrements) dans la base de données. </a:t>
            </a:r>
          </a:p>
        </p:txBody>
      </p:sp>
      <p:sp>
        <p:nvSpPr>
          <p:cNvPr id="5" name="Espace réservé du pied de page 4"/>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Connecteur droit avec flèche 26"/>
          <p:cNvCxnSpPr/>
          <p:nvPr/>
        </p:nvCxnSpPr>
        <p:spPr bwMode="auto">
          <a:xfrm rot="10800000" flipH="1">
            <a:off x="3428992" y="2784469"/>
            <a:ext cx="785818"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6" name="Rectangle à coins arrondis 15"/>
          <p:cNvSpPr/>
          <p:nvPr/>
        </p:nvSpPr>
        <p:spPr bwMode="auto">
          <a:xfrm>
            <a:off x="4286248" y="2000240"/>
            <a:ext cx="1071570" cy="1785950"/>
          </a:xfrm>
          <a:prstGeom prst="roundRect">
            <a:avLst/>
          </a:prstGeom>
          <a:solidFill>
            <a:srgbClr val="FFFF0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800" b="0" i="0" u="none" strike="noStrike" cap="none" normalizeH="0" baseline="0" dirty="0" smtClean="0">
                <a:ln>
                  <a:noFill/>
                </a:ln>
                <a:solidFill>
                  <a:schemeClr val="tx1"/>
                </a:solidFill>
                <a:effectLst/>
                <a:latin typeface="Arial" charset="0"/>
              </a:rPr>
              <a:t>Hibernate</a:t>
            </a:r>
          </a:p>
        </p:txBody>
      </p:sp>
      <p:sp>
        <p:nvSpPr>
          <p:cNvPr id="4" name="Titre 3"/>
          <p:cNvSpPr>
            <a:spLocks noGrp="1"/>
          </p:cNvSpPr>
          <p:nvPr>
            <p:ph type="title"/>
          </p:nvPr>
        </p:nvSpPr>
        <p:spPr>
          <a:xfrm>
            <a:off x="-32" y="-24"/>
            <a:ext cx="9144032" cy="785818"/>
          </a:xfrm>
        </p:spPr>
        <p:txBody>
          <a:bodyPr/>
          <a:lstStyle/>
          <a:p>
            <a:r>
              <a:rPr lang="fr-BE" dirty="0" smtClean="0"/>
              <a:t>Présentation d’Hibernate </a:t>
            </a:r>
            <a:r>
              <a:rPr lang="fr-BE" sz="2000" i="1" dirty="0" smtClean="0"/>
              <a:t>– Architecture et principe de fonctionnement</a:t>
            </a:r>
            <a:endParaRPr lang="fr-BE" sz="2000" i="1" dirty="0"/>
          </a:p>
        </p:txBody>
      </p:sp>
      <p:sp>
        <p:nvSpPr>
          <p:cNvPr id="8" name="Rectangle à coins arrondis 7"/>
          <p:cNvSpPr/>
          <p:nvPr/>
        </p:nvSpPr>
        <p:spPr bwMode="auto">
          <a:xfrm>
            <a:off x="214282" y="1285860"/>
            <a:ext cx="3143272" cy="3429024"/>
          </a:xfrm>
          <a:prstGeom prst="roundRect">
            <a:avLst/>
          </a:prstGeom>
          <a:solidFill>
            <a:srgbClr val="00B05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800" b="1" i="1" u="none" strike="noStrike" cap="none" normalizeH="0" baseline="0" dirty="0" smtClean="0">
                <a:ln>
                  <a:noFill/>
                </a:ln>
                <a:solidFill>
                  <a:schemeClr val="tx1"/>
                </a:solidFill>
                <a:effectLst/>
                <a:latin typeface="Arial" charset="0"/>
              </a:rPr>
              <a:t>Application (graphique)</a:t>
            </a:r>
          </a:p>
          <a:p>
            <a:pPr marL="0" marR="0" indent="0" algn="ctr" defTabSz="914400" rtl="0" eaLnBrk="1" fontAlgn="base" latinLnBrk="0" hangingPunct="1">
              <a:lnSpc>
                <a:spcPct val="100000"/>
              </a:lnSpc>
              <a:spcBef>
                <a:spcPct val="0"/>
              </a:spcBef>
              <a:spcAft>
                <a:spcPct val="0"/>
              </a:spcAft>
              <a:buClrTx/>
              <a:buSzTx/>
              <a:buFontTx/>
              <a:buChar char="-"/>
              <a:tabLst/>
            </a:pPr>
            <a:r>
              <a:rPr lang="fr-BE" dirty="0" smtClean="0">
                <a:solidFill>
                  <a:schemeClr val="tx1"/>
                </a:solidFill>
                <a:latin typeface="Arial" charset="0"/>
              </a:rPr>
              <a:t>Swing</a:t>
            </a:r>
          </a:p>
          <a:p>
            <a:pPr marL="0" marR="0" indent="0" algn="ctr" defTabSz="914400" rtl="0" eaLnBrk="1" fontAlgn="base" latinLnBrk="0" hangingPunct="1">
              <a:lnSpc>
                <a:spcPct val="100000"/>
              </a:lnSpc>
              <a:spcBef>
                <a:spcPct val="0"/>
              </a:spcBef>
              <a:spcAft>
                <a:spcPct val="0"/>
              </a:spcAft>
              <a:buClrTx/>
              <a:buSzTx/>
              <a:buFontTx/>
              <a:buChar char="-"/>
              <a:tabLst/>
            </a:pPr>
            <a:r>
              <a:rPr kumimoji="0" lang="fr-BE" sz="1800" b="0" i="0" u="none" strike="noStrike" cap="none" normalizeH="0" baseline="0" dirty="0" smtClean="0">
                <a:ln>
                  <a:noFill/>
                </a:ln>
                <a:solidFill>
                  <a:schemeClr val="tx1"/>
                </a:solidFill>
                <a:effectLst/>
                <a:latin typeface="Arial" charset="0"/>
              </a:rPr>
              <a:t> AWT</a:t>
            </a:r>
          </a:p>
          <a:p>
            <a:pPr marL="0" marR="0" indent="0" algn="ctr" defTabSz="914400" rtl="0" eaLnBrk="1" fontAlgn="base" latinLnBrk="0" hangingPunct="1">
              <a:lnSpc>
                <a:spcPct val="100000"/>
              </a:lnSpc>
              <a:spcBef>
                <a:spcPct val="0"/>
              </a:spcBef>
              <a:spcAft>
                <a:spcPct val="0"/>
              </a:spcAft>
              <a:buClrTx/>
              <a:buSzTx/>
              <a:buFontTx/>
              <a:buChar char="-"/>
              <a:tabLst/>
            </a:pPr>
            <a:r>
              <a:rPr lang="fr-BE" dirty="0" smtClean="0">
                <a:solidFill>
                  <a:schemeClr val="tx1"/>
                </a:solidFill>
                <a:latin typeface="Arial" charset="0"/>
              </a:rPr>
              <a:t>Application Web</a:t>
            </a:r>
          </a:p>
          <a:p>
            <a:pPr marL="0" marR="0" indent="0" algn="ctr" defTabSz="914400" rtl="0" eaLnBrk="1" fontAlgn="base" latinLnBrk="0" hangingPunct="1">
              <a:lnSpc>
                <a:spcPct val="100000"/>
              </a:lnSpc>
              <a:spcBef>
                <a:spcPct val="0"/>
              </a:spcBef>
              <a:spcAft>
                <a:spcPct val="0"/>
              </a:spcAft>
              <a:buClrTx/>
              <a:buSzTx/>
              <a:tabLst/>
            </a:pPr>
            <a:endParaRPr lang="fr-BE" dirty="0" smtClean="0">
              <a:solidFill>
                <a:schemeClr val="tx1"/>
              </a:solidFill>
              <a:latin typeface="Arial" charset="0"/>
            </a:endParaRPr>
          </a:p>
          <a:p>
            <a:pPr algn="ctr" fontAlgn="base">
              <a:spcBef>
                <a:spcPct val="0"/>
              </a:spcBef>
              <a:spcAft>
                <a:spcPct val="0"/>
              </a:spcAft>
            </a:pPr>
            <a:r>
              <a:rPr lang="fr-BE" b="1" i="1" dirty="0" smtClean="0">
                <a:solidFill>
                  <a:schemeClr val="tx1"/>
                </a:solidFill>
                <a:latin typeface="Arial" charset="0"/>
              </a:rPr>
              <a:t>Application (logique métier)</a:t>
            </a:r>
          </a:p>
          <a:p>
            <a:pPr marL="0" marR="0" indent="0" algn="ctr" defTabSz="914400" rtl="0" eaLnBrk="1" fontAlgn="base" latinLnBrk="0" hangingPunct="1">
              <a:lnSpc>
                <a:spcPct val="100000"/>
              </a:lnSpc>
              <a:spcBef>
                <a:spcPct val="0"/>
              </a:spcBef>
              <a:spcAft>
                <a:spcPct val="0"/>
              </a:spcAft>
              <a:buClrTx/>
              <a:buSzTx/>
              <a:tabLst/>
            </a:pPr>
            <a:endParaRPr lang="fr-BE" dirty="0" smtClean="0">
              <a:solidFill>
                <a:schemeClr val="tx1"/>
              </a:solidFill>
              <a:latin typeface="Arial" charset="0"/>
            </a:endParaRPr>
          </a:p>
          <a:p>
            <a:pPr marL="0" marR="0" indent="0" algn="ctr" defTabSz="914400" rtl="0" eaLnBrk="1" fontAlgn="base" latinLnBrk="0" hangingPunct="1">
              <a:lnSpc>
                <a:spcPct val="100000"/>
              </a:lnSpc>
              <a:spcBef>
                <a:spcPct val="0"/>
              </a:spcBef>
              <a:spcAft>
                <a:spcPct val="0"/>
              </a:spcAft>
              <a:buClrTx/>
              <a:buSzTx/>
              <a:buFontTx/>
              <a:buChar char="-"/>
              <a:tabLst/>
            </a:pPr>
            <a:endParaRPr kumimoji="0" lang="fr-BE" sz="1800" b="0" i="0" u="none" strike="noStrike" cap="none" normalizeH="0" baseline="0" dirty="0" smtClean="0">
              <a:ln>
                <a:noFill/>
              </a:ln>
              <a:solidFill>
                <a:schemeClr val="tx1"/>
              </a:solidFill>
              <a:effectLst/>
              <a:latin typeface="Arial" charset="0"/>
            </a:endParaRPr>
          </a:p>
        </p:txBody>
      </p:sp>
      <p:sp>
        <p:nvSpPr>
          <p:cNvPr id="20" name="Rectangle à coins arrondis 19"/>
          <p:cNvSpPr/>
          <p:nvPr/>
        </p:nvSpPr>
        <p:spPr bwMode="auto">
          <a:xfrm>
            <a:off x="6286512" y="1285860"/>
            <a:ext cx="2786082" cy="3429024"/>
          </a:xfrm>
          <a:prstGeom prst="roundRect">
            <a:avLst/>
          </a:prstGeom>
          <a:solidFill>
            <a:srgbClr val="FFC00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800" b="1" i="1" u="none" strike="noStrike" cap="none" normalizeH="0" baseline="0" dirty="0" smtClean="0">
                <a:ln>
                  <a:noFill/>
                </a:ln>
                <a:solidFill>
                  <a:schemeClr val="tx1"/>
                </a:solidFill>
                <a:effectLst/>
                <a:latin typeface="Arial" charset="0"/>
              </a:rPr>
              <a:t>Base de données</a:t>
            </a:r>
          </a:p>
        </p:txBody>
      </p:sp>
      <p:cxnSp>
        <p:nvCxnSpPr>
          <p:cNvPr id="12" name="Connecteur droit 11"/>
          <p:cNvCxnSpPr/>
          <p:nvPr/>
        </p:nvCxnSpPr>
        <p:spPr bwMode="auto">
          <a:xfrm>
            <a:off x="357158" y="3143248"/>
            <a:ext cx="285752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Carré corné 12"/>
          <p:cNvSpPr/>
          <p:nvPr/>
        </p:nvSpPr>
        <p:spPr bwMode="auto">
          <a:xfrm>
            <a:off x="571472" y="3714752"/>
            <a:ext cx="928694" cy="785818"/>
          </a:xfrm>
          <a:prstGeom prst="foldedCorner">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900" b="1" i="0" u="none" strike="noStrike" cap="none" normalizeH="0" baseline="0" dirty="0" smtClean="0">
                <a:ln>
                  <a:noFill/>
                </a:ln>
                <a:solidFill>
                  <a:schemeClr val="tx1"/>
                </a:solidFill>
                <a:effectLst/>
                <a:latin typeface="Arial" charset="0"/>
              </a:rPr>
              <a:t>Classe </a:t>
            </a:r>
          </a:p>
          <a:p>
            <a:pPr marL="0" marR="0" indent="0" algn="ctr" defTabSz="914400" rtl="0" eaLnBrk="1" fontAlgn="base" latinLnBrk="0" hangingPunct="1">
              <a:lnSpc>
                <a:spcPct val="100000"/>
              </a:lnSpc>
              <a:spcBef>
                <a:spcPct val="0"/>
              </a:spcBef>
              <a:spcAft>
                <a:spcPct val="0"/>
              </a:spcAft>
              <a:buClrTx/>
              <a:buSzTx/>
              <a:buFontTx/>
              <a:buNone/>
              <a:tabLst/>
            </a:pPr>
            <a:r>
              <a:rPr kumimoji="0" lang="fr-BE" sz="900" b="1" i="0" u="none" strike="noStrike" cap="none" normalizeH="0" baseline="0" dirty="0" smtClean="0">
                <a:ln>
                  <a:noFill/>
                </a:ln>
                <a:solidFill>
                  <a:schemeClr val="tx1"/>
                </a:solidFill>
                <a:effectLst/>
                <a:latin typeface="Arial" charset="0"/>
              </a:rPr>
              <a:t>Client</a:t>
            </a:r>
          </a:p>
        </p:txBody>
      </p:sp>
      <p:sp>
        <p:nvSpPr>
          <p:cNvPr id="14" name="Carré corné 13"/>
          <p:cNvSpPr/>
          <p:nvPr/>
        </p:nvSpPr>
        <p:spPr bwMode="auto">
          <a:xfrm>
            <a:off x="2071670" y="3714752"/>
            <a:ext cx="928694" cy="785818"/>
          </a:xfrm>
          <a:prstGeom prst="foldedCorner">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900" b="1" i="0" u="none" strike="noStrike" cap="none" normalizeH="0" baseline="0" dirty="0" smtClean="0">
                <a:ln>
                  <a:noFill/>
                </a:ln>
                <a:solidFill>
                  <a:schemeClr val="tx1"/>
                </a:solidFill>
                <a:effectLst/>
                <a:latin typeface="Arial" charset="0"/>
              </a:rPr>
              <a:t>Classe </a:t>
            </a:r>
          </a:p>
          <a:p>
            <a:pPr marL="0" marR="0" indent="0" algn="ctr" defTabSz="914400" rtl="0" eaLnBrk="1" fontAlgn="base" latinLnBrk="0" hangingPunct="1">
              <a:lnSpc>
                <a:spcPct val="100000"/>
              </a:lnSpc>
              <a:spcBef>
                <a:spcPct val="0"/>
              </a:spcBef>
              <a:spcAft>
                <a:spcPct val="0"/>
              </a:spcAft>
              <a:buClrTx/>
              <a:buSzTx/>
              <a:buFontTx/>
              <a:buNone/>
              <a:tabLst/>
            </a:pPr>
            <a:r>
              <a:rPr kumimoji="0" lang="fr-BE" sz="900" b="1" i="0" u="none" strike="noStrike" cap="none" normalizeH="0" baseline="0" dirty="0" smtClean="0">
                <a:ln>
                  <a:noFill/>
                </a:ln>
                <a:solidFill>
                  <a:schemeClr val="tx1"/>
                </a:solidFill>
                <a:effectLst/>
                <a:latin typeface="Arial" charset="0"/>
              </a:rPr>
              <a:t>Commande</a:t>
            </a:r>
          </a:p>
        </p:txBody>
      </p:sp>
      <p:sp>
        <p:nvSpPr>
          <p:cNvPr id="19" name="Organigramme : Stockage interne 18"/>
          <p:cNvSpPr/>
          <p:nvPr/>
        </p:nvSpPr>
        <p:spPr bwMode="auto">
          <a:xfrm>
            <a:off x="6643702" y="3357562"/>
            <a:ext cx="2071702" cy="107157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BE" sz="1600" b="1" i="0" u="none" strike="noStrike" cap="none" normalizeH="0" baseline="0" dirty="0" smtClean="0">
                <a:ln>
                  <a:noFill/>
                </a:ln>
                <a:solidFill>
                  <a:schemeClr val="tx1"/>
                </a:solidFill>
                <a:effectLst/>
                <a:latin typeface="Arial" charset="0"/>
              </a:rPr>
              <a:t>Table Client</a:t>
            </a:r>
          </a:p>
          <a:p>
            <a:pPr marL="0" marR="0" indent="0" algn="l" defTabSz="914400" rtl="0" eaLnBrk="1" fontAlgn="base" latinLnBrk="0" hangingPunct="1">
              <a:lnSpc>
                <a:spcPct val="100000"/>
              </a:lnSpc>
              <a:spcBef>
                <a:spcPct val="0"/>
              </a:spcBef>
              <a:spcAft>
                <a:spcPct val="0"/>
              </a:spcAft>
              <a:buClrTx/>
              <a:buSzTx/>
              <a:buFontTx/>
              <a:buChar char="-"/>
              <a:tabLst/>
            </a:pPr>
            <a:r>
              <a:rPr lang="fr-BE" sz="1200" dirty="0" smtClean="0">
                <a:latin typeface="Arial" charset="0"/>
              </a:rPr>
              <a:t>Id</a:t>
            </a:r>
          </a:p>
          <a:p>
            <a:pPr marL="0" marR="0" indent="0" algn="l" defTabSz="914400" rtl="0" eaLnBrk="1" fontAlgn="base" latinLnBrk="0" hangingPunct="1">
              <a:lnSpc>
                <a:spcPct val="100000"/>
              </a:lnSpc>
              <a:spcBef>
                <a:spcPct val="0"/>
              </a:spcBef>
              <a:spcAft>
                <a:spcPct val="0"/>
              </a:spcAft>
              <a:buClrTx/>
              <a:buSzTx/>
              <a:buFontTx/>
              <a:buChar char="-"/>
              <a:tabLst/>
            </a:pPr>
            <a:r>
              <a:rPr lang="fr-BE" sz="1200" dirty="0" smtClean="0">
                <a:latin typeface="Arial" charset="0"/>
              </a:rPr>
              <a:t>Name</a:t>
            </a:r>
          </a:p>
          <a:p>
            <a:pPr marL="0" marR="0" indent="0" algn="l" defTabSz="914400" rtl="0" eaLnBrk="1" fontAlgn="base" latinLnBrk="0" hangingPunct="1">
              <a:lnSpc>
                <a:spcPct val="100000"/>
              </a:lnSpc>
              <a:spcBef>
                <a:spcPct val="0"/>
              </a:spcBef>
              <a:spcAft>
                <a:spcPct val="0"/>
              </a:spcAft>
              <a:buClrTx/>
              <a:buSzTx/>
              <a:buFontTx/>
              <a:buChar char="-"/>
              <a:tabLst/>
            </a:pPr>
            <a:r>
              <a:rPr kumimoji="0" lang="fr-BE" sz="1200" b="0" i="0" u="none" strike="noStrike" cap="none" normalizeH="0" baseline="0" dirty="0" smtClean="0">
                <a:ln>
                  <a:noFill/>
                </a:ln>
                <a:solidFill>
                  <a:schemeClr val="tx1"/>
                </a:solidFill>
                <a:effectLst/>
                <a:latin typeface="Arial" charset="0"/>
              </a:rPr>
              <a:t> </a:t>
            </a:r>
            <a:r>
              <a:rPr kumimoji="0" lang="fr-BE" sz="1200" b="0" i="0" u="none" strike="noStrike" cap="none" normalizeH="0" baseline="0" dirty="0" err="1" smtClean="0">
                <a:ln>
                  <a:noFill/>
                </a:ln>
                <a:solidFill>
                  <a:schemeClr val="tx1"/>
                </a:solidFill>
                <a:effectLst/>
                <a:latin typeface="Arial" charset="0"/>
              </a:rPr>
              <a:t>firstname</a:t>
            </a:r>
            <a:endParaRPr kumimoji="0" lang="fr-BE" sz="1200" b="0" i="0" u="none" strike="noStrike" cap="none" normalizeH="0" baseline="0" dirty="0" smtClean="0">
              <a:ln>
                <a:noFill/>
              </a:ln>
              <a:solidFill>
                <a:schemeClr val="tx1"/>
              </a:solidFill>
              <a:effectLst/>
              <a:latin typeface="Arial" charset="0"/>
            </a:endParaRPr>
          </a:p>
        </p:txBody>
      </p:sp>
      <p:sp>
        <p:nvSpPr>
          <p:cNvPr id="23" name="Organigramme : Stockage interne 22"/>
          <p:cNvSpPr/>
          <p:nvPr/>
        </p:nvSpPr>
        <p:spPr bwMode="auto">
          <a:xfrm>
            <a:off x="6643702" y="1500174"/>
            <a:ext cx="2071702" cy="1214446"/>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BE" sz="1600" b="1" i="0" u="none" strike="noStrike" cap="none" normalizeH="0" baseline="0" dirty="0" smtClean="0">
                <a:ln>
                  <a:noFill/>
                </a:ln>
                <a:solidFill>
                  <a:schemeClr val="tx1"/>
                </a:solidFill>
                <a:effectLst/>
                <a:latin typeface="Arial" charset="0"/>
              </a:rPr>
              <a:t>Table Commande</a:t>
            </a:r>
          </a:p>
          <a:p>
            <a:pPr marL="0" marR="0" indent="0" algn="l" defTabSz="914400" rtl="0" eaLnBrk="1" fontAlgn="base" latinLnBrk="0" hangingPunct="1">
              <a:lnSpc>
                <a:spcPct val="100000"/>
              </a:lnSpc>
              <a:spcBef>
                <a:spcPct val="0"/>
              </a:spcBef>
              <a:spcAft>
                <a:spcPct val="0"/>
              </a:spcAft>
              <a:buClrTx/>
              <a:buSzTx/>
              <a:buFontTx/>
              <a:buChar char="-"/>
              <a:tabLst/>
            </a:pPr>
            <a:r>
              <a:rPr lang="fr-BE" sz="1200" dirty="0" smtClean="0">
                <a:latin typeface="Arial" charset="0"/>
              </a:rPr>
              <a:t>Id</a:t>
            </a:r>
          </a:p>
          <a:p>
            <a:pPr marL="0" marR="0" indent="0" algn="l" defTabSz="914400" rtl="0" eaLnBrk="1" fontAlgn="base" latinLnBrk="0" hangingPunct="1">
              <a:lnSpc>
                <a:spcPct val="100000"/>
              </a:lnSpc>
              <a:spcBef>
                <a:spcPct val="0"/>
              </a:spcBef>
              <a:spcAft>
                <a:spcPct val="0"/>
              </a:spcAft>
              <a:buClrTx/>
              <a:buSzTx/>
              <a:buFontTx/>
              <a:buChar char="-"/>
              <a:tabLst/>
            </a:pPr>
            <a:r>
              <a:rPr lang="fr-BE" sz="1200" dirty="0" err="1" smtClean="0">
                <a:latin typeface="Arial" charset="0"/>
              </a:rPr>
              <a:t>Numero</a:t>
            </a:r>
            <a:endParaRPr lang="fr-BE" sz="1200" dirty="0" smtClean="0">
              <a:latin typeface="Arial" charset="0"/>
            </a:endParaRPr>
          </a:p>
          <a:p>
            <a:pPr marL="0" marR="0" indent="0" algn="l" defTabSz="914400" rtl="0" eaLnBrk="1" fontAlgn="base" latinLnBrk="0" hangingPunct="1">
              <a:lnSpc>
                <a:spcPct val="100000"/>
              </a:lnSpc>
              <a:spcBef>
                <a:spcPct val="0"/>
              </a:spcBef>
              <a:spcAft>
                <a:spcPct val="0"/>
              </a:spcAft>
              <a:buClrTx/>
              <a:buSzTx/>
              <a:buFontTx/>
              <a:buChar char="-"/>
              <a:tabLst/>
            </a:pPr>
            <a:r>
              <a:rPr kumimoji="0" lang="fr-BE" sz="1200" b="0" i="0" u="none" strike="noStrike" cap="none" normalizeH="0" baseline="0" dirty="0" smtClean="0">
                <a:ln>
                  <a:noFill/>
                </a:ln>
                <a:solidFill>
                  <a:schemeClr val="tx1"/>
                </a:solidFill>
                <a:effectLst/>
                <a:latin typeface="Arial" charset="0"/>
              </a:rPr>
              <a:t> date</a:t>
            </a:r>
          </a:p>
          <a:p>
            <a:pPr marL="0" marR="0" indent="0" algn="l" defTabSz="914400" rtl="0" eaLnBrk="1" fontAlgn="base" latinLnBrk="0" hangingPunct="1">
              <a:lnSpc>
                <a:spcPct val="100000"/>
              </a:lnSpc>
              <a:spcBef>
                <a:spcPct val="0"/>
              </a:spcBef>
              <a:spcAft>
                <a:spcPct val="0"/>
              </a:spcAft>
              <a:buClrTx/>
              <a:buSzTx/>
              <a:buFontTx/>
              <a:buChar char="-"/>
              <a:tabLst/>
            </a:pPr>
            <a:r>
              <a:rPr lang="fr-BE" sz="1200" dirty="0" err="1" smtClean="0">
                <a:latin typeface="Arial" charset="0"/>
              </a:rPr>
              <a:t>idClient</a:t>
            </a:r>
            <a:endParaRPr kumimoji="0" lang="fr-BE" sz="1200" b="0" i="0" u="none" strike="noStrike" cap="none" normalizeH="0" baseline="0" dirty="0" smtClean="0">
              <a:ln>
                <a:noFill/>
              </a:ln>
              <a:solidFill>
                <a:schemeClr val="tx1"/>
              </a:solidFill>
              <a:effectLst/>
              <a:latin typeface="Arial" charset="0"/>
            </a:endParaRPr>
          </a:p>
        </p:txBody>
      </p:sp>
      <p:sp>
        <p:nvSpPr>
          <p:cNvPr id="25" name="ZoneTexte 24"/>
          <p:cNvSpPr txBox="1"/>
          <p:nvPr/>
        </p:nvSpPr>
        <p:spPr>
          <a:xfrm>
            <a:off x="5429256" y="1643050"/>
            <a:ext cx="785818" cy="830997"/>
          </a:xfrm>
          <a:prstGeom prst="rect">
            <a:avLst/>
          </a:prstGeom>
          <a:noFill/>
        </p:spPr>
        <p:txBody>
          <a:bodyPr wrap="square" rtlCol="0">
            <a:spAutoFit/>
          </a:bodyPr>
          <a:lstStyle/>
          <a:p>
            <a:pPr algn="ctr"/>
            <a:r>
              <a:rPr lang="fr-BE" sz="1200" dirty="0" smtClean="0"/>
              <a:t>Lignes de la </a:t>
            </a:r>
          </a:p>
          <a:p>
            <a:pPr algn="ctr"/>
            <a:r>
              <a:rPr lang="fr-BE" sz="1200" dirty="0" smtClean="0"/>
              <a:t>table </a:t>
            </a:r>
          </a:p>
          <a:p>
            <a:pPr algn="ctr"/>
            <a:r>
              <a:rPr lang="fr-BE" sz="1200" dirty="0" smtClean="0"/>
              <a:t>Client</a:t>
            </a:r>
            <a:endParaRPr lang="fr-BE" sz="1200" dirty="0"/>
          </a:p>
        </p:txBody>
      </p:sp>
      <p:cxnSp>
        <p:nvCxnSpPr>
          <p:cNvPr id="31" name="Connecteur droit avec flèche 30"/>
          <p:cNvCxnSpPr/>
          <p:nvPr/>
        </p:nvCxnSpPr>
        <p:spPr bwMode="auto">
          <a:xfrm>
            <a:off x="5429256" y="2784470"/>
            <a:ext cx="785818"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35" name="Connecteur droit avec flèche 34"/>
          <p:cNvCxnSpPr/>
          <p:nvPr/>
        </p:nvCxnSpPr>
        <p:spPr bwMode="auto">
          <a:xfrm>
            <a:off x="5286380" y="3071810"/>
            <a:ext cx="785818" cy="1588"/>
          </a:xfrm>
          <a:prstGeom prst="straightConnector1">
            <a:avLst/>
          </a:prstGeom>
          <a:ln>
            <a:headEnd type="none" w="med" len="med"/>
            <a:tailEnd type="arrow"/>
          </a:ln>
          <a:scene3d>
            <a:camera prst="orthographicFront">
              <a:rot lat="0" lon="10800000" rev="0"/>
            </a:camera>
            <a:lightRig rig="threePt" dir="t"/>
          </a:scene3d>
        </p:spPr>
        <p:style>
          <a:lnRef idx="3">
            <a:schemeClr val="dk1"/>
          </a:lnRef>
          <a:fillRef idx="0">
            <a:schemeClr val="dk1"/>
          </a:fillRef>
          <a:effectRef idx="2">
            <a:schemeClr val="dk1"/>
          </a:effectRef>
          <a:fontRef idx="minor">
            <a:schemeClr val="tx1"/>
          </a:fontRef>
        </p:style>
      </p:cxnSp>
      <p:cxnSp>
        <p:nvCxnSpPr>
          <p:cNvPr id="36" name="Connecteur droit avec flèche 35"/>
          <p:cNvCxnSpPr/>
          <p:nvPr/>
        </p:nvCxnSpPr>
        <p:spPr bwMode="auto">
          <a:xfrm rot="10800000" flipH="1">
            <a:off x="3214679" y="3000372"/>
            <a:ext cx="785818" cy="1588"/>
          </a:xfrm>
          <a:prstGeom prst="straightConnector1">
            <a:avLst/>
          </a:prstGeom>
          <a:ln>
            <a:headEnd type="none" w="med" len="med"/>
            <a:tailEnd type="arrow"/>
          </a:ln>
          <a:scene3d>
            <a:camera prst="orthographicFront">
              <a:rot lat="0" lon="10800000" rev="0"/>
            </a:camera>
            <a:lightRig rig="threePt" dir="t"/>
          </a:scene3d>
        </p:spPr>
        <p:style>
          <a:lnRef idx="3">
            <a:schemeClr val="dk1"/>
          </a:lnRef>
          <a:fillRef idx="0">
            <a:schemeClr val="dk1"/>
          </a:fillRef>
          <a:effectRef idx="2">
            <a:schemeClr val="dk1"/>
          </a:effectRef>
          <a:fontRef idx="minor">
            <a:schemeClr val="tx1"/>
          </a:fontRef>
        </p:style>
      </p:cxnSp>
      <p:sp>
        <p:nvSpPr>
          <p:cNvPr id="18" name="ZoneTexte 17"/>
          <p:cNvSpPr txBox="1"/>
          <p:nvPr/>
        </p:nvSpPr>
        <p:spPr>
          <a:xfrm>
            <a:off x="3428992" y="1669309"/>
            <a:ext cx="857256" cy="830997"/>
          </a:xfrm>
          <a:prstGeom prst="rect">
            <a:avLst/>
          </a:prstGeom>
          <a:noFill/>
        </p:spPr>
        <p:txBody>
          <a:bodyPr wrap="square" rtlCol="0">
            <a:spAutoFit/>
          </a:bodyPr>
          <a:lstStyle/>
          <a:p>
            <a:pPr algn="ctr"/>
            <a:r>
              <a:rPr lang="fr-BE" sz="1200" dirty="0" smtClean="0"/>
              <a:t>Instances de la classe Client</a:t>
            </a:r>
            <a:endParaRPr lang="fr-BE" sz="1200" dirty="0"/>
          </a:p>
        </p:txBody>
      </p:sp>
      <p:sp>
        <p:nvSpPr>
          <p:cNvPr id="21" name="ZoneTexte 20"/>
          <p:cNvSpPr txBox="1"/>
          <p:nvPr/>
        </p:nvSpPr>
        <p:spPr>
          <a:xfrm>
            <a:off x="3357554" y="3169507"/>
            <a:ext cx="928694" cy="600164"/>
          </a:xfrm>
          <a:prstGeom prst="rect">
            <a:avLst/>
          </a:prstGeom>
          <a:noFill/>
        </p:spPr>
        <p:txBody>
          <a:bodyPr wrap="square" rtlCol="0">
            <a:spAutoFit/>
          </a:bodyPr>
          <a:lstStyle/>
          <a:p>
            <a:pPr algn="ctr"/>
            <a:r>
              <a:rPr lang="fr-BE" sz="1100" dirty="0" smtClean="0"/>
              <a:t>Instances de la classe Commande</a:t>
            </a:r>
            <a:endParaRPr lang="fr-BE" sz="1100" dirty="0"/>
          </a:p>
        </p:txBody>
      </p:sp>
      <p:sp>
        <p:nvSpPr>
          <p:cNvPr id="22" name="ZoneTexte 21"/>
          <p:cNvSpPr txBox="1"/>
          <p:nvPr/>
        </p:nvSpPr>
        <p:spPr>
          <a:xfrm>
            <a:off x="5357818" y="3143248"/>
            <a:ext cx="928694" cy="600164"/>
          </a:xfrm>
          <a:prstGeom prst="rect">
            <a:avLst/>
          </a:prstGeom>
          <a:noFill/>
        </p:spPr>
        <p:txBody>
          <a:bodyPr wrap="square" rtlCol="0">
            <a:spAutoFit/>
          </a:bodyPr>
          <a:lstStyle/>
          <a:p>
            <a:pPr algn="ctr"/>
            <a:r>
              <a:rPr lang="fr-BE" sz="1100" dirty="0" smtClean="0"/>
              <a:t>Lignes</a:t>
            </a:r>
          </a:p>
          <a:p>
            <a:pPr algn="ctr"/>
            <a:r>
              <a:rPr lang="fr-BE" sz="1100" dirty="0" smtClean="0"/>
              <a:t>de la classe Commande</a:t>
            </a:r>
            <a:endParaRPr lang="fr-BE" sz="1100" dirty="0"/>
          </a:p>
        </p:txBody>
      </p:sp>
      <p:sp>
        <p:nvSpPr>
          <p:cNvPr id="24" name="Espace réservé du pied de page 23"/>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BE" dirty="0" smtClean="0"/>
              <a:t>Présentation d’Hibernate </a:t>
            </a:r>
            <a:r>
              <a:rPr lang="fr-BE" sz="2400" i="1" dirty="0" smtClean="0"/>
              <a:t>– Etats des instances (objets)</a:t>
            </a:r>
            <a:endParaRPr lang="fr-BE" sz="2400" i="1" dirty="0"/>
          </a:p>
        </p:txBody>
      </p:sp>
      <p:sp>
        <p:nvSpPr>
          <p:cNvPr id="11" name="Rectangle 10"/>
          <p:cNvSpPr/>
          <p:nvPr/>
        </p:nvSpPr>
        <p:spPr>
          <a:xfrm>
            <a:off x="214282" y="714356"/>
            <a:ext cx="8715436" cy="4955203"/>
          </a:xfrm>
          <a:prstGeom prst="rect">
            <a:avLst/>
          </a:prstGeom>
        </p:spPr>
        <p:txBody>
          <a:bodyPr wrap="square">
            <a:spAutoFit/>
          </a:bodyPr>
          <a:lstStyle/>
          <a:p>
            <a:r>
              <a:rPr lang="fr-BE" sz="1600" dirty="0" smtClean="0"/>
              <a:t>Une instance d'une classe persistante peut être dans l'un des trois états</a:t>
            </a:r>
          </a:p>
          <a:p>
            <a:r>
              <a:rPr lang="fr-BE" sz="1600" dirty="0" smtClean="0"/>
              <a:t>suivants, définis par rapport à un </a:t>
            </a:r>
            <a:r>
              <a:rPr lang="fr-BE" sz="1600" b="1" i="1" dirty="0" smtClean="0"/>
              <a:t>contexte de persistance</a:t>
            </a:r>
            <a:r>
              <a:rPr lang="fr-BE" sz="1600" i="1" dirty="0" smtClean="0"/>
              <a:t>. </a:t>
            </a:r>
            <a:r>
              <a:rPr lang="fr-BE" sz="1600" dirty="0" smtClean="0"/>
              <a:t>L'objet</a:t>
            </a:r>
            <a:r>
              <a:rPr lang="fr-BE" sz="1600" i="1" dirty="0" smtClean="0"/>
              <a:t> </a:t>
            </a:r>
            <a:r>
              <a:rPr lang="fr-BE" sz="1600" b="1" i="1" dirty="0" smtClean="0"/>
              <a:t>Session </a:t>
            </a:r>
            <a:r>
              <a:rPr lang="fr-BE" sz="1600" dirty="0" smtClean="0"/>
              <a:t>d‘Hibernate correspond à ce concept de contexte de persistance :</a:t>
            </a:r>
          </a:p>
          <a:p>
            <a:pPr lvl="2"/>
            <a:endParaRPr lang="fr-BE" sz="1600" b="1" dirty="0" smtClean="0"/>
          </a:p>
          <a:p>
            <a:pPr lvl="2"/>
            <a:r>
              <a:rPr lang="fr-BE" sz="1400" b="1" dirty="0" err="1" smtClean="0"/>
              <a:t>Transient</a:t>
            </a:r>
            <a:endParaRPr lang="fr-BE" sz="1400" b="1" dirty="0" smtClean="0"/>
          </a:p>
          <a:p>
            <a:pPr lvl="2"/>
            <a:r>
              <a:rPr lang="fr-BE" sz="1400" dirty="0" smtClean="0"/>
              <a:t>un objet est éphémère s'il a juste été instancié en utilisant l'opérateur </a:t>
            </a:r>
            <a:r>
              <a:rPr lang="fr-BE" sz="1400" b="1" dirty="0" smtClean="0"/>
              <a:t>new</a:t>
            </a:r>
            <a:r>
              <a:rPr lang="fr-BE" sz="1400" dirty="0" smtClean="0"/>
              <a:t>. Il n'a aucune représentation persistante dans la base de données et aucune valeur d'identifiant n'a été assignée. Utilisez la Session d'Hibernate pour rendre un objet persistant et laisser Hibernate s'occuper des expressions SQL qui ont besoin d'être exécutées pour cette </a:t>
            </a:r>
            <a:r>
              <a:rPr lang="fr-BE" sz="1400" dirty="0" err="1" smtClean="0"/>
              <a:t>transistion</a:t>
            </a:r>
            <a:r>
              <a:rPr lang="fr-BE" sz="1400" dirty="0" smtClean="0"/>
              <a:t>.</a:t>
            </a:r>
          </a:p>
          <a:p>
            <a:pPr lvl="2"/>
            <a:endParaRPr lang="fr-BE" sz="1400" dirty="0" smtClean="0"/>
          </a:p>
          <a:p>
            <a:pPr lvl="2"/>
            <a:r>
              <a:rPr lang="fr-BE" sz="1400" b="1" dirty="0" smtClean="0"/>
              <a:t>Persistant</a:t>
            </a:r>
          </a:p>
          <a:p>
            <a:pPr lvl="2"/>
            <a:r>
              <a:rPr lang="fr-BE" sz="1400" dirty="0" smtClean="0"/>
              <a:t>une instance persistante a une représentation dans la base de données et une valeur d'identifiant. Elle pourrait avoir juste été sauvegardée ou chargée, pourtant, elle est par définition dans la portée d'une Session. Hibernate détectera n'importe quels changements effectués</a:t>
            </a:r>
          </a:p>
          <a:p>
            <a:pPr lvl="2"/>
            <a:r>
              <a:rPr lang="fr-BE" sz="1400" dirty="0" smtClean="0"/>
              <a:t>sur un objet dans l'état persistant et synchronisera l'état avec la base de données lors de la fin l'unité de travail. </a:t>
            </a:r>
          </a:p>
          <a:p>
            <a:pPr lvl="2"/>
            <a:endParaRPr lang="fr-BE" sz="1400" dirty="0" smtClean="0"/>
          </a:p>
          <a:p>
            <a:pPr lvl="2"/>
            <a:r>
              <a:rPr lang="fr-BE" sz="1400" b="1" dirty="0" smtClean="0"/>
              <a:t>Détaché</a:t>
            </a:r>
          </a:p>
          <a:p>
            <a:r>
              <a:rPr lang="fr-BE" sz="1400" dirty="0" smtClean="0"/>
              <a:t>	une instance détachée est un objet qui a été persistant, mais dont sa Session a été fermée. La 	référence à l'objet est encore valide, bien sûr, et l'instance détachée pourrait même être modifiée 	dans cet état. Une instance détachée peut être </a:t>
            </a:r>
            <a:r>
              <a:rPr lang="fr-BE" sz="1400" dirty="0" err="1" smtClean="0"/>
              <a:t>réattachée</a:t>
            </a:r>
            <a:r>
              <a:rPr lang="fr-BE" sz="1400" dirty="0" smtClean="0"/>
              <a:t> à une nouvelle Session</a:t>
            </a:r>
          </a:p>
          <a:p>
            <a:pPr lvl="2"/>
            <a:r>
              <a:rPr lang="fr-BE" sz="1400" dirty="0" smtClean="0"/>
              <a:t>plus tard dans le temps, la rendant (et toutes les modifications avec) de nouveau persistante.</a:t>
            </a:r>
          </a:p>
        </p:txBody>
      </p:sp>
      <p:sp>
        <p:nvSpPr>
          <p:cNvPr id="5" name="Espace réservé du pied de page 4"/>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00034" y="2160597"/>
            <a:ext cx="7929618" cy="2268535"/>
          </a:xfrm>
        </p:spPr>
        <p:txBody>
          <a:bodyPr/>
          <a:lstStyle/>
          <a:p>
            <a:pPr algn="ctr"/>
            <a:r>
              <a:rPr lang="fr-BE" sz="6000" b="1" dirty="0" smtClean="0"/>
              <a:t>II.	Les classes persistantes</a:t>
            </a:r>
            <a:endParaRPr lang="fr-BE" sz="6000" dirty="0" smtClean="0"/>
          </a:p>
        </p:txBody>
      </p:sp>
      <p:sp>
        <p:nvSpPr>
          <p:cNvPr id="3" name="Espace réservé du pied de page 2"/>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785818"/>
          </a:xfrm>
        </p:spPr>
        <p:txBody>
          <a:bodyPr/>
          <a:lstStyle/>
          <a:p>
            <a:pPr>
              <a:buNone/>
            </a:pPr>
            <a:r>
              <a:rPr lang="fr-BE" dirty="0" smtClean="0"/>
              <a:t>II.	Les classes persistantes</a:t>
            </a:r>
            <a:endParaRPr lang="fr-BE" sz="2000" i="1" dirty="0"/>
          </a:p>
        </p:txBody>
      </p:sp>
      <p:sp>
        <p:nvSpPr>
          <p:cNvPr id="5" name="Espace réservé du pied de page 4"/>
          <p:cNvSpPr>
            <a:spLocks noGrp="1"/>
          </p:cNvSpPr>
          <p:nvPr>
            <p:ph type="ftr" sz="quarter" idx="10"/>
          </p:nvPr>
        </p:nvSpPr>
        <p:spPr/>
        <p:txBody>
          <a:bodyPr/>
          <a:lstStyle/>
          <a:p>
            <a:r>
              <a:rPr lang="fr-BE" smtClean="0"/>
              <a:t>Introduction à Hibernate</a:t>
            </a:r>
            <a:endParaRPr lang="fr-BE"/>
          </a:p>
        </p:txBody>
      </p:sp>
      <p:sp>
        <p:nvSpPr>
          <p:cNvPr id="6" name="Rectangle 5"/>
          <p:cNvSpPr/>
          <p:nvPr/>
        </p:nvSpPr>
        <p:spPr>
          <a:xfrm>
            <a:off x="357158" y="1000108"/>
            <a:ext cx="8358246" cy="4985980"/>
          </a:xfrm>
          <a:prstGeom prst="rect">
            <a:avLst/>
          </a:prstGeom>
        </p:spPr>
        <p:txBody>
          <a:bodyPr wrap="square">
            <a:spAutoFit/>
          </a:bodyPr>
          <a:lstStyle/>
          <a:p>
            <a:r>
              <a:rPr lang="fr-BE" dirty="0" smtClean="0"/>
              <a:t>Les classes persistantes sont les classes d'une application qui implémentent</a:t>
            </a:r>
          </a:p>
          <a:p>
            <a:r>
              <a:rPr lang="fr-BE" dirty="0" smtClean="0"/>
              <a:t>les entités d'un problème métier (ex. Client et Commande dans une</a:t>
            </a:r>
          </a:p>
          <a:p>
            <a:r>
              <a:rPr lang="fr-BE" dirty="0" smtClean="0"/>
              <a:t>application de commerce électronique).</a:t>
            </a:r>
          </a:p>
          <a:p>
            <a:endParaRPr lang="fr-BE" dirty="0" smtClean="0"/>
          </a:p>
          <a:p>
            <a:pPr lvl="5"/>
            <a:r>
              <a:rPr lang="fr-BE" sz="1200" dirty="0" smtClean="0">
                <a:solidFill>
                  <a:srgbClr val="2603BD"/>
                </a:solidFill>
              </a:rPr>
              <a:t>package </a:t>
            </a:r>
            <a:r>
              <a:rPr lang="fr-BE" sz="1200" dirty="0" err="1" smtClean="0">
                <a:solidFill>
                  <a:srgbClr val="2603BD"/>
                </a:solidFill>
              </a:rPr>
              <a:t>monPackage</a:t>
            </a:r>
            <a:endParaRPr lang="fr-BE" sz="1200" dirty="0" smtClean="0">
              <a:solidFill>
                <a:srgbClr val="2603BD"/>
              </a:solidFill>
            </a:endParaRPr>
          </a:p>
          <a:p>
            <a:pPr lvl="5"/>
            <a:endParaRPr lang="fr-BE" sz="1200" dirty="0" smtClean="0">
              <a:solidFill>
                <a:srgbClr val="2603BD"/>
              </a:solidFill>
            </a:endParaRPr>
          </a:p>
          <a:p>
            <a:pPr lvl="5"/>
            <a:r>
              <a:rPr lang="fr-BE" sz="1200" dirty="0" smtClean="0">
                <a:solidFill>
                  <a:srgbClr val="2603BD"/>
                </a:solidFill>
              </a:rPr>
              <a:t>import </a:t>
            </a:r>
            <a:r>
              <a:rPr lang="fr-BE" sz="1200" dirty="0" err="1" smtClean="0">
                <a:solidFill>
                  <a:srgbClr val="2603BD"/>
                </a:solidFill>
              </a:rPr>
              <a:t>java.util.Set</a:t>
            </a:r>
            <a:r>
              <a:rPr lang="fr-BE" sz="1200" dirty="0" smtClean="0">
                <a:solidFill>
                  <a:srgbClr val="2603BD"/>
                </a:solidFill>
              </a:rPr>
              <a:t>;</a:t>
            </a:r>
          </a:p>
          <a:p>
            <a:pPr lvl="5"/>
            <a:endParaRPr lang="fr-BE" sz="1200" dirty="0" smtClean="0">
              <a:solidFill>
                <a:srgbClr val="2603BD"/>
              </a:solidFill>
            </a:endParaRPr>
          </a:p>
          <a:p>
            <a:pPr lvl="5"/>
            <a:r>
              <a:rPr lang="fr-BE" sz="1200" dirty="0" smtClean="0">
                <a:solidFill>
                  <a:srgbClr val="2603BD"/>
                </a:solidFill>
              </a:rPr>
              <a:t>public class car</a:t>
            </a:r>
          </a:p>
          <a:p>
            <a:pPr lvl="5"/>
            <a:r>
              <a:rPr lang="fr-BE" sz="1200" dirty="0" smtClean="0">
                <a:solidFill>
                  <a:srgbClr val="2603BD"/>
                </a:solidFill>
              </a:rPr>
              <a:t>{</a:t>
            </a:r>
          </a:p>
          <a:p>
            <a:pPr lvl="5"/>
            <a:r>
              <a:rPr lang="fr-BE" sz="1200" dirty="0" smtClean="0">
                <a:solidFill>
                  <a:srgbClr val="2603BD"/>
                </a:solidFill>
              </a:rPr>
              <a:t>	</a:t>
            </a:r>
            <a:r>
              <a:rPr lang="fr-BE" sz="1200" dirty="0" err="1" smtClean="0">
                <a:solidFill>
                  <a:srgbClr val="2603BD"/>
                </a:solidFill>
              </a:rPr>
              <a:t>private</a:t>
            </a:r>
            <a:r>
              <a:rPr lang="fr-BE" sz="1200" dirty="0" smtClean="0">
                <a:solidFill>
                  <a:srgbClr val="2603BD"/>
                </a:solidFill>
              </a:rPr>
              <a:t> </a:t>
            </a:r>
            <a:r>
              <a:rPr lang="fr-BE" sz="1200" dirty="0" err="1" smtClean="0">
                <a:solidFill>
                  <a:srgbClr val="2603BD"/>
                </a:solidFill>
              </a:rPr>
              <a:t>Integer</a:t>
            </a:r>
            <a:r>
              <a:rPr lang="fr-BE" sz="1200" dirty="0" smtClean="0">
                <a:solidFill>
                  <a:srgbClr val="2603BD"/>
                </a:solidFill>
              </a:rPr>
              <a:t> id; 	//Identifiant</a:t>
            </a:r>
          </a:p>
          <a:p>
            <a:pPr lvl="5"/>
            <a:r>
              <a:rPr lang="fr-BE" sz="1200" dirty="0" smtClean="0">
                <a:solidFill>
                  <a:srgbClr val="2603BD"/>
                </a:solidFill>
              </a:rPr>
              <a:t>	</a:t>
            </a:r>
            <a:r>
              <a:rPr lang="fr-BE" sz="1200" dirty="0" err="1" smtClean="0">
                <a:solidFill>
                  <a:srgbClr val="2603BD"/>
                </a:solidFill>
              </a:rPr>
              <a:t>private</a:t>
            </a:r>
            <a:r>
              <a:rPr lang="fr-BE" sz="1200" dirty="0" smtClean="0">
                <a:solidFill>
                  <a:srgbClr val="2603BD"/>
                </a:solidFill>
              </a:rPr>
              <a:t> String marque; </a:t>
            </a:r>
          </a:p>
          <a:p>
            <a:pPr lvl="5"/>
            <a:r>
              <a:rPr lang="fr-BE" sz="1200" dirty="0" smtClean="0">
                <a:solidFill>
                  <a:srgbClr val="2603BD"/>
                </a:solidFill>
              </a:rPr>
              <a:t>	</a:t>
            </a:r>
            <a:r>
              <a:rPr lang="fr-BE" sz="1200" dirty="0" err="1" smtClean="0">
                <a:solidFill>
                  <a:srgbClr val="2603BD"/>
                </a:solidFill>
              </a:rPr>
              <a:t>private</a:t>
            </a:r>
            <a:r>
              <a:rPr lang="fr-BE" sz="1200" dirty="0" smtClean="0">
                <a:solidFill>
                  <a:srgbClr val="2603BD"/>
                </a:solidFill>
              </a:rPr>
              <a:t> Set versions = new </a:t>
            </a:r>
            <a:r>
              <a:rPr lang="fr-BE" sz="1200" dirty="0" err="1" smtClean="0">
                <a:solidFill>
                  <a:srgbClr val="2603BD"/>
                </a:solidFill>
              </a:rPr>
              <a:t>HashSet</a:t>
            </a:r>
            <a:r>
              <a:rPr lang="fr-BE" sz="1200" dirty="0" smtClean="0">
                <a:solidFill>
                  <a:srgbClr val="2603BD"/>
                </a:solidFill>
              </a:rPr>
              <a:t>();</a:t>
            </a:r>
          </a:p>
          <a:p>
            <a:pPr lvl="5"/>
            <a:endParaRPr lang="fr-BE" sz="1200" dirty="0" smtClean="0">
              <a:solidFill>
                <a:srgbClr val="2603BD"/>
              </a:solidFill>
            </a:endParaRPr>
          </a:p>
          <a:p>
            <a:pPr lvl="7"/>
            <a:r>
              <a:rPr lang="fr-BE" sz="1200" dirty="0" err="1" smtClean="0">
                <a:solidFill>
                  <a:srgbClr val="2603BD"/>
                </a:solidFill>
              </a:rPr>
              <a:t>private</a:t>
            </a:r>
            <a:r>
              <a:rPr lang="fr-BE" sz="1200" dirty="0" smtClean="0">
                <a:solidFill>
                  <a:srgbClr val="2603BD"/>
                </a:solidFill>
              </a:rPr>
              <a:t> </a:t>
            </a:r>
            <a:r>
              <a:rPr lang="fr-BE" sz="1200" dirty="0" err="1" smtClean="0">
                <a:solidFill>
                  <a:srgbClr val="2603BD"/>
                </a:solidFill>
              </a:rPr>
              <a:t>void</a:t>
            </a:r>
            <a:r>
              <a:rPr lang="fr-BE" sz="1200" dirty="0" smtClean="0">
                <a:solidFill>
                  <a:srgbClr val="2603BD"/>
                </a:solidFill>
              </a:rPr>
              <a:t> </a:t>
            </a:r>
            <a:r>
              <a:rPr lang="fr-BE" sz="1200" dirty="0" err="1" smtClean="0">
                <a:solidFill>
                  <a:srgbClr val="2603BD"/>
                </a:solidFill>
              </a:rPr>
              <a:t>setId</a:t>
            </a:r>
            <a:r>
              <a:rPr lang="fr-BE" sz="1200" dirty="0" smtClean="0">
                <a:solidFill>
                  <a:srgbClr val="2603BD"/>
                </a:solidFill>
              </a:rPr>
              <a:t>(</a:t>
            </a:r>
            <a:r>
              <a:rPr lang="fr-BE" sz="1200" dirty="0" err="1" smtClean="0">
                <a:solidFill>
                  <a:srgbClr val="2603BD"/>
                </a:solidFill>
              </a:rPr>
              <a:t>Integer</a:t>
            </a:r>
            <a:r>
              <a:rPr lang="fr-BE" sz="1200" dirty="0" smtClean="0">
                <a:solidFill>
                  <a:srgbClr val="2603BD"/>
                </a:solidFill>
              </a:rPr>
              <a:t> id) {</a:t>
            </a:r>
          </a:p>
          <a:p>
            <a:pPr lvl="7"/>
            <a:r>
              <a:rPr lang="fr-BE" sz="1200" dirty="0" smtClean="0">
                <a:solidFill>
                  <a:srgbClr val="2603BD"/>
                </a:solidFill>
              </a:rPr>
              <a:t>this.id=id;</a:t>
            </a:r>
          </a:p>
          <a:p>
            <a:pPr lvl="7"/>
            <a:r>
              <a:rPr lang="fr-BE" sz="1200" dirty="0" smtClean="0">
                <a:solidFill>
                  <a:srgbClr val="2603BD"/>
                </a:solidFill>
              </a:rPr>
              <a:t>}</a:t>
            </a:r>
          </a:p>
          <a:p>
            <a:pPr lvl="7"/>
            <a:r>
              <a:rPr lang="fr-BE" sz="1200" dirty="0" smtClean="0">
                <a:solidFill>
                  <a:srgbClr val="2603BD"/>
                </a:solidFill>
              </a:rPr>
              <a:t>public </a:t>
            </a:r>
            <a:r>
              <a:rPr lang="fr-BE" sz="1200" dirty="0" err="1" smtClean="0">
                <a:solidFill>
                  <a:srgbClr val="2603BD"/>
                </a:solidFill>
              </a:rPr>
              <a:t>Integer</a:t>
            </a:r>
            <a:r>
              <a:rPr lang="fr-BE" sz="1200" dirty="0" smtClean="0">
                <a:solidFill>
                  <a:srgbClr val="2603BD"/>
                </a:solidFill>
              </a:rPr>
              <a:t> </a:t>
            </a:r>
            <a:r>
              <a:rPr lang="fr-BE" sz="1200" dirty="0" err="1" smtClean="0">
                <a:solidFill>
                  <a:srgbClr val="2603BD"/>
                </a:solidFill>
              </a:rPr>
              <a:t>getId</a:t>
            </a:r>
            <a:r>
              <a:rPr lang="fr-BE" sz="1200" dirty="0" smtClean="0">
                <a:solidFill>
                  <a:srgbClr val="2603BD"/>
                </a:solidFill>
              </a:rPr>
              <a:t>() {</a:t>
            </a:r>
          </a:p>
          <a:p>
            <a:pPr lvl="7"/>
            <a:r>
              <a:rPr lang="fr-BE" sz="1200" dirty="0" smtClean="0">
                <a:solidFill>
                  <a:srgbClr val="2603BD"/>
                </a:solidFill>
              </a:rPr>
              <a:t>return id;</a:t>
            </a:r>
          </a:p>
          <a:p>
            <a:pPr lvl="7"/>
            <a:r>
              <a:rPr lang="fr-BE" sz="1200" dirty="0" smtClean="0">
                <a:solidFill>
                  <a:srgbClr val="2603BD"/>
                </a:solidFill>
              </a:rPr>
              <a:t>}</a:t>
            </a:r>
          </a:p>
          <a:p>
            <a:pPr lvl="7"/>
            <a:endParaRPr lang="fr-BE" sz="1200" dirty="0" smtClean="0">
              <a:solidFill>
                <a:srgbClr val="2603BD"/>
              </a:solidFill>
            </a:endParaRPr>
          </a:p>
          <a:p>
            <a:pPr lvl="7"/>
            <a:r>
              <a:rPr lang="fr-BE" sz="1200" b="1" dirty="0" smtClean="0">
                <a:solidFill>
                  <a:srgbClr val="2603BD"/>
                </a:solidFill>
              </a:rPr>
              <a:t>….</a:t>
            </a:r>
          </a:p>
          <a:p>
            <a:pPr lvl="5"/>
            <a:r>
              <a:rPr lang="fr-BE" sz="1200" dirty="0" smtClean="0">
                <a:solidFill>
                  <a:srgbClr val="2603BD"/>
                </a:solidFill>
              </a:rPr>
              <a:t>}</a:t>
            </a:r>
          </a:p>
          <a:p>
            <a:endParaRPr lang="fr-BE" dirty="0" smtClean="0"/>
          </a:p>
        </p:txBody>
      </p:sp>
      <p:sp>
        <p:nvSpPr>
          <p:cNvPr id="7" name="Rectangle 6"/>
          <p:cNvSpPr/>
          <p:nvPr/>
        </p:nvSpPr>
        <p:spPr bwMode="auto">
          <a:xfrm>
            <a:off x="2357422" y="2000240"/>
            <a:ext cx="3786214" cy="3857652"/>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785818"/>
          </a:xfrm>
        </p:spPr>
        <p:txBody>
          <a:bodyPr/>
          <a:lstStyle/>
          <a:p>
            <a:pPr>
              <a:buNone/>
            </a:pPr>
            <a:r>
              <a:rPr lang="fr-BE" dirty="0" smtClean="0"/>
              <a:t>II.	Les classes persistantes</a:t>
            </a:r>
            <a:endParaRPr lang="fr-BE" sz="2000" i="1" dirty="0"/>
          </a:p>
        </p:txBody>
      </p:sp>
      <p:sp>
        <p:nvSpPr>
          <p:cNvPr id="5" name="Espace réservé du pied de page 4"/>
          <p:cNvSpPr>
            <a:spLocks noGrp="1"/>
          </p:cNvSpPr>
          <p:nvPr>
            <p:ph type="ftr" sz="quarter" idx="10"/>
          </p:nvPr>
        </p:nvSpPr>
        <p:spPr/>
        <p:txBody>
          <a:bodyPr/>
          <a:lstStyle/>
          <a:p>
            <a:r>
              <a:rPr lang="fr-BE" smtClean="0"/>
              <a:t>Introduction à Hibernate</a:t>
            </a:r>
            <a:endParaRPr lang="fr-BE"/>
          </a:p>
        </p:txBody>
      </p:sp>
      <p:sp>
        <p:nvSpPr>
          <p:cNvPr id="6" name="Rectangle 5"/>
          <p:cNvSpPr/>
          <p:nvPr/>
        </p:nvSpPr>
        <p:spPr>
          <a:xfrm>
            <a:off x="357158" y="857232"/>
            <a:ext cx="8501122" cy="5909310"/>
          </a:xfrm>
          <a:prstGeom prst="rect">
            <a:avLst/>
          </a:prstGeom>
        </p:spPr>
        <p:txBody>
          <a:bodyPr wrap="square">
            <a:spAutoFit/>
          </a:bodyPr>
          <a:lstStyle/>
          <a:p>
            <a:r>
              <a:rPr lang="fr-BE" dirty="0" smtClean="0"/>
              <a:t>A partir de cet exemple de classe il nous est possible de définir 4 grandes règles à respecter lors de la création de classes persistantes:</a:t>
            </a:r>
          </a:p>
          <a:p>
            <a:endParaRPr lang="fr-BE" dirty="0" smtClean="0"/>
          </a:p>
          <a:p>
            <a:r>
              <a:rPr lang="fr-BE" b="1" dirty="0" smtClean="0"/>
              <a:t>1 - Implémenter un constructeur sans argument</a:t>
            </a:r>
          </a:p>
          <a:p>
            <a:r>
              <a:rPr lang="fr-BE" dirty="0" smtClean="0"/>
              <a:t>Toutes les classes persistantes doivent avoir un constructeur par défaut (lequel peut ne pas être public) pour qu'Hibernate puissent les instancier !</a:t>
            </a:r>
          </a:p>
          <a:p>
            <a:endParaRPr lang="fr-BE" b="1" dirty="0" smtClean="0"/>
          </a:p>
          <a:p>
            <a:r>
              <a:rPr lang="fr-BE" b="1" dirty="0" smtClean="0"/>
              <a:t>2 - Fournir une propriété d'</a:t>
            </a:r>
            <a:r>
              <a:rPr lang="fr-BE" b="1" dirty="0" err="1" smtClean="0"/>
              <a:t>indentifiant</a:t>
            </a:r>
            <a:r>
              <a:rPr lang="fr-BE" b="1" dirty="0" smtClean="0"/>
              <a:t> (optionnel)</a:t>
            </a:r>
          </a:p>
          <a:p>
            <a:r>
              <a:rPr lang="fr-BE" dirty="0" smtClean="0"/>
              <a:t>Cette propriété mappe la valeur de la colonne de clé primaire de la table d'une base de données. La propriété d'identifiant est strictement optionnelle. Vous pouvez l'oublier et laisser Hibernate s'occuper des identifiants de l'objet en interne. Toutefois, cela n’est pas recommandé. </a:t>
            </a:r>
          </a:p>
          <a:p>
            <a:r>
              <a:rPr lang="fr-BE" dirty="0" smtClean="0"/>
              <a:t>Il est également recommandé d’</a:t>
            </a:r>
            <a:r>
              <a:rPr lang="fr-BE" dirty="0" err="1" smtClean="0"/>
              <a:t>utilisier</a:t>
            </a:r>
            <a:r>
              <a:rPr lang="fr-BE" dirty="0" smtClean="0"/>
              <a:t> un type </a:t>
            </a:r>
            <a:r>
              <a:rPr lang="fr-BE" dirty="0" err="1" smtClean="0"/>
              <a:t>nullable</a:t>
            </a:r>
            <a:r>
              <a:rPr lang="fr-BE" dirty="0" smtClean="0"/>
              <a:t> (non primitif).</a:t>
            </a:r>
          </a:p>
          <a:p>
            <a:endParaRPr lang="fr-BE" dirty="0" smtClean="0"/>
          </a:p>
          <a:p>
            <a:r>
              <a:rPr lang="fr-BE" b="1" dirty="0" smtClean="0"/>
              <a:t>3 - Favoriser les classes non finales (optionnel)</a:t>
            </a:r>
          </a:p>
          <a:p>
            <a:endParaRPr lang="fr-BE" b="1" dirty="0" smtClean="0"/>
          </a:p>
          <a:p>
            <a:r>
              <a:rPr lang="fr-BE" b="1" dirty="0" smtClean="0"/>
              <a:t>4 - Déclarer des setter et getter pour les attributs persistants (optionnel)</a:t>
            </a:r>
            <a:endParaRPr lang="fr-BE" dirty="0" smtClean="0"/>
          </a:p>
          <a:p>
            <a:endParaRPr lang="fr-BE" dirty="0" smtClean="0"/>
          </a:p>
          <a:p>
            <a:endParaRPr lang="fr-BE" b="1" dirty="0" smtClean="0"/>
          </a:p>
          <a:p>
            <a:endParaRPr lang="fr-BE" dirty="0" smtClean="0"/>
          </a:p>
          <a:p>
            <a:endParaRPr lang="fr-BE" dirty="0" smtClean="0"/>
          </a:p>
        </p:txBody>
      </p:sp>
    </p:spTree>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00034" y="2160597"/>
            <a:ext cx="7929618" cy="2268535"/>
          </a:xfrm>
        </p:spPr>
        <p:txBody>
          <a:bodyPr/>
          <a:lstStyle/>
          <a:p>
            <a:pPr algn="ctr"/>
            <a:r>
              <a:rPr lang="fr-BE" sz="6000" b="1" dirty="0" smtClean="0"/>
              <a:t>III.	Installer et configurer Hibernate</a:t>
            </a:r>
            <a:endParaRPr lang="fr-BE" sz="6000" dirty="0" smtClean="0"/>
          </a:p>
        </p:txBody>
      </p:sp>
      <p:sp>
        <p:nvSpPr>
          <p:cNvPr id="3" name="Espace réservé du pied de page 2"/>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785818"/>
          </a:xfrm>
        </p:spPr>
        <p:txBody>
          <a:bodyPr/>
          <a:lstStyle/>
          <a:p>
            <a:pPr>
              <a:buNone/>
            </a:pPr>
            <a:r>
              <a:rPr lang="fr-BE" dirty="0" smtClean="0"/>
              <a:t>III.	Installer et configurer Hibernate </a:t>
            </a:r>
            <a:r>
              <a:rPr lang="fr-BE" sz="2000" i="1" dirty="0" smtClean="0"/>
              <a:t>– Préparation de l’environnement pour utiliser Hibernate</a:t>
            </a:r>
            <a:endParaRPr lang="fr-BE" sz="2000" i="1" dirty="0"/>
          </a:p>
        </p:txBody>
      </p:sp>
      <p:sp>
        <p:nvSpPr>
          <p:cNvPr id="17" name="Rectangle 16"/>
          <p:cNvSpPr/>
          <p:nvPr/>
        </p:nvSpPr>
        <p:spPr>
          <a:xfrm>
            <a:off x="428596" y="1181947"/>
            <a:ext cx="8429684" cy="3139321"/>
          </a:xfrm>
          <a:prstGeom prst="rect">
            <a:avLst/>
          </a:prstGeom>
        </p:spPr>
        <p:txBody>
          <a:bodyPr wrap="square">
            <a:spAutoFit/>
          </a:bodyPr>
          <a:lstStyle/>
          <a:p>
            <a:r>
              <a:rPr lang="fr-BE" dirty="0" smtClean="0"/>
              <a:t>Un projet JAVA, si il doit utiliser le framework Hibernate, se doit d’inclure un certains nombre d’archives JAR qui compose Hibernate.</a:t>
            </a:r>
          </a:p>
          <a:p>
            <a:r>
              <a:rPr lang="fr-BE" dirty="0" smtClean="0"/>
              <a:t>L’ensemble de ces archives sont téléchargeables à l’adresse suivante:</a:t>
            </a:r>
          </a:p>
          <a:p>
            <a:pPr algn="ctr"/>
            <a:endParaRPr lang="fr-BE" dirty="0" smtClean="0"/>
          </a:p>
          <a:p>
            <a:pPr algn="ctr"/>
            <a:r>
              <a:rPr lang="fr-BE" dirty="0" smtClean="0">
                <a:hlinkClick r:id="rId3"/>
              </a:rPr>
              <a:t>http://www.hibernate.org/</a:t>
            </a:r>
            <a:endParaRPr lang="fr-BE" dirty="0" smtClean="0"/>
          </a:p>
          <a:p>
            <a:pPr algn="ctr"/>
            <a:endParaRPr lang="fr-BE" dirty="0" smtClean="0"/>
          </a:p>
          <a:p>
            <a:r>
              <a:rPr lang="fr-BE" dirty="0" smtClean="0"/>
              <a:t>Voici les fichier JAR requis pour qu’un projet puisse utiliser et travailler avec Hibernate. Ne pas oublier d’ajouter le driver de base de données.</a:t>
            </a:r>
          </a:p>
          <a:p>
            <a:endParaRPr lang="fr-BE" dirty="0" smtClean="0"/>
          </a:p>
          <a:p>
            <a:pPr algn="ctr"/>
            <a:endParaRPr lang="fr-BE" dirty="0" smtClean="0"/>
          </a:p>
          <a:p>
            <a:pPr algn="ctr"/>
            <a:endParaRPr lang="fr-BE" dirty="0" smtClean="0"/>
          </a:p>
        </p:txBody>
      </p:sp>
      <p:pic>
        <p:nvPicPr>
          <p:cNvPr id="2050" name="Picture 2"/>
          <p:cNvPicPr>
            <a:picLocks noChangeAspect="1" noChangeArrowheads="1"/>
          </p:cNvPicPr>
          <p:nvPr/>
        </p:nvPicPr>
        <p:blipFill>
          <a:blip r:embed="rId4"/>
          <a:srcRect/>
          <a:stretch>
            <a:fillRect/>
          </a:stretch>
        </p:blipFill>
        <p:spPr bwMode="auto">
          <a:xfrm>
            <a:off x="3000364" y="3643314"/>
            <a:ext cx="3338960" cy="2286010"/>
          </a:xfrm>
          <a:prstGeom prst="rect">
            <a:avLst/>
          </a:prstGeom>
          <a:noFill/>
          <a:ln w="9525">
            <a:noFill/>
            <a:miter lim="800000"/>
            <a:headEnd/>
            <a:tailEnd/>
          </a:ln>
          <a:effectLst/>
        </p:spPr>
      </p:pic>
      <p:sp>
        <p:nvSpPr>
          <p:cNvPr id="5" name="Espace réservé du pied de page 4"/>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785818"/>
          </a:xfrm>
        </p:spPr>
        <p:txBody>
          <a:bodyPr/>
          <a:lstStyle/>
          <a:p>
            <a:pPr>
              <a:buNone/>
            </a:pPr>
            <a:r>
              <a:rPr lang="fr-BE" dirty="0" smtClean="0"/>
              <a:t>III.	Installer et configurer Hibernate </a:t>
            </a:r>
            <a:r>
              <a:rPr lang="fr-BE" sz="2000" i="1" dirty="0" smtClean="0"/>
              <a:t>– Configuration d’Hibernate – </a:t>
            </a:r>
            <a:r>
              <a:rPr lang="fr-BE" sz="2000" i="1" dirty="0" err="1" smtClean="0"/>
              <a:t>Hibernate.properties</a:t>
            </a:r>
            <a:endParaRPr lang="fr-BE" sz="2000" i="1" dirty="0"/>
          </a:p>
        </p:txBody>
      </p:sp>
      <p:sp>
        <p:nvSpPr>
          <p:cNvPr id="17" name="Rectangle 16"/>
          <p:cNvSpPr/>
          <p:nvPr/>
        </p:nvSpPr>
        <p:spPr>
          <a:xfrm>
            <a:off x="214282" y="1214422"/>
            <a:ext cx="8786874" cy="4247317"/>
          </a:xfrm>
          <a:prstGeom prst="rect">
            <a:avLst/>
          </a:prstGeom>
        </p:spPr>
        <p:txBody>
          <a:bodyPr wrap="square">
            <a:spAutoFit/>
          </a:bodyPr>
          <a:lstStyle/>
          <a:p>
            <a:r>
              <a:rPr lang="fr-BE" dirty="0" smtClean="0"/>
              <a:t>Le fichier </a:t>
            </a:r>
            <a:r>
              <a:rPr lang="fr-BE" b="1" dirty="0" err="1" smtClean="0"/>
              <a:t>Hibernate.properties</a:t>
            </a:r>
            <a:r>
              <a:rPr lang="fr-BE" dirty="0" smtClean="0"/>
              <a:t> sert à configurer l'accès à la base de données. </a:t>
            </a:r>
          </a:p>
          <a:p>
            <a:r>
              <a:rPr lang="fr-BE" dirty="0" smtClean="0"/>
              <a:t>On va donc y configurer les différentes informations nécessaires à une connexion JDBC. </a:t>
            </a:r>
          </a:p>
          <a:p>
            <a:r>
              <a:rPr lang="fr-BE" dirty="0" smtClean="0"/>
              <a:t/>
            </a:r>
            <a:br>
              <a:rPr lang="fr-BE" dirty="0" smtClean="0"/>
            </a:br>
            <a:r>
              <a:rPr lang="fr-BE" dirty="0" smtClean="0"/>
              <a:t>Les infos indispensables sont les suivantes : </a:t>
            </a:r>
          </a:p>
          <a:p>
            <a:r>
              <a:rPr lang="fr-BE" dirty="0" smtClean="0"/>
              <a:t/>
            </a:r>
            <a:br>
              <a:rPr lang="fr-BE" dirty="0" smtClean="0"/>
            </a:br>
            <a:r>
              <a:rPr lang="fr-BE" b="1" dirty="0" err="1" smtClean="0"/>
              <a:t>hibernate.connection</a:t>
            </a:r>
            <a:r>
              <a:rPr lang="fr-BE" b="1" dirty="0" smtClean="0"/>
              <a:t>.</a:t>
            </a:r>
            <a:r>
              <a:rPr lang="fr-BE" b="1" dirty="0" err="1" smtClean="0"/>
              <a:t>driver_class</a:t>
            </a:r>
            <a:r>
              <a:rPr lang="fr-BE" dirty="0" smtClean="0"/>
              <a:t> = </a:t>
            </a:r>
            <a:r>
              <a:rPr lang="fr-BE" u="sng" dirty="0" err="1" smtClean="0"/>
              <a:t>com.mysql.jdbc.Driver</a:t>
            </a:r>
            <a:endParaRPr lang="fr-BE" u="sng" dirty="0" smtClean="0"/>
          </a:p>
          <a:p>
            <a:endParaRPr lang="fr-BE" dirty="0" smtClean="0"/>
          </a:p>
          <a:p>
            <a:r>
              <a:rPr lang="fr-BE" b="1" dirty="0" err="1" smtClean="0"/>
              <a:t>hibernate.connection.url</a:t>
            </a:r>
            <a:r>
              <a:rPr lang="fr-BE" dirty="0" smtClean="0"/>
              <a:t> = </a:t>
            </a:r>
            <a:r>
              <a:rPr lang="fr-BE" dirty="0" err="1" smtClean="0"/>
              <a:t>jdbc</a:t>
            </a:r>
            <a:r>
              <a:rPr lang="fr-BE" dirty="0" smtClean="0"/>
              <a:t>: </a:t>
            </a:r>
            <a:r>
              <a:rPr lang="fr-BE" dirty="0" err="1" smtClean="0"/>
              <a:t>mysql</a:t>
            </a:r>
            <a:r>
              <a:rPr lang="fr-BE" dirty="0" smtClean="0"/>
              <a:t> ://</a:t>
            </a:r>
            <a:r>
              <a:rPr lang="fr-BE" dirty="0" err="1" smtClean="0"/>
              <a:t>localhost</a:t>
            </a:r>
            <a:r>
              <a:rPr lang="fr-BE" dirty="0" smtClean="0"/>
              <a:t>/</a:t>
            </a:r>
            <a:r>
              <a:rPr lang="fr-BE" dirty="0" err="1" smtClean="0"/>
              <a:t>maBaseDeDonnees</a:t>
            </a:r>
            <a:endParaRPr lang="fr-BE" dirty="0" smtClean="0"/>
          </a:p>
          <a:p>
            <a:endParaRPr lang="fr-BE" dirty="0" smtClean="0"/>
          </a:p>
          <a:p>
            <a:r>
              <a:rPr lang="fr-BE" b="1" dirty="0" err="1" smtClean="0"/>
              <a:t>hibernate.connection.username</a:t>
            </a:r>
            <a:r>
              <a:rPr lang="fr-BE" dirty="0" smtClean="0"/>
              <a:t> = Le nom d'utilisateur de la connexion </a:t>
            </a:r>
          </a:p>
          <a:p>
            <a:endParaRPr lang="fr-BE" dirty="0" smtClean="0"/>
          </a:p>
          <a:p>
            <a:r>
              <a:rPr lang="fr-BE" b="1" dirty="0" err="1" smtClean="0"/>
              <a:t>hibernate.connection.password</a:t>
            </a:r>
            <a:r>
              <a:rPr lang="fr-BE" dirty="0" smtClean="0"/>
              <a:t> = Le mot de passe de la connexion </a:t>
            </a:r>
          </a:p>
          <a:p>
            <a:endParaRPr lang="fr-BE" dirty="0" smtClean="0"/>
          </a:p>
          <a:p>
            <a:r>
              <a:rPr lang="fr-BE" b="1" dirty="0" err="1" smtClean="0"/>
              <a:t>hibernate.dialect</a:t>
            </a:r>
            <a:r>
              <a:rPr lang="fr-BE" dirty="0" smtClean="0"/>
              <a:t> = </a:t>
            </a:r>
            <a:r>
              <a:rPr lang="fr-BE" dirty="0" err="1" smtClean="0"/>
              <a:t>org.hibernate.dialect.MySQLDialect</a:t>
            </a:r>
            <a:r>
              <a:rPr lang="fr-BE" dirty="0" smtClean="0"/>
              <a:t>  </a:t>
            </a:r>
            <a:endParaRPr lang="fr-BE" dirty="0"/>
          </a:p>
        </p:txBody>
      </p:sp>
      <p:sp>
        <p:nvSpPr>
          <p:cNvPr id="5" name="Espace réservé du pied de page 4"/>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68025"/>
            <a:ext cx="9144000" cy="646331"/>
          </a:xfrm>
          <a:prstGeom prst="rect">
            <a:avLst/>
          </a:prstGeom>
          <a:noFill/>
        </p:spPr>
        <p:txBody>
          <a:bodyPr wrap="square" rtlCol="0">
            <a:spAutoFit/>
          </a:bodyPr>
          <a:lstStyle/>
          <a:p>
            <a:pPr algn="ctr"/>
            <a:r>
              <a:rPr lang="fr-BE" sz="3600" b="1" dirty="0" smtClean="0"/>
              <a:t>Table des matières</a:t>
            </a:r>
            <a:endParaRPr lang="fr-BE" sz="3600" b="1" dirty="0"/>
          </a:p>
        </p:txBody>
      </p:sp>
      <p:sp>
        <p:nvSpPr>
          <p:cNvPr id="6" name="ZoneTexte 5"/>
          <p:cNvSpPr txBox="1"/>
          <p:nvPr/>
        </p:nvSpPr>
        <p:spPr>
          <a:xfrm>
            <a:off x="785786" y="857232"/>
            <a:ext cx="7786742" cy="470898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endParaRPr lang="fr-BE" sz="1400" b="1" dirty="0" smtClean="0"/>
          </a:p>
          <a:p>
            <a:r>
              <a:rPr lang="fr-BE" sz="1600" b="1" dirty="0" smtClean="0"/>
              <a:t>I . 	 Présentation d’Hibernate</a:t>
            </a:r>
          </a:p>
          <a:p>
            <a:r>
              <a:rPr lang="fr-BE" sz="1600" b="1" dirty="0" smtClean="0"/>
              <a:t>		</a:t>
            </a:r>
            <a:r>
              <a:rPr lang="fr-BE" sz="1600" b="1" i="1" dirty="0" smtClean="0"/>
              <a:t>Qu’est ce qu’Hibernate ?</a:t>
            </a:r>
          </a:p>
          <a:p>
            <a:r>
              <a:rPr lang="fr-BE" sz="1600" b="1" i="1" dirty="0" smtClean="0"/>
              <a:t>		Avantages et inconvénients</a:t>
            </a:r>
          </a:p>
          <a:p>
            <a:r>
              <a:rPr lang="fr-BE" sz="1600" b="1" i="1" dirty="0" smtClean="0"/>
              <a:t>		Architecture et principe de fonctionnement</a:t>
            </a:r>
          </a:p>
          <a:p>
            <a:r>
              <a:rPr lang="fr-BE" sz="1600" b="1" i="1" dirty="0" smtClean="0"/>
              <a:t>		Etats des instances</a:t>
            </a:r>
          </a:p>
          <a:p>
            <a:endParaRPr lang="fr-BE" sz="1600" b="1" i="1" dirty="0" smtClean="0"/>
          </a:p>
          <a:p>
            <a:r>
              <a:rPr lang="fr-BE" sz="1600" b="1" dirty="0" smtClean="0"/>
              <a:t>II.	Les classes persistantes</a:t>
            </a:r>
          </a:p>
          <a:p>
            <a:endParaRPr lang="fr-BE" sz="1400" b="1" dirty="0" smtClean="0"/>
          </a:p>
          <a:p>
            <a:r>
              <a:rPr lang="fr-BE" sz="1600" b="1" dirty="0" smtClean="0"/>
              <a:t>III . 	 Installer et configurer Hibernate</a:t>
            </a:r>
          </a:p>
          <a:p>
            <a:endParaRPr lang="fr-BE" sz="1600" b="1" i="1" dirty="0" smtClean="0"/>
          </a:p>
          <a:p>
            <a:r>
              <a:rPr lang="fr-BE" sz="1600" b="1" i="1" dirty="0" smtClean="0"/>
              <a:t>		Préparation de l’environnement pour utiliser Hibernate</a:t>
            </a:r>
          </a:p>
          <a:p>
            <a:r>
              <a:rPr lang="fr-BE" sz="1600" b="1" i="1" dirty="0" smtClean="0"/>
              <a:t>		Configuration d’Hibernate </a:t>
            </a:r>
            <a:r>
              <a:rPr lang="fr-BE" sz="1600" dirty="0" smtClean="0"/>
              <a:t>– </a:t>
            </a:r>
            <a:r>
              <a:rPr lang="fr-BE" sz="1600" dirty="0" err="1" smtClean="0"/>
              <a:t>Hibernate.properties</a:t>
            </a:r>
            <a:endParaRPr lang="fr-BE" sz="1600" b="1" i="1" dirty="0" smtClean="0"/>
          </a:p>
          <a:p>
            <a:r>
              <a:rPr lang="fr-BE" sz="1600" b="1" i="1" dirty="0" smtClean="0"/>
              <a:t>		Configuration d’Hibernate </a:t>
            </a:r>
            <a:r>
              <a:rPr lang="fr-BE" sz="1600" dirty="0" smtClean="0"/>
              <a:t>– Hibernate.cfg.xml</a:t>
            </a:r>
          </a:p>
          <a:p>
            <a:r>
              <a:rPr lang="fr-BE" sz="1600" b="1" i="1" dirty="0" smtClean="0"/>
              <a:t>		Qu'est ce que le </a:t>
            </a:r>
            <a:r>
              <a:rPr lang="fr-BE" sz="1600" b="1" i="1" dirty="0" err="1" smtClean="0"/>
              <a:t>dialect</a:t>
            </a:r>
            <a:r>
              <a:rPr lang="fr-BE" sz="1600" b="1" i="1" dirty="0" smtClean="0"/>
              <a:t> SQL ?</a:t>
            </a:r>
          </a:p>
          <a:p>
            <a:r>
              <a:rPr lang="fr-BE" sz="1600" b="1" i="1" dirty="0" smtClean="0"/>
              <a:t>		Les fichiers de </a:t>
            </a:r>
            <a:r>
              <a:rPr lang="fr-BE" sz="1600" b="1" i="1" dirty="0" err="1" smtClean="0"/>
              <a:t>mapping</a:t>
            </a:r>
            <a:r>
              <a:rPr lang="fr-BE" sz="1600" i="1" dirty="0" smtClean="0"/>
              <a:t>		</a:t>
            </a:r>
            <a:endParaRPr lang="fr-BE" sz="1600" b="1" i="1" dirty="0" smtClean="0"/>
          </a:p>
          <a:p>
            <a:endParaRPr lang="fr-BE" sz="1600" b="1" i="1" dirty="0" smtClean="0"/>
          </a:p>
          <a:p>
            <a:pPr marL="400050" indent="-400050"/>
            <a:r>
              <a:rPr lang="fr-BE" sz="1600" b="1" dirty="0" smtClean="0"/>
              <a:t>IV.		Hibernate par l’exemple</a:t>
            </a:r>
          </a:p>
          <a:p>
            <a:pPr marL="1771650" lvl="3" indent="-400050"/>
            <a:r>
              <a:rPr lang="fr-BE" sz="1600" b="1" dirty="0" smtClean="0"/>
              <a:t>	 </a:t>
            </a:r>
            <a:r>
              <a:rPr lang="fr-BE" sz="1600" b="1" i="1" dirty="0" smtClean="0"/>
              <a:t>Exercice</a:t>
            </a:r>
          </a:p>
        </p:txBody>
      </p:sp>
      <p:sp>
        <p:nvSpPr>
          <p:cNvPr id="5" name="Espace réservé du pied de page 4"/>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785818"/>
          </a:xfrm>
        </p:spPr>
        <p:txBody>
          <a:bodyPr/>
          <a:lstStyle/>
          <a:p>
            <a:pPr>
              <a:buNone/>
            </a:pPr>
            <a:r>
              <a:rPr lang="fr-BE" dirty="0" smtClean="0"/>
              <a:t>III.	Installer et configurer Hibernate </a:t>
            </a:r>
            <a:r>
              <a:rPr lang="fr-BE" sz="2000" i="1" dirty="0" smtClean="0"/>
              <a:t>– Configuration d’Hibernate – Hibernate.cfg.xml</a:t>
            </a:r>
            <a:endParaRPr lang="fr-BE" sz="2000" i="1" dirty="0"/>
          </a:p>
        </p:txBody>
      </p:sp>
      <p:sp>
        <p:nvSpPr>
          <p:cNvPr id="17" name="Rectangle 16"/>
          <p:cNvSpPr/>
          <p:nvPr/>
        </p:nvSpPr>
        <p:spPr>
          <a:xfrm>
            <a:off x="357158" y="1214422"/>
            <a:ext cx="8429684" cy="3970318"/>
          </a:xfrm>
          <a:prstGeom prst="rect">
            <a:avLst/>
          </a:prstGeom>
        </p:spPr>
        <p:txBody>
          <a:bodyPr wrap="square">
            <a:spAutoFit/>
          </a:bodyPr>
          <a:lstStyle/>
          <a:p>
            <a:r>
              <a:rPr lang="fr-BE" dirty="0" smtClean="0"/>
              <a:t>Hibernate permet de manipuler facilement les objets persistants mais demande une configuration rigoureuse</a:t>
            </a:r>
          </a:p>
          <a:p>
            <a:endParaRPr lang="fr-BE" dirty="0" smtClean="0"/>
          </a:p>
          <a:p>
            <a:endParaRPr lang="fr-BE" dirty="0" smtClean="0"/>
          </a:p>
          <a:p>
            <a:r>
              <a:rPr lang="fr-BE" dirty="0" smtClean="0"/>
              <a:t>Le premier fichier à créer dans un projet est le fichier </a:t>
            </a:r>
            <a:r>
              <a:rPr lang="fr-BE" b="1" i="1" dirty="0" smtClean="0"/>
              <a:t>hibernate.cfg.xml </a:t>
            </a:r>
            <a:r>
              <a:rPr lang="fr-BE" dirty="0" smtClean="0"/>
              <a:t>(dans le répertoire racine </a:t>
            </a:r>
            <a:r>
              <a:rPr lang="fr-BE" b="1" dirty="0" err="1" smtClean="0"/>
              <a:t>src</a:t>
            </a:r>
            <a:r>
              <a:rPr lang="fr-BE" dirty="0" smtClean="0"/>
              <a:t>)</a:t>
            </a:r>
          </a:p>
          <a:p>
            <a:endParaRPr lang="fr-BE" dirty="0" smtClean="0"/>
          </a:p>
          <a:p>
            <a:r>
              <a:rPr lang="fr-BE" dirty="0" smtClean="0"/>
              <a:t>Le fichier Hibernate.cfg.xml a presque la même utilité que le fichier </a:t>
            </a:r>
            <a:r>
              <a:rPr lang="fr-BE" b="1" dirty="0" err="1" smtClean="0"/>
              <a:t>Hibernate.properties</a:t>
            </a:r>
            <a:r>
              <a:rPr lang="fr-BE" b="1" dirty="0" smtClean="0"/>
              <a:t>.</a:t>
            </a:r>
          </a:p>
          <a:p>
            <a:r>
              <a:rPr lang="fr-BE" dirty="0" smtClean="0"/>
              <a:t>Soit on configure la connexion JDBC dans le fichier </a:t>
            </a:r>
            <a:r>
              <a:rPr lang="fr-BE" dirty="0" err="1" smtClean="0"/>
              <a:t>properties</a:t>
            </a:r>
            <a:r>
              <a:rPr lang="fr-BE" dirty="0" smtClean="0"/>
              <a:t> soit on le configure ici. Les deux cas sont équivalents</a:t>
            </a:r>
          </a:p>
          <a:p>
            <a:r>
              <a:rPr lang="fr-BE" dirty="0" smtClean="0"/>
              <a:t/>
            </a:r>
            <a:br>
              <a:rPr lang="fr-BE" dirty="0" smtClean="0"/>
            </a:br>
            <a:r>
              <a:rPr lang="fr-BE" dirty="0" smtClean="0"/>
              <a:t>La seule chose ou il change, est que ce fichier sert aussi à référencer les différents fichiers de mapping</a:t>
            </a:r>
          </a:p>
        </p:txBody>
      </p:sp>
      <p:sp>
        <p:nvSpPr>
          <p:cNvPr id="5" name="Espace réservé du pied de page 4"/>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785818"/>
          </a:xfrm>
        </p:spPr>
        <p:txBody>
          <a:bodyPr/>
          <a:lstStyle/>
          <a:p>
            <a:pPr>
              <a:buNone/>
            </a:pPr>
            <a:r>
              <a:rPr lang="fr-BE" dirty="0" smtClean="0"/>
              <a:t>III.	Installer et configurer Hibernate </a:t>
            </a:r>
            <a:r>
              <a:rPr lang="fr-BE" sz="2000" i="1" dirty="0" smtClean="0"/>
              <a:t>– Configuration d’Hibernate – Hibernate.cfg.xml</a:t>
            </a:r>
            <a:endParaRPr lang="fr-BE" sz="2000" i="1" dirty="0"/>
          </a:p>
        </p:txBody>
      </p:sp>
      <p:sp>
        <p:nvSpPr>
          <p:cNvPr id="17" name="Rectangle 16"/>
          <p:cNvSpPr/>
          <p:nvPr/>
        </p:nvSpPr>
        <p:spPr>
          <a:xfrm>
            <a:off x="1214414" y="1000108"/>
            <a:ext cx="7215238" cy="4862870"/>
          </a:xfrm>
          <a:prstGeom prst="rect">
            <a:avLst/>
          </a:prstGeom>
          <a:ln w="19050">
            <a:solidFill>
              <a:schemeClr val="tx1"/>
            </a:solidFill>
            <a:prstDash val="dash"/>
          </a:ln>
        </p:spPr>
        <p:txBody>
          <a:bodyPr wrap="square">
            <a:spAutoFit/>
          </a:bodyPr>
          <a:lstStyle/>
          <a:p>
            <a:r>
              <a:rPr lang="fr-BE" sz="1000" dirty="0" smtClean="0">
                <a:solidFill>
                  <a:schemeClr val="accent2">
                    <a:lumMod val="75000"/>
                  </a:schemeClr>
                </a:solidFill>
              </a:rPr>
              <a:t>&lt;?</a:t>
            </a:r>
            <a:r>
              <a:rPr lang="fr-BE" sz="1000" dirty="0" err="1" smtClean="0">
                <a:solidFill>
                  <a:schemeClr val="accent2">
                    <a:lumMod val="75000"/>
                  </a:schemeClr>
                </a:solidFill>
              </a:rPr>
              <a:t>xml</a:t>
            </a:r>
            <a:r>
              <a:rPr lang="fr-BE" sz="1000" dirty="0" smtClean="0">
                <a:solidFill>
                  <a:schemeClr val="accent2">
                    <a:lumMod val="75000"/>
                  </a:schemeClr>
                </a:solidFill>
              </a:rPr>
              <a:t> version='1.0' </a:t>
            </a:r>
            <a:r>
              <a:rPr lang="fr-BE" sz="1000" dirty="0" err="1" smtClean="0">
                <a:solidFill>
                  <a:schemeClr val="accent2">
                    <a:lumMod val="75000"/>
                  </a:schemeClr>
                </a:solidFill>
              </a:rPr>
              <a:t>encoding</a:t>
            </a:r>
            <a:r>
              <a:rPr lang="fr-BE" sz="1000" dirty="0" smtClean="0">
                <a:solidFill>
                  <a:schemeClr val="accent2">
                    <a:lumMod val="75000"/>
                  </a:schemeClr>
                </a:solidFill>
              </a:rPr>
              <a:t>='</a:t>
            </a:r>
            <a:r>
              <a:rPr lang="fr-BE" sz="1000" dirty="0" err="1" smtClean="0">
                <a:solidFill>
                  <a:schemeClr val="accent2">
                    <a:lumMod val="75000"/>
                  </a:schemeClr>
                </a:solidFill>
              </a:rPr>
              <a:t>utf</a:t>
            </a:r>
            <a:r>
              <a:rPr lang="fr-BE" sz="1000" dirty="0" smtClean="0">
                <a:solidFill>
                  <a:schemeClr val="accent2">
                    <a:lumMod val="75000"/>
                  </a:schemeClr>
                </a:solidFill>
              </a:rPr>
              <a:t>-8'?&gt;</a:t>
            </a:r>
          </a:p>
          <a:p>
            <a:r>
              <a:rPr lang="fr-BE" sz="1000" dirty="0" smtClean="0">
                <a:solidFill>
                  <a:schemeClr val="accent2">
                    <a:lumMod val="75000"/>
                  </a:schemeClr>
                </a:solidFill>
              </a:rPr>
              <a:t>&lt;!DOCTYPE </a:t>
            </a:r>
            <a:r>
              <a:rPr lang="fr-BE" sz="1000" dirty="0" err="1" smtClean="0">
                <a:solidFill>
                  <a:schemeClr val="accent2">
                    <a:lumMod val="75000"/>
                  </a:schemeClr>
                </a:solidFill>
              </a:rPr>
              <a:t>hibernate</a:t>
            </a:r>
            <a:r>
              <a:rPr lang="fr-BE" sz="1000" dirty="0" smtClean="0">
                <a:solidFill>
                  <a:schemeClr val="accent2">
                    <a:lumMod val="75000"/>
                  </a:schemeClr>
                </a:solidFill>
              </a:rPr>
              <a:t>-configuration PUBLIC</a:t>
            </a:r>
          </a:p>
          <a:p>
            <a:r>
              <a:rPr lang="fr-BE" sz="1000" dirty="0" smtClean="0">
                <a:solidFill>
                  <a:schemeClr val="accent2">
                    <a:lumMod val="75000"/>
                  </a:schemeClr>
                </a:solidFill>
              </a:rPr>
              <a:t>"-//Hibernate/Hibernate Configuration DTD//EN"</a:t>
            </a:r>
          </a:p>
          <a:p>
            <a:r>
              <a:rPr lang="fr-BE" sz="1000" dirty="0" smtClean="0">
                <a:solidFill>
                  <a:schemeClr val="accent2">
                    <a:lumMod val="75000"/>
                  </a:schemeClr>
                </a:solidFill>
              </a:rPr>
              <a:t>"http://hibernate.sourceforge.net/hibernate-configuration-3.0.dtd"&gt;</a:t>
            </a:r>
          </a:p>
          <a:p>
            <a:endParaRPr lang="fr-BE" sz="1000" dirty="0" smtClean="0">
              <a:solidFill>
                <a:schemeClr val="accent2">
                  <a:lumMod val="75000"/>
                </a:schemeClr>
              </a:solidFill>
            </a:endParaRPr>
          </a:p>
          <a:p>
            <a:r>
              <a:rPr lang="fr-BE" sz="1000" dirty="0" smtClean="0">
                <a:solidFill>
                  <a:schemeClr val="accent2">
                    <a:lumMod val="75000"/>
                  </a:schemeClr>
                </a:solidFill>
              </a:rPr>
              <a:t>&lt;</a:t>
            </a:r>
            <a:r>
              <a:rPr lang="fr-BE" sz="1000" dirty="0" err="1" smtClean="0">
                <a:solidFill>
                  <a:schemeClr val="accent2">
                    <a:lumMod val="75000"/>
                  </a:schemeClr>
                </a:solidFill>
              </a:rPr>
              <a:t>hibernate</a:t>
            </a:r>
            <a:r>
              <a:rPr lang="fr-BE" sz="1000" dirty="0" smtClean="0">
                <a:solidFill>
                  <a:schemeClr val="accent2">
                    <a:lumMod val="75000"/>
                  </a:schemeClr>
                </a:solidFill>
              </a:rPr>
              <a:t>-configuration&gt;</a:t>
            </a:r>
          </a:p>
          <a:p>
            <a:endParaRPr lang="fr-BE" sz="1000" dirty="0" smtClean="0">
              <a:solidFill>
                <a:schemeClr val="accent2">
                  <a:lumMod val="75000"/>
                </a:schemeClr>
              </a:solidFill>
            </a:endParaRPr>
          </a:p>
          <a:p>
            <a:r>
              <a:rPr lang="fr-BE" sz="1000" dirty="0" smtClean="0">
                <a:solidFill>
                  <a:schemeClr val="accent2">
                    <a:lumMod val="75000"/>
                  </a:schemeClr>
                </a:solidFill>
              </a:rPr>
              <a:t>&lt;session-</a:t>
            </a:r>
            <a:r>
              <a:rPr lang="fr-BE" sz="1000" dirty="0" err="1" smtClean="0">
                <a:solidFill>
                  <a:schemeClr val="accent2">
                    <a:lumMod val="75000"/>
                  </a:schemeClr>
                </a:solidFill>
              </a:rPr>
              <a:t>factory</a:t>
            </a:r>
            <a:r>
              <a:rPr lang="fr-BE" sz="1000" dirty="0" smtClean="0">
                <a:solidFill>
                  <a:schemeClr val="accent2">
                    <a:lumMod val="75000"/>
                  </a:schemeClr>
                </a:solidFill>
              </a:rPr>
              <a:t>&gt;</a:t>
            </a:r>
          </a:p>
          <a:p>
            <a:r>
              <a:rPr lang="fr-BE" sz="1000" dirty="0" smtClean="0">
                <a:solidFill>
                  <a:schemeClr val="accent2">
                    <a:lumMod val="75000"/>
                  </a:schemeClr>
                </a:solidFill>
              </a:rPr>
              <a:t>      </a:t>
            </a:r>
          </a:p>
          <a:p>
            <a:r>
              <a:rPr lang="fr-BE" sz="1000" dirty="0" smtClean="0">
                <a:solidFill>
                  <a:schemeClr val="accent2">
                    <a:lumMod val="75000"/>
                  </a:schemeClr>
                </a:solidFill>
              </a:rPr>
              <a:t>      &lt;!-- </a:t>
            </a:r>
            <a:r>
              <a:rPr lang="fr-BE" sz="1000" dirty="0" err="1" smtClean="0">
                <a:solidFill>
                  <a:schemeClr val="accent2">
                    <a:lumMod val="75000"/>
                  </a:schemeClr>
                </a:solidFill>
              </a:rPr>
              <a:t>Database</a:t>
            </a:r>
            <a:r>
              <a:rPr lang="fr-BE" sz="1000" dirty="0" smtClean="0">
                <a:solidFill>
                  <a:schemeClr val="accent2">
                    <a:lumMod val="75000"/>
                  </a:schemeClr>
                </a:solidFill>
              </a:rPr>
              <a:t> </a:t>
            </a:r>
            <a:r>
              <a:rPr lang="fr-BE" sz="1000" dirty="0" err="1" smtClean="0">
                <a:solidFill>
                  <a:schemeClr val="accent2">
                    <a:lumMod val="75000"/>
                  </a:schemeClr>
                </a:solidFill>
              </a:rPr>
              <a:t>Driver's</a:t>
            </a:r>
            <a:r>
              <a:rPr lang="fr-BE" sz="1000" dirty="0" smtClean="0">
                <a:solidFill>
                  <a:schemeClr val="accent2">
                    <a:lumMod val="75000"/>
                  </a:schemeClr>
                </a:solidFill>
              </a:rPr>
              <a:t> class --&gt;</a:t>
            </a:r>
          </a:p>
          <a:p>
            <a:r>
              <a:rPr lang="en-US" sz="1000" dirty="0" smtClean="0">
                <a:solidFill>
                  <a:schemeClr val="accent2">
                    <a:lumMod val="75000"/>
                  </a:schemeClr>
                </a:solidFill>
              </a:rPr>
              <a:t>      &lt;property name="</a:t>
            </a:r>
            <a:r>
              <a:rPr lang="en-US" sz="1000" dirty="0" err="1" smtClean="0">
                <a:solidFill>
                  <a:schemeClr val="accent2">
                    <a:lumMod val="75000"/>
                  </a:schemeClr>
                </a:solidFill>
              </a:rPr>
              <a:t>hibernate.connection.driver_class</a:t>
            </a:r>
            <a:r>
              <a:rPr lang="en-US" sz="1000" dirty="0" smtClean="0">
                <a:solidFill>
                  <a:schemeClr val="accent2">
                    <a:lumMod val="75000"/>
                  </a:schemeClr>
                </a:solidFill>
              </a:rPr>
              <a:t>"&gt;</a:t>
            </a:r>
            <a:r>
              <a:rPr lang="en-US" sz="1000" dirty="0" err="1" smtClean="0">
                <a:solidFill>
                  <a:schemeClr val="accent2">
                    <a:lumMod val="75000"/>
                  </a:schemeClr>
                </a:solidFill>
              </a:rPr>
              <a:t>com.mysql.jdbc.Driver</a:t>
            </a:r>
            <a:r>
              <a:rPr lang="en-US" sz="1000" dirty="0" smtClean="0">
                <a:solidFill>
                  <a:schemeClr val="accent2">
                    <a:lumMod val="75000"/>
                  </a:schemeClr>
                </a:solidFill>
              </a:rPr>
              <a:t>&lt;/property&gt;</a:t>
            </a:r>
            <a:r>
              <a:rPr lang="fr-BE" sz="1000" dirty="0" smtClean="0">
                <a:solidFill>
                  <a:schemeClr val="accent2">
                    <a:lumMod val="75000"/>
                  </a:schemeClr>
                </a:solidFill>
              </a:rPr>
              <a:t>    </a:t>
            </a:r>
          </a:p>
          <a:p>
            <a:r>
              <a:rPr lang="fr-BE" sz="1000" dirty="0" smtClean="0">
                <a:solidFill>
                  <a:schemeClr val="accent2">
                    <a:lumMod val="75000"/>
                  </a:schemeClr>
                </a:solidFill>
              </a:rPr>
              <a:t>      &lt;!-- </a:t>
            </a:r>
            <a:r>
              <a:rPr lang="fr-BE" sz="1000" dirty="0" err="1" smtClean="0">
                <a:solidFill>
                  <a:schemeClr val="accent2">
                    <a:lumMod val="75000"/>
                  </a:schemeClr>
                </a:solidFill>
              </a:rPr>
              <a:t>Database's</a:t>
            </a:r>
            <a:r>
              <a:rPr lang="fr-BE" sz="1000" dirty="0" smtClean="0">
                <a:solidFill>
                  <a:schemeClr val="accent2">
                    <a:lumMod val="75000"/>
                  </a:schemeClr>
                </a:solidFill>
              </a:rPr>
              <a:t> URL --&gt;</a:t>
            </a:r>
          </a:p>
          <a:p>
            <a:r>
              <a:rPr lang="fr-BE" sz="1000" dirty="0" smtClean="0">
                <a:solidFill>
                  <a:schemeClr val="accent2">
                    <a:lumMod val="75000"/>
                  </a:schemeClr>
                </a:solidFill>
              </a:rPr>
              <a:t>      &lt;</a:t>
            </a:r>
            <a:r>
              <a:rPr lang="fr-BE" sz="1000" dirty="0" err="1" smtClean="0">
                <a:solidFill>
                  <a:schemeClr val="accent2">
                    <a:lumMod val="75000"/>
                  </a:schemeClr>
                </a:solidFill>
              </a:rPr>
              <a:t>property</a:t>
            </a:r>
            <a:r>
              <a:rPr lang="fr-BE" sz="1000" dirty="0" smtClean="0">
                <a:solidFill>
                  <a:schemeClr val="accent2">
                    <a:lumMod val="75000"/>
                  </a:schemeClr>
                </a:solidFill>
              </a:rPr>
              <a:t> </a:t>
            </a:r>
            <a:r>
              <a:rPr lang="fr-BE" sz="1000" dirty="0" err="1" smtClean="0">
                <a:solidFill>
                  <a:schemeClr val="accent2">
                    <a:lumMod val="75000"/>
                  </a:schemeClr>
                </a:solidFill>
              </a:rPr>
              <a:t>name</a:t>
            </a:r>
            <a:r>
              <a:rPr lang="fr-BE" sz="1000" dirty="0" smtClean="0">
                <a:solidFill>
                  <a:schemeClr val="accent2">
                    <a:lumMod val="75000"/>
                  </a:schemeClr>
                </a:solidFill>
              </a:rPr>
              <a:t>="</a:t>
            </a:r>
            <a:r>
              <a:rPr lang="fr-BE" sz="1000" dirty="0" err="1" smtClean="0">
                <a:solidFill>
                  <a:schemeClr val="accent2">
                    <a:lumMod val="75000"/>
                  </a:schemeClr>
                </a:solidFill>
              </a:rPr>
              <a:t>hibernate.connection.url</a:t>
            </a:r>
            <a:r>
              <a:rPr lang="fr-BE" sz="1000" dirty="0" smtClean="0">
                <a:solidFill>
                  <a:schemeClr val="accent2">
                    <a:lumMod val="75000"/>
                  </a:schemeClr>
                </a:solidFill>
              </a:rPr>
              <a:t>"&gt;</a:t>
            </a:r>
            <a:r>
              <a:rPr lang="fr-BE" sz="1000" dirty="0" err="1" smtClean="0">
                <a:solidFill>
                  <a:schemeClr val="accent2">
                    <a:lumMod val="75000"/>
                  </a:schemeClr>
                </a:solidFill>
              </a:rPr>
              <a:t>jdbc:mysql://localhost/technofuturticdb&lt;/property</a:t>
            </a:r>
            <a:r>
              <a:rPr lang="fr-BE" sz="1000" dirty="0" smtClean="0">
                <a:solidFill>
                  <a:schemeClr val="accent2">
                    <a:lumMod val="75000"/>
                  </a:schemeClr>
                </a:solidFill>
              </a:rPr>
              <a:t>&gt;    </a:t>
            </a:r>
          </a:p>
          <a:p>
            <a:r>
              <a:rPr lang="fr-BE" sz="1000" dirty="0" smtClean="0">
                <a:solidFill>
                  <a:schemeClr val="accent2">
                    <a:lumMod val="75000"/>
                  </a:schemeClr>
                </a:solidFill>
              </a:rPr>
              <a:t>      &lt;!-- </a:t>
            </a:r>
            <a:r>
              <a:rPr lang="fr-BE" sz="1000" dirty="0" err="1" smtClean="0">
                <a:solidFill>
                  <a:schemeClr val="accent2">
                    <a:lumMod val="75000"/>
                  </a:schemeClr>
                </a:solidFill>
              </a:rPr>
              <a:t>Username</a:t>
            </a:r>
            <a:r>
              <a:rPr lang="fr-BE" sz="1000" dirty="0" smtClean="0">
                <a:solidFill>
                  <a:schemeClr val="accent2">
                    <a:lumMod val="75000"/>
                  </a:schemeClr>
                </a:solidFill>
              </a:rPr>
              <a:t> --&gt;</a:t>
            </a:r>
          </a:p>
          <a:p>
            <a:r>
              <a:rPr lang="en-US" sz="1000" dirty="0" smtClean="0">
                <a:solidFill>
                  <a:schemeClr val="accent2">
                    <a:lumMod val="75000"/>
                  </a:schemeClr>
                </a:solidFill>
              </a:rPr>
              <a:t>      &lt;property name="</a:t>
            </a:r>
            <a:r>
              <a:rPr lang="en-US" sz="1000" dirty="0" err="1" smtClean="0">
                <a:solidFill>
                  <a:schemeClr val="accent2">
                    <a:lumMod val="75000"/>
                  </a:schemeClr>
                </a:solidFill>
              </a:rPr>
              <a:t>hibernate.connection.username</a:t>
            </a:r>
            <a:r>
              <a:rPr lang="en-US" sz="1000" dirty="0" smtClean="0">
                <a:solidFill>
                  <a:schemeClr val="accent2">
                    <a:lumMod val="75000"/>
                  </a:schemeClr>
                </a:solidFill>
              </a:rPr>
              <a:t>"&gt;</a:t>
            </a:r>
            <a:r>
              <a:rPr lang="en-US" sz="1000" dirty="0" err="1" smtClean="0">
                <a:solidFill>
                  <a:schemeClr val="accent2">
                    <a:lumMod val="75000"/>
                  </a:schemeClr>
                </a:solidFill>
              </a:rPr>
              <a:t>TFTicUser</a:t>
            </a:r>
            <a:r>
              <a:rPr lang="en-US" sz="1000" dirty="0" smtClean="0">
                <a:solidFill>
                  <a:schemeClr val="accent2">
                    <a:lumMod val="75000"/>
                  </a:schemeClr>
                </a:solidFill>
              </a:rPr>
              <a:t>&lt;/property&gt;</a:t>
            </a:r>
            <a:r>
              <a:rPr lang="fr-BE" sz="1000" dirty="0" smtClean="0">
                <a:solidFill>
                  <a:schemeClr val="accent2">
                    <a:lumMod val="75000"/>
                  </a:schemeClr>
                </a:solidFill>
              </a:rPr>
              <a:t>      </a:t>
            </a:r>
          </a:p>
          <a:p>
            <a:r>
              <a:rPr lang="fr-BE" sz="1000" dirty="0" smtClean="0">
                <a:solidFill>
                  <a:schemeClr val="accent2">
                    <a:lumMod val="75000"/>
                  </a:schemeClr>
                </a:solidFill>
              </a:rPr>
              <a:t>      &lt;!-- </a:t>
            </a:r>
            <a:r>
              <a:rPr lang="fr-BE" sz="1000" dirty="0" err="1" smtClean="0">
                <a:solidFill>
                  <a:schemeClr val="accent2">
                    <a:lumMod val="75000"/>
                  </a:schemeClr>
                </a:solidFill>
              </a:rPr>
              <a:t>Password</a:t>
            </a:r>
            <a:r>
              <a:rPr lang="fr-BE" sz="1000" dirty="0" smtClean="0">
                <a:solidFill>
                  <a:schemeClr val="accent2">
                    <a:lumMod val="75000"/>
                  </a:schemeClr>
                </a:solidFill>
              </a:rPr>
              <a:t> --&gt;</a:t>
            </a:r>
          </a:p>
          <a:p>
            <a:r>
              <a:rPr lang="en-US" sz="1000" dirty="0" smtClean="0">
                <a:solidFill>
                  <a:schemeClr val="accent2">
                    <a:lumMod val="75000"/>
                  </a:schemeClr>
                </a:solidFill>
              </a:rPr>
              <a:t>      &lt;property name="</a:t>
            </a:r>
            <a:r>
              <a:rPr lang="en-US" sz="1000" dirty="0" err="1" smtClean="0">
                <a:solidFill>
                  <a:schemeClr val="accent2">
                    <a:lumMod val="75000"/>
                  </a:schemeClr>
                </a:solidFill>
              </a:rPr>
              <a:t>hibernate.connection.password</a:t>
            </a:r>
            <a:r>
              <a:rPr lang="en-US" sz="1000" dirty="0" smtClean="0">
                <a:solidFill>
                  <a:schemeClr val="accent2">
                    <a:lumMod val="75000"/>
                  </a:schemeClr>
                </a:solidFill>
              </a:rPr>
              <a:t>"&gt;</a:t>
            </a:r>
            <a:r>
              <a:rPr lang="en-US" sz="1000" dirty="0" err="1" smtClean="0">
                <a:solidFill>
                  <a:schemeClr val="accent2">
                    <a:lumMod val="75000"/>
                  </a:schemeClr>
                </a:solidFill>
              </a:rPr>
              <a:t>UserTFTic</a:t>
            </a:r>
            <a:r>
              <a:rPr lang="en-US" sz="1000" dirty="0" smtClean="0">
                <a:solidFill>
                  <a:schemeClr val="accent2">
                    <a:lumMod val="75000"/>
                  </a:schemeClr>
                </a:solidFill>
              </a:rPr>
              <a:t>&lt;/property&gt;</a:t>
            </a:r>
            <a:r>
              <a:rPr lang="fr-BE" sz="1000" dirty="0" smtClean="0">
                <a:solidFill>
                  <a:schemeClr val="accent2">
                    <a:lumMod val="75000"/>
                  </a:schemeClr>
                </a:solidFill>
              </a:rPr>
              <a:t>      </a:t>
            </a:r>
          </a:p>
          <a:p>
            <a:r>
              <a:rPr lang="fr-BE" sz="1000" dirty="0" smtClean="0">
                <a:solidFill>
                  <a:schemeClr val="accent2">
                    <a:lumMod val="75000"/>
                  </a:schemeClr>
                </a:solidFill>
              </a:rPr>
              <a:t>      &lt;!-- Echo JDBC SQL </a:t>
            </a:r>
            <a:r>
              <a:rPr lang="fr-BE" sz="1000" dirty="0" err="1" smtClean="0">
                <a:solidFill>
                  <a:schemeClr val="accent2">
                    <a:lumMod val="75000"/>
                  </a:schemeClr>
                </a:solidFill>
              </a:rPr>
              <a:t>commands</a:t>
            </a:r>
            <a:r>
              <a:rPr lang="fr-BE" sz="1000" dirty="0" smtClean="0">
                <a:solidFill>
                  <a:schemeClr val="accent2">
                    <a:lumMod val="75000"/>
                  </a:schemeClr>
                </a:solidFill>
              </a:rPr>
              <a:t> --&gt;</a:t>
            </a:r>
          </a:p>
          <a:p>
            <a:r>
              <a:rPr lang="en-US" sz="1000" dirty="0" smtClean="0">
                <a:solidFill>
                  <a:schemeClr val="accent2">
                    <a:lumMod val="75000"/>
                  </a:schemeClr>
                </a:solidFill>
              </a:rPr>
              <a:t>      &lt;property name="</a:t>
            </a:r>
            <a:r>
              <a:rPr lang="en-US" sz="1000" dirty="0" err="1" smtClean="0">
                <a:solidFill>
                  <a:schemeClr val="accent2">
                    <a:lumMod val="75000"/>
                  </a:schemeClr>
                </a:solidFill>
              </a:rPr>
              <a:t>show_sql</a:t>
            </a:r>
            <a:r>
              <a:rPr lang="en-US" sz="1000" dirty="0" smtClean="0">
                <a:solidFill>
                  <a:schemeClr val="accent2">
                    <a:lumMod val="75000"/>
                  </a:schemeClr>
                </a:solidFill>
              </a:rPr>
              <a:t>"&gt;false&lt;/property&gt;</a:t>
            </a:r>
            <a:r>
              <a:rPr lang="fr-BE" sz="1000" dirty="0" smtClean="0">
                <a:solidFill>
                  <a:schemeClr val="accent2">
                    <a:lumMod val="75000"/>
                  </a:schemeClr>
                </a:solidFill>
              </a:rPr>
              <a:t>      </a:t>
            </a:r>
          </a:p>
          <a:p>
            <a:r>
              <a:rPr lang="en-US" sz="1000" dirty="0" smtClean="0">
                <a:solidFill>
                  <a:schemeClr val="accent2">
                    <a:lumMod val="75000"/>
                  </a:schemeClr>
                </a:solidFill>
              </a:rPr>
              <a:t>      &lt;!-- Hibernate used dialect JDBC SQL commands --&gt;</a:t>
            </a:r>
          </a:p>
          <a:p>
            <a:r>
              <a:rPr lang="fr-BE" sz="1000" dirty="0" smtClean="0">
                <a:solidFill>
                  <a:schemeClr val="accent2">
                    <a:lumMod val="75000"/>
                  </a:schemeClr>
                </a:solidFill>
              </a:rPr>
              <a:t>      &lt;</a:t>
            </a:r>
            <a:r>
              <a:rPr lang="fr-BE" sz="1000" dirty="0" err="1" smtClean="0">
                <a:solidFill>
                  <a:schemeClr val="accent2">
                    <a:lumMod val="75000"/>
                  </a:schemeClr>
                </a:solidFill>
              </a:rPr>
              <a:t>property</a:t>
            </a:r>
            <a:r>
              <a:rPr lang="fr-BE" sz="1000" dirty="0" smtClean="0">
                <a:solidFill>
                  <a:schemeClr val="accent2">
                    <a:lumMod val="75000"/>
                  </a:schemeClr>
                </a:solidFill>
              </a:rPr>
              <a:t> </a:t>
            </a:r>
            <a:r>
              <a:rPr lang="fr-BE" sz="1000" dirty="0" err="1" smtClean="0">
                <a:solidFill>
                  <a:schemeClr val="accent2">
                    <a:lumMod val="75000"/>
                  </a:schemeClr>
                </a:solidFill>
              </a:rPr>
              <a:t>name</a:t>
            </a:r>
            <a:r>
              <a:rPr lang="fr-BE" sz="1000" dirty="0" smtClean="0">
                <a:solidFill>
                  <a:schemeClr val="accent2">
                    <a:lumMod val="75000"/>
                  </a:schemeClr>
                </a:solidFill>
              </a:rPr>
              <a:t>="</a:t>
            </a:r>
            <a:r>
              <a:rPr lang="fr-BE" sz="1000" dirty="0" err="1" smtClean="0">
                <a:solidFill>
                  <a:schemeClr val="accent2">
                    <a:lumMod val="75000"/>
                  </a:schemeClr>
                </a:solidFill>
              </a:rPr>
              <a:t>dialect</a:t>
            </a:r>
            <a:r>
              <a:rPr lang="fr-BE" sz="1000" dirty="0" smtClean="0">
                <a:solidFill>
                  <a:schemeClr val="accent2">
                    <a:lumMod val="75000"/>
                  </a:schemeClr>
                </a:solidFill>
              </a:rPr>
              <a:t>"&gt;</a:t>
            </a:r>
            <a:r>
              <a:rPr lang="fr-BE" sz="1000" dirty="0" err="1" smtClean="0">
                <a:solidFill>
                  <a:schemeClr val="accent2">
                    <a:lumMod val="75000"/>
                  </a:schemeClr>
                </a:solidFill>
              </a:rPr>
              <a:t>org.hibernate.dialect.MySQLDialect</a:t>
            </a:r>
            <a:r>
              <a:rPr lang="fr-BE" sz="1000" dirty="0" smtClean="0">
                <a:solidFill>
                  <a:schemeClr val="accent2">
                    <a:lumMod val="75000"/>
                  </a:schemeClr>
                </a:solidFill>
              </a:rPr>
              <a:t>&lt;/</a:t>
            </a:r>
            <a:r>
              <a:rPr lang="fr-BE" sz="1000" dirty="0" err="1" smtClean="0">
                <a:solidFill>
                  <a:schemeClr val="accent2">
                    <a:lumMod val="75000"/>
                  </a:schemeClr>
                </a:solidFill>
              </a:rPr>
              <a:t>property</a:t>
            </a:r>
            <a:r>
              <a:rPr lang="fr-BE" sz="1000" dirty="0" smtClean="0">
                <a:solidFill>
                  <a:schemeClr val="accent2">
                    <a:lumMod val="75000"/>
                  </a:schemeClr>
                </a:solidFill>
              </a:rPr>
              <a:t>&gt;      </a:t>
            </a:r>
          </a:p>
          <a:p>
            <a:r>
              <a:rPr lang="en-US" sz="1000" dirty="0" smtClean="0">
                <a:solidFill>
                  <a:schemeClr val="accent2">
                    <a:lumMod val="75000"/>
                  </a:schemeClr>
                </a:solidFill>
              </a:rPr>
              <a:t>      &lt;!-- JDBC connection pool (use the built-in) --&gt;</a:t>
            </a:r>
          </a:p>
          <a:p>
            <a:r>
              <a:rPr lang="en-US" sz="1000" dirty="0" smtClean="0">
                <a:solidFill>
                  <a:schemeClr val="accent2">
                    <a:lumMod val="75000"/>
                  </a:schemeClr>
                </a:solidFill>
              </a:rPr>
              <a:t>      &lt;property name="</a:t>
            </a:r>
            <a:r>
              <a:rPr lang="en-US" sz="1000" dirty="0" err="1" smtClean="0">
                <a:solidFill>
                  <a:schemeClr val="accent2">
                    <a:lumMod val="75000"/>
                  </a:schemeClr>
                </a:solidFill>
              </a:rPr>
              <a:t>connection.pool_size</a:t>
            </a:r>
            <a:r>
              <a:rPr lang="en-US" sz="1000" dirty="0" smtClean="0">
                <a:solidFill>
                  <a:schemeClr val="accent2">
                    <a:lumMod val="75000"/>
                  </a:schemeClr>
                </a:solidFill>
              </a:rPr>
              <a:t>"&gt;1&lt;/property&gt;</a:t>
            </a:r>
          </a:p>
          <a:p>
            <a:r>
              <a:rPr lang="fr-BE" sz="1000" dirty="0" smtClean="0">
                <a:solidFill>
                  <a:schemeClr val="accent2">
                    <a:lumMod val="75000"/>
                  </a:schemeClr>
                </a:solidFill>
              </a:rPr>
              <a:t>      </a:t>
            </a:r>
          </a:p>
          <a:p>
            <a:r>
              <a:rPr lang="fr-BE" sz="1000" dirty="0" smtClean="0">
                <a:solidFill>
                  <a:schemeClr val="accent2">
                    <a:lumMod val="75000"/>
                  </a:schemeClr>
                </a:solidFill>
              </a:rPr>
              <a:t>      &lt;!-- </a:t>
            </a:r>
            <a:r>
              <a:rPr lang="fr-BE" sz="1000" dirty="0" err="1" smtClean="0">
                <a:solidFill>
                  <a:schemeClr val="accent2">
                    <a:lumMod val="75000"/>
                  </a:schemeClr>
                </a:solidFill>
              </a:rPr>
              <a:t>Mapping</a:t>
            </a:r>
            <a:r>
              <a:rPr lang="fr-BE" sz="1000" dirty="0" smtClean="0">
                <a:solidFill>
                  <a:schemeClr val="accent2">
                    <a:lumMod val="75000"/>
                  </a:schemeClr>
                </a:solidFill>
              </a:rPr>
              <a:t> files --&gt;      </a:t>
            </a:r>
          </a:p>
          <a:p>
            <a:r>
              <a:rPr lang="fr-BE" sz="1000" dirty="0" smtClean="0">
                <a:solidFill>
                  <a:schemeClr val="accent2">
                    <a:lumMod val="75000"/>
                  </a:schemeClr>
                </a:solidFill>
              </a:rPr>
              <a:t>      &lt;</a:t>
            </a:r>
            <a:r>
              <a:rPr lang="fr-BE" sz="1000" dirty="0" err="1" smtClean="0">
                <a:solidFill>
                  <a:schemeClr val="accent2">
                    <a:lumMod val="75000"/>
                  </a:schemeClr>
                </a:solidFill>
              </a:rPr>
              <a:t>mapping</a:t>
            </a:r>
            <a:r>
              <a:rPr lang="fr-BE" sz="1000" dirty="0" smtClean="0">
                <a:solidFill>
                  <a:schemeClr val="accent2">
                    <a:lumMod val="75000"/>
                  </a:schemeClr>
                </a:solidFill>
              </a:rPr>
              <a:t> </a:t>
            </a:r>
            <a:r>
              <a:rPr lang="fr-BE" sz="1000" dirty="0" err="1" smtClean="0">
                <a:solidFill>
                  <a:schemeClr val="accent2">
                    <a:lumMod val="75000"/>
                  </a:schemeClr>
                </a:solidFill>
              </a:rPr>
              <a:t>resource</a:t>
            </a:r>
            <a:r>
              <a:rPr lang="fr-BE" sz="1000" dirty="0" smtClean="0">
                <a:solidFill>
                  <a:schemeClr val="accent2">
                    <a:lumMod val="75000"/>
                  </a:schemeClr>
                </a:solidFill>
              </a:rPr>
              <a:t>="</a:t>
            </a:r>
            <a:r>
              <a:rPr lang="fr-BE" sz="1000" dirty="0" err="1" smtClean="0">
                <a:solidFill>
                  <a:schemeClr val="accent2">
                    <a:lumMod val="75000"/>
                  </a:schemeClr>
                </a:solidFill>
              </a:rPr>
              <a:t>firstHibernateExample</a:t>
            </a:r>
            <a:r>
              <a:rPr lang="fr-BE" sz="1000" dirty="0" smtClean="0">
                <a:solidFill>
                  <a:schemeClr val="accent2">
                    <a:lumMod val="75000"/>
                  </a:schemeClr>
                </a:solidFill>
              </a:rPr>
              <a:t>/</a:t>
            </a:r>
            <a:r>
              <a:rPr lang="fr-BE" sz="1000" dirty="0" err="1" smtClean="0">
                <a:solidFill>
                  <a:schemeClr val="accent2">
                    <a:lumMod val="75000"/>
                  </a:schemeClr>
                </a:solidFill>
              </a:rPr>
              <a:t>mapping</a:t>
            </a:r>
            <a:r>
              <a:rPr lang="fr-BE" sz="1000" dirty="0" smtClean="0">
                <a:solidFill>
                  <a:schemeClr val="accent2">
                    <a:lumMod val="75000"/>
                  </a:schemeClr>
                </a:solidFill>
              </a:rPr>
              <a:t>/Clients.hbm.xml"/&gt;</a:t>
            </a:r>
          </a:p>
          <a:p>
            <a:r>
              <a:rPr lang="fr-BE" sz="1000" dirty="0" smtClean="0">
                <a:solidFill>
                  <a:schemeClr val="accent2">
                    <a:lumMod val="75000"/>
                  </a:schemeClr>
                </a:solidFill>
              </a:rPr>
              <a:t>      &lt;</a:t>
            </a:r>
            <a:r>
              <a:rPr lang="fr-BE" sz="1000" dirty="0" err="1" smtClean="0">
                <a:solidFill>
                  <a:schemeClr val="accent2">
                    <a:lumMod val="75000"/>
                  </a:schemeClr>
                </a:solidFill>
              </a:rPr>
              <a:t>mapping</a:t>
            </a:r>
            <a:r>
              <a:rPr lang="fr-BE" sz="1000" dirty="0" smtClean="0">
                <a:solidFill>
                  <a:schemeClr val="accent2">
                    <a:lumMod val="75000"/>
                  </a:schemeClr>
                </a:solidFill>
              </a:rPr>
              <a:t> </a:t>
            </a:r>
            <a:r>
              <a:rPr lang="fr-BE" sz="1000" dirty="0" err="1" smtClean="0">
                <a:solidFill>
                  <a:schemeClr val="accent2">
                    <a:lumMod val="75000"/>
                  </a:schemeClr>
                </a:solidFill>
              </a:rPr>
              <a:t>resource</a:t>
            </a:r>
            <a:r>
              <a:rPr lang="fr-BE" sz="1000" dirty="0" smtClean="0">
                <a:solidFill>
                  <a:schemeClr val="accent2">
                    <a:lumMod val="75000"/>
                  </a:schemeClr>
                </a:solidFill>
              </a:rPr>
              <a:t>="</a:t>
            </a:r>
            <a:r>
              <a:rPr lang="fr-BE" sz="1000" dirty="0" err="1" smtClean="0">
                <a:solidFill>
                  <a:schemeClr val="accent2">
                    <a:lumMod val="75000"/>
                  </a:schemeClr>
                </a:solidFill>
              </a:rPr>
              <a:t>firstHibernateExample</a:t>
            </a:r>
            <a:r>
              <a:rPr lang="fr-BE" sz="1000" dirty="0" smtClean="0">
                <a:solidFill>
                  <a:schemeClr val="accent2">
                    <a:lumMod val="75000"/>
                  </a:schemeClr>
                </a:solidFill>
              </a:rPr>
              <a:t>/</a:t>
            </a:r>
            <a:r>
              <a:rPr lang="fr-BE" sz="1000" dirty="0" err="1" smtClean="0">
                <a:solidFill>
                  <a:schemeClr val="accent2">
                    <a:lumMod val="75000"/>
                  </a:schemeClr>
                </a:solidFill>
              </a:rPr>
              <a:t>mapping</a:t>
            </a:r>
            <a:r>
              <a:rPr lang="fr-BE" sz="1000" dirty="0" smtClean="0">
                <a:solidFill>
                  <a:schemeClr val="accent2">
                    <a:lumMod val="75000"/>
                  </a:schemeClr>
                </a:solidFill>
              </a:rPr>
              <a:t>/Livres.hbm.xml"/&gt;</a:t>
            </a:r>
          </a:p>
          <a:p>
            <a:r>
              <a:rPr lang="fr-BE" sz="1000" dirty="0" smtClean="0">
                <a:solidFill>
                  <a:schemeClr val="accent2">
                    <a:lumMod val="75000"/>
                  </a:schemeClr>
                </a:solidFill>
              </a:rPr>
              <a:t>      &lt;</a:t>
            </a:r>
            <a:r>
              <a:rPr lang="fr-BE" sz="1000" dirty="0" err="1" smtClean="0">
                <a:solidFill>
                  <a:schemeClr val="accent2">
                    <a:lumMod val="75000"/>
                  </a:schemeClr>
                </a:solidFill>
              </a:rPr>
              <a:t>mapping</a:t>
            </a:r>
            <a:r>
              <a:rPr lang="fr-BE" sz="1000" dirty="0" smtClean="0">
                <a:solidFill>
                  <a:schemeClr val="accent2">
                    <a:lumMod val="75000"/>
                  </a:schemeClr>
                </a:solidFill>
              </a:rPr>
              <a:t> </a:t>
            </a:r>
            <a:r>
              <a:rPr lang="fr-BE" sz="1000" dirty="0" err="1" smtClean="0">
                <a:solidFill>
                  <a:schemeClr val="accent2">
                    <a:lumMod val="75000"/>
                  </a:schemeClr>
                </a:solidFill>
              </a:rPr>
              <a:t>resource</a:t>
            </a:r>
            <a:r>
              <a:rPr lang="fr-BE" sz="1000" dirty="0" smtClean="0">
                <a:solidFill>
                  <a:schemeClr val="accent2">
                    <a:lumMod val="75000"/>
                  </a:schemeClr>
                </a:solidFill>
              </a:rPr>
              <a:t>="</a:t>
            </a:r>
            <a:r>
              <a:rPr lang="fr-BE" sz="1000" dirty="0" err="1" smtClean="0">
                <a:solidFill>
                  <a:schemeClr val="accent2">
                    <a:lumMod val="75000"/>
                  </a:schemeClr>
                </a:solidFill>
              </a:rPr>
              <a:t>firstHibernateExample</a:t>
            </a:r>
            <a:r>
              <a:rPr lang="fr-BE" sz="1000" dirty="0" smtClean="0">
                <a:solidFill>
                  <a:schemeClr val="accent2">
                    <a:lumMod val="75000"/>
                  </a:schemeClr>
                </a:solidFill>
              </a:rPr>
              <a:t>/</a:t>
            </a:r>
            <a:r>
              <a:rPr lang="fr-BE" sz="1000" dirty="0" err="1" smtClean="0">
                <a:solidFill>
                  <a:schemeClr val="accent2">
                    <a:lumMod val="75000"/>
                  </a:schemeClr>
                </a:solidFill>
              </a:rPr>
              <a:t>mapping</a:t>
            </a:r>
            <a:r>
              <a:rPr lang="fr-BE" sz="1000" dirty="0" smtClean="0">
                <a:solidFill>
                  <a:schemeClr val="accent2">
                    <a:lumMod val="75000"/>
                  </a:schemeClr>
                </a:solidFill>
              </a:rPr>
              <a:t>/Assurances.hbm.xml"/&gt;</a:t>
            </a:r>
          </a:p>
          <a:p>
            <a:r>
              <a:rPr lang="fr-BE" sz="1000" dirty="0" smtClean="0">
                <a:solidFill>
                  <a:schemeClr val="accent2">
                    <a:lumMod val="75000"/>
                  </a:schemeClr>
                </a:solidFill>
              </a:rPr>
              <a:t>      </a:t>
            </a:r>
          </a:p>
          <a:p>
            <a:r>
              <a:rPr lang="fr-BE" sz="1000" dirty="0" smtClean="0">
                <a:solidFill>
                  <a:schemeClr val="accent2">
                    <a:lumMod val="75000"/>
                  </a:schemeClr>
                </a:solidFill>
              </a:rPr>
              <a:t>&lt;/session-</a:t>
            </a:r>
            <a:r>
              <a:rPr lang="fr-BE" sz="1000" dirty="0" err="1" smtClean="0">
                <a:solidFill>
                  <a:schemeClr val="accent2">
                    <a:lumMod val="75000"/>
                  </a:schemeClr>
                </a:solidFill>
              </a:rPr>
              <a:t>factory</a:t>
            </a:r>
            <a:r>
              <a:rPr lang="fr-BE" sz="1000" dirty="0" smtClean="0">
                <a:solidFill>
                  <a:schemeClr val="accent2">
                    <a:lumMod val="75000"/>
                  </a:schemeClr>
                </a:solidFill>
              </a:rPr>
              <a:t>&gt;</a:t>
            </a:r>
          </a:p>
          <a:p>
            <a:r>
              <a:rPr lang="fr-BE" sz="1000" dirty="0" smtClean="0">
                <a:solidFill>
                  <a:schemeClr val="accent2">
                    <a:lumMod val="75000"/>
                  </a:schemeClr>
                </a:solidFill>
              </a:rPr>
              <a:t>&lt;/</a:t>
            </a:r>
            <a:r>
              <a:rPr lang="fr-BE" sz="1000" dirty="0" err="1" smtClean="0">
                <a:solidFill>
                  <a:schemeClr val="accent2">
                    <a:lumMod val="75000"/>
                  </a:schemeClr>
                </a:solidFill>
              </a:rPr>
              <a:t>hibernate</a:t>
            </a:r>
            <a:r>
              <a:rPr lang="fr-BE" sz="1000" dirty="0" smtClean="0">
                <a:solidFill>
                  <a:schemeClr val="accent2">
                    <a:lumMod val="75000"/>
                  </a:schemeClr>
                </a:solidFill>
              </a:rPr>
              <a:t>-configuration&gt;</a:t>
            </a:r>
          </a:p>
        </p:txBody>
      </p:sp>
      <p:sp>
        <p:nvSpPr>
          <p:cNvPr id="5" name="Espace réservé du pied de page 4"/>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785818"/>
          </a:xfrm>
        </p:spPr>
        <p:txBody>
          <a:bodyPr/>
          <a:lstStyle/>
          <a:p>
            <a:pPr>
              <a:buNone/>
            </a:pPr>
            <a:r>
              <a:rPr lang="fr-BE" dirty="0" smtClean="0"/>
              <a:t>III.	Installer et configurer Hibernate </a:t>
            </a:r>
            <a:r>
              <a:rPr lang="fr-BE" sz="2000" i="1" dirty="0" smtClean="0"/>
              <a:t>– Qu’est ce qu’un </a:t>
            </a:r>
            <a:r>
              <a:rPr lang="fr-BE" sz="2000" i="1" dirty="0" err="1" smtClean="0"/>
              <a:t>dialect</a:t>
            </a:r>
            <a:r>
              <a:rPr lang="fr-BE" sz="2000" i="1" dirty="0" smtClean="0"/>
              <a:t> </a:t>
            </a:r>
            <a:r>
              <a:rPr lang="fr-BE" sz="2000" i="1" dirty="0" err="1" smtClean="0"/>
              <a:t>MySql</a:t>
            </a:r>
            <a:r>
              <a:rPr lang="fr-BE" sz="2000" i="1" dirty="0" smtClean="0"/>
              <a:t>?</a:t>
            </a:r>
            <a:endParaRPr lang="fr-BE" sz="2000" i="1" dirty="0"/>
          </a:p>
        </p:txBody>
      </p:sp>
      <p:sp>
        <p:nvSpPr>
          <p:cNvPr id="17" name="Rectangle 16"/>
          <p:cNvSpPr/>
          <p:nvPr/>
        </p:nvSpPr>
        <p:spPr>
          <a:xfrm>
            <a:off x="142844" y="928670"/>
            <a:ext cx="8786874" cy="5201424"/>
          </a:xfrm>
          <a:prstGeom prst="rect">
            <a:avLst/>
          </a:prstGeom>
        </p:spPr>
        <p:txBody>
          <a:bodyPr wrap="square">
            <a:spAutoFit/>
          </a:bodyPr>
          <a:lstStyle/>
          <a:p>
            <a:r>
              <a:rPr lang="fr-BE" sz="1600" dirty="0" smtClean="0"/>
              <a:t>La propriété </a:t>
            </a:r>
            <a:r>
              <a:rPr lang="fr-BE" sz="1600" b="1" dirty="0" err="1" smtClean="0"/>
              <a:t>hibernate.dialect</a:t>
            </a:r>
            <a:r>
              <a:rPr lang="fr-BE" sz="1600" b="1" dirty="0" smtClean="0"/>
              <a:t> </a:t>
            </a:r>
            <a:r>
              <a:rPr lang="fr-BE" sz="1600" dirty="0" smtClean="0"/>
              <a:t>du fichier </a:t>
            </a:r>
            <a:r>
              <a:rPr lang="fr-BE" sz="1600" dirty="0" err="1" smtClean="0"/>
              <a:t>hibernate.properties</a:t>
            </a:r>
            <a:r>
              <a:rPr lang="fr-BE" sz="1600" dirty="0" smtClean="0"/>
              <a:t> sert à configurer le dialecte SQL de la base de données. </a:t>
            </a:r>
          </a:p>
          <a:p>
            <a:endParaRPr lang="fr-BE" sz="1600" dirty="0" smtClean="0"/>
          </a:p>
          <a:p>
            <a:r>
              <a:rPr lang="fr-BE" sz="1600" dirty="0" smtClean="0"/>
              <a:t>Ce dialecte va servir à Hibernate pour optimiser certaines parties de l'exécution en utilisant les propriétés spécifiques à la base. Cela se révèle très utile pour la génération de clé primaire et la gestion de concurrence. </a:t>
            </a:r>
          </a:p>
          <a:p>
            <a:r>
              <a:rPr lang="fr-BE" sz="1600" dirty="0" smtClean="0"/>
              <a:t/>
            </a:r>
            <a:br>
              <a:rPr lang="fr-BE" sz="1600" dirty="0" smtClean="0"/>
            </a:br>
            <a:r>
              <a:rPr lang="fr-BE" sz="1600" dirty="0" smtClean="0"/>
              <a:t>Voici une liste des dialectes utilisables :</a:t>
            </a:r>
          </a:p>
          <a:p>
            <a:pPr lvl="3"/>
            <a:endParaRPr lang="fr-BE" sz="1200" dirty="0" smtClean="0"/>
          </a:p>
          <a:p>
            <a:pPr lvl="3"/>
            <a:r>
              <a:rPr lang="fr-BE" sz="1200" dirty="0" smtClean="0"/>
              <a:t>DB2 			- org.hibernate.dialect.DB2Dialect </a:t>
            </a:r>
          </a:p>
          <a:p>
            <a:pPr lvl="3"/>
            <a:r>
              <a:rPr lang="fr-BE" sz="1200" dirty="0" err="1" smtClean="0"/>
              <a:t>HypersonicSQL</a:t>
            </a:r>
            <a:r>
              <a:rPr lang="fr-BE" sz="1200" dirty="0" smtClean="0"/>
              <a:t> 		- </a:t>
            </a:r>
            <a:r>
              <a:rPr lang="fr-BE" sz="1200" dirty="0" err="1" smtClean="0"/>
              <a:t>org.hibernate.dialect.HSQLDialect</a:t>
            </a:r>
            <a:r>
              <a:rPr lang="fr-BE" sz="1200" dirty="0" smtClean="0"/>
              <a:t> </a:t>
            </a:r>
          </a:p>
          <a:p>
            <a:pPr lvl="3"/>
            <a:r>
              <a:rPr lang="fr-BE" sz="1200" dirty="0" err="1" smtClean="0"/>
              <a:t>Informix</a:t>
            </a:r>
            <a:r>
              <a:rPr lang="fr-BE" sz="1200" dirty="0" smtClean="0"/>
              <a:t> 		- </a:t>
            </a:r>
            <a:r>
              <a:rPr lang="fr-BE" sz="1200" dirty="0" err="1" smtClean="0"/>
              <a:t>org.hibernate.dialect.InformixDialect</a:t>
            </a:r>
            <a:r>
              <a:rPr lang="fr-BE" sz="1200" dirty="0" smtClean="0"/>
              <a:t> </a:t>
            </a:r>
          </a:p>
          <a:p>
            <a:pPr lvl="3"/>
            <a:r>
              <a:rPr lang="fr-BE" sz="1200" dirty="0" smtClean="0"/>
              <a:t>Ingres 		- </a:t>
            </a:r>
            <a:r>
              <a:rPr lang="fr-BE" sz="1200" dirty="0" err="1" smtClean="0"/>
              <a:t>org.hibernate.dialect.IngresDialect</a:t>
            </a:r>
            <a:r>
              <a:rPr lang="fr-BE" sz="1200" dirty="0" smtClean="0"/>
              <a:t> </a:t>
            </a:r>
          </a:p>
          <a:p>
            <a:pPr lvl="3"/>
            <a:r>
              <a:rPr lang="fr-BE" sz="1200" dirty="0" err="1" smtClean="0"/>
              <a:t>Interbase</a:t>
            </a:r>
            <a:r>
              <a:rPr lang="fr-BE" sz="1200" dirty="0" smtClean="0"/>
              <a:t> 		- </a:t>
            </a:r>
            <a:r>
              <a:rPr lang="fr-BE" sz="1200" dirty="0" err="1" smtClean="0"/>
              <a:t>org.hibernate.dialect.InterbaseDialect</a:t>
            </a:r>
            <a:r>
              <a:rPr lang="fr-BE" sz="1200" dirty="0" smtClean="0"/>
              <a:t> </a:t>
            </a:r>
          </a:p>
          <a:p>
            <a:pPr lvl="3"/>
            <a:r>
              <a:rPr lang="fr-BE" sz="1200" dirty="0" err="1" smtClean="0"/>
              <a:t>Pointbase</a:t>
            </a:r>
            <a:r>
              <a:rPr lang="fr-BE" sz="1200" dirty="0" smtClean="0"/>
              <a:t> 		- </a:t>
            </a:r>
            <a:r>
              <a:rPr lang="fr-BE" sz="1200" dirty="0" err="1" smtClean="0"/>
              <a:t>org.hibernate.dialect.PointbaseDialect</a:t>
            </a:r>
            <a:r>
              <a:rPr lang="fr-BE" sz="1200" dirty="0" smtClean="0"/>
              <a:t> </a:t>
            </a:r>
          </a:p>
          <a:p>
            <a:pPr lvl="3"/>
            <a:r>
              <a:rPr lang="fr-BE" sz="1200" dirty="0" err="1" smtClean="0"/>
              <a:t>PostgreSQL</a:t>
            </a:r>
            <a:r>
              <a:rPr lang="fr-BE" sz="1200" dirty="0" smtClean="0"/>
              <a:t> 		- </a:t>
            </a:r>
            <a:r>
              <a:rPr lang="fr-BE" sz="1200" dirty="0" err="1" smtClean="0"/>
              <a:t>org.hibernate.dialect.PostgreSQLDialect</a:t>
            </a:r>
            <a:r>
              <a:rPr lang="fr-BE" sz="1200" dirty="0" smtClean="0"/>
              <a:t> </a:t>
            </a:r>
          </a:p>
          <a:p>
            <a:pPr lvl="3"/>
            <a:r>
              <a:rPr lang="fr-BE" sz="1200" dirty="0" err="1" smtClean="0"/>
              <a:t>Mckoi</a:t>
            </a:r>
            <a:r>
              <a:rPr lang="fr-BE" sz="1200" dirty="0" smtClean="0"/>
              <a:t> SQL 		- </a:t>
            </a:r>
            <a:r>
              <a:rPr lang="fr-BE" sz="1200" dirty="0" err="1" smtClean="0"/>
              <a:t>org.hibernate.dialect.MckoiDialect</a:t>
            </a:r>
            <a:r>
              <a:rPr lang="fr-BE" sz="1200" dirty="0" smtClean="0"/>
              <a:t> </a:t>
            </a:r>
          </a:p>
          <a:p>
            <a:pPr lvl="3"/>
            <a:r>
              <a:rPr lang="fr-BE" sz="1200" dirty="0" smtClean="0"/>
              <a:t>Microsoft SQL Server 	- </a:t>
            </a:r>
            <a:r>
              <a:rPr lang="fr-BE" sz="1200" dirty="0" err="1" smtClean="0"/>
              <a:t>org.hibernate.dialect.SQLServerDialect</a:t>
            </a:r>
            <a:r>
              <a:rPr lang="fr-BE" sz="1200" dirty="0" smtClean="0"/>
              <a:t> </a:t>
            </a:r>
          </a:p>
          <a:p>
            <a:pPr lvl="3"/>
            <a:r>
              <a:rPr lang="fr-BE" sz="1200" dirty="0" smtClean="0"/>
              <a:t>MySQL 		- </a:t>
            </a:r>
            <a:r>
              <a:rPr lang="fr-BE" sz="1200" dirty="0" err="1" smtClean="0"/>
              <a:t>org.hibernate.dialect.MySQLDialect</a:t>
            </a:r>
            <a:r>
              <a:rPr lang="fr-BE" sz="1200" dirty="0" smtClean="0"/>
              <a:t> </a:t>
            </a:r>
          </a:p>
          <a:p>
            <a:pPr lvl="3"/>
            <a:r>
              <a:rPr lang="fr-BE" sz="1200" dirty="0" smtClean="0"/>
              <a:t>Oracle (</a:t>
            </a:r>
            <a:r>
              <a:rPr lang="fr-BE" sz="1200" dirty="0" err="1" smtClean="0"/>
              <a:t>any</a:t>
            </a:r>
            <a:r>
              <a:rPr lang="fr-BE" sz="1200" dirty="0" smtClean="0"/>
              <a:t> version) 	- </a:t>
            </a:r>
            <a:r>
              <a:rPr lang="fr-BE" sz="1200" dirty="0" err="1" smtClean="0"/>
              <a:t>org.hibernate.dialect.OracleDialect</a:t>
            </a:r>
            <a:r>
              <a:rPr lang="fr-BE" sz="1200" dirty="0" smtClean="0"/>
              <a:t> </a:t>
            </a:r>
          </a:p>
          <a:p>
            <a:pPr lvl="3"/>
            <a:r>
              <a:rPr lang="fr-BE" sz="1200" dirty="0" smtClean="0"/>
              <a:t>Oracle 9 		- org.hibernate.dialect.Oracle9Dialect </a:t>
            </a:r>
          </a:p>
          <a:p>
            <a:pPr lvl="3"/>
            <a:r>
              <a:rPr lang="fr-BE" sz="1200" dirty="0" smtClean="0"/>
              <a:t>SAP DB 		- </a:t>
            </a:r>
            <a:r>
              <a:rPr lang="fr-BE" sz="1200" dirty="0" err="1" smtClean="0"/>
              <a:t>org.hibernate.dialect.SAPDBDialect</a:t>
            </a:r>
            <a:r>
              <a:rPr lang="fr-BE" sz="1200" dirty="0" smtClean="0"/>
              <a:t> </a:t>
            </a:r>
          </a:p>
          <a:p>
            <a:pPr lvl="3"/>
            <a:r>
              <a:rPr lang="fr-BE" sz="1200" dirty="0" smtClean="0"/>
              <a:t>Sybase 		- </a:t>
            </a:r>
            <a:r>
              <a:rPr lang="fr-BE" sz="1200" dirty="0" err="1" smtClean="0"/>
              <a:t>org.hibernate.dialect.SybaseDialect</a:t>
            </a:r>
            <a:r>
              <a:rPr lang="fr-BE" sz="1200" dirty="0" smtClean="0"/>
              <a:t> </a:t>
            </a:r>
            <a:endParaRPr lang="fr-BE" sz="1200" b="1" dirty="0" smtClean="0"/>
          </a:p>
          <a:p>
            <a:pPr lvl="3"/>
            <a:r>
              <a:rPr lang="fr-BE" sz="1200" b="1" dirty="0" smtClean="0"/>
              <a:t>…</a:t>
            </a:r>
          </a:p>
          <a:p>
            <a:pPr lvl="3"/>
            <a:endParaRPr lang="fr-BE" sz="1200" dirty="0" smtClean="0"/>
          </a:p>
        </p:txBody>
      </p:sp>
      <p:sp>
        <p:nvSpPr>
          <p:cNvPr id="5" name="Espace réservé du pied de page 4"/>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785818"/>
          </a:xfrm>
        </p:spPr>
        <p:txBody>
          <a:bodyPr/>
          <a:lstStyle/>
          <a:p>
            <a:pPr>
              <a:buNone/>
            </a:pPr>
            <a:r>
              <a:rPr lang="fr-BE" dirty="0" smtClean="0"/>
              <a:t>III.	Installer, configurer Hibernate </a:t>
            </a:r>
            <a:r>
              <a:rPr lang="fr-BE" sz="2000" i="1" dirty="0" smtClean="0"/>
              <a:t>– Les fichiers de mapping</a:t>
            </a:r>
            <a:endParaRPr lang="fr-BE" sz="2000" i="1" dirty="0"/>
          </a:p>
        </p:txBody>
      </p:sp>
      <p:sp>
        <p:nvSpPr>
          <p:cNvPr id="7" name="Rectangle 6"/>
          <p:cNvSpPr/>
          <p:nvPr/>
        </p:nvSpPr>
        <p:spPr>
          <a:xfrm>
            <a:off x="142844" y="928670"/>
            <a:ext cx="8715436" cy="5416868"/>
          </a:xfrm>
          <a:prstGeom prst="rect">
            <a:avLst/>
          </a:prstGeom>
        </p:spPr>
        <p:txBody>
          <a:bodyPr wrap="square">
            <a:spAutoFit/>
          </a:bodyPr>
          <a:lstStyle/>
          <a:p>
            <a:r>
              <a:rPr lang="fr-BE" sz="1400" dirty="0" smtClean="0"/>
              <a:t>Hibernate a besoin de savoir comment charger et stocker des objets d'une classe persistante. </a:t>
            </a:r>
          </a:p>
          <a:p>
            <a:r>
              <a:rPr lang="fr-BE" sz="1400" dirty="0" smtClean="0"/>
              <a:t>C'est là qu'intervient le fichier de </a:t>
            </a:r>
            <a:r>
              <a:rPr lang="fr-BE" sz="1400" dirty="0" err="1" smtClean="0"/>
              <a:t>mapping</a:t>
            </a:r>
            <a:r>
              <a:rPr lang="fr-BE" sz="1400" dirty="0" smtClean="0"/>
              <a:t> Hibernate. Le fichier de </a:t>
            </a:r>
            <a:r>
              <a:rPr lang="fr-BE" sz="1400" dirty="0" err="1" smtClean="0"/>
              <a:t>mapping</a:t>
            </a:r>
            <a:r>
              <a:rPr lang="fr-BE" sz="1400" dirty="0" smtClean="0"/>
              <a:t> indique à Hibernate à quelle table dans la base de données il doit accéder, et quelles colonnes de cette table il devra utiliser.</a:t>
            </a:r>
          </a:p>
          <a:p>
            <a:endParaRPr lang="fr-BE" sz="1400" dirty="0" smtClean="0"/>
          </a:p>
          <a:p>
            <a:r>
              <a:rPr lang="fr-BE" sz="1400" dirty="0" smtClean="0"/>
              <a:t>Un fichier de mapping est tout simplement un fichier XML qui va permettre à Hibernate de faire le lien entre vos objets JAVA et la base de données. </a:t>
            </a:r>
          </a:p>
          <a:p>
            <a:pPr lvl="2"/>
            <a:r>
              <a:rPr lang="fr-BE" sz="1400" dirty="0" smtClean="0"/>
              <a:t/>
            </a:r>
            <a:br>
              <a:rPr lang="fr-BE" sz="1400" dirty="0" smtClean="0"/>
            </a:br>
            <a:r>
              <a:rPr lang="fr-BE" sz="1200" dirty="0" smtClean="0">
                <a:solidFill>
                  <a:srgbClr val="0070C0"/>
                </a:solidFill>
              </a:rPr>
              <a:t>&lt;?</a:t>
            </a:r>
            <a:r>
              <a:rPr lang="fr-BE" sz="1200" dirty="0" err="1" smtClean="0">
                <a:solidFill>
                  <a:srgbClr val="0070C0"/>
                </a:solidFill>
              </a:rPr>
              <a:t>xml</a:t>
            </a:r>
            <a:r>
              <a:rPr lang="fr-BE" sz="1200" dirty="0" smtClean="0">
                <a:solidFill>
                  <a:srgbClr val="0070C0"/>
                </a:solidFill>
              </a:rPr>
              <a:t> version="1.0"?&gt; &lt;!DOCTYPE </a:t>
            </a:r>
            <a:r>
              <a:rPr lang="fr-BE" sz="1200" dirty="0" err="1" smtClean="0">
                <a:solidFill>
                  <a:srgbClr val="0070C0"/>
                </a:solidFill>
              </a:rPr>
              <a:t>hibernate</a:t>
            </a:r>
            <a:r>
              <a:rPr lang="fr-BE" sz="1200" dirty="0" smtClean="0">
                <a:solidFill>
                  <a:srgbClr val="0070C0"/>
                </a:solidFill>
              </a:rPr>
              <a:t>-mapping PUBLIC </a:t>
            </a:r>
          </a:p>
          <a:p>
            <a:pPr lvl="2"/>
            <a:r>
              <a:rPr lang="fr-BE" sz="1200" dirty="0" smtClean="0">
                <a:solidFill>
                  <a:srgbClr val="0070C0"/>
                </a:solidFill>
              </a:rPr>
              <a:t>	"-//Hibernate/Hibernate Mapping DTD 3.0//EN" 	</a:t>
            </a:r>
          </a:p>
          <a:p>
            <a:pPr lvl="2"/>
            <a:r>
              <a:rPr lang="fr-BE" sz="1200" dirty="0" smtClean="0">
                <a:solidFill>
                  <a:srgbClr val="0070C0"/>
                </a:solidFill>
              </a:rPr>
              <a:t>	"http://hibernate.sourceforge.net/hibernate-mapping-3.0.dtd"&gt; </a:t>
            </a:r>
          </a:p>
          <a:p>
            <a:pPr lvl="2"/>
            <a:endParaRPr lang="fr-BE" sz="1200" dirty="0" smtClean="0">
              <a:solidFill>
                <a:srgbClr val="0070C0"/>
              </a:solidFill>
            </a:endParaRPr>
          </a:p>
          <a:p>
            <a:pPr lvl="2"/>
            <a:r>
              <a:rPr lang="fr-BE" sz="1200" dirty="0" smtClean="0">
                <a:solidFill>
                  <a:srgbClr val="0070C0"/>
                </a:solidFill>
              </a:rPr>
              <a:t>&lt;</a:t>
            </a:r>
            <a:r>
              <a:rPr lang="fr-BE" sz="1200" dirty="0" err="1" smtClean="0">
                <a:solidFill>
                  <a:srgbClr val="0070C0"/>
                </a:solidFill>
              </a:rPr>
              <a:t>hibernate</a:t>
            </a:r>
            <a:r>
              <a:rPr lang="fr-BE" sz="1200" dirty="0" smtClean="0">
                <a:solidFill>
                  <a:srgbClr val="0070C0"/>
                </a:solidFill>
              </a:rPr>
              <a:t>-mapping&gt; </a:t>
            </a:r>
          </a:p>
          <a:p>
            <a:pPr lvl="2"/>
            <a:r>
              <a:rPr lang="fr-BE" sz="1200" dirty="0" smtClean="0">
                <a:solidFill>
                  <a:srgbClr val="0070C0"/>
                </a:solidFill>
              </a:rPr>
              <a:t>	</a:t>
            </a:r>
          </a:p>
          <a:p>
            <a:pPr lvl="2"/>
            <a:r>
              <a:rPr lang="fr-BE" sz="1200" dirty="0" smtClean="0">
                <a:solidFill>
                  <a:srgbClr val="0070C0"/>
                </a:solidFill>
              </a:rPr>
              <a:t>	&lt;class </a:t>
            </a:r>
            <a:r>
              <a:rPr lang="fr-BE" sz="1200" dirty="0" err="1" smtClean="0">
                <a:solidFill>
                  <a:srgbClr val="0070C0"/>
                </a:solidFill>
              </a:rPr>
              <a:t>name</a:t>
            </a:r>
            <a:r>
              <a:rPr lang="fr-BE" sz="1200" dirty="0" smtClean="0">
                <a:solidFill>
                  <a:srgbClr val="0070C0"/>
                </a:solidFill>
              </a:rPr>
              <a:t>="</a:t>
            </a:r>
            <a:r>
              <a:rPr lang="fr-BE" sz="1200" i="1" dirty="0" err="1" smtClean="0">
                <a:solidFill>
                  <a:srgbClr val="0070C0"/>
                </a:solidFill>
              </a:rPr>
              <a:t>NomDeLaClasse</a:t>
            </a:r>
            <a:r>
              <a:rPr lang="fr-BE" sz="1200" dirty="0" smtClean="0">
                <a:solidFill>
                  <a:srgbClr val="0070C0"/>
                </a:solidFill>
              </a:rPr>
              <a:t>" table="</a:t>
            </a:r>
            <a:r>
              <a:rPr lang="fr-BE" sz="1200" i="1" dirty="0" err="1" smtClean="0">
                <a:solidFill>
                  <a:srgbClr val="0070C0"/>
                </a:solidFill>
              </a:rPr>
              <a:t>NomDeLaTable</a:t>
            </a:r>
            <a:r>
              <a:rPr lang="fr-BE" sz="1200" dirty="0" smtClean="0">
                <a:solidFill>
                  <a:srgbClr val="0070C0"/>
                </a:solidFill>
              </a:rPr>
              <a:t>" &gt; </a:t>
            </a:r>
          </a:p>
          <a:p>
            <a:pPr lvl="2"/>
            <a:endParaRPr lang="fr-BE" sz="1200" dirty="0" smtClean="0">
              <a:solidFill>
                <a:srgbClr val="0070C0"/>
              </a:solidFill>
            </a:endParaRPr>
          </a:p>
          <a:p>
            <a:pPr lvl="2"/>
            <a:r>
              <a:rPr lang="fr-BE" sz="1200" dirty="0" smtClean="0">
                <a:solidFill>
                  <a:srgbClr val="0070C0"/>
                </a:solidFill>
              </a:rPr>
              <a:t>		</a:t>
            </a:r>
            <a:r>
              <a:rPr lang="en-US" sz="1200" dirty="0" smtClean="0">
                <a:solidFill>
                  <a:srgbClr val="0070C0"/>
                </a:solidFill>
              </a:rPr>
              <a:t> &lt;id name="id" column=“</a:t>
            </a:r>
            <a:r>
              <a:rPr lang="en-US" sz="1200" i="1" dirty="0" err="1" smtClean="0">
                <a:solidFill>
                  <a:srgbClr val="0070C0"/>
                </a:solidFill>
              </a:rPr>
              <a:t>colone</a:t>
            </a:r>
            <a:r>
              <a:rPr lang="en-US" sz="1200" i="1" dirty="0" smtClean="0">
                <a:solidFill>
                  <a:srgbClr val="0070C0"/>
                </a:solidFill>
              </a:rPr>
              <a:t> </a:t>
            </a:r>
            <a:r>
              <a:rPr lang="en-US" sz="1200" i="1" dirty="0" err="1" smtClean="0">
                <a:solidFill>
                  <a:srgbClr val="0070C0"/>
                </a:solidFill>
              </a:rPr>
              <a:t>clé</a:t>
            </a:r>
            <a:r>
              <a:rPr lang="en-US" sz="1200" i="1" dirty="0" smtClean="0">
                <a:solidFill>
                  <a:srgbClr val="0070C0"/>
                </a:solidFill>
              </a:rPr>
              <a:t> </a:t>
            </a:r>
            <a:r>
              <a:rPr lang="en-US" sz="1200" i="1" dirty="0" err="1" smtClean="0">
                <a:solidFill>
                  <a:srgbClr val="0070C0"/>
                </a:solidFill>
              </a:rPr>
              <a:t>primaire</a:t>
            </a:r>
            <a:r>
              <a:rPr lang="en-US" sz="1200" dirty="0" smtClean="0">
                <a:solidFill>
                  <a:srgbClr val="0070C0"/>
                </a:solidFill>
              </a:rPr>
              <a:t>"&gt;</a:t>
            </a:r>
          </a:p>
          <a:p>
            <a:pPr lvl="6"/>
            <a:r>
              <a:rPr lang="fr-BE" sz="1200" dirty="0" smtClean="0">
                <a:solidFill>
                  <a:srgbClr val="0070C0"/>
                </a:solidFill>
              </a:rPr>
              <a:t>	&lt;</a:t>
            </a:r>
            <a:r>
              <a:rPr lang="fr-BE" sz="1200" dirty="0" err="1" smtClean="0">
                <a:solidFill>
                  <a:srgbClr val="0070C0"/>
                </a:solidFill>
              </a:rPr>
              <a:t>generator</a:t>
            </a:r>
            <a:r>
              <a:rPr lang="fr-BE" sz="1200" dirty="0" smtClean="0">
                <a:solidFill>
                  <a:srgbClr val="0070C0"/>
                </a:solidFill>
              </a:rPr>
              <a:t> class="native"/&gt;</a:t>
            </a:r>
          </a:p>
          <a:p>
            <a:pPr lvl="6"/>
            <a:r>
              <a:rPr lang="fr-BE" sz="1200" dirty="0" smtClean="0">
                <a:solidFill>
                  <a:srgbClr val="0070C0"/>
                </a:solidFill>
              </a:rPr>
              <a:t>&lt;/id&gt;</a:t>
            </a:r>
          </a:p>
          <a:p>
            <a:pPr lvl="6"/>
            <a:endParaRPr lang="fr-BE" sz="1200" dirty="0" smtClean="0">
              <a:solidFill>
                <a:srgbClr val="0070C0"/>
              </a:solidFill>
            </a:endParaRPr>
          </a:p>
          <a:p>
            <a:pPr lvl="6"/>
            <a:r>
              <a:rPr lang="en-US" sz="1200" dirty="0" smtClean="0">
                <a:solidFill>
                  <a:srgbClr val="0070C0"/>
                </a:solidFill>
              </a:rPr>
              <a:t>&lt;property name="</a:t>
            </a:r>
            <a:r>
              <a:rPr lang="en-US" sz="1200" i="1" dirty="0" smtClean="0">
                <a:solidFill>
                  <a:srgbClr val="0070C0"/>
                </a:solidFill>
              </a:rPr>
              <a:t> nom </a:t>
            </a:r>
            <a:r>
              <a:rPr lang="en-US" sz="1200" i="1" dirty="0" err="1" smtClean="0">
                <a:solidFill>
                  <a:srgbClr val="0070C0"/>
                </a:solidFill>
              </a:rPr>
              <a:t>pripriété</a:t>
            </a:r>
            <a:r>
              <a:rPr lang="en-US" sz="1200" dirty="0" smtClean="0">
                <a:solidFill>
                  <a:srgbClr val="0070C0"/>
                </a:solidFill>
              </a:rPr>
              <a:t>" type=“</a:t>
            </a:r>
            <a:r>
              <a:rPr lang="en-US" sz="1200" i="1" dirty="0" smtClean="0">
                <a:solidFill>
                  <a:srgbClr val="0070C0"/>
                </a:solidFill>
              </a:rPr>
              <a:t>type hibernate</a:t>
            </a:r>
            <a:r>
              <a:rPr lang="en-US" sz="1200" dirty="0" smtClean="0">
                <a:solidFill>
                  <a:srgbClr val="0070C0"/>
                </a:solidFill>
              </a:rPr>
              <a:t>" column=“</a:t>
            </a:r>
            <a:r>
              <a:rPr lang="en-US" sz="1200" i="1" dirty="0" smtClean="0">
                <a:solidFill>
                  <a:srgbClr val="0070C0"/>
                </a:solidFill>
              </a:rPr>
              <a:t>nom </a:t>
            </a:r>
            <a:r>
              <a:rPr lang="en-US" sz="1200" i="1" dirty="0" err="1" smtClean="0">
                <a:solidFill>
                  <a:srgbClr val="0070C0"/>
                </a:solidFill>
              </a:rPr>
              <a:t>colone</a:t>
            </a:r>
            <a:r>
              <a:rPr lang="en-US" sz="1200" dirty="0" smtClean="0">
                <a:solidFill>
                  <a:srgbClr val="0070C0"/>
                </a:solidFill>
              </a:rPr>
              <a:t>"/&gt;</a:t>
            </a:r>
          </a:p>
          <a:p>
            <a:pPr lvl="6"/>
            <a:r>
              <a:rPr lang="fr-BE" sz="1200" dirty="0" smtClean="0">
                <a:solidFill>
                  <a:srgbClr val="0070C0"/>
                </a:solidFill>
              </a:rPr>
              <a:t>&lt;</a:t>
            </a:r>
            <a:r>
              <a:rPr lang="fr-BE" sz="1200" dirty="0" err="1" smtClean="0">
                <a:solidFill>
                  <a:srgbClr val="0070C0"/>
                </a:solidFill>
              </a:rPr>
              <a:t>property</a:t>
            </a:r>
            <a:r>
              <a:rPr lang="fr-BE" sz="1200" dirty="0" smtClean="0">
                <a:solidFill>
                  <a:srgbClr val="0070C0"/>
                </a:solidFill>
              </a:rPr>
              <a:t> </a:t>
            </a:r>
            <a:r>
              <a:rPr lang="fr-BE" sz="1200" dirty="0" err="1" smtClean="0">
                <a:solidFill>
                  <a:srgbClr val="0070C0"/>
                </a:solidFill>
              </a:rPr>
              <a:t>name</a:t>
            </a:r>
            <a:r>
              <a:rPr lang="fr-BE" sz="1200" dirty="0" smtClean="0">
                <a:solidFill>
                  <a:srgbClr val="0070C0"/>
                </a:solidFill>
              </a:rPr>
              <a:t>="</a:t>
            </a:r>
            <a:r>
              <a:rPr lang="en-US" sz="1200" i="1" dirty="0" smtClean="0">
                <a:solidFill>
                  <a:srgbClr val="0070C0"/>
                </a:solidFill>
              </a:rPr>
              <a:t> nom </a:t>
            </a:r>
            <a:r>
              <a:rPr lang="en-US" sz="1200" i="1" dirty="0" err="1" smtClean="0">
                <a:solidFill>
                  <a:srgbClr val="0070C0"/>
                </a:solidFill>
              </a:rPr>
              <a:t>pripriété</a:t>
            </a:r>
            <a:r>
              <a:rPr lang="en-US" sz="1200" i="1" dirty="0" smtClean="0">
                <a:solidFill>
                  <a:srgbClr val="0070C0"/>
                </a:solidFill>
              </a:rPr>
              <a:t> </a:t>
            </a:r>
            <a:r>
              <a:rPr lang="fr-BE" sz="1200" dirty="0" smtClean="0">
                <a:solidFill>
                  <a:srgbClr val="0070C0"/>
                </a:solidFill>
              </a:rPr>
              <a:t>"/&gt;</a:t>
            </a:r>
          </a:p>
          <a:p>
            <a:pPr lvl="2"/>
            <a:endParaRPr lang="fr-BE" sz="1200" dirty="0" smtClean="0">
              <a:solidFill>
                <a:srgbClr val="0070C0"/>
              </a:solidFill>
            </a:endParaRPr>
          </a:p>
          <a:p>
            <a:pPr lvl="2"/>
            <a:r>
              <a:rPr lang="fr-BE" sz="1200" dirty="0" smtClean="0">
                <a:solidFill>
                  <a:srgbClr val="0070C0"/>
                </a:solidFill>
              </a:rPr>
              <a:t>	&lt;/class&gt; </a:t>
            </a:r>
          </a:p>
          <a:p>
            <a:pPr lvl="2"/>
            <a:endParaRPr lang="fr-BE" sz="1200" dirty="0" smtClean="0">
              <a:solidFill>
                <a:srgbClr val="0070C0"/>
              </a:solidFill>
            </a:endParaRPr>
          </a:p>
          <a:p>
            <a:pPr lvl="2"/>
            <a:r>
              <a:rPr lang="fr-BE" sz="1200" dirty="0" smtClean="0">
                <a:solidFill>
                  <a:srgbClr val="0070C0"/>
                </a:solidFill>
              </a:rPr>
              <a:t>&lt;/</a:t>
            </a:r>
            <a:r>
              <a:rPr lang="fr-BE" sz="1200" dirty="0" err="1" smtClean="0">
                <a:solidFill>
                  <a:srgbClr val="0070C0"/>
                </a:solidFill>
              </a:rPr>
              <a:t>hibernate</a:t>
            </a:r>
            <a:r>
              <a:rPr lang="fr-BE" sz="1200" dirty="0" smtClean="0">
                <a:solidFill>
                  <a:srgbClr val="0070C0"/>
                </a:solidFill>
              </a:rPr>
              <a:t>-mapping&gt;</a:t>
            </a:r>
          </a:p>
          <a:p>
            <a:pPr lvl="2"/>
            <a:endParaRPr lang="fr-BE" sz="1600" dirty="0" smtClean="0">
              <a:solidFill>
                <a:schemeClr val="accent6">
                  <a:lumMod val="60000"/>
                  <a:lumOff val="40000"/>
                </a:schemeClr>
              </a:solidFill>
            </a:endParaRPr>
          </a:p>
          <a:p>
            <a:endParaRPr lang="fr-BE" sz="1600" dirty="0">
              <a:solidFill>
                <a:schemeClr val="accent6">
                  <a:lumMod val="60000"/>
                  <a:lumOff val="40000"/>
                </a:schemeClr>
              </a:solidFill>
            </a:endParaRPr>
          </a:p>
        </p:txBody>
      </p:sp>
      <p:sp>
        <p:nvSpPr>
          <p:cNvPr id="8" name="Rectangle 7"/>
          <p:cNvSpPr/>
          <p:nvPr/>
        </p:nvSpPr>
        <p:spPr bwMode="auto">
          <a:xfrm>
            <a:off x="785786" y="2357430"/>
            <a:ext cx="8001056" cy="3500462"/>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5" name="Espace réservé du pied de page 4"/>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785818"/>
          </a:xfrm>
        </p:spPr>
        <p:txBody>
          <a:bodyPr/>
          <a:lstStyle/>
          <a:p>
            <a:pPr>
              <a:buNone/>
            </a:pPr>
            <a:r>
              <a:rPr lang="fr-BE" dirty="0" smtClean="0"/>
              <a:t>III.	Installer, configurer Hibernate </a:t>
            </a:r>
            <a:r>
              <a:rPr lang="fr-BE" sz="2000" i="1" dirty="0" smtClean="0"/>
              <a:t>– Les fichiers de mapping</a:t>
            </a:r>
            <a:endParaRPr lang="fr-BE" sz="2000" i="1" dirty="0"/>
          </a:p>
        </p:txBody>
      </p:sp>
      <p:sp>
        <p:nvSpPr>
          <p:cNvPr id="5" name="Rectangle 4"/>
          <p:cNvSpPr/>
          <p:nvPr/>
        </p:nvSpPr>
        <p:spPr>
          <a:xfrm>
            <a:off x="142876" y="1000108"/>
            <a:ext cx="8929718" cy="5109091"/>
          </a:xfrm>
          <a:prstGeom prst="rect">
            <a:avLst/>
          </a:prstGeom>
        </p:spPr>
        <p:txBody>
          <a:bodyPr wrap="square">
            <a:spAutoFit/>
          </a:bodyPr>
          <a:lstStyle/>
          <a:p>
            <a:r>
              <a:rPr lang="en-US" sz="1600" b="1" dirty="0" smtClean="0">
                <a:solidFill>
                  <a:schemeClr val="accent2">
                    <a:lumMod val="60000"/>
                    <a:lumOff val="40000"/>
                  </a:schemeClr>
                </a:solidFill>
              </a:rPr>
              <a:t>&lt;hibernate-mapping&gt;</a:t>
            </a:r>
            <a:r>
              <a:rPr lang="en-US" sz="1600" dirty="0" smtClean="0"/>
              <a:t/>
            </a:r>
            <a:br>
              <a:rPr lang="en-US" sz="1600" dirty="0" smtClean="0"/>
            </a:br>
            <a:r>
              <a:rPr lang="en-US" sz="1600" smtClean="0"/>
              <a:t>	Noeud </a:t>
            </a:r>
            <a:r>
              <a:rPr lang="en-US" sz="1600" dirty="0" err="1" smtClean="0"/>
              <a:t>racine</a:t>
            </a:r>
            <a:r>
              <a:rPr lang="en-US" sz="1600" dirty="0" smtClean="0"/>
              <a:t> du document XML de mapping. </a:t>
            </a:r>
            <a:r>
              <a:rPr lang="en-US" sz="1600" dirty="0" err="1" smtClean="0"/>
              <a:t>C’est</a:t>
            </a:r>
            <a:r>
              <a:rPr lang="en-US" sz="1600" dirty="0" smtClean="0"/>
              <a:t> entre les </a:t>
            </a:r>
            <a:r>
              <a:rPr lang="en-US" sz="1600" dirty="0" err="1" smtClean="0"/>
              <a:t>noeuds</a:t>
            </a:r>
            <a:r>
              <a:rPr lang="en-US" sz="1600" dirty="0" smtClean="0"/>
              <a:t> &lt;hibernate-mapping&gt; et &lt;/hibernate-mapping&gt; et  </a:t>
            </a:r>
            <a:r>
              <a:rPr lang="en-US" sz="1600" dirty="0" err="1" smtClean="0"/>
              <a:t>que</a:t>
            </a:r>
            <a:r>
              <a:rPr lang="en-US" sz="1600" dirty="0" smtClean="0"/>
              <a:t> </a:t>
            </a:r>
            <a:r>
              <a:rPr lang="en-US" sz="1600" dirty="0" err="1" smtClean="0"/>
              <a:t>sont</a:t>
            </a:r>
            <a:r>
              <a:rPr lang="en-US" sz="1600" dirty="0" smtClean="0"/>
              <a:t> </a:t>
            </a:r>
            <a:r>
              <a:rPr lang="en-US" sz="1600" dirty="0" err="1" smtClean="0"/>
              <a:t>présents</a:t>
            </a:r>
            <a:r>
              <a:rPr lang="en-US" sz="1600" dirty="0" smtClean="0"/>
              <a:t> les </a:t>
            </a:r>
            <a:r>
              <a:rPr lang="en-US" sz="1600" dirty="0" err="1" smtClean="0"/>
              <a:t>noeuds</a:t>
            </a:r>
            <a:r>
              <a:rPr lang="en-US" sz="1600" dirty="0" smtClean="0"/>
              <a:t> &lt;class&gt;</a:t>
            </a:r>
          </a:p>
          <a:p>
            <a:endParaRPr lang="en-US" sz="1600" dirty="0" smtClean="0"/>
          </a:p>
          <a:p>
            <a:r>
              <a:rPr lang="en-US" sz="1600" b="1" dirty="0" smtClean="0">
                <a:solidFill>
                  <a:schemeClr val="accent2">
                    <a:lumMod val="60000"/>
                    <a:lumOff val="40000"/>
                  </a:schemeClr>
                </a:solidFill>
              </a:rPr>
              <a:t>&lt;class&gt; </a:t>
            </a:r>
            <a:r>
              <a:rPr lang="en-US" sz="1600" dirty="0" smtClean="0"/>
              <a:t/>
            </a:r>
            <a:br>
              <a:rPr lang="en-US" sz="1600" dirty="0" smtClean="0"/>
            </a:br>
            <a:r>
              <a:rPr lang="en-US" sz="1600" dirty="0" smtClean="0"/>
              <a:t>	Le </a:t>
            </a:r>
            <a:r>
              <a:rPr lang="en-US" sz="1600" dirty="0" err="1" smtClean="0"/>
              <a:t>noeud</a:t>
            </a:r>
            <a:r>
              <a:rPr lang="en-US" sz="1600" dirty="0" smtClean="0"/>
              <a:t>  &lt;Class&gt; map la </a:t>
            </a:r>
            <a:r>
              <a:rPr lang="en-US" sz="1600" dirty="0" err="1" smtClean="0"/>
              <a:t>classe</a:t>
            </a:r>
            <a:r>
              <a:rPr lang="en-US" sz="1600" dirty="0" smtClean="0"/>
              <a:t> avec la table </a:t>
            </a:r>
            <a:r>
              <a:rPr lang="en-US" sz="1600" dirty="0" err="1" smtClean="0"/>
              <a:t>correspondante</a:t>
            </a:r>
            <a:r>
              <a:rPr lang="en-US" sz="1600" dirty="0" smtClean="0"/>
              <a:t> </a:t>
            </a:r>
            <a:r>
              <a:rPr lang="en-US" sz="1600" smtClean="0"/>
              <a:t>en base. </a:t>
            </a:r>
          </a:p>
          <a:p>
            <a:r>
              <a:rPr lang="en-US" sz="1600" smtClean="0"/>
              <a:t>Il précise quelles colonnes dans la table doivent être utilisées</a:t>
            </a:r>
          </a:p>
          <a:p>
            <a:endParaRPr lang="en-US" smtClean="0"/>
          </a:p>
          <a:p>
            <a:r>
              <a:rPr lang="en-US" sz="1600" b="1" dirty="0" smtClean="0">
                <a:solidFill>
                  <a:schemeClr val="accent2">
                    <a:lumMod val="60000"/>
                    <a:lumOff val="40000"/>
                  </a:schemeClr>
                </a:solidFill>
              </a:rPr>
              <a:t>&lt;id</a:t>
            </a:r>
            <a:r>
              <a:rPr lang="en-US" sz="1600" b="1" smtClean="0">
                <a:solidFill>
                  <a:schemeClr val="accent2">
                    <a:lumMod val="60000"/>
                    <a:lumOff val="40000"/>
                  </a:schemeClr>
                </a:solidFill>
              </a:rPr>
              <a:t>&gt; </a:t>
            </a:r>
            <a:r>
              <a:rPr lang="en-US" sz="1600" smtClean="0"/>
              <a:t/>
            </a:r>
            <a:br>
              <a:rPr lang="en-US" sz="1600" smtClean="0"/>
            </a:br>
            <a:r>
              <a:rPr lang="en-US" sz="1600" smtClean="0"/>
              <a:t>Le noeud &lt;id&gt; correspond à la clé primaire de la table et permet donc également d’identifier de manière unique un objet issu de cette table.</a:t>
            </a:r>
          </a:p>
          <a:p>
            <a:r>
              <a:rPr lang="en-US" sz="1600" smtClean="0"/>
              <a:t/>
            </a:r>
            <a:br>
              <a:rPr lang="en-US" sz="1600" smtClean="0"/>
            </a:br>
            <a:r>
              <a:rPr lang="en-US" sz="1600" smtClean="0"/>
              <a:t/>
            </a:r>
            <a:br>
              <a:rPr lang="en-US" sz="1600" smtClean="0"/>
            </a:br>
            <a:r>
              <a:rPr lang="en-US" sz="1600" smtClean="0"/>
              <a:t>Les attributs de ce noeud sont:</a:t>
            </a:r>
          </a:p>
          <a:p>
            <a:endParaRPr lang="en-US" sz="1600" b="1" smtClean="0"/>
          </a:p>
          <a:p>
            <a:r>
              <a:rPr lang="en-US" sz="1600" b="1" smtClean="0"/>
              <a:t>        	</a:t>
            </a:r>
            <a:r>
              <a:rPr lang="en-US" sz="1600" b="1" smtClean="0">
                <a:solidFill>
                  <a:schemeClr val="accent2">
                    <a:lumMod val="60000"/>
                    <a:lumOff val="40000"/>
                  </a:schemeClr>
                </a:solidFill>
              </a:rPr>
              <a:t>name</a:t>
            </a:r>
            <a:r>
              <a:rPr lang="en-US" sz="1600" b="1" smtClean="0"/>
              <a:t>: 	</a:t>
            </a:r>
            <a:r>
              <a:rPr lang="en-US" sz="1600" smtClean="0"/>
              <a:t>Nom de l’attribut de dans la classe persistante</a:t>
            </a:r>
          </a:p>
          <a:p>
            <a:r>
              <a:rPr lang="en-US" sz="1600" b="1" smtClean="0"/>
              <a:t>	</a:t>
            </a:r>
            <a:r>
              <a:rPr lang="en-US" sz="1600" b="1" smtClean="0">
                <a:solidFill>
                  <a:schemeClr val="accent2">
                    <a:lumMod val="60000"/>
                    <a:lumOff val="40000"/>
                  </a:schemeClr>
                </a:solidFill>
              </a:rPr>
              <a:t>column</a:t>
            </a:r>
            <a:r>
              <a:rPr lang="en-US" sz="1600" b="1" smtClean="0"/>
              <a:t>:</a:t>
            </a:r>
            <a:r>
              <a:rPr lang="en-US" sz="1600" smtClean="0"/>
              <a:t> 	Le nom de la colonne dans la table faisant offic ede clé primaire</a:t>
            </a:r>
          </a:p>
          <a:p>
            <a:pPr lvl="1"/>
            <a:r>
              <a:rPr lang="en-US" sz="1600" b="1" smtClean="0"/>
              <a:t>	</a:t>
            </a:r>
            <a:r>
              <a:rPr lang="en-US" sz="1600" b="1" smtClean="0">
                <a:solidFill>
                  <a:schemeClr val="accent2">
                    <a:lumMod val="60000"/>
                    <a:lumOff val="40000"/>
                  </a:schemeClr>
                </a:solidFill>
              </a:rPr>
              <a:t>type</a:t>
            </a:r>
            <a:r>
              <a:rPr lang="en-US" sz="1600" b="1" smtClean="0"/>
              <a:t>:</a:t>
            </a:r>
            <a:r>
              <a:rPr lang="en-US" sz="1600" smtClean="0"/>
              <a:t> 	Le type </a:t>
            </a:r>
            <a:r>
              <a:rPr lang="en-US" sz="1600" b="1" u="sng" smtClean="0"/>
              <a:t>JAVA </a:t>
            </a:r>
            <a:r>
              <a:rPr lang="en-US" sz="1600" smtClean="0"/>
              <a:t>utilisé</a:t>
            </a:r>
          </a:p>
          <a:p>
            <a:r>
              <a:rPr lang="en-US" dirty="0" smtClean="0"/>
              <a:t/>
            </a:r>
            <a:br>
              <a:rPr lang="en-US" dirty="0" smtClean="0"/>
            </a:br>
            <a:endParaRPr lang="fr-BE" dirty="0"/>
          </a:p>
        </p:txBody>
      </p:sp>
      <p:sp>
        <p:nvSpPr>
          <p:cNvPr id="6" name="Espace réservé du pied de page 5"/>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785818"/>
          </a:xfrm>
        </p:spPr>
        <p:txBody>
          <a:bodyPr/>
          <a:lstStyle/>
          <a:p>
            <a:pPr>
              <a:buNone/>
            </a:pPr>
            <a:r>
              <a:rPr lang="fr-BE" dirty="0" smtClean="0"/>
              <a:t>III.	Installer, configurer Hibernate </a:t>
            </a:r>
            <a:r>
              <a:rPr lang="fr-BE" sz="2000" i="1" dirty="0" smtClean="0"/>
              <a:t>– Les fichiers de mapping</a:t>
            </a:r>
            <a:endParaRPr lang="fr-BE" sz="2000" i="1" dirty="0"/>
          </a:p>
        </p:txBody>
      </p:sp>
      <p:sp>
        <p:nvSpPr>
          <p:cNvPr id="5" name="Rectangle 4"/>
          <p:cNvSpPr/>
          <p:nvPr/>
        </p:nvSpPr>
        <p:spPr>
          <a:xfrm>
            <a:off x="142876" y="1157101"/>
            <a:ext cx="8929718" cy="3108543"/>
          </a:xfrm>
          <a:prstGeom prst="rect">
            <a:avLst/>
          </a:prstGeom>
        </p:spPr>
        <p:txBody>
          <a:bodyPr wrap="square">
            <a:spAutoFit/>
          </a:bodyPr>
          <a:lstStyle/>
          <a:p>
            <a:r>
              <a:rPr lang="en-US" sz="1600" b="1" dirty="0" smtClean="0">
                <a:solidFill>
                  <a:schemeClr val="accent2">
                    <a:lumMod val="60000"/>
                    <a:lumOff val="40000"/>
                  </a:schemeClr>
                </a:solidFill>
              </a:rPr>
              <a:t>&lt;generator&gt; </a:t>
            </a:r>
            <a:r>
              <a:rPr lang="en-US" sz="1600" dirty="0" smtClean="0"/>
              <a:t/>
            </a:r>
            <a:br>
              <a:rPr lang="en-US" sz="1600" dirty="0" smtClean="0"/>
            </a:br>
            <a:r>
              <a:rPr lang="en-US" sz="1600" dirty="0" smtClean="0"/>
              <a:t>	La </a:t>
            </a:r>
            <a:r>
              <a:rPr lang="en-US" sz="1600" dirty="0" err="1" smtClean="0"/>
              <a:t>méthode</a:t>
            </a:r>
            <a:r>
              <a:rPr lang="en-US" sz="1600" dirty="0" smtClean="0"/>
              <a:t> </a:t>
            </a:r>
            <a:r>
              <a:rPr lang="en-US" sz="1600" b="1" dirty="0" smtClean="0"/>
              <a:t>&lt;generator&gt; </a:t>
            </a:r>
            <a:r>
              <a:rPr lang="en-US" sz="1600" dirty="0" err="1" smtClean="0"/>
              <a:t>est</a:t>
            </a:r>
            <a:r>
              <a:rPr lang="en-US" sz="1600" dirty="0" smtClean="0"/>
              <a:t> </a:t>
            </a:r>
            <a:r>
              <a:rPr lang="en-US" sz="1600" dirty="0" err="1" smtClean="0"/>
              <a:t>utilisée</a:t>
            </a:r>
            <a:r>
              <a:rPr lang="en-US" sz="1600" dirty="0" smtClean="0"/>
              <a:t> pour </a:t>
            </a:r>
            <a:r>
              <a:rPr lang="en-US" sz="1600" dirty="0" err="1" smtClean="0"/>
              <a:t>générer</a:t>
            </a:r>
            <a:r>
              <a:rPr lang="en-US" sz="1600" dirty="0" smtClean="0"/>
              <a:t> la </a:t>
            </a:r>
            <a:r>
              <a:rPr lang="en-US" sz="1600" dirty="0" err="1" smtClean="0"/>
              <a:t>clé</a:t>
            </a:r>
            <a:r>
              <a:rPr lang="en-US" sz="1600" dirty="0" smtClean="0"/>
              <a:t> </a:t>
            </a:r>
            <a:r>
              <a:rPr lang="en-US" sz="1600" dirty="0" err="1" smtClean="0"/>
              <a:t>primaire</a:t>
            </a:r>
            <a:r>
              <a:rPr lang="en-US" sz="1600" dirty="0" smtClean="0"/>
              <a:t> </a:t>
            </a:r>
            <a:r>
              <a:rPr lang="en-US" sz="1600" dirty="0" err="1" smtClean="0"/>
              <a:t>lors</a:t>
            </a:r>
            <a:r>
              <a:rPr lang="en-US" sz="1600" dirty="0" smtClean="0"/>
              <a:t> de la </a:t>
            </a:r>
            <a:r>
              <a:rPr lang="en-US" sz="1600" dirty="0" err="1" smtClean="0"/>
              <a:t>création</a:t>
            </a:r>
            <a:r>
              <a:rPr lang="en-US" sz="1600" dirty="0" smtClean="0"/>
              <a:t> d’un </a:t>
            </a:r>
            <a:r>
              <a:rPr lang="en-US" sz="1600" dirty="0" err="1" smtClean="0"/>
              <a:t>nouvel</a:t>
            </a:r>
            <a:r>
              <a:rPr lang="en-US" sz="1600" dirty="0" smtClean="0"/>
              <a:t> </a:t>
            </a:r>
            <a:r>
              <a:rPr lang="en-US" sz="1600" dirty="0" err="1" smtClean="0"/>
              <a:t>enregistrement</a:t>
            </a:r>
            <a:r>
              <a:rPr lang="en-US" sz="1600" dirty="0" smtClean="0"/>
              <a:t> </a:t>
            </a:r>
            <a:r>
              <a:rPr lang="en-US" sz="1600" dirty="0" err="1" smtClean="0"/>
              <a:t>dans</a:t>
            </a:r>
            <a:r>
              <a:rPr lang="en-US" sz="1600" dirty="0" smtClean="0"/>
              <a:t> la table. </a:t>
            </a:r>
            <a:r>
              <a:rPr lang="en-US" sz="1600" dirty="0" err="1" smtClean="0"/>
              <a:t>Voici</a:t>
            </a:r>
            <a:r>
              <a:rPr lang="en-US" sz="1600" dirty="0" smtClean="0"/>
              <a:t> </a:t>
            </a:r>
            <a:r>
              <a:rPr lang="en-US" sz="1600" dirty="0" err="1" smtClean="0"/>
              <a:t>une</a:t>
            </a:r>
            <a:r>
              <a:rPr lang="en-US" sz="1600" dirty="0" smtClean="0"/>
              <a:t> </a:t>
            </a:r>
            <a:r>
              <a:rPr lang="en-US" sz="1600" dirty="0" err="1" smtClean="0"/>
              <a:t>liste</a:t>
            </a:r>
            <a:r>
              <a:rPr lang="en-US" sz="1600" dirty="0" smtClean="0"/>
              <a:t> des </a:t>
            </a:r>
            <a:r>
              <a:rPr lang="en-US" sz="1600" dirty="0" err="1" smtClean="0"/>
              <a:t>générateurs</a:t>
            </a:r>
            <a:r>
              <a:rPr lang="en-US" sz="1600" dirty="0" smtClean="0"/>
              <a:t> les plus </a:t>
            </a:r>
            <a:r>
              <a:rPr lang="en-US" sz="1600" dirty="0" err="1" smtClean="0"/>
              <a:t>communéments</a:t>
            </a:r>
            <a:r>
              <a:rPr lang="en-US" sz="1600" dirty="0" smtClean="0"/>
              <a:t> </a:t>
            </a:r>
            <a:r>
              <a:rPr lang="en-US" sz="1600" dirty="0" err="1" smtClean="0"/>
              <a:t>utilisés</a:t>
            </a:r>
            <a:r>
              <a:rPr lang="en-US" sz="1600" dirty="0" smtClean="0"/>
              <a:t>:   </a:t>
            </a:r>
            <a:br>
              <a:rPr lang="en-US" sz="1600" dirty="0" smtClean="0"/>
            </a:br>
            <a:endParaRPr lang="en-US" sz="1600" dirty="0" smtClean="0"/>
          </a:p>
          <a:p>
            <a:pPr lvl="1">
              <a:buFont typeface="Arial" charset="0"/>
              <a:buChar char="•"/>
            </a:pPr>
            <a:r>
              <a:rPr lang="en-US" sz="1600" b="1" dirty="0" smtClean="0"/>
              <a:t> </a:t>
            </a:r>
            <a:r>
              <a:rPr lang="en-US" sz="1600" b="1" i="1" dirty="0" smtClean="0"/>
              <a:t>Increment</a:t>
            </a:r>
            <a:r>
              <a:rPr lang="en-US" sz="1600" b="1" dirty="0" smtClean="0"/>
              <a:t> </a:t>
            </a:r>
            <a:r>
              <a:rPr lang="en-US" sz="1600" dirty="0" smtClean="0"/>
              <a:t>– </a:t>
            </a:r>
            <a:r>
              <a:rPr lang="en-US" sz="1600" dirty="0" err="1" smtClean="0"/>
              <a:t>Utilisé</a:t>
            </a:r>
            <a:r>
              <a:rPr lang="en-US" sz="1600" dirty="0" smtClean="0"/>
              <a:t> pour </a:t>
            </a:r>
            <a:r>
              <a:rPr lang="en-US" sz="1600" dirty="0" err="1" smtClean="0"/>
              <a:t>générer</a:t>
            </a:r>
            <a:r>
              <a:rPr lang="en-US" sz="1600" dirty="0" smtClean="0"/>
              <a:t> </a:t>
            </a:r>
            <a:r>
              <a:rPr lang="en-US" sz="1600" dirty="0" err="1" smtClean="0"/>
              <a:t>une</a:t>
            </a:r>
            <a:r>
              <a:rPr lang="en-US" sz="1600" dirty="0" smtClean="0"/>
              <a:t> </a:t>
            </a:r>
            <a:r>
              <a:rPr lang="en-US" sz="1600" dirty="0" err="1" smtClean="0"/>
              <a:t>clé</a:t>
            </a:r>
            <a:r>
              <a:rPr lang="en-US" sz="1600" dirty="0" smtClean="0"/>
              <a:t> </a:t>
            </a:r>
            <a:r>
              <a:rPr lang="en-US" sz="1600" dirty="0" err="1" smtClean="0"/>
              <a:t>primaire</a:t>
            </a:r>
            <a:r>
              <a:rPr lang="en-US" sz="1600" dirty="0" smtClean="0"/>
              <a:t> de type long, short, </a:t>
            </a:r>
            <a:r>
              <a:rPr lang="en-US" sz="1600" dirty="0" err="1" smtClean="0"/>
              <a:t>ou</a:t>
            </a:r>
            <a:r>
              <a:rPr lang="en-US" sz="1600" dirty="0" smtClean="0"/>
              <a:t> </a:t>
            </a:r>
            <a:r>
              <a:rPr lang="en-US" sz="1600" dirty="0" err="1" smtClean="0"/>
              <a:t>int</a:t>
            </a:r>
            <a:endParaRPr lang="en-US" sz="1600" dirty="0" smtClean="0"/>
          </a:p>
          <a:p>
            <a:pPr lvl="1"/>
            <a:endParaRPr lang="en-US" sz="1600" dirty="0" smtClean="0"/>
          </a:p>
          <a:p>
            <a:pPr lvl="1">
              <a:buFont typeface="Arial" charset="0"/>
              <a:buChar char="•"/>
            </a:pPr>
            <a:r>
              <a:rPr lang="en-US" sz="1600" b="1" dirty="0" smtClean="0"/>
              <a:t> </a:t>
            </a:r>
            <a:r>
              <a:rPr lang="en-US" sz="1600" b="1" i="1" dirty="0" smtClean="0"/>
              <a:t>Sequence</a:t>
            </a:r>
            <a:r>
              <a:rPr lang="en-US" sz="1600" dirty="0" smtClean="0"/>
              <a:t> - Hibernate </a:t>
            </a:r>
            <a:r>
              <a:rPr lang="en-US" sz="1600" dirty="0" err="1" smtClean="0"/>
              <a:t>peut</a:t>
            </a:r>
            <a:r>
              <a:rPr lang="en-US" sz="1600" dirty="0" smtClean="0"/>
              <a:t> </a:t>
            </a:r>
            <a:r>
              <a:rPr lang="en-US" sz="1600" dirty="0" err="1" smtClean="0"/>
              <a:t>également</a:t>
            </a:r>
            <a:r>
              <a:rPr lang="en-US" sz="1600" dirty="0" smtClean="0"/>
              <a:t> </a:t>
            </a:r>
            <a:r>
              <a:rPr lang="en-US" sz="1600" dirty="0" err="1" smtClean="0"/>
              <a:t>utiliser</a:t>
            </a:r>
            <a:r>
              <a:rPr lang="en-US" sz="1600" dirty="0" smtClean="0"/>
              <a:t> des </a:t>
            </a:r>
            <a:r>
              <a:rPr lang="en-US" sz="1600" dirty="0" err="1" smtClean="0"/>
              <a:t>séquences</a:t>
            </a:r>
            <a:r>
              <a:rPr lang="en-US" sz="1600" dirty="0" smtClean="0"/>
              <a:t> pour </a:t>
            </a:r>
            <a:r>
              <a:rPr lang="en-US" sz="1600" dirty="0" err="1" smtClean="0"/>
              <a:t>générer</a:t>
            </a:r>
            <a:r>
              <a:rPr lang="en-US" sz="1600" dirty="0" smtClean="0"/>
              <a:t> des </a:t>
            </a:r>
            <a:r>
              <a:rPr lang="en-US" sz="1600" dirty="0" err="1" smtClean="0"/>
              <a:t>clés</a:t>
            </a:r>
            <a:r>
              <a:rPr lang="en-US" sz="1600" dirty="0" smtClean="0"/>
              <a:t> </a:t>
            </a:r>
            <a:r>
              <a:rPr lang="en-US" sz="1600" dirty="0" err="1" smtClean="0"/>
              <a:t>primaire</a:t>
            </a:r>
            <a:r>
              <a:rPr lang="en-US" sz="1600" dirty="0" smtClean="0"/>
              <a:t> (</a:t>
            </a:r>
            <a:r>
              <a:rPr lang="en-US" sz="1600" dirty="0" err="1" smtClean="0"/>
              <a:t>sous</a:t>
            </a:r>
            <a:r>
              <a:rPr lang="en-US" sz="1600" dirty="0" smtClean="0"/>
              <a:t> Oracle par ex)</a:t>
            </a:r>
          </a:p>
          <a:p>
            <a:pPr lvl="1"/>
            <a:endParaRPr lang="en-US" sz="1600" dirty="0" smtClean="0"/>
          </a:p>
          <a:p>
            <a:pPr lvl="1">
              <a:buFont typeface="Arial" charset="0"/>
              <a:buChar char="•"/>
            </a:pPr>
            <a:r>
              <a:rPr lang="en-US" sz="1600" b="1" dirty="0" smtClean="0"/>
              <a:t> </a:t>
            </a:r>
            <a:r>
              <a:rPr lang="en-US" sz="1600" b="1" i="1" dirty="0" smtClean="0"/>
              <a:t>Assigned</a:t>
            </a:r>
            <a:r>
              <a:rPr lang="en-US" sz="1600" dirty="0" smtClean="0"/>
              <a:t> – </a:t>
            </a:r>
            <a:r>
              <a:rPr lang="en-US" sz="1600" dirty="0" err="1" smtClean="0"/>
              <a:t>Utilisé</a:t>
            </a:r>
            <a:r>
              <a:rPr lang="en-US" sz="1600" dirty="0" smtClean="0"/>
              <a:t> </a:t>
            </a:r>
            <a:r>
              <a:rPr lang="en-US" sz="1600" dirty="0" err="1" smtClean="0"/>
              <a:t>lorsque</a:t>
            </a:r>
            <a:r>
              <a:rPr lang="en-US" sz="1600" dirty="0" smtClean="0"/>
              <a:t> </a:t>
            </a:r>
            <a:r>
              <a:rPr lang="en-US" sz="1600" dirty="0" err="1" smtClean="0"/>
              <a:t>l’application</a:t>
            </a:r>
            <a:r>
              <a:rPr lang="en-US" sz="1600" dirty="0" smtClean="0"/>
              <a:t> </a:t>
            </a:r>
            <a:r>
              <a:rPr lang="en-US" sz="1600" dirty="0" err="1" smtClean="0"/>
              <a:t>fourni</a:t>
            </a:r>
            <a:r>
              <a:rPr lang="en-US" sz="1600" dirty="0" smtClean="0"/>
              <a:t> </a:t>
            </a:r>
            <a:r>
              <a:rPr lang="en-US" sz="1600" dirty="0" err="1" smtClean="0"/>
              <a:t>elle-même</a:t>
            </a:r>
            <a:r>
              <a:rPr lang="en-US" sz="1600" dirty="0" smtClean="0"/>
              <a:t> la </a:t>
            </a:r>
            <a:r>
              <a:rPr lang="en-US" sz="1600" dirty="0" err="1" smtClean="0"/>
              <a:t>valeur</a:t>
            </a:r>
            <a:r>
              <a:rPr lang="en-US" sz="1600" dirty="0" smtClean="0"/>
              <a:t> de la </a:t>
            </a:r>
            <a:r>
              <a:rPr lang="en-US" sz="1600" dirty="0" err="1" smtClean="0"/>
              <a:t>clé</a:t>
            </a:r>
            <a:r>
              <a:rPr lang="en-US" dirty="0" smtClean="0"/>
              <a:t/>
            </a:r>
            <a:br>
              <a:rPr lang="en-US" dirty="0" smtClean="0"/>
            </a:br>
            <a:endParaRPr lang="fr-BE" dirty="0"/>
          </a:p>
        </p:txBody>
      </p:sp>
      <p:sp>
        <p:nvSpPr>
          <p:cNvPr id="6" name="ZoneTexte 5"/>
          <p:cNvSpPr txBox="1"/>
          <p:nvPr/>
        </p:nvSpPr>
        <p:spPr>
          <a:xfrm>
            <a:off x="142844" y="4357694"/>
            <a:ext cx="8501122" cy="584775"/>
          </a:xfrm>
          <a:prstGeom prst="rect">
            <a:avLst/>
          </a:prstGeom>
          <a:noFill/>
        </p:spPr>
        <p:txBody>
          <a:bodyPr wrap="square" rtlCol="0">
            <a:spAutoFit/>
          </a:bodyPr>
          <a:lstStyle/>
          <a:p>
            <a:r>
              <a:rPr lang="en-US" sz="1600" b="1" dirty="0" smtClean="0">
                <a:solidFill>
                  <a:schemeClr val="accent2">
                    <a:lumMod val="60000"/>
                    <a:lumOff val="40000"/>
                  </a:schemeClr>
                </a:solidFill>
              </a:rPr>
              <a:t>&lt;property&gt;</a:t>
            </a:r>
            <a:r>
              <a:rPr lang="en-US" sz="1600" dirty="0" smtClean="0"/>
              <a:t/>
            </a:r>
            <a:br>
              <a:rPr lang="en-US" sz="1600" dirty="0" smtClean="0"/>
            </a:br>
            <a:r>
              <a:rPr lang="en-US" sz="1600" dirty="0" smtClean="0"/>
              <a:t>Le </a:t>
            </a:r>
            <a:r>
              <a:rPr lang="en-US" sz="1600" dirty="0" err="1" smtClean="0"/>
              <a:t>noeud</a:t>
            </a:r>
            <a:r>
              <a:rPr lang="en-US" sz="1600" dirty="0" smtClean="0"/>
              <a:t> &lt;property&gt; </a:t>
            </a:r>
            <a:r>
              <a:rPr lang="en-US" sz="1600" dirty="0" err="1" smtClean="0"/>
              <a:t>défini</a:t>
            </a:r>
            <a:r>
              <a:rPr lang="en-US" sz="1600" dirty="0" smtClean="0"/>
              <a:t> les </a:t>
            </a:r>
            <a:r>
              <a:rPr lang="en-US" sz="1600" dirty="0" err="1" smtClean="0"/>
              <a:t>attributs</a:t>
            </a:r>
            <a:r>
              <a:rPr lang="en-US" sz="1600" dirty="0" smtClean="0"/>
              <a:t> de la </a:t>
            </a:r>
            <a:r>
              <a:rPr lang="en-US" sz="1600" dirty="0" err="1" smtClean="0"/>
              <a:t>classe</a:t>
            </a:r>
            <a:r>
              <a:rPr lang="en-US" sz="1600" dirty="0" smtClean="0"/>
              <a:t> et </a:t>
            </a:r>
            <a:r>
              <a:rPr lang="en-US" sz="1600" dirty="0" err="1" smtClean="0"/>
              <a:t>leurs</a:t>
            </a:r>
            <a:r>
              <a:rPr lang="en-US" sz="1600" dirty="0" smtClean="0"/>
              <a:t> </a:t>
            </a:r>
            <a:r>
              <a:rPr lang="en-US" sz="1600" dirty="0" err="1" smtClean="0"/>
              <a:t>correspondances</a:t>
            </a:r>
            <a:r>
              <a:rPr lang="en-US" sz="1600" dirty="0" smtClean="0"/>
              <a:t> </a:t>
            </a:r>
            <a:r>
              <a:rPr lang="en-US" sz="1600" dirty="0" err="1" smtClean="0"/>
              <a:t>dans</a:t>
            </a:r>
            <a:r>
              <a:rPr lang="en-US" sz="1600" dirty="0" smtClean="0"/>
              <a:t> la table. </a:t>
            </a:r>
            <a:endParaRPr lang="fr-BE" sz="1600" dirty="0"/>
          </a:p>
        </p:txBody>
      </p:sp>
      <p:sp>
        <p:nvSpPr>
          <p:cNvPr id="7" name="Espace réservé du pied de page 6"/>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00034" y="2160597"/>
            <a:ext cx="7929618" cy="982651"/>
          </a:xfrm>
        </p:spPr>
        <p:txBody>
          <a:bodyPr/>
          <a:lstStyle/>
          <a:p>
            <a:pPr algn="ctr"/>
            <a:r>
              <a:rPr lang="fr-BE" sz="6000" b="1" dirty="0" smtClean="0"/>
              <a:t>IV.	Hibernate par l’ exemple</a:t>
            </a:r>
            <a:endParaRPr lang="fr-BE" sz="6000" dirty="0" smtClean="0"/>
          </a:p>
        </p:txBody>
      </p:sp>
      <p:sp>
        <p:nvSpPr>
          <p:cNvPr id="3" name="Espace réservé du pied de page 2"/>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IV.	Hibernate par l’exemple </a:t>
            </a:r>
            <a:r>
              <a:rPr lang="fr-BE" sz="2400" i="1" dirty="0" smtClean="0"/>
              <a:t>– Exercice</a:t>
            </a:r>
            <a:endParaRPr lang="fr-BE" sz="2400" i="1" dirty="0"/>
          </a:p>
        </p:txBody>
      </p:sp>
      <p:sp>
        <p:nvSpPr>
          <p:cNvPr id="6" name="ZoneTexte 5"/>
          <p:cNvSpPr txBox="1"/>
          <p:nvPr/>
        </p:nvSpPr>
        <p:spPr>
          <a:xfrm>
            <a:off x="785786" y="1928802"/>
            <a:ext cx="7215238" cy="2585323"/>
          </a:xfrm>
          <a:prstGeom prst="rect">
            <a:avLst/>
          </a:prstGeom>
          <a:noFill/>
        </p:spPr>
        <p:txBody>
          <a:bodyPr wrap="square" rtlCol="0">
            <a:spAutoFit/>
          </a:bodyPr>
          <a:lstStyle/>
          <a:p>
            <a:r>
              <a:rPr lang="fr-BE" b="1" u="sng" dirty="0" smtClean="0"/>
              <a:t>Enoncé de l’exercice:</a:t>
            </a:r>
          </a:p>
          <a:p>
            <a:endParaRPr lang="fr-BE" b="1" u="sng" dirty="0" smtClean="0"/>
          </a:p>
          <a:p>
            <a:r>
              <a:rPr lang="fr-BE" dirty="0" smtClean="0"/>
              <a:t>Mettre en pratique dans une application les notions vues dans ce chapitre en créant une application utilisant les fonctions d’Hibernate pour:</a:t>
            </a:r>
          </a:p>
          <a:p>
            <a:r>
              <a:rPr lang="fr-BE" dirty="0" smtClean="0"/>
              <a:t>	- ajouter un enregistrement dans une table</a:t>
            </a:r>
          </a:p>
          <a:p>
            <a:r>
              <a:rPr lang="fr-BE" dirty="0" smtClean="0"/>
              <a:t>	- générer une clé primaire incrémentale</a:t>
            </a:r>
          </a:p>
          <a:p>
            <a:r>
              <a:rPr lang="fr-BE" dirty="0" smtClean="0"/>
              <a:t>	- mettre à jour un enregistrement dans une table</a:t>
            </a:r>
          </a:p>
          <a:p>
            <a:r>
              <a:rPr lang="fr-BE" dirty="0" smtClean="0"/>
              <a:t>	- supprimer un enregistrement dans une table</a:t>
            </a:r>
            <a:endParaRPr lang="fr-BE" dirty="0"/>
          </a:p>
        </p:txBody>
      </p:sp>
      <p:sp>
        <p:nvSpPr>
          <p:cNvPr id="5" name="Espace réservé du pied de page 4"/>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00034" y="2160597"/>
            <a:ext cx="7929618" cy="982651"/>
          </a:xfrm>
        </p:spPr>
        <p:txBody>
          <a:bodyPr/>
          <a:lstStyle/>
          <a:p>
            <a:pPr algn="ctr"/>
            <a:r>
              <a:rPr lang="fr-BE" sz="6000" b="1" dirty="0" smtClean="0"/>
              <a:t>I.	Présentation d’</a:t>
            </a:r>
            <a:r>
              <a:rPr lang="fr-BE" sz="6000" b="1" dirty="0" err="1" smtClean="0"/>
              <a:t>Hibernate</a:t>
            </a:r>
            <a:endParaRPr lang="fr-BE" sz="6000" dirty="0" smtClean="0"/>
          </a:p>
        </p:txBody>
      </p:sp>
      <p:sp>
        <p:nvSpPr>
          <p:cNvPr id="3" name="Espace réservé du pied de page 2"/>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BE" dirty="0" smtClean="0"/>
              <a:t>Présentation d’Hibernate </a:t>
            </a:r>
            <a:r>
              <a:rPr lang="fr-BE" sz="2400" i="1" dirty="0" smtClean="0"/>
              <a:t>– Qu’est ce qu’Hibernate ?</a:t>
            </a:r>
            <a:endParaRPr lang="fr-BE" sz="2400" i="1" dirty="0"/>
          </a:p>
        </p:txBody>
      </p:sp>
      <p:sp>
        <p:nvSpPr>
          <p:cNvPr id="6" name="Espace réservé du contenu 5"/>
          <p:cNvSpPr>
            <a:spLocks noGrp="1"/>
          </p:cNvSpPr>
          <p:nvPr>
            <p:ph idx="1"/>
          </p:nvPr>
        </p:nvSpPr>
        <p:spPr>
          <a:xfrm>
            <a:off x="214282" y="874713"/>
            <a:ext cx="8786842" cy="2268535"/>
          </a:xfrm>
        </p:spPr>
        <p:txBody>
          <a:bodyPr/>
          <a:lstStyle/>
          <a:p>
            <a:r>
              <a:rPr lang="fr-BE" sz="2400" b="1" dirty="0" smtClean="0"/>
              <a:t>Hibernate</a:t>
            </a:r>
            <a:r>
              <a:rPr lang="fr-BE" sz="2400" dirty="0" smtClean="0"/>
              <a:t> est un </a:t>
            </a:r>
            <a:r>
              <a:rPr lang="fr-BE" sz="2400" b="1" i="1" dirty="0" smtClean="0"/>
              <a:t>framework</a:t>
            </a:r>
            <a:r>
              <a:rPr lang="fr-BE" sz="1200" dirty="0" smtClean="0"/>
              <a:t>(1) </a:t>
            </a:r>
            <a:r>
              <a:rPr lang="fr-BE" sz="2400" u="sng" dirty="0" smtClean="0"/>
              <a:t>open source</a:t>
            </a:r>
            <a:r>
              <a:rPr lang="fr-BE" sz="2400" dirty="0" smtClean="0"/>
              <a:t> gérant </a:t>
            </a:r>
            <a:r>
              <a:rPr lang="fr-BE" sz="2400" b="1" dirty="0" smtClean="0"/>
              <a:t>la persistance</a:t>
            </a:r>
          </a:p>
          <a:p>
            <a:r>
              <a:rPr lang="fr-BE" sz="2400" b="1" dirty="0" smtClean="0"/>
              <a:t>des objets</a:t>
            </a:r>
            <a:r>
              <a:rPr lang="fr-BE" sz="2400" dirty="0" smtClean="0"/>
              <a:t> en base de données relationnelle (ou </a:t>
            </a:r>
            <a:r>
              <a:rPr lang="fr-BE" sz="2400" b="1" dirty="0" smtClean="0"/>
              <a:t>mapping</a:t>
            </a:r>
            <a:r>
              <a:rPr lang="fr-BE" sz="2400" dirty="0" smtClean="0"/>
              <a:t> objet</a:t>
            </a:r>
          </a:p>
          <a:p>
            <a:r>
              <a:rPr lang="fr-BE" sz="2400" dirty="0" smtClean="0"/>
              <a:t> relationnel).</a:t>
            </a:r>
          </a:p>
          <a:p>
            <a:r>
              <a:rPr lang="fr-BE" sz="2400" dirty="0" smtClean="0"/>
              <a:t>On peut voir Hibernate comme une fine surcouche de JDBC qui</a:t>
            </a:r>
          </a:p>
          <a:p>
            <a:r>
              <a:rPr lang="fr-BE" sz="2400" dirty="0" smtClean="0"/>
              <a:t>lui ajouterait une dimension objet.</a:t>
            </a:r>
            <a:endParaRPr lang="fr-BE" dirty="0"/>
          </a:p>
        </p:txBody>
      </p:sp>
      <p:sp>
        <p:nvSpPr>
          <p:cNvPr id="7" name="ZoneTexte 6"/>
          <p:cNvSpPr txBox="1"/>
          <p:nvPr/>
        </p:nvSpPr>
        <p:spPr>
          <a:xfrm>
            <a:off x="0" y="5072074"/>
            <a:ext cx="9144000" cy="461665"/>
          </a:xfrm>
          <a:prstGeom prst="rect">
            <a:avLst/>
          </a:prstGeom>
          <a:noFill/>
        </p:spPr>
        <p:txBody>
          <a:bodyPr wrap="square" rtlCol="0">
            <a:spAutoFit/>
          </a:bodyPr>
          <a:lstStyle/>
          <a:p>
            <a:r>
              <a:rPr lang="fr-BE" sz="1200" dirty="0" smtClean="0"/>
              <a:t>(1) Un framework fournit un ensemble de fonctions facilitant la création de tout ou d'une partie d'un logiciel, ainsi qu'un guide architectural en divisant le domaine visé en modules.</a:t>
            </a:r>
            <a:endParaRPr lang="fr-BE" sz="1200" dirty="0"/>
          </a:p>
        </p:txBody>
      </p:sp>
      <p:sp>
        <p:nvSpPr>
          <p:cNvPr id="8" name="Rectangle à coins arrondis 7"/>
          <p:cNvSpPr/>
          <p:nvPr/>
        </p:nvSpPr>
        <p:spPr bwMode="auto">
          <a:xfrm>
            <a:off x="571472" y="3500438"/>
            <a:ext cx="2143140" cy="1000132"/>
          </a:xfrm>
          <a:prstGeom prst="roundRect">
            <a:avLst/>
          </a:prstGeom>
          <a:solidFill>
            <a:srgbClr val="00B05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800" b="0" i="0" u="none" strike="noStrike" cap="none" normalizeH="0" baseline="0" dirty="0" smtClean="0">
                <a:ln>
                  <a:noFill/>
                </a:ln>
                <a:solidFill>
                  <a:schemeClr val="tx1"/>
                </a:solidFill>
                <a:effectLst/>
                <a:latin typeface="Arial" charset="0"/>
              </a:rPr>
              <a:t>Application JAVA</a:t>
            </a:r>
          </a:p>
        </p:txBody>
      </p:sp>
      <p:sp>
        <p:nvSpPr>
          <p:cNvPr id="9" name="Cylindre 8"/>
          <p:cNvSpPr/>
          <p:nvPr/>
        </p:nvSpPr>
        <p:spPr bwMode="auto">
          <a:xfrm>
            <a:off x="6786578" y="3214686"/>
            <a:ext cx="1500198" cy="1643074"/>
          </a:xfrm>
          <a:prstGeom prst="can">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400" b="0" i="0" u="none" strike="noStrike" cap="none" normalizeH="0" baseline="0" dirty="0" smtClean="0">
                <a:ln>
                  <a:noFill/>
                </a:ln>
                <a:solidFill>
                  <a:schemeClr val="tx1"/>
                </a:solidFill>
                <a:effectLst/>
                <a:latin typeface="Arial" charset="0"/>
              </a:rPr>
              <a:t>Base de données</a:t>
            </a:r>
          </a:p>
        </p:txBody>
      </p:sp>
      <p:pic>
        <p:nvPicPr>
          <p:cNvPr id="2050" name="Picture 2"/>
          <p:cNvPicPr>
            <a:picLocks noChangeAspect="1" noChangeArrowheads="1"/>
          </p:cNvPicPr>
          <p:nvPr/>
        </p:nvPicPr>
        <p:blipFill>
          <a:blip r:embed="rId3" cstate="print"/>
          <a:srcRect/>
          <a:stretch>
            <a:fillRect/>
          </a:stretch>
        </p:blipFill>
        <p:spPr bwMode="auto">
          <a:xfrm>
            <a:off x="4143372" y="3571876"/>
            <a:ext cx="819142" cy="831522"/>
          </a:xfrm>
          <a:prstGeom prst="rect">
            <a:avLst/>
          </a:prstGeom>
          <a:noFill/>
          <a:ln w="9525">
            <a:noFill/>
            <a:miter lim="800000"/>
            <a:headEnd/>
            <a:tailEnd/>
          </a:ln>
          <a:effectLst/>
        </p:spPr>
      </p:pic>
      <p:sp>
        <p:nvSpPr>
          <p:cNvPr id="10" name="ZoneTexte 9"/>
          <p:cNvSpPr txBox="1"/>
          <p:nvPr/>
        </p:nvSpPr>
        <p:spPr>
          <a:xfrm>
            <a:off x="2857488" y="3786190"/>
            <a:ext cx="928694" cy="369332"/>
          </a:xfrm>
          <a:prstGeom prst="rect">
            <a:avLst/>
          </a:prstGeom>
          <a:noFill/>
        </p:spPr>
        <p:txBody>
          <a:bodyPr wrap="square" rtlCol="0">
            <a:spAutoFit/>
          </a:bodyPr>
          <a:lstStyle/>
          <a:p>
            <a:pPr algn="ctr"/>
            <a:r>
              <a:rPr lang="fr-BE" dirty="0" smtClean="0"/>
              <a:t>objets</a:t>
            </a:r>
            <a:endParaRPr lang="fr-BE" dirty="0"/>
          </a:p>
        </p:txBody>
      </p:sp>
      <p:sp>
        <p:nvSpPr>
          <p:cNvPr id="11" name="ZoneTexte 10"/>
          <p:cNvSpPr txBox="1"/>
          <p:nvPr/>
        </p:nvSpPr>
        <p:spPr>
          <a:xfrm>
            <a:off x="5224466" y="3786190"/>
            <a:ext cx="1490674" cy="369332"/>
          </a:xfrm>
          <a:prstGeom prst="rect">
            <a:avLst/>
          </a:prstGeom>
          <a:noFill/>
        </p:spPr>
        <p:txBody>
          <a:bodyPr wrap="square" rtlCol="0">
            <a:spAutoFit/>
          </a:bodyPr>
          <a:lstStyle/>
          <a:p>
            <a:pPr algn="ctr"/>
            <a:r>
              <a:rPr lang="fr-BE" dirty="0" smtClean="0"/>
              <a:t>relationnel</a:t>
            </a:r>
            <a:endParaRPr lang="fr-BE" dirty="0"/>
          </a:p>
        </p:txBody>
      </p:sp>
      <p:cxnSp>
        <p:nvCxnSpPr>
          <p:cNvPr id="13" name="Connecteur droit avec flèche 12"/>
          <p:cNvCxnSpPr/>
          <p:nvPr/>
        </p:nvCxnSpPr>
        <p:spPr bwMode="auto">
          <a:xfrm rot="10800000">
            <a:off x="3786183" y="3998915"/>
            <a:ext cx="285752"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4" name="Connecteur droit avec flèche 13"/>
          <p:cNvCxnSpPr/>
          <p:nvPr/>
        </p:nvCxnSpPr>
        <p:spPr bwMode="auto">
          <a:xfrm rot="10800000">
            <a:off x="5143504" y="4000504"/>
            <a:ext cx="285752" cy="1588"/>
          </a:xfrm>
          <a:prstGeom prst="straightConnector1">
            <a:avLst/>
          </a:prstGeom>
          <a:ln>
            <a:headEnd type="none" w="med" len="med"/>
            <a:tailEnd type="arrow"/>
          </a:ln>
          <a:scene3d>
            <a:camera prst="orthographicFront">
              <a:rot lat="0" lon="10800000" rev="0"/>
            </a:camera>
            <a:lightRig rig="threePt" dir="t"/>
          </a:scene3d>
        </p:spPr>
        <p:style>
          <a:lnRef idx="3">
            <a:schemeClr val="dk1"/>
          </a:lnRef>
          <a:fillRef idx="0">
            <a:schemeClr val="dk1"/>
          </a:fillRef>
          <a:effectRef idx="2">
            <a:schemeClr val="dk1"/>
          </a:effectRef>
          <a:fontRef idx="minor">
            <a:schemeClr val="tx1"/>
          </a:fontRef>
        </p:style>
      </p:cxnSp>
      <p:sp>
        <p:nvSpPr>
          <p:cNvPr id="12" name="Espace réservé du pied de page 11"/>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BE" dirty="0" smtClean="0"/>
              <a:t>Présentation d’Hibernate </a:t>
            </a:r>
            <a:r>
              <a:rPr lang="fr-BE" sz="2400" i="1" dirty="0" smtClean="0"/>
              <a:t>– Qu’est ce qu’Hibernate ?</a:t>
            </a:r>
            <a:endParaRPr lang="fr-BE" sz="2400" i="1" dirty="0"/>
          </a:p>
        </p:txBody>
      </p:sp>
      <p:sp>
        <p:nvSpPr>
          <p:cNvPr id="11" name="Rectangle 10"/>
          <p:cNvSpPr/>
          <p:nvPr/>
        </p:nvSpPr>
        <p:spPr>
          <a:xfrm>
            <a:off x="214282" y="1142984"/>
            <a:ext cx="8715436" cy="4247317"/>
          </a:xfrm>
          <a:prstGeom prst="rect">
            <a:avLst/>
          </a:prstGeom>
        </p:spPr>
        <p:txBody>
          <a:bodyPr wrap="square">
            <a:spAutoFit/>
          </a:bodyPr>
          <a:lstStyle/>
          <a:p>
            <a:r>
              <a:rPr lang="fr-BE" dirty="0" smtClean="0"/>
              <a:t>Travailler dans les deux univers que sont l'orienté objet et les bases de</a:t>
            </a:r>
          </a:p>
          <a:p>
            <a:r>
              <a:rPr lang="fr-BE" dirty="0" smtClean="0"/>
              <a:t>données relationnelles peut être lourd et consommateur de temps. </a:t>
            </a:r>
          </a:p>
          <a:p>
            <a:r>
              <a:rPr lang="fr-BE" dirty="0" smtClean="0"/>
              <a:t>Le </a:t>
            </a:r>
            <a:r>
              <a:rPr lang="fr-BE" b="1" dirty="0" smtClean="0"/>
              <a:t>terme mapping objet/relationnel </a:t>
            </a:r>
            <a:r>
              <a:rPr lang="fr-BE" dirty="0" smtClean="0"/>
              <a:t>décrit la technique consistant à faire le lien entre la représentation </a:t>
            </a:r>
            <a:r>
              <a:rPr lang="fr-BE" b="1" dirty="0" smtClean="0"/>
              <a:t>objet</a:t>
            </a:r>
            <a:r>
              <a:rPr lang="fr-BE" dirty="0" smtClean="0"/>
              <a:t> des données et sa représentation </a:t>
            </a:r>
            <a:r>
              <a:rPr lang="fr-BE" b="1" dirty="0" smtClean="0"/>
              <a:t>relationnelle</a:t>
            </a:r>
            <a:r>
              <a:rPr lang="fr-BE" dirty="0" smtClean="0"/>
              <a:t> basée sur un </a:t>
            </a:r>
            <a:r>
              <a:rPr lang="fr-BE" b="1" dirty="0" smtClean="0"/>
              <a:t>schéma</a:t>
            </a:r>
            <a:r>
              <a:rPr lang="fr-BE" dirty="0" smtClean="0"/>
              <a:t>.</a:t>
            </a:r>
          </a:p>
          <a:p>
            <a:endParaRPr lang="fr-BE" dirty="0" smtClean="0"/>
          </a:p>
          <a:p>
            <a:r>
              <a:rPr lang="fr-BE" dirty="0" smtClean="0"/>
              <a:t>Non seulement Hibernate s'occupe du transfert des classes Java dans</a:t>
            </a:r>
          </a:p>
          <a:p>
            <a:r>
              <a:rPr lang="fr-BE" dirty="0" smtClean="0"/>
              <a:t>les tables de la base de données (et des types de données Java dans</a:t>
            </a:r>
          </a:p>
          <a:p>
            <a:r>
              <a:rPr lang="fr-BE" dirty="0" smtClean="0"/>
              <a:t>les types de données SQL), mais aussi de lancer des requêtes sur les données et d’en récupérer les résultats. Il peut donc réduire de manière</a:t>
            </a:r>
          </a:p>
          <a:p>
            <a:r>
              <a:rPr lang="fr-BE" dirty="0" smtClean="0"/>
              <a:t>significative le temps de développement qui aurait été autrement perdu dans une manipulation manuelle des données via SQL et JDBC.</a:t>
            </a:r>
          </a:p>
          <a:p>
            <a:endParaRPr lang="fr-BE" dirty="0" smtClean="0"/>
          </a:p>
          <a:p>
            <a:r>
              <a:rPr lang="fr-BE" dirty="0" smtClean="0"/>
              <a:t>Le but d'Hibernate est de libérer le développeur de 95% des tâches</a:t>
            </a:r>
          </a:p>
          <a:p>
            <a:r>
              <a:rPr lang="fr-BE" dirty="0" smtClean="0"/>
              <a:t>de programmation liées à la persistance des données communes.</a:t>
            </a:r>
            <a:endParaRPr lang="fr-BE" dirty="0"/>
          </a:p>
        </p:txBody>
      </p:sp>
      <p:sp>
        <p:nvSpPr>
          <p:cNvPr id="5" name="Espace réservé du pied de page 4"/>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BE" dirty="0" smtClean="0"/>
              <a:t>Présentation d’Hibernate </a:t>
            </a:r>
            <a:r>
              <a:rPr lang="fr-BE" sz="2400" i="1" dirty="0" smtClean="0"/>
              <a:t>– Avantages et inconvénients</a:t>
            </a:r>
            <a:endParaRPr lang="fr-BE" sz="2400" i="1" dirty="0"/>
          </a:p>
        </p:txBody>
      </p:sp>
      <p:sp>
        <p:nvSpPr>
          <p:cNvPr id="11" name="Rectangle 10"/>
          <p:cNvSpPr/>
          <p:nvPr/>
        </p:nvSpPr>
        <p:spPr>
          <a:xfrm>
            <a:off x="214282" y="928670"/>
            <a:ext cx="8715436" cy="4555093"/>
          </a:xfrm>
          <a:prstGeom prst="rect">
            <a:avLst/>
          </a:prstGeom>
        </p:spPr>
        <p:txBody>
          <a:bodyPr wrap="square">
            <a:spAutoFit/>
          </a:bodyPr>
          <a:lstStyle/>
          <a:p>
            <a:r>
              <a:rPr lang="fr-BE" sz="3200" b="1" dirty="0" smtClean="0">
                <a:solidFill>
                  <a:srgbClr val="92D050"/>
                </a:solidFill>
              </a:rPr>
              <a:t>+</a:t>
            </a:r>
            <a:r>
              <a:rPr lang="fr-BE" i="1" dirty="0" smtClean="0"/>
              <a:t> </a:t>
            </a:r>
            <a:r>
              <a:rPr lang="fr-BE" dirty="0" smtClean="0"/>
              <a:t>Gain de temps si on utilise des outils pour générer automatiquement la base de données et le code</a:t>
            </a:r>
          </a:p>
          <a:p>
            <a:endParaRPr lang="fr-BE" dirty="0" smtClean="0"/>
          </a:p>
          <a:p>
            <a:r>
              <a:rPr lang="fr-BE" sz="3200" b="1" dirty="0" smtClean="0">
                <a:solidFill>
                  <a:srgbClr val="92D050"/>
                </a:solidFill>
              </a:rPr>
              <a:t>+</a:t>
            </a:r>
            <a:r>
              <a:rPr lang="fr-BE" dirty="0" smtClean="0"/>
              <a:t> Objets métiers qui sont plus faciles à manipuler</a:t>
            </a:r>
            <a:br>
              <a:rPr lang="fr-BE" dirty="0" smtClean="0"/>
            </a:br>
            <a:endParaRPr lang="fr-BE" dirty="0" smtClean="0"/>
          </a:p>
          <a:p>
            <a:r>
              <a:rPr lang="fr-BE" sz="3200" b="1" dirty="0" smtClean="0">
                <a:solidFill>
                  <a:srgbClr val="92D050"/>
                </a:solidFill>
              </a:rPr>
              <a:t>+</a:t>
            </a:r>
            <a:r>
              <a:rPr lang="fr-BE" dirty="0" smtClean="0"/>
              <a:t> Peu de dépendance envers une base de données précise. Théoriquement, il n'y a que le fichier de configuration d’Hibernate à changer si on passe d'une base de données </a:t>
            </a:r>
            <a:r>
              <a:rPr lang="fr-BE" b="1" dirty="0" smtClean="0"/>
              <a:t>X</a:t>
            </a:r>
            <a:r>
              <a:rPr lang="fr-BE" dirty="0" smtClean="0"/>
              <a:t> vers une base de données </a:t>
            </a:r>
            <a:r>
              <a:rPr lang="fr-BE" b="1" dirty="0" smtClean="0"/>
              <a:t>Y</a:t>
            </a:r>
          </a:p>
          <a:p>
            <a:endParaRPr lang="fr-BE" b="1" dirty="0" smtClean="0"/>
          </a:p>
          <a:p>
            <a:r>
              <a:rPr lang="fr-BE" b="1" dirty="0" smtClean="0">
                <a:solidFill>
                  <a:srgbClr val="92D050"/>
                </a:solidFill>
              </a:rPr>
              <a:t>+</a:t>
            </a:r>
            <a:r>
              <a:rPr lang="fr-BE" dirty="0" smtClean="0"/>
              <a:t> Seule une initialisation correcte d‘Hibernate doit être effectuée, et quelques règles respectées lors de l'écriture et de la manipulation des classes persistantes</a:t>
            </a:r>
          </a:p>
          <a:p>
            <a:endParaRPr lang="fr-BE" dirty="0" smtClean="0"/>
          </a:p>
          <a:p>
            <a:r>
              <a:rPr lang="fr-BE" sz="3200" b="1" dirty="0" smtClean="0">
                <a:solidFill>
                  <a:srgbClr val="C00000"/>
                </a:solidFill>
              </a:rPr>
              <a:t>-</a:t>
            </a:r>
            <a:r>
              <a:rPr lang="fr-BE" dirty="0" smtClean="0"/>
              <a:t> Nécessite d'apprendre à l'utiliser ;-)</a:t>
            </a:r>
          </a:p>
        </p:txBody>
      </p:sp>
      <p:sp>
        <p:nvSpPr>
          <p:cNvPr id="5" name="Espace réservé du pied de page 4"/>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15"/>
          <p:cNvSpPr/>
          <p:nvPr/>
        </p:nvSpPr>
        <p:spPr bwMode="auto">
          <a:xfrm>
            <a:off x="5286380" y="2285992"/>
            <a:ext cx="2928958" cy="1785950"/>
          </a:xfrm>
          <a:prstGeom prst="roundRect">
            <a:avLst/>
          </a:prstGeom>
          <a:solidFill>
            <a:srgbClr val="FFFF0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800" b="0" i="0" u="none" strike="noStrike" cap="none" normalizeH="0" baseline="0" dirty="0" smtClean="0">
                <a:ln>
                  <a:noFill/>
                </a:ln>
                <a:solidFill>
                  <a:schemeClr val="tx1"/>
                </a:solidFill>
                <a:effectLst/>
                <a:latin typeface="Arial" charset="0"/>
              </a:rPr>
              <a:t>Hibernate</a:t>
            </a:r>
          </a:p>
        </p:txBody>
      </p:sp>
      <p:sp>
        <p:nvSpPr>
          <p:cNvPr id="4" name="Titre 3"/>
          <p:cNvSpPr>
            <a:spLocks noGrp="1"/>
          </p:cNvSpPr>
          <p:nvPr>
            <p:ph type="title"/>
          </p:nvPr>
        </p:nvSpPr>
        <p:spPr>
          <a:xfrm>
            <a:off x="-32" y="-24"/>
            <a:ext cx="9144032" cy="785818"/>
          </a:xfrm>
        </p:spPr>
        <p:txBody>
          <a:bodyPr/>
          <a:lstStyle/>
          <a:p>
            <a:r>
              <a:rPr lang="fr-BE" dirty="0" smtClean="0"/>
              <a:t>Présentation d’Hibernate </a:t>
            </a:r>
            <a:r>
              <a:rPr lang="fr-BE" sz="2000" i="1" dirty="0" smtClean="0"/>
              <a:t>– Architecture et principe de fonctionnement</a:t>
            </a:r>
            <a:endParaRPr lang="fr-BE" sz="2000" i="1" dirty="0"/>
          </a:p>
        </p:txBody>
      </p:sp>
      <p:sp>
        <p:nvSpPr>
          <p:cNvPr id="8" name="Rectangle à coins arrondis 7"/>
          <p:cNvSpPr/>
          <p:nvPr/>
        </p:nvSpPr>
        <p:spPr bwMode="auto">
          <a:xfrm>
            <a:off x="5286380" y="928670"/>
            <a:ext cx="2928958" cy="1214446"/>
          </a:xfrm>
          <a:prstGeom prst="roundRect">
            <a:avLst/>
          </a:prstGeom>
          <a:solidFill>
            <a:srgbClr val="00B05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800" b="0" i="0" u="none" strike="noStrike" cap="none" normalizeH="0" baseline="0" dirty="0" smtClean="0">
                <a:ln>
                  <a:noFill/>
                </a:ln>
                <a:solidFill>
                  <a:schemeClr val="tx1"/>
                </a:solidFill>
                <a:effectLst/>
                <a:latin typeface="Arial" charset="0"/>
              </a:rPr>
              <a:t>Application JAVA</a:t>
            </a:r>
          </a:p>
        </p:txBody>
      </p:sp>
      <p:sp>
        <p:nvSpPr>
          <p:cNvPr id="15" name="Rectangle à coins arrondis 14"/>
          <p:cNvSpPr/>
          <p:nvPr/>
        </p:nvSpPr>
        <p:spPr bwMode="auto">
          <a:xfrm>
            <a:off x="5929322" y="1857364"/>
            <a:ext cx="1714512" cy="714380"/>
          </a:xfrm>
          <a:prstGeom prst="roundRect">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400" b="0" i="0" u="none" strike="noStrike" cap="none" normalizeH="0" baseline="0" dirty="0" smtClean="0">
                <a:ln>
                  <a:noFill/>
                </a:ln>
                <a:solidFill>
                  <a:schemeClr val="tx1"/>
                </a:solidFill>
                <a:effectLst/>
                <a:latin typeface="Arial" charset="0"/>
              </a:rPr>
              <a:t>Objets persistants</a:t>
            </a:r>
          </a:p>
        </p:txBody>
      </p:sp>
      <p:sp>
        <p:nvSpPr>
          <p:cNvPr id="17" name="ZoneTexte 16"/>
          <p:cNvSpPr txBox="1"/>
          <p:nvPr/>
        </p:nvSpPr>
        <p:spPr>
          <a:xfrm>
            <a:off x="5500694" y="3429000"/>
            <a:ext cx="1143008" cy="523220"/>
          </a:xfrm>
          <a:prstGeom prst="rect">
            <a:avLst/>
          </a:prstGeom>
          <a:solidFill>
            <a:schemeClr val="bg1"/>
          </a:solidFill>
        </p:spPr>
        <p:txBody>
          <a:bodyPr wrap="square" rtlCol="0">
            <a:spAutoFit/>
          </a:bodyPr>
          <a:lstStyle/>
          <a:p>
            <a:pPr algn="ctr"/>
            <a:r>
              <a:rPr lang="fr-BE" sz="1400" i="1" dirty="0" err="1" smtClean="0"/>
              <a:t>hibernate.properties</a:t>
            </a:r>
            <a:endParaRPr lang="fr-BE" sz="1400" i="1" dirty="0"/>
          </a:p>
        </p:txBody>
      </p:sp>
      <p:sp>
        <p:nvSpPr>
          <p:cNvPr id="18" name="ZoneTexte 17"/>
          <p:cNvSpPr txBox="1"/>
          <p:nvPr/>
        </p:nvSpPr>
        <p:spPr>
          <a:xfrm>
            <a:off x="7000892" y="3429000"/>
            <a:ext cx="1000132" cy="523220"/>
          </a:xfrm>
          <a:prstGeom prst="rect">
            <a:avLst/>
          </a:prstGeom>
          <a:solidFill>
            <a:schemeClr val="bg1"/>
          </a:solidFill>
        </p:spPr>
        <p:txBody>
          <a:bodyPr wrap="square" rtlCol="0">
            <a:spAutoFit/>
          </a:bodyPr>
          <a:lstStyle/>
          <a:p>
            <a:pPr algn="ctr"/>
            <a:r>
              <a:rPr lang="fr-BE" sz="1400" i="1" dirty="0" smtClean="0"/>
              <a:t>Mapping XML</a:t>
            </a:r>
            <a:endParaRPr lang="fr-BE" sz="1400" i="1" dirty="0"/>
          </a:p>
        </p:txBody>
      </p:sp>
      <p:sp>
        <p:nvSpPr>
          <p:cNvPr id="20" name="Rectangle à coins arrondis 19"/>
          <p:cNvSpPr/>
          <p:nvPr/>
        </p:nvSpPr>
        <p:spPr bwMode="auto">
          <a:xfrm>
            <a:off x="5286380" y="4214818"/>
            <a:ext cx="2928958" cy="1214446"/>
          </a:xfrm>
          <a:prstGeom prst="roundRect">
            <a:avLst/>
          </a:prstGeom>
          <a:solidFill>
            <a:srgbClr val="FFC00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800" b="0" i="0" u="none" strike="noStrike" cap="none" normalizeH="0" baseline="0" dirty="0" smtClean="0">
                <a:ln>
                  <a:noFill/>
                </a:ln>
                <a:solidFill>
                  <a:schemeClr val="tx1"/>
                </a:solidFill>
                <a:effectLst/>
                <a:latin typeface="Arial" charset="0"/>
              </a:rPr>
              <a:t>Base de données</a:t>
            </a:r>
          </a:p>
        </p:txBody>
      </p:sp>
      <p:sp>
        <p:nvSpPr>
          <p:cNvPr id="21" name="ZoneTexte 20"/>
          <p:cNvSpPr txBox="1"/>
          <p:nvPr/>
        </p:nvSpPr>
        <p:spPr>
          <a:xfrm>
            <a:off x="785786" y="1071546"/>
            <a:ext cx="4071966" cy="830997"/>
          </a:xfrm>
          <a:prstGeom prst="rect">
            <a:avLst/>
          </a:prstGeom>
          <a:noFill/>
        </p:spPr>
        <p:txBody>
          <a:bodyPr wrap="square" rtlCol="0">
            <a:spAutoFit/>
          </a:bodyPr>
          <a:lstStyle/>
          <a:p>
            <a:r>
              <a:rPr lang="fr-BE" sz="1600" dirty="0" smtClean="0"/>
              <a:t>Voici comment se présente globalement l’architecture d’Hibernate (vue très haut niveau !):</a:t>
            </a:r>
            <a:endParaRPr lang="fr-BE" sz="1600" dirty="0"/>
          </a:p>
        </p:txBody>
      </p:sp>
      <p:sp>
        <p:nvSpPr>
          <p:cNvPr id="22" name="ZoneTexte 21"/>
          <p:cNvSpPr txBox="1"/>
          <p:nvPr/>
        </p:nvSpPr>
        <p:spPr>
          <a:xfrm>
            <a:off x="214282" y="2214554"/>
            <a:ext cx="4500594" cy="2800767"/>
          </a:xfrm>
          <a:prstGeom prst="rect">
            <a:avLst/>
          </a:prstGeom>
          <a:noFill/>
        </p:spPr>
        <p:txBody>
          <a:bodyPr wrap="square" rtlCol="0">
            <a:spAutoFit/>
          </a:bodyPr>
          <a:lstStyle/>
          <a:p>
            <a:r>
              <a:rPr lang="fr-BE" sz="1600" dirty="0" smtClean="0"/>
              <a:t>La couche application voit les données comme des classes dont le contenu reste en base de données après la fin de l’exécution du programme  -&gt; </a:t>
            </a:r>
            <a:r>
              <a:rPr lang="fr-BE" sz="1600" b="1" i="1" dirty="0" smtClean="0"/>
              <a:t>persistance</a:t>
            </a:r>
          </a:p>
          <a:p>
            <a:endParaRPr lang="fr-BE" sz="1600" b="1" i="1" dirty="0" smtClean="0"/>
          </a:p>
          <a:p>
            <a:endParaRPr lang="fr-BE" sz="1600" b="1" i="1" dirty="0" smtClean="0"/>
          </a:p>
          <a:p>
            <a:endParaRPr lang="fr-BE" sz="1600" b="1" i="1" dirty="0" smtClean="0"/>
          </a:p>
          <a:p>
            <a:r>
              <a:rPr lang="fr-BE" sz="1600" dirty="0" smtClean="0"/>
              <a:t>Le lien entre ces classes et la source physique des données est définie par un ensemble de fichiers XML </a:t>
            </a:r>
          </a:p>
          <a:p>
            <a:r>
              <a:rPr lang="fr-BE" sz="1600" dirty="0" smtClean="0"/>
              <a:t>-&gt; </a:t>
            </a:r>
            <a:r>
              <a:rPr lang="fr-BE" sz="1600" b="1" i="1" dirty="0" smtClean="0"/>
              <a:t>mapping</a:t>
            </a:r>
            <a:endParaRPr lang="fr-BE" sz="1600" b="1" i="1" dirty="0"/>
          </a:p>
        </p:txBody>
      </p:sp>
      <p:sp>
        <p:nvSpPr>
          <p:cNvPr id="11" name="Espace réservé du pied de page 10"/>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15"/>
          <p:cNvSpPr/>
          <p:nvPr/>
        </p:nvSpPr>
        <p:spPr bwMode="auto">
          <a:xfrm>
            <a:off x="1357290" y="2571744"/>
            <a:ext cx="6143668" cy="1785950"/>
          </a:xfrm>
          <a:prstGeom prst="roundRect">
            <a:avLst/>
          </a:prstGeom>
          <a:solidFill>
            <a:srgbClr val="FFFF0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dirty="0" smtClean="0">
              <a:ln>
                <a:noFill/>
              </a:ln>
              <a:solidFill>
                <a:schemeClr val="tx1"/>
              </a:solidFill>
              <a:effectLst/>
              <a:latin typeface="Arial" charset="0"/>
            </a:endParaRPr>
          </a:p>
        </p:txBody>
      </p:sp>
      <p:sp>
        <p:nvSpPr>
          <p:cNvPr id="4" name="Titre 3"/>
          <p:cNvSpPr>
            <a:spLocks noGrp="1"/>
          </p:cNvSpPr>
          <p:nvPr>
            <p:ph type="title"/>
          </p:nvPr>
        </p:nvSpPr>
        <p:spPr>
          <a:xfrm>
            <a:off x="-32" y="-24"/>
            <a:ext cx="9144032" cy="785818"/>
          </a:xfrm>
        </p:spPr>
        <p:txBody>
          <a:bodyPr/>
          <a:lstStyle/>
          <a:p>
            <a:r>
              <a:rPr lang="fr-BE" dirty="0" smtClean="0"/>
              <a:t>Présentation d’Hibernate </a:t>
            </a:r>
            <a:r>
              <a:rPr lang="fr-BE" sz="2000" i="1" dirty="0" smtClean="0"/>
              <a:t>– Architecture et principe de fonctionnement</a:t>
            </a:r>
            <a:endParaRPr lang="fr-BE" sz="2000" i="1" dirty="0"/>
          </a:p>
        </p:txBody>
      </p:sp>
      <p:sp>
        <p:nvSpPr>
          <p:cNvPr id="8" name="Rectangle à coins arrondis 7"/>
          <p:cNvSpPr/>
          <p:nvPr/>
        </p:nvSpPr>
        <p:spPr bwMode="auto">
          <a:xfrm>
            <a:off x="1428728" y="1785926"/>
            <a:ext cx="6072230" cy="642942"/>
          </a:xfrm>
          <a:prstGeom prst="roundRect">
            <a:avLst/>
          </a:prstGeom>
          <a:solidFill>
            <a:srgbClr val="00B05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800" b="0" i="0" u="none" strike="noStrike" cap="none" normalizeH="0" baseline="0" dirty="0" smtClean="0">
                <a:ln>
                  <a:noFill/>
                </a:ln>
                <a:solidFill>
                  <a:schemeClr val="tx1"/>
                </a:solidFill>
                <a:effectLst/>
                <a:latin typeface="Arial" charset="0"/>
              </a:rPr>
              <a:t>Application JAVA</a:t>
            </a:r>
          </a:p>
        </p:txBody>
      </p:sp>
      <p:sp>
        <p:nvSpPr>
          <p:cNvPr id="15" name="Rectangle à coins arrondis 14"/>
          <p:cNvSpPr/>
          <p:nvPr/>
        </p:nvSpPr>
        <p:spPr bwMode="auto">
          <a:xfrm>
            <a:off x="3714744" y="2285992"/>
            <a:ext cx="1714512" cy="428628"/>
          </a:xfrm>
          <a:prstGeom prst="roundRect">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400" b="0" i="0" u="none" strike="noStrike" cap="none" normalizeH="0" baseline="0" dirty="0" smtClean="0">
                <a:ln>
                  <a:noFill/>
                </a:ln>
                <a:solidFill>
                  <a:schemeClr val="tx1"/>
                </a:solidFill>
                <a:effectLst/>
                <a:latin typeface="Arial" charset="0"/>
              </a:rPr>
              <a:t>Objets persistants</a:t>
            </a:r>
          </a:p>
        </p:txBody>
      </p:sp>
      <p:sp>
        <p:nvSpPr>
          <p:cNvPr id="20" name="Rectangle à coins arrondis 19"/>
          <p:cNvSpPr/>
          <p:nvPr/>
        </p:nvSpPr>
        <p:spPr bwMode="auto">
          <a:xfrm>
            <a:off x="1357290" y="5286388"/>
            <a:ext cx="6143668" cy="500066"/>
          </a:xfrm>
          <a:prstGeom prst="roundRect">
            <a:avLst/>
          </a:prstGeom>
          <a:solidFill>
            <a:srgbClr val="FFC00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800" b="0" i="0" u="none" strike="noStrike" cap="none" normalizeH="0" baseline="0" dirty="0" smtClean="0">
                <a:ln>
                  <a:noFill/>
                </a:ln>
                <a:solidFill>
                  <a:schemeClr val="tx1"/>
                </a:solidFill>
                <a:effectLst/>
                <a:latin typeface="Arial" charset="0"/>
              </a:rPr>
              <a:t>Base de données</a:t>
            </a:r>
          </a:p>
        </p:txBody>
      </p:sp>
      <p:sp>
        <p:nvSpPr>
          <p:cNvPr id="21" name="ZoneTexte 20"/>
          <p:cNvSpPr txBox="1"/>
          <p:nvPr/>
        </p:nvSpPr>
        <p:spPr>
          <a:xfrm>
            <a:off x="214282" y="1071546"/>
            <a:ext cx="8572560" cy="338554"/>
          </a:xfrm>
          <a:prstGeom prst="rect">
            <a:avLst/>
          </a:prstGeom>
          <a:noFill/>
        </p:spPr>
        <p:txBody>
          <a:bodyPr wrap="square" rtlCol="0">
            <a:spAutoFit/>
          </a:bodyPr>
          <a:lstStyle/>
          <a:p>
            <a:r>
              <a:rPr lang="fr-BE" sz="1600" dirty="0" smtClean="0"/>
              <a:t>Si l’on rentre un peu plus dans le détail nous obtenons le schéma suivant:</a:t>
            </a:r>
            <a:endParaRPr lang="fr-BE" sz="1600" dirty="0"/>
          </a:p>
        </p:txBody>
      </p:sp>
      <p:sp>
        <p:nvSpPr>
          <p:cNvPr id="11" name="Rectangle à coins arrondis 10"/>
          <p:cNvSpPr/>
          <p:nvPr/>
        </p:nvSpPr>
        <p:spPr bwMode="auto">
          <a:xfrm>
            <a:off x="1643042" y="1857364"/>
            <a:ext cx="1714512" cy="500066"/>
          </a:xfrm>
          <a:prstGeom prst="roundRect">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400" b="0" i="0" u="none" strike="noStrike" cap="none" normalizeH="0" baseline="0" dirty="0" smtClean="0">
                <a:ln>
                  <a:noFill/>
                </a:ln>
                <a:solidFill>
                  <a:schemeClr val="tx1"/>
                </a:solidFill>
                <a:effectLst/>
                <a:latin typeface="Arial" charset="0"/>
              </a:rPr>
              <a:t>Objets </a:t>
            </a:r>
            <a:r>
              <a:rPr kumimoji="0" lang="fr-BE" sz="1400" b="0" i="0" u="none" strike="noStrike" cap="none" normalizeH="0" baseline="0" dirty="0" err="1" smtClean="0">
                <a:ln>
                  <a:noFill/>
                </a:ln>
                <a:solidFill>
                  <a:schemeClr val="tx1"/>
                </a:solidFill>
                <a:effectLst/>
                <a:latin typeface="Arial" charset="0"/>
              </a:rPr>
              <a:t>transients</a:t>
            </a:r>
            <a:endParaRPr kumimoji="0" lang="fr-BE" sz="1400" b="0" i="0" u="none" strike="noStrike" cap="none" normalizeH="0" baseline="0" dirty="0" smtClean="0">
              <a:ln>
                <a:noFill/>
              </a:ln>
              <a:solidFill>
                <a:schemeClr val="tx1"/>
              </a:solidFill>
              <a:effectLst/>
              <a:latin typeface="Arial" charset="0"/>
            </a:endParaRPr>
          </a:p>
        </p:txBody>
      </p:sp>
      <p:sp>
        <p:nvSpPr>
          <p:cNvPr id="12" name="Rectangle à coins arrondis 11"/>
          <p:cNvSpPr/>
          <p:nvPr/>
        </p:nvSpPr>
        <p:spPr bwMode="auto">
          <a:xfrm>
            <a:off x="1643042" y="2786058"/>
            <a:ext cx="2786082" cy="50006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BE" sz="1400" i="1" dirty="0" err="1" smtClean="0">
                <a:latin typeface="Arial" charset="0"/>
              </a:rPr>
              <a:t>SessionFactory</a:t>
            </a:r>
            <a:endParaRPr lang="fr-BE" sz="1400" i="1" dirty="0" smtClean="0">
              <a:latin typeface="Arial" charset="0"/>
            </a:endParaRPr>
          </a:p>
        </p:txBody>
      </p:sp>
      <p:sp>
        <p:nvSpPr>
          <p:cNvPr id="13" name="Rectangle à coins arrondis 12"/>
          <p:cNvSpPr/>
          <p:nvPr/>
        </p:nvSpPr>
        <p:spPr bwMode="auto">
          <a:xfrm>
            <a:off x="1643042" y="3357562"/>
            <a:ext cx="1347798" cy="50006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BE" sz="1000" i="1" dirty="0" err="1" smtClean="0">
                <a:latin typeface="Arial" charset="0"/>
              </a:rPr>
              <a:t>TransactionFactory</a:t>
            </a:r>
            <a:endParaRPr lang="fr-BE" sz="1000" i="1" dirty="0" smtClean="0">
              <a:latin typeface="Arial" charset="0"/>
            </a:endParaRPr>
          </a:p>
        </p:txBody>
      </p:sp>
      <p:sp>
        <p:nvSpPr>
          <p:cNvPr id="14" name="Rectangle à coins arrondis 13"/>
          <p:cNvSpPr/>
          <p:nvPr/>
        </p:nvSpPr>
        <p:spPr bwMode="auto">
          <a:xfrm>
            <a:off x="3081326" y="3357562"/>
            <a:ext cx="1347798" cy="50006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BE" sz="1000" i="1" dirty="0" err="1" smtClean="0">
                <a:latin typeface="Arial" charset="0"/>
              </a:rPr>
              <a:t>ConnectionProvider</a:t>
            </a:r>
            <a:endParaRPr lang="fr-BE" sz="1000" i="1" dirty="0" smtClean="0">
              <a:latin typeface="Arial" charset="0"/>
            </a:endParaRPr>
          </a:p>
        </p:txBody>
      </p:sp>
      <p:sp>
        <p:nvSpPr>
          <p:cNvPr id="19" name="Rectangle à coins arrondis 18"/>
          <p:cNvSpPr/>
          <p:nvPr/>
        </p:nvSpPr>
        <p:spPr bwMode="auto">
          <a:xfrm>
            <a:off x="4786314" y="2786058"/>
            <a:ext cx="1143008" cy="107157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BE" sz="1400" i="1" dirty="0" smtClean="0">
                <a:latin typeface="Arial" charset="0"/>
              </a:rPr>
              <a:t>Session</a:t>
            </a:r>
          </a:p>
        </p:txBody>
      </p:sp>
      <p:sp>
        <p:nvSpPr>
          <p:cNvPr id="23" name="Rectangle à coins arrondis 22"/>
          <p:cNvSpPr/>
          <p:nvPr/>
        </p:nvSpPr>
        <p:spPr bwMode="auto">
          <a:xfrm>
            <a:off x="6143636" y="2786058"/>
            <a:ext cx="1143008" cy="107157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BE" sz="1400" i="1" dirty="0" smtClean="0">
                <a:latin typeface="Arial" charset="0"/>
              </a:rPr>
              <a:t>Transaction</a:t>
            </a:r>
          </a:p>
        </p:txBody>
      </p:sp>
      <p:sp>
        <p:nvSpPr>
          <p:cNvPr id="24" name="Rectangle à coins arrondis 23"/>
          <p:cNvSpPr/>
          <p:nvPr/>
        </p:nvSpPr>
        <p:spPr bwMode="auto">
          <a:xfrm>
            <a:off x="1428728" y="4500570"/>
            <a:ext cx="6072230" cy="571504"/>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400" b="0" i="0" u="none" strike="noStrike" cap="none" normalizeH="0" baseline="0" dirty="0" smtClean="0">
                <a:ln>
                  <a:noFill/>
                </a:ln>
                <a:solidFill>
                  <a:schemeClr val="tx1"/>
                </a:solidFill>
                <a:effectLst/>
                <a:latin typeface="Arial" charset="0"/>
              </a:rPr>
              <a:t>Provider de connexion à la base</a:t>
            </a:r>
            <a:r>
              <a:rPr kumimoji="0" lang="fr-BE" sz="1400" b="0" i="0" u="none" strike="noStrike" cap="none" normalizeH="0" dirty="0" smtClean="0">
                <a:ln>
                  <a:noFill/>
                </a:ln>
                <a:solidFill>
                  <a:schemeClr val="tx1"/>
                </a:solidFill>
                <a:effectLst/>
                <a:latin typeface="Arial" charset="0"/>
              </a:rPr>
              <a:t> de données (JDBC,..)</a:t>
            </a:r>
            <a:endParaRPr kumimoji="0" lang="fr-BE" sz="1400" b="0" i="0" u="none" strike="noStrike" cap="none" normalizeH="0" baseline="0" dirty="0" smtClean="0">
              <a:ln>
                <a:noFill/>
              </a:ln>
              <a:solidFill>
                <a:schemeClr val="tx1"/>
              </a:solidFill>
              <a:effectLst/>
              <a:latin typeface="Arial" charset="0"/>
            </a:endParaRPr>
          </a:p>
        </p:txBody>
      </p:sp>
      <p:sp>
        <p:nvSpPr>
          <p:cNvPr id="17" name="Espace réservé du pied de page 16"/>
          <p:cNvSpPr>
            <a:spLocks noGrp="1"/>
          </p:cNvSpPr>
          <p:nvPr>
            <p:ph type="ftr" sz="quarter" idx="10"/>
          </p:nvPr>
        </p:nvSpPr>
        <p:spPr/>
        <p:txBody>
          <a:bodyPr/>
          <a:lstStyle/>
          <a:p>
            <a:r>
              <a:rPr lang="fr-BE" dirty="0" smtClean="0"/>
              <a:t>Introduction à </a:t>
            </a:r>
            <a:r>
              <a:rPr lang="fr-BE" dirty="0" err="1" smtClean="0"/>
              <a:t>Hibernate</a:t>
            </a:r>
            <a:endParaRPr lang="fr-BE" dirty="0"/>
          </a:p>
        </p:txBody>
      </p:sp>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785818"/>
          </a:xfrm>
        </p:spPr>
        <p:txBody>
          <a:bodyPr/>
          <a:lstStyle/>
          <a:p>
            <a:r>
              <a:rPr lang="fr-BE" dirty="0" smtClean="0"/>
              <a:t>Présentation d’Hibernate </a:t>
            </a:r>
            <a:r>
              <a:rPr lang="fr-BE" sz="2000" i="1" dirty="0" smtClean="0"/>
              <a:t>– Architecture et principe de fonctionnement</a:t>
            </a:r>
            <a:endParaRPr lang="fr-BE" sz="2000" i="1" dirty="0"/>
          </a:p>
        </p:txBody>
      </p:sp>
      <p:sp>
        <p:nvSpPr>
          <p:cNvPr id="21" name="ZoneTexte 20"/>
          <p:cNvSpPr txBox="1"/>
          <p:nvPr/>
        </p:nvSpPr>
        <p:spPr>
          <a:xfrm>
            <a:off x="214282" y="1071546"/>
            <a:ext cx="7715304" cy="338554"/>
          </a:xfrm>
          <a:prstGeom prst="rect">
            <a:avLst/>
          </a:prstGeom>
          <a:noFill/>
        </p:spPr>
        <p:txBody>
          <a:bodyPr wrap="square" rtlCol="0">
            <a:spAutoFit/>
          </a:bodyPr>
          <a:lstStyle/>
          <a:p>
            <a:r>
              <a:rPr lang="fr-BE" sz="1600" b="1" u="sng" dirty="0" smtClean="0"/>
              <a:t>Voici quelques descriptions des différents éléments composants ce schéma:</a:t>
            </a:r>
            <a:endParaRPr lang="fr-BE" sz="1600" b="1" i="1" u="sng" dirty="0"/>
          </a:p>
        </p:txBody>
      </p:sp>
      <p:sp>
        <p:nvSpPr>
          <p:cNvPr id="17" name="Rectangle 16"/>
          <p:cNvSpPr/>
          <p:nvPr/>
        </p:nvSpPr>
        <p:spPr>
          <a:xfrm>
            <a:off x="357158" y="1475323"/>
            <a:ext cx="8643998" cy="4708981"/>
          </a:xfrm>
          <a:prstGeom prst="rect">
            <a:avLst/>
          </a:prstGeom>
        </p:spPr>
        <p:txBody>
          <a:bodyPr wrap="square">
            <a:spAutoFit/>
          </a:bodyPr>
          <a:lstStyle/>
          <a:p>
            <a:r>
              <a:rPr lang="fr-BE" sz="1200" b="1" dirty="0" err="1" smtClean="0"/>
              <a:t>SessionFactory</a:t>
            </a:r>
            <a:r>
              <a:rPr lang="fr-BE" sz="1200" b="1" dirty="0" smtClean="0"/>
              <a:t> :</a:t>
            </a:r>
          </a:p>
          <a:p>
            <a:r>
              <a:rPr lang="fr-BE" sz="1200" dirty="0" smtClean="0"/>
              <a:t/>
            </a:r>
            <a:br>
              <a:rPr lang="fr-BE" sz="1200" dirty="0" smtClean="0"/>
            </a:br>
            <a:r>
              <a:rPr lang="fr-BE" sz="1200" dirty="0" smtClean="0"/>
              <a:t>	Un cache immuable des </a:t>
            </a:r>
            <a:r>
              <a:rPr lang="fr-BE" sz="1200" dirty="0" err="1" smtClean="0"/>
              <a:t>mappings</a:t>
            </a:r>
            <a:r>
              <a:rPr lang="fr-BE" sz="1200" dirty="0" smtClean="0"/>
              <a:t> vers une base de données relationnelle</a:t>
            </a:r>
          </a:p>
          <a:p>
            <a:endParaRPr lang="fr-BE" sz="1200" dirty="0" smtClean="0"/>
          </a:p>
          <a:p>
            <a:r>
              <a:rPr lang="fr-BE" sz="1200" b="1" dirty="0" smtClean="0"/>
              <a:t>Session :</a:t>
            </a:r>
            <a:r>
              <a:rPr lang="fr-BE" sz="1200" dirty="0" smtClean="0"/>
              <a:t/>
            </a:r>
            <a:br>
              <a:rPr lang="fr-BE" sz="1200" dirty="0" smtClean="0"/>
            </a:br>
            <a:r>
              <a:rPr lang="fr-BE" sz="1200" dirty="0" smtClean="0"/>
              <a:t>	Une Session commence lorsqu'elle est utilisée la première fois, lorsque nous appelons pour la 	première fois la 	méthode </a:t>
            </a:r>
            <a:r>
              <a:rPr lang="fr-BE" sz="1200" dirty="0" err="1" smtClean="0"/>
              <a:t>getCurrentSession</a:t>
            </a:r>
            <a:r>
              <a:rPr lang="fr-BE" sz="1200" dirty="0" smtClean="0"/>
              <a:t>(). </a:t>
            </a:r>
          </a:p>
          <a:p>
            <a:pPr lvl="2"/>
            <a:r>
              <a:rPr lang="fr-BE" sz="1200" dirty="0" smtClean="0"/>
              <a:t>Ensuite, elle est liée, par Hibernate, au thread courant. </a:t>
            </a:r>
          </a:p>
          <a:p>
            <a:pPr lvl="2"/>
            <a:r>
              <a:rPr lang="fr-BE" sz="1200" dirty="0" smtClean="0"/>
              <a:t>Lorsque la transaction s'achève (commit ou </a:t>
            </a:r>
            <a:r>
              <a:rPr lang="fr-BE" sz="1200" dirty="0" err="1" smtClean="0"/>
              <a:t>rollback</a:t>
            </a:r>
            <a:r>
              <a:rPr lang="fr-BE" sz="1200" dirty="0" smtClean="0"/>
              <a:t>), Hibernate délie la Session du thread et la</a:t>
            </a:r>
          </a:p>
          <a:p>
            <a:pPr lvl="2"/>
            <a:r>
              <a:rPr lang="fr-BE" sz="1200" dirty="0" smtClean="0"/>
              <a:t>ferme pour vous. </a:t>
            </a:r>
          </a:p>
          <a:p>
            <a:pPr lvl="2"/>
            <a:r>
              <a:rPr lang="fr-BE" sz="1200" dirty="0" smtClean="0"/>
              <a:t>Si vous invoquez </a:t>
            </a:r>
            <a:r>
              <a:rPr lang="fr-BE" sz="1200" dirty="0" err="1" smtClean="0"/>
              <a:t>getCurrentSession</a:t>
            </a:r>
            <a:r>
              <a:rPr lang="fr-BE" sz="1200" dirty="0" smtClean="0"/>
              <a:t>() une autre fois, vous  obtenez une nouvelle Session et      pouvez entamer une nouvelle unité de  travail. </a:t>
            </a:r>
          </a:p>
          <a:p>
            <a:pPr lvl="2"/>
            <a:r>
              <a:rPr lang="fr-BE" sz="1200" dirty="0" smtClean="0"/>
              <a:t>Ce modèle de programmation "thread-</a:t>
            </a:r>
            <a:r>
              <a:rPr lang="fr-BE" sz="1200" dirty="0" err="1" smtClean="0"/>
              <a:t>bound</a:t>
            </a:r>
            <a:r>
              <a:rPr lang="fr-BE" sz="1200" dirty="0" smtClean="0"/>
              <a:t>" est le moyen le plus</a:t>
            </a:r>
          </a:p>
          <a:p>
            <a:pPr lvl="2"/>
            <a:r>
              <a:rPr lang="fr-BE" sz="1200" dirty="0" smtClean="0"/>
              <a:t>populaire d'utiliser Hibernate.</a:t>
            </a:r>
          </a:p>
          <a:p>
            <a:endParaRPr lang="fr-BE" sz="1200" dirty="0" smtClean="0"/>
          </a:p>
          <a:p>
            <a:endParaRPr lang="fr-BE" sz="1200" dirty="0" smtClean="0"/>
          </a:p>
          <a:p>
            <a:r>
              <a:rPr lang="fr-BE" sz="1200" b="1" dirty="0" smtClean="0"/>
              <a:t>Objets persistants :</a:t>
            </a:r>
            <a:r>
              <a:rPr lang="fr-BE" sz="1200" dirty="0" smtClean="0"/>
              <a:t/>
            </a:r>
            <a:br>
              <a:rPr lang="fr-BE" sz="1200" dirty="0" smtClean="0"/>
            </a:br>
            <a:r>
              <a:rPr lang="fr-BE" sz="1200" dirty="0" smtClean="0"/>
              <a:t>	Objets à durée de vie courte contenant l'état de persistance et la fonction métier, leur particularité est qu'ils sont 	associés avec une et une seule Session</a:t>
            </a:r>
          </a:p>
          <a:p>
            <a:endParaRPr lang="fr-BE" sz="1200" dirty="0" smtClean="0"/>
          </a:p>
          <a:p>
            <a:r>
              <a:rPr lang="fr-BE" sz="1200" b="1" dirty="0" smtClean="0"/>
              <a:t>Objets </a:t>
            </a:r>
            <a:r>
              <a:rPr lang="fr-BE" sz="1200" b="1" dirty="0" err="1" smtClean="0"/>
              <a:t>transients</a:t>
            </a:r>
            <a:r>
              <a:rPr lang="fr-BE" sz="1200" b="1" dirty="0" smtClean="0"/>
              <a:t> :</a:t>
            </a:r>
            <a:r>
              <a:rPr lang="fr-BE" sz="1200" dirty="0" smtClean="0"/>
              <a:t/>
            </a:r>
            <a:br>
              <a:rPr lang="fr-BE" sz="1200" dirty="0" smtClean="0"/>
            </a:br>
            <a:r>
              <a:rPr lang="fr-BE" sz="1200" dirty="0" smtClean="0"/>
              <a:t>	Instances de classes persistantes qui ne sont actuellement pas associées à une Session.</a:t>
            </a:r>
            <a:r>
              <a:rPr lang="fr-BE" dirty="0" smtClean="0"/>
              <a:t/>
            </a:r>
            <a:br>
              <a:rPr lang="fr-BE" dirty="0" smtClean="0"/>
            </a:br>
            <a:r>
              <a:rPr lang="fr-BE" dirty="0" smtClean="0"/>
              <a:t> </a:t>
            </a:r>
            <a:br>
              <a:rPr lang="fr-BE" dirty="0" smtClean="0"/>
            </a:br>
            <a:endParaRPr lang="fr-BE" dirty="0"/>
          </a:p>
        </p:txBody>
      </p:sp>
      <p:sp>
        <p:nvSpPr>
          <p:cNvPr id="5" name="Espace réservé du pied de page 4"/>
          <p:cNvSpPr>
            <a:spLocks noGrp="1"/>
          </p:cNvSpPr>
          <p:nvPr>
            <p:ph type="ftr" sz="quarter" idx="10"/>
          </p:nvPr>
        </p:nvSpPr>
        <p:spPr/>
        <p:txBody>
          <a:bodyPr/>
          <a:lstStyle/>
          <a:p>
            <a:r>
              <a:rPr lang="fr-BE" smtClean="0"/>
              <a:t>Introduction à Hibernate</a:t>
            </a:r>
            <a:endParaRPr lang="fr-BE"/>
          </a:p>
        </p:txBody>
      </p:sp>
    </p:spTree>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Template Wavenet Technifutur">
  <a:themeElements>
    <a:clrScheme name="wavenet-formation-dar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avenet-formation-dark">
      <a:majorFont>
        <a:latin typeface="Eras Bold ITC"/>
        <a:ea typeface=""/>
        <a:cs typeface=""/>
      </a:majorFont>
      <a:minorFont>
        <a:latin typeface="Eras Bold IT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wavenet-formation-dar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avenet-formation-dar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avenet-formation-dar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avenet-formation-dar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avenet-formation-dar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avenet-formation-dar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avenet-formation-dar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avenet-formation-dar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avenet-formation-dar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avenet-formation-dar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avenet-formation-dar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avenet-formation-dar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Wavenet TechnofuturTIC-1</Template>
  <TotalTime>3149</TotalTime>
  <Words>1664</Words>
  <Application>Microsoft Office PowerPoint</Application>
  <PresentationFormat>Affichage à l'écran (4:3)</PresentationFormat>
  <Paragraphs>391</Paragraphs>
  <Slides>27</Slides>
  <Notes>27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27</vt:i4>
      </vt:variant>
    </vt:vector>
  </HeadingPairs>
  <TitlesOfParts>
    <vt:vector size="31" baseType="lpstr">
      <vt:lpstr>Arial</vt:lpstr>
      <vt:lpstr>Calibri</vt:lpstr>
      <vt:lpstr>Eras Bold ITC</vt:lpstr>
      <vt:lpstr>Template Wavenet Technifutur</vt:lpstr>
      <vt:lpstr>Présentation PowerPoint</vt:lpstr>
      <vt:lpstr>Présentation PowerPoint</vt:lpstr>
      <vt:lpstr>Présentation PowerPoint</vt:lpstr>
      <vt:lpstr>Présentation d’Hibernate – Qu’est ce qu’Hibernate ?</vt:lpstr>
      <vt:lpstr>Présentation d’Hibernate – Qu’est ce qu’Hibernate ?</vt:lpstr>
      <vt:lpstr>Présentation d’Hibernate – Avantages et inconvénients</vt:lpstr>
      <vt:lpstr>Présentation d’Hibernate – Architecture et principe de fonctionnement</vt:lpstr>
      <vt:lpstr>Présentation d’Hibernate – Architecture et principe de fonctionnement</vt:lpstr>
      <vt:lpstr>Présentation d’Hibernate – Architecture et principe de fonctionnement</vt:lpstr>
      <vt:lpstr>Présentation d’Hibernate – Architecture et principe de fonctionnement</vt:lpstr>
      <vt:lpstr>Présentation d’Hibernate – Architecture et principe de fonctionnement</vt:lpstr>
      <vt:lpstr>Présentation d’Hibernate – Architecture et principe de fonctionnement</vt:lpstr>
      <vt:lpstr>Présentation d’Hibernate – Etats des instances (objets)</vt:lpstr>
      <vt:lpstr>Présentation PowerPoint</vt:lpstr>
      <vt:lpstr>II. Les classes persistantes</vt:lpstr>
      <vt:lpstr>II. Les classes persistantes</vt:lpstr>
      <vt:lpstr>Présentation PowerPoint</vt:lpstr>
      <vt:lpstr>III. Installer et configurer Hibernate – Préparation de l’environnement pour utiliser Hibernate</vt:lpstr>
      <vt:lpstr>III. Installer et configurer Hibernate – Configuration d’Hibernate – Hibernate.properties</vt:lpstr>
      <vt:lpstr>III. Installer et configurer Hibernate – Configuration d’Hibernate – Hibernate.cfg.xml</vt:lpstr>
      <vt:lpstr>III. Installer et configurer Hibernate – Configuration d’Hibernate – Hibernate.cfg.xml</vt:lpstr>
      <vt:lpstr>III. Installer et configurer Hibernate – Qu’est ce qu’un dialect MySql?</vt:lpstr>
      <vt:lpstr>III. Installer, configurer Hibernate – Les fichiers de mapping</vt:lpstr>
      <vt:lpstr>III. Installer, configurer Hibernate – Les fichiers de mapping</vt:lpstr>
      <vt:lpstr>III. Installer, configurer Hibernate – Les fichiers de mapping</vt:lpstr>
      <vt:lpstr>Présentation PowerPoint</vt:lpstr>
      <vt:lpstr>IV. Hibernate par l’exemple – Exercice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mth</dc:creator>
  <cp:lastModifiedBy>Laurent Sgualdino</cp:lastModifiedBy>
  <cp:revision>464</cp:revision>
  <dcterms:created xsi:type="dcterms:W3CDTF">2008-12-02T09:59:26Z</dcterms:created>
  <dcterms:modified xsi:type="dcterms:W3CDTF">2014-12-04T12:25:06Z</dcterms:modified>
</cp:coreProperties>
</file>