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5" r:id="rId1"/>
  </p:sldMasterIdLst>
  <p:notesMasterIdLst>
    <p:notesMasterId r:id="rId63"/>
  </p:notesMasterIdLst>
  <p:handoutMasterIdLst>
    <p:handoutMasterId r:id="rId64"/>
  </p:handoutMasterIdLst>
  <p:sldIdLst>
    <p:sldId id="256" r:id="rId2"/>
    <p:sldId id="257" r:id="rId3"/>
    <p:sldId id="258" r:id="rId4"/>
    <p:sldId id="259" r:id="rId5"/>
    <p:sldId id="260" r:id="rId6"/>
    <p:sldId id="261" r:id="rId7"/>
    <p:sldId id="262" r:id="rId8"/>
    <p:sldId id="263" r:id="rId9"/>
    <p:sldId id="264"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2" r:id="rId46"/>
    <p:sldId id="303" r:id="rId47"/>
    <p:sldId id="304" r:id="rId48"/>
    <p:sldId id="305" r:id="rId49"/>
    <p:sldId id="306" r:id="rId50"/>
    <p:sldId id="307" r:id="rId51"/>
    <p:sldId id="308" r:id="rId52"/>
    <p:sldId id="309" r:id="rId53"/>
    <p:sldId id="310" r:id="rId54"/>
    <p:sldId id="311" r:id="rId55"/>
    <p:sldId id="312" r:id="rId56"/>
    <p:sldId id="313" r:id="rId57"/>
    <p:sldId id="314" r:id="rId58"/>
    <p:sldId id="315" r:id="rId59"/>
    <p:sldId id="316" r:id="rId60"/>
    <p:sldId id="317" r:id="rId61"/>
    <p:sldId id="318" r:id="rId62"/>
  </p:sldIdLst>
  <p:sldSz cx="9144000" cy="6858000" type="screen4x3"/>
  <p:notesSz cx="6858000" cy="9144000"/>
  <p:defaultTextStyle>
    <a:defPPr>
      <a:defRPr lang="fr-FR"/>
    </a:defPPr>
    <a:lvl1pPr algn="l" rtl="0" eaLnBrk="0" fontAlgn="base" hangingPunct="0">
      <a:spcBef>
        <a:spcPct val="0"/>
      </a:spcBef>
      <a:spcAft>
        <a:spcPct val="0"/>
      </a:spcAft>
      <a:defRPr kern="1200">
        <a:solidFill>
          <a:schemeClr val="tx1"/>
        </a:solidFill>
        <a:latin typeface="Arial" charset="0"/>
        <a:ea typeface="+mn-ea"/>
        <a:cs typeface="Arial" charset="0"/>
      </a:defRPr>
    </a:lvl1pPr>
    <a:lvl2pPr marL="457200" algn="l" rtl="0" eaLnBrk="0" fontAlgn="base" hangingPunct="0">
      <a:spcBef>
        <a:spcPct val="0"/>
      </a:spcBef>
      <a:spcAft>
        <a:spcPct val="0"/>
      </a:spcAft>
      <a:defRPr kern="1200">
        <a:solidFill>
          <a:schemeClr val="tx1"/>
        </a:solidFill>
        <a:latin typeface="Arial" charset="0"/>
        <a:ea typeface="+mn-ea"/>
        <a:cs typeface="Arial" charset="0"/>
      </a:defRPr>
    </a:lvl2pPr>
    <a:lvl3pPr marL="914400" algn="l" rtl="0" eaLnBrk="0" fontAlgn="base" hangingPunct="0">
      <a:spcBef>
        <a:spcPct val="0"/>
      </a:spcBef>
      <a:spcAft>
        <a:spcPct val="0"/>
      </a:spcAft>
      <a:defRPr kern="1200">
        <a:solidFill>
          <a:schemeClr val="tx1"/>
        </a:solidFill>
        <a:latin typeface="Arial" charset="0"/>
        <a:ea typeface="+mn-ea"/>
        <a:cs typeface="Arial" charset="0"/>
      </a:defRPr>
    </a:lvl3pPr>
    <a:lvl4pPr marL="1371600" algn="l" rtl="0" eaLnBrk="0" fontAlgn="base" hangingPunct="0">
      <a:spcBef>
        <a:spcPct val="0"/>
      </a:spcBef>
      <a:spcAft>
        <a:spcPct val="0"/>
      </a:spcAft>
      <a:defRPr kern="1200">
        <a:solidFill>
          <a:schemeClr val="tx1"/>
        </a:solidFill>
        <a:latin typeface="Arial" charset="0"/>
        <a:ea typeface="+mn-ea"/>
        <a:cs typeface="Arial" charset="0"/>
      </a:defRPr>
    </a:lvl4pPr>
    <a:lvl5pPr marL="1828800" algn="l" rtl="0" eaLnBrk="0" fontAlgn="base" hangingPunct="0">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C486E"/>
    <a:srgbClr val="A1B4DF"/>
    <a:srgbClr val="CC0000"/>
    <a:srgbClr val="780024"/>
    <a:srgbClr val="990000"/>
    <a:srgbClr val="FF0000"/>
    <a:srgbClr val="003399"/>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53" autoAdjust="0"/>
    <p:restoredTop sz="95571" autoAdjust="0"/>
  </p:normalViewPr>
  <p:slideViewPr>
    <p:cSldViewPr>
      <p:cViewPr varScale="1">
        <p:scale>
          <a:sx n="107" d="100"/>
          <a:sy n="107" d="100"/>
        </p:scale>
        <p:origin x="1074" y="114"/>
      </p:cViewPr>
      <p:guideLst>
        <p:guide orient="horz" pos="2160"/>
        <p:guide pos="2880"/>
      </p:guideLst>
    </p:cSldViewPr>
  </p:slideViewPr>
  <p:outlineViewPr>
    <p:cViewPr>
      <p:scale>
        <a:sx n="33" d="100"/>
        <a:sy n="33" d="100"/>
      </p:scale>
      <p:origin x="12" y="27924"/>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70" d="100"/>
          <a:sy n="70" d="100"/>
        </p:scale>
        <p:origin x="-2196"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fr-FR"/>
          </a:p>
        </p:txBody>
      </p:sp>
      <p:sp>
        <p:nvSpPr>
          <p:cNvPr id="10243"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fr-FR"/>
          </a:p>
        </p:txBody>
      </p:sp>
      <p:sp>
        <p:nvSpPr>
          <p:cNvPr id="10244"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fr-FR"/>
          </a:p>
        </p:txBody>
      </p:sp>
      <p:sp>
        <p:nvSpPr>
          <p:cNvPr id="10245"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C59A9C1F-5D34-45ED-8B53-1A0DFCA1B9E2}" type="slidenum">
              <a:rPr lang="fr-FR"/>
              <a:pPr>
                <a:defRPr/>
              </a:pPr>
              <a:t>‹N°›</a:t>
            </a:fld>
            <a:endParaRPr lang="fr-FR"/>
          </a:p>
        </p:txBody>
      </p:sp>
    </p:spTree>
    <p:extLst>
      <p:ext uri="{BB962C8B-B14F-4D97-AF65-F5344CB8AC3E}">
        <p14:creationId xmlns:p14="http://schemas.microsoft.com/office/powerpoint/2010/main" val="24081217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fr-FR"/>
          </a:p>
        </p:txBody>
      </p:sp>
      <p:sp>
        <p:nvSpPr>
          <p:cNvPr id="819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fr-FR"/>
          </a:p>
        </p:txBody>
      </p:sp>
      <p:sp>
        <p:nvSpPr>
          <p:cNvPr id="20685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819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fr-FR" noProof="0" smtClean="0"/>
              <a:t>Cliquez pour modifier les styles du texte du masque</a:t>
            </a:r>
          </a:p>
          <a:p>
            <a:pPr lvl="1"/>
            <a:r>
              <a:rPr lang="fr-FR" noProof="0" smtClean="0"/>
              <a:t>Deuxième niveau</a:t>
            </a:r>
          </a:p>
          <a:p>
            <a:pPr lvl="2"/>
            <a:r>
              <a:rPr lang="fr-FR" noProof="0" smtClean="0"/>
              <a:t>Troisième niveau</a:t>
            </a:r>
          </a:p>
          <a:p>
            <a:pPr lvl="3"/>
            <a:r>
              <a:rPr lang="fr-FR" noProof="0" smtClean="0"/>
              <a:t>Quatrième niveau</a:t>
            </a:r>
          </a:p>
          <a:p>
            <a:pPr lvl="4"/>
            <a:r>
              <a:rPr lang="fr-FR" noProof="0" smtClean="0"/>
              <a:t>Cinquième niveau</a:t>
            </a:r>
          </a:p>
        </p:txBody>
      </p:sp>
      <p:sp>
        <p:nvSpPr>
          <p:cNvPr id="819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fr-FR"/>
          </a:p>
        </p:txBody>
      </p:sp>
      <p:sp>
        <p:nvSpPr>
          <p:cNvPr id="819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CED4A26E-05C7-42A9-947A-247F244B48AF}" type="slidenum">
              <a:rPr lang="fr-FR"/>
              <a:pPr>
                <a:defRPr/>
              </a:pPr>
              <a:t>‹N°›</a:t>
            </a:fld>
            <a:endParaRPr lang="fr-FR"/>
          </a:p>
        </p:txBody>
      </p:sp>
    </p:spTree>
    <p:extLst>
      <p:ext uri="{BB962C8B-B14F-4D97-AF65-F5344CB8AC3E}">
        <p14:creationId xmlns:p14="http://schemas.microsoft.com/office/powerpoint/2010/main" val="274263160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7"/>
          <p:cNvSpPr>
            <a:spLocks noGrp="1" noChangeArrowheads="1"/>
          </p:cNvSpPr>
          <p:nvPr>
            <p:ph type="sldNum" sz="quarter" idx="5"/>
          </p:nvPr>
        </p:nvSpPr>
        <p:spPr>
          <a:noFill/>
        </p:spPr>
        <p:txBody>
          <a:bodyPr/>
          <a:lstStyle/>
          <a:p>
            <a:fld id="{789C7FEC-8419-4DA3-A43A-E7FA146668CC}" type="slidenum">
              <a:rPr lang="fr-FR" smtClean="0"/>
              <a:pPr/>
              <a:t>2</a:t>
            </a:fld>
            <a:endParaRPr lang="fr-FR" smtClean="0"/>
          </a:p>
        </p:txBody>
      </p:sp>
      <p:sp>
        <p:nvSpPr>
          <p:cNvPr id="207875" name="Rectangle 2"/>
          <p:cNvSpPr>
            <a:spLocks noGrp="1" noRot="1" noChangeAspect="1" noChangeArrowheads="1" noTextEdit="1"/>
          </p:cNvSpPr>
          <p:nvPr>
            <p:ph type="sldImg"/>
          </p:nvPr>
        </p:nvSpPr>
        <p:spPr>
          <a:ln/>
        </p:spPr>
      </p:sp>
      <p:sp>
        <p:nvSpPr>
          <p:cNvPr id="207876" name="Rectangle 3"/>
          <p:cNvSpPr>
            <a:spLocks noGrp="1" noChangeArrowheads="1"/>
          </p:cNvSpPr>
          <p:nvPr>
            <p:ph type="body" idx="1"/>
          </p:nvPr>
        </p:nvSpPr>
        <p:spPr>
          <a:noFill/>
          <a:ln/>
        </p:spPr>
        <p:txBody>
          <a:bodyPr/>
          <a:lstStyle/>
          <a:p>
            <a:pPr eaLnBrk="1" hangingPunct="1"/>
            <a:endParaRPr lang="fr-FR" smtClean="0"/>
          </a:p>
        </p:txBody>
      </p:sp>
    </p:spTree>
    <p:extLst>
      <p:ext uri="{BB962C8B-B14F-4D97-AF65-F5344CB8AC3E}">
        <p14:creationId xmlns:p14="http://schemas.microsoft.com/office/powerpoint/2010/main" val="38915225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529" y="2130976"/>
            <a:ext cx="7772943" cy="1470086"/>
          </a:xfrm>
        </p:spPr>
        <p:txBody>
          <a:bodyPr/>
          <a:lstStyle>
            <a:lvl1pPr algn="ctr">
              <a:defRPr/>
            </a:lvl1pPr>
          </a:lstStyle>
          <a:p>
            <a:r>
              <a:rPr lang="en-US" smtClean="0"/>
              <a:t>Click to edit Master title style</a:t>
            </a:r>
            <a:endParaRPr lang="fr-BE" dirty="0"/>
          </a:p>
        </p:txBody>
      </p:sp>
      <p:sp>
        <p:nvSpPr>
          <p:cNvPr id="3" name="Subtitle 2"/>
          <p:cNvSpPr>
            <a:spLocks noGrp="1"/>
          </p:cNvSpPr>
          <p:nvPr>
            <p:ph type="subTitle" idx="1"/>
          </p:nvPr>
        </p:nvSpPr>
        <p:spPr>
          <a:xfrm>
            <a:off x="1371057" y="3886153"/>
            <a:ext cx="6401886" cy="1752295"/>
          </a:xfrm>
        </p:spPr>
        <p:txBody>
          <a:bodyPr/>
          <a:lstStyle>
            <a:lvl1pPr marL="0" indent="0" algn="ctr">
              <a:buNone/>
              <a:defRPr/>
            </a:lvl1pPr>
            <a:lvl2pPr marL="400736" indent="0" algn="ctr">
              <a:buNone/>
              <a:defRPr/>
            </a:lvl2pPr>
            <a:lvl3pPr marL="801472" indent="0" algn="ctr">
              <a:buNone/>
              <a:defRPr/>
            </a:lvl3pPr>
            <a:lvl4pPr marL="1202207" indent="0" algn="ctr">
              <a:buNone/>
              <a:defRPr/>
            </a:lvl4pPr>
            <a:lvl5pPr marL="1602943" indent="0" algn="ctr">
              <a:buNone/>
              <a:defRPr/>
            </a:lvl5pPr>
            <a:lvl6pPr marL="2003679" indent="0" algn="ctr">
              <a:buNone/>
              <a:defRPr/>
            </a:lvl6pPr>
            <a:lvl7pPr marL="2404415" indent="0" algn="ctr">
              <a:buNone/>
              <a:defRPr/>
            </a:lvl7pPr>
            <a:lvl8pPr marL="2805151" indent="0" algn="ctr">
              <a:buNone/>
              <a:defRPr/>
            </a:lvl8pPr>
            <a:lvl9pPr marL="3205886" indent="0" algn="ctr">
              <a:buNone/>
              <a:defRPr/>
            </a:lvl9pPr>
          </a:lstStyle>
          <a:p>
            <a:r>
              <a:rPr lang="en-US" smtClean="0"/>
              <a:t>Click to edit Master subtitle style</a:t>
            </a:r>
            <a:endParaRPr lang="fr-BE"/>
          </a:p>
        </p:txBody>
      </p:sp>
      <p:sp>
        <p:nvSpPr>
          <p:cNvPr id="4" name="Rectangle 4"/>
          <p:cNvSpPr>
            <a:spLocks noGrp="1" noChangeArrowheads="1"/>
          </p:cNvSpPr>
          <p:nvPr>
            <p:ph type="dt" sz="half" idx="10"/>
          </p:nvPr>
        </p:nvSpPr>
        <p:spPr>
          <a:xfrm>
            <a:off x="6788683" y="6640554"/>
            <a:ext cx="2133962" cy="222615"/>
          </a:xfrm>
          <a:prstGeom prst="rect">
            <a:avLst/>
          </a:prstGeom>
          <a:ln/>
        </p:spPr>
        <p:txBody>
          <a:bodyPr/>
          <a:lstStyle>
            <a:lvl1pPr>
              <a:defRPr/>
            </a:lvl1pPr>
          </a:lstStyle>
          <a:p>
            <a:pPr>
              <a:defRPr/>
            </a:pPr>
            <a:r>
              <a:rPr lang="en-GB" dirty="0" smtClean="0"/>
              <a:t>© </a:t>
            </a:r>
            <a:r>
              <a:rPr lang="en-GB" dirty="0" err="1" smtClean="0"/>
              <a:t>Wavenet</a:t>
            </a:r>
            <a:r>
              <a:rPr lang="en-GB" dirty="0" smtClean="0"/>
              <a:t> 2013</a:t>
            </a:r>
            <a:endParaRPr lang="en-GB" noProof="1" smtClean="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BE"/>
          </a:p>
        </p:txBody>
      </p:sp>
      <p:sp>
        <p:nvSpPr>
          <p:cNvPr id="3" name="Vertical Text Placeholder 2"/>
          <p:cNvSpPr>
            <a:spLocks noGrp="1"/>
          </p:cNvSpPr>
          <p:nvPr>
            <p:ph type="body" orient="vert" idx="1"/>
          </p:nvPr>
        </p:nvSpPr>
        <p:spPr/>
        <p:txBody>
          <a:bodyPr vert="eaVert"/>
          <a:lstStyle>
            <a:lvl2pPr marL="743031" indent="-219848">
              <a:defRPr lang="en-US" sz="1800" baseline="0" dirty="0" smtClean="0">
                <a:solidFill>
                  <a:srgbClr val="222146"/>
                </a:solidFill>
                <a:latin typeface="+mn-lt"/>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BE" dirty="0"/>
          </a:p>
        </p:txBody>
      </p:sp>
      <p:sp>
        <p:nvSpPr>
          <p:cNvPr id="4" name="Date Placeholder 7"/>
          <p:cNvSpPr>
            <a:spLocks noGrp="1"/>
          </p:cNvSpPr>
          <p:nvPr>
            <p:ph type="dt" sz="half" idx="10"/>
          </p:nvPr>
        </p:nvSpPr>
        <p:spPr>
          <a:xfrm>
            <a:off x="6850258" y="6649954"/>
            <a:ext cx="2133962" cy="222615"/>
          </a:xfrm>
          <a:prstGeom prst="rect">
            <a:avLst/>
          </a:prstGeom>
        </p:spPr>
        <p:txBody>
          <a:bodyPr/>
          <a:lstStyle/>
          <a:p>
            <a:pPr>
              <a:defRPr/>
            </a:pPr>
            <a:r>
              <a:rPr lang="en-GB" dirty="0" smtClean="0"/>
              <a:t>© </a:t>
            </a:r>
            <a:r>
              <a:rPr lang="en-GB" dirty="0" err="1" smtClean="0"/>
              <a:t>Wavenet</a:t>
            </a:r>
            <a:r>
              <a:rPr lang="en-GB" dirty="0" smtClean="0"/>
              <a:t> 2013</a:t>
            </a:r>
            <a:endParaRPr lang="en-GB" noProof="1" smtClean="0"/>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7228" y="600418"/>
            <a:ext cx="2059301" cy="5526139"/>
          </a:xfrm>
        </p:spPr>
        <p:txBody>
          <a:bodyPr vert="eaVert"/>
          <a:lstStyle/>
          <a:p>
            <a:r>
              <a:rPr lang="en-US" smtClean="0"/>
              <a:t>Click to edit Master title style</a:t>
            </a:r>
            <a:endParaRPr lang="fr-BE"/>
          </a:p>
        </p:txBody>
      </p:sp>
      <p:sp>
        <p:nvSpPr>
          <p:cNvPr id="3" name="Vertical Text Placeholder 2"/>
          <p:cNvSpPr>
            <a:spLocks noGrp="1"/>
          </p:cNvSpPr>
          <p:nvPr>
            <p:ph type="body" orient="vert" idx="1"/>
          </p:nvPr>
        </p:nvSpPr>
        <p:spPr>
          <a:xfrm>
            <a:off x="446612" y="600418"/>
            <a:ext cx="6050298" cy="5526139"/>
          </a:xfrm>
        </p:spPr>
        <p:txBody>
          <a:bodyPr vert="eaVert"/>
          <a:lstStyle>
            <a:lvl2pPr marL="743031" indent="-219848">
              <a:defRPr lang="en-US" sz="1800" baseline="0" dirty="0" smtClean="0">
                <a:solidFill>
                  <a:srgbClr val="222146"/>
                </a:solidFill>
                <a:latin typeface="+mn-lt"/>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BE" dirty="0"/>
          </a:p>
        </p:txBody>
      </p:sp>
      <p:sp>
        <p:nvSpPr>
          <p:cNvPr id="4" name="Date Placeholder 7"/>
          <p:cNvSpPr>
            <a:spLocks noGrp="1"/>
          </p:cNvSpPr>
          <p:nvPr>
            <p:ph type="dt" sz="half" idx="10"/>
          </p:nvPr>
        </p:nvSpPr>
        <p:spPr>
          <a:xfrm>
            <a:off x="6850258" y="6649954"/>
            <a:ext cx="2133962" cy="222615"/>
          </a:xfrm>
          <a:prstGeom prst="rect">
            <a:avLst/>
          </a:prstGeom>
        </p:spPr>
        <p:txBody>
          <a:bodyPr/>
          <a:lstStyle/>
          <a:p>
            <a:pPr>
              <a:defRPr/>
            </a:pPr>
            <a:r>
              <a:rPr lang="en-GB" dirty="0" smtClean="0"/>
              <a:t>© </a:t>
            </a:r>
            <a:r>
              <a:rPr lang="en-GB" dirty="0" err="1" smtClean="0"/>
              <a:t>Wavenet</a:t>
            </a:r>
            <a:r>
              <a:rPr lang="en-GB" dirty="0" smtClean="0"/>
              <a:t> 2013</a:t>
            </a:r>
            <a:endParaRPr lang="en-GB" noProof="1" smtClean="0"/>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BE"/>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BE"/>
          </a:p>
        </p:txBody>
      </p:sp>
      <p:sp>
        <p:nvSpPr>
          <p:cNvPr id="4" name="Rectangle 8"/>
          <p:cNvSpPr>
            <a:spLocks noGrp="1" noChangeArrowheads="1"/>
          </p:cNvSpPr>
          <p:nvPr>
            <p:ph type="sldNum" sz="quarter" idx="10"/>
          </p:nvPr>
        </p:nvSpPr>
        <p:spPr>
          <a:xfrm>
            <a:off x="46038" y="6192838"/>
            <a:ext cx="1368425" cy="404812"/>
          </a:xfrm>
          <a:prstGeom prst="rect">
            <a:avLst/>
          </a:prstGeom>
          <a:ln/>
        </p:spPr>
        <p:txBody>
          <a:bodyPr/>
          <a:lstStyle>
            <a:lvl1pPr>
              <a:defRPr/>
            </a:lvl1pPr>
          </a:lstStyle>
          <a:p>
            <a:pPr>
              <a:defRPr/>
            </a:pPr>
            <a:r>
              <a:rPr lang="fr-FR"/>
              <a:t>Page </a:t>
            </a:r>
            <a:fld id="{369F7401-F453-4EA3-ACE6-2910B6E43C30}" type="slidenum">
              <a:rPr lang="fr-FR"/>
              <a:pPr>
                <a:defRPr/>
              </a:pPr>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6506" y="294090"/>
            <a:ext cx="8239917" cy="528831"/>
          </a:xfrm>
        </p:spPr>
        <p:txBody>
          <a:bodyPr/>
          <a:lstStyle>
            <a:lvl1pPr>
              <a:defRPr sz="2500"/>
            </a:lvl1pPr>
          </a:lstStyle>
          <a:p>
            <a:r>
              <a:rPr lang="en-US" smtClean="0"/>
              <a:t>Click to edit Master title style</a:t>
            </a:r>
            <a:endParaRPr lang="fr-BE" dirty="0"/>
          </a:p>
        </p:txBody>
      </p:sp>
      <p:sp>
        <p:nvSpPr>
          <p:cNvPr id="3" name="Content Placeholder 2"/>
          <p:cNvSpPr>
            <a:spLocks noGrp="1"/>
          </p:cNvSpPr>
          <p:nvPr>
            <p:ph idx="1"/>
          </p:nvPr>
        </p:nvSpPr>
        <p:spPr>
          <a:xfrm>
            <a:off x="457472" y="1208438"/>
            <a:ext cx="8229057" cy="4702366"/>
          </a:xfrm>
        </p:spPr>
        <p:txBody>
          <a:bodyPr/>
          <a:lstStyle>
            <a:lvl1pPr>
              <a:defRPr sz="2100" baseline="0">
                <a:solidFill>
                  <a:srgbClr val="222146"/>
                </a:solidFill>
              </a:defRPr>
            </a:lvl1pPr>
            <a:lvl2pPr marL="743031" indent="-219848">
              <a:buClr>
                <a:srgbClr val="3FBBED"/>
              </a:buClr>
              <a:buSzPct val="100000"/>
              <a:buFont typeface="Calibri" pitchFamily="34" charset="0"/>
              <a:buChar char="-"/>
              <a:defRPr baseline="0">
                <a:solidFill>
                  <a:srgbClr val="222146"/>
                </a:solidFill>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BE" dirty="0"/>
          </a:p>
        </p:txBody>
      </p:sp>
      <p:sp>
        <p:nvSpPr>
          <p:cNvPr id="4" name="Rectangle 4"/>
          <p:cNvSpPr>
            <a:spLocks noGrp="1" noChangeArrowheads="1"/>
          </p:cNvSpPr>
          <p:nvPr>
            <p:ph type="dt" sz="half" idx="10"/>
          </p:nvPr>
        </p:nvSpPr>
        <p:spPr>
          <a:xfrm>
            <a:off x="6850258" y="6617641"/>
            <a:ext cx="2133962" cy="222615"/>
          </a:xfrm>
          <a:prstGeom prst="rect">
            <a:avLst/>
          </a:prstGeom>
          <a:ln/>
        </p:spPr>
        <p:txBody>
          <a:bodyPr anchor="ctr"/>
          <a:lstStyle>
            <a:lvl1pPr>
              <a:tabLst>
                <a:tab pos="392387" algn="l"/>
                <a:tab pos="1961936" algn="l"/>
              </a:tabLst>
              <a:defRPr sz="1000"/>
            </a:lvl1pPr>
          </a:lstStyle>
          <a:p>
            <a:pPr>
              <a:defRPr/>
            </a:pPr>
            <a:r>
              <a:rPr lang="en-GB" smtClean="0"/>
              <a:t>© Wavenet 2013</a:t>
            </a:r>
            <a:endParaRPr lang="en-GB" dirty="0" smtClean="0"/>
          </a:p>
        </p:txBody>
      </p:sp>
      <p:sp>
        <p:nvSpPr>
          <p:cNvPr id="12" name="Content Placeholder 11"/>
          <p:cNvSpPr>
            <a:spLocks noGrp="1"/>
          </p:cNvSpPr>
          <p:nvPr>
            <p:ph sz="quarter" idx="13"/>
          </p:nvPr>
        </p:nvSpPr>
        <p:spPr>
          <a:xfrm>
            <a:off x="446506" y="620642"/>
            <a:ext cx="4248706" cy="522665"/>
          </a:xfrm>
        </p:spPr>
        <p:txBody>
          <a:bodyPr/>
          <a:lstStyle>
            <a:lvl1pPr marL="0" indent="0">
              <a:buNone/>
              <a:defRPr lang="en-US" sz="1800" b="1" i="0" dirty="0" smtClean="0">
                <a:solidFill>
                  <a:srgbClr val="40BBED"/>
                </a:solidFill>
                <a:latin typeface="+mn-lt"/>
                <a:ea typeface="+mn-ea"/>
                <a:cs typeface="+mn-cs"/>
              </a:defRPr>
            </a:lvl1pPr>
          </a:lstStyle>
          <a:p>
            <a:pPr lvl="0"/>
            <a:r>
              <a:rPr lang="en-US" smtClean="0"/>
              <a:t>Click to edit Master text styles</a:t>
            </a:r>
          </a:p>
        </p:txBody>
      </p:sp>
    </p:spTree>
  </p:cSld>
  <p:clrMapOvr>
    <a:masterClrMapping/>
  </p:clrMapOvr>
  <p:timing>
    <p:tnLst>
      <p:par>
        <p:cTn id="1" dur="indefinite" restart="never" nodeType="tmRoot"/>
      </p:par>
    </p:tnLst>
  </p:timing>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181" y="4407378"/>
            <a:ext cx="7772943" cy="1362097"/>
          </a:xfrm>
        </p:spPr>
        <p:txBody>
          <a:bodyPr anchor="t"/>
          <a:lstStyle>
            <a:lvl1pPr algn="l">
              <a:defRPr sz="3500" b="1" cap="all"/>
            </a:lvl1pPr>
          </a:lstStyle>
          <a:p>
            <a:r>
              <a:rPr lang="en-US" smtClean="0"/>
              <a:t>Click to edit Master title style</a:t>
            </a:r>
            <a:endParaRPr lang="fr-BE"/>
          </a:p>
        </p:txBody>
      </p:sp>
      <p:sp>
        <p:nvSpPr>
          <p:cNvPr id="3" name="Text Placeholder 2"/>
          <p:cNvSpPr>
            <a:spLocks noGrp="1"/>
          </p:cNvSpPr>
          <p:nvPr>
            <p:ph type="body" idx="1"/>
          </p:nvPr>
        </p:nvSpPr>
        <p:spPr>
          <a:xfrm>
            <a:off x="722181" y="2907056"/>
            <a:ext cx="7772943" cy="1500322"/>
          </a:xfrm>
        </p:spPr>
        <p:txBody>
          <a:bodyPr anchor="b"/>
          <a:lstStyle>
            <a:lvl1pPr marL="0" indent="0">
              <a:buNone/>
              <a:defRPr sz="1800"/>
            </a:lvl1pPr>
            <a:lvl2pPr marL="400736" indent="0">
              <a:buNone/>
              <a:defRPr sz="1600"/>
            </a:lvl2pPr>
            <a:lvl3pPr marL="801472" indent="0">
              <a:buNone/>
              <a:defRPr sz="1400"/>
            </a:lvl3pPr>
            <a:lvl4pPr marL="1202207" indent="0">
              <a:buNone/>
              <a:defRPr sz="1200"/>
            </a:lvl4pPr>
            <a:lvl5pPr marL="1602943" indent="0">
              <a:buNone/>
              <a:defRPr sz="1200"/>
            </a:lvl5pPr>
            <a:lvl6pPr marL="2003679" indent="0">
              <a:buNone/>
              <a:defRPr sz="1200"/>
            </a:lvl6pPr>
            <a:lvl7pPr marL="2404415" indent="0">
              <a:buNone/>
              <a:defRPr sz="1200"/>
            </a:lvl7pPr>
            <a:lvl8pPr marL="2805151" indent="0">
              <a:buNone/>
              <a:defRPr sz="1200"/>
            </a:lvl8pPr>
            <a:lvl9pPr marL="3205886" indent="0">
              <a:buNone/>
              <a:defRPr sz="1200"/>
            </a:lvl9pPr>
          </a:lstStyle>
          <a:p>
            <a:pPr lvl="0"/>
            <a:r>
              <a:rPr lang="en-US" smtClean="0"/>
              <a:t>Click to edit Master text styles</a:t>
            </a:r>
          </a:p>
        </p:txBody>
      </p:sp>
      <p:sp>
        <p:nvSpPr>
          <p:cNvPr id="4" name="Date Placeholder 7"/>
          <p:cNvSpPr>
            <a:spLocks noGrp="1"/>
          </p:cNvSpPr>
          <p:nvPr>
            <p:ph type="dt" sz="half" idx="10"/>
          </p:nvPr>
        </p:nvSpPr>
        <p:spPr>
          <a:xfrm>
            <a:off x="6850258" y="6649954"/>
            <a:ext cx="2133962" cy="222615"/>
          </a:xfrm>
          <a:prstGeom prst="rect">
            <a:avLst/>
          </a:prstGeom>
        </p:spPr>
        <p:txBody>
          <a:bodyPr/>
          <a:lstStyle/>
          <a:p>
            <a:pPr>
              <a:defRPr/>
            </a:pPr>
            <a:r>
              <a:rPr lang="en-GB" dirty="0" smtClean="0"/>
              <a:t>© </a:t>
            </a:r>
            <a:r>
              <a:rPr lang="en-GB" dirty="0" err="1" smtClean="0"/>
              <a:t>Wavenet</a:t>
            </a:r>
            <a:r>
              <a:rPr lang="en-GB" dirty="0" smtClean="0"/>
              <a:t> 2013</a:t>
            </a:r>
            <a:endParaRPr lang="en-GB" noProof="1" smtClean="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472" y="1077817"/>
            <a:ext cx="4049369" cy="5048740"/>
          </a:xfrm>
        </p:spPr>
        <p:txBody>
          <a:bodyPr/>
          <a:lstStyle>
            <a:lvl1pPr>
              <a:defRPr sz="2500"/>
            </a:lvl1pPr>
            <a:lvl2pPr marL="743031" indent="-219848">
              <a:defRPr lang="en-US" sz="1800" baseline="0" dirty="0" smtClean="0">
                <a:solidFill>
                  <a:srgbClr val="222146"/>
                </a:solidFill>
                <a:latin typeface="+mn-lt"/>
              </a:defRPr>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BE" dirty="0"/>
          </a:p>
        </p:txBody>
      </p:sp>
      <p:sp>
        <p:nvSpPr>
          <p:cNvPr id="4" name="Content Placeholder 3"/>
          <p:cNvSpPr>
            <a:spLocks noGrp="1"/>
          </p:cNvSpPr>
          <p:nvPr>
            <p:ph sz="half" idx="2"/>
          </p:nvPr>
        </p:nvSpPr>
        <p:spPr>
          <a:xfrm>
            <a:off x="4637159" y="1077817"/>
            <a:ext cx="4049370" cy="5048740"/>
          </a:xfrm>
        </p:spPr>
        <p:txBody>
          <a:bodyPr/>
          <a:lstStyle>
            <a:lvl1pPr>
              <a:defRPr sz="2500"/>
            </a:lvl1pPr>
            <a:lvl2pPr marL="743031" indent="-219848">
              <a:defRPr lang="en-US" sz="1800" baseline="0" dirty="0" smtClean="0">
                <a:solidFill>
                  <a:srgbClr val="222146"/>
                </a:solidFill>
                <a:latin typeface="+mn-lt"/>
              </a:defRPr>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BE" dirty="0"/>
          </a:p>
        </p:txBody>
      </p:sp>
      <p:sp>
        <p:nvSpPr>
          <p:cNvPr id="8" name="Date Placeholder 7"/>
          <p:cNvSpPr>
            <a:spLocks noGrp="1"/>
          </p:cNvSpPr>
          <p:nvPr>
            <p:ph type="dt" sz="half" idx="10"/>
          </p:nvPr>
        </p:nvSpPr>
        <p:spPr>
          <a:xfrm>
            <a:off x="6850258" y="6649954"/>
            <a:ext cx="2133962" cy="222615"/>
          </a:xfrm>
          <a:prstGeom prst="rect">
            <a:avLst/>
          </a:prstGeom>
        </p:spPr>
        <p:txBody>
          <a:bodyPr/>
          <a:lstStyle/>
          <a:p>
            <a:pPr>
              <a:defRPr/>
            </a:pPr>
            <a:r>
              <a:rPr lang="en-GB" dirty="0" smtClean="0"/>
              <a:t>© </a:t>
            </a:r>
            <a:r>
              <a:rPr lang="en-GB" dirty="0" err="1" smtClean="0"/>
              <a:t>Wavenet</a:t>
            </a:r>
            <a:r>
              <a:rPr lang="en-GB" dirty="0" smtClean="0"/>
              <a:t> 2013</a:t>
            </a:r>
            <a:endParaRPr lang="en-GB" noProof="1" smtClean="0"/>
          </a:p>
        </p:txBody>
      </p:sp>
      <p:sp>
        <p:nvSpPr>
          <p:cNvPr id="11" name="Title 10"/>
          <p:cNvSpPr>
            <a:spLocks noGrp="1"/>
          </p:cNvSpPr>
          <p:nvPr>
            <p:ph type="title"/>
          </p:nvPr>
        </p:nvSpPr>
        <p:spPr/>
        <p:txBody>
          <a:bodyPr/>
          <a:lstStyle/>
          <a:p>
            <a:r>
              <a:rPr lang="en-US" smtClean="0"/>
              <a:t>Click to edit Master title style</a:t>
            </a:r>
            <a:endParaRPr lang="fr-BE"/>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472" y="275012"/>
            <a:ext cx="8229057" cy="672184"/>
          </a:xfrm>
        </p:spPr>
        <p:txBody>
          <a:bodyPr/>
          <a:lstStyle>
            <a:lvl1pPr>
              <a:defRPr/>
            </a:lvl1pPr>
          </a:lstStyle>
          <a:p>
            <a:r>
              <a:rPr lang="en-US" smtClean="0"/>
              <a:t>Click to edit Master title style</a:t>
            </a:r>
            <a:endParaRPr lang="fr-BE"/>
          </a:p>
        </p:txBody>
      </p:sp>
      <p:sp>
        <p:nvSpPr>
          <p:cNvPr id="3" name="Text Placeholder 2"/>
          <p:cNvSpPr>
            <a:spLocks noGrp="1"/>
          </p:cNvSpPr>
          <p:nvPr>
            <p:ph type="body" idx="1"/>
          </p:nvPr>
        </p:nvSpPr>
        <p:spPr>
          <a:xfrm>
            <a:off x="457472" y="1012506"/>
            <a:ext cx="4039867" cy="639293"/>
          </a:xfrm>
        </p:spPr>
        <p:txBody>
          <a:bodyPr anchor="b"/>
          <a:lstStyle>
            <a:lvl1pPr marL="0" indent="0">
              <a:buNone/>
              <a:defRPr sz="2100" b="1"/>
            </a:lvl1pPr>
            <a:lvl2pPr marL="400736" indent="0">
              <a:buNone/>
              <a:defRPr sz="1800" b="1"/>
            </a:lvl2pPr>
            <a:lvl3pPr marL="801472" indent="0">
              <a:buNone/>
              <a:defRPr sz="1600" b="1"/>
            </a:lvl3pPr>
            <a:lvl4pPr marL="1202207" indent="0">
              <a:buNone/>
              <a:defRPr sz="1400" b="1"/>
            </a:lvl4pPr>
            <a:lvl5pPr marL="1602943" indent="0">
              <a:buNone/>
              <a:defRPr sz="1400" b="1"/>
            </a:lvl5pPr>
            <a:lvl6pPr marL="2003679" indent="0">
              <a:buNone/>
              <a:defRPr sz="1400" b="1"/>
            </a:lvl6pPr>
            <a:lvl7pPr marL="2404415" indent="0">
              <a:buNone/>
              <a:defRPr sz="1400" b="1"/>
            </a:lvl7pPr>
            <a:lvl8pPr marL="2805151" indent="0">
              <a:buNone/>
              <a:defRPr sz="1400" b="1"/>
            </a:lvl8pPr>
            <a:lvl9pPr marL="3205886" indent="0">
              <a:buNone/>
              <a:defRPr sz="1400" b="1"/>
            </a:lvl9pPr>
          </a:lstStyle>
          <a:p>
            <a:pPr lvl="0"/>
            <a:r>
              <a:rPr lang="en-US" smtClean="0"/>
              <a:t>Click to edit Master text styles</a:t>
            </a:r>
          </a:p>
        </p:txBody>
      </p:sp>
      <p:sp>
        <p:nvSpPr>
          <p:cNvPr id="4" name="Content Placeholder 3"/>
          <p:cNvSpPr>
            <a:spLocks noGrp="1"/>
          </p:cNvSpPr>
          <p:nvPr>
            <p:ph sz="half" idx="2"/>
          </p:nvPr>
        </p:nvSpPr>
        <p:spPr>
          <a:xfrm>
            <a:off x="457472" y="1730923"/>
            <a:ext cx="4039867" cy="4395634"/>
          </a:xfrm>
        </p:spPr>
        <p:txBody>
          <a:bodyPr/>
          <a:lstStyle>
            <a:lvl1pPr>
              <a:defRPr sz="2100"/>
            </a:lvl1pPr>
            <a:lvl2pPr marL="743031" indent="-219848">
              <a:defRPr lang="en-US" sz="1800" baseline="0" dirty="0" smtClean="0">
                <a:solidFill>
                  <a:srgbClr val="222146"/>
                </a:solidFill>
                <a:latin typeface="+mn-lt"/>
              </a:defRPr>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BE" dirty="0"/>
          </a:p>
        </p:txBody>
      </p:sp>
      <p:sp>
        <p:nvSpPr>
          <p:cNvPr id="5" name="Text Placeholder 4"/>
          <p:cNvSpPr>
            <a:spLocks noGrp="1"/>
          </p:cNvSpPr>
          <p:nvPr>
            <p:ph type="body" sz="quarter" idx="3"/>
          </p:nvPr>
        </p:nvSpPr>
        <p:spPr>
          <a:xfrm>
            <a:off x="4645304" y="1012506"/>
            <a:ext cx="4041225" cy="639293"/>
          </a:xfrm>
        </p:spPr>
        <p:txBody>
          <a:bodyPr anchor="b"/>
          <a:lstStyle>
            <a:lvl1pPr marL="0" indent="0">
              <a:buNone/>
              <a:defRPr sz="2100" b="1"/>
            </a:lvl1pPr>
            <a:lvl2pPr marL="400736" indent="0">
              <a:buNone/>
              <a:defRPr sz="1800" b="1"/>
            </a:lvl2pPr>
            <a:lvl3pPr marL="801472" indent="0">
              <a:buNone/>
              <a:defRPr sz="1600" b="1"/>
            </a:lvl3pPr>
            <a:lvl4pPr marL="1202207" indent="0">
              <a:buNone/>
              <a:defRPr sz="1400" b="1"/>
            </a:lvl4pPr>
            <a:lvl5pPr marL="1602943" indent="0">
              <a:buNone/>
              <a:defRPr sz="1400" b="1"/>
            </a:lvl5pPr>
            <a:lvl6pPr marL="2003679" indent="0">
              <a:buNone/>
              <a:defRPr sz="1400" b="1"/>
            </a:lvl6pPr>
            <a:lvl7pPr marL="2404415" indent="0">
              <a:buNone/>
              <a:defRPr sz="1400" b="1"/>
            </a:lvl7pPr>
            <a:lvl8pPr marL="2805151" indent="0">
              <a:buNone/>
              <a:defRPr sz="1400" b="1"/>
            </a:lvl8pPr>
            <a:lvl9pPr marL="3205886" indent="0">
              <a:buNone/>
              <a:defRPr sz="1400" b="1"/>
            </a:lvl9pPr>
          </a:lstStyle>
          <a:p>
            <a:pPr lvl="0"/>
            <a:r>
              <a:rPr lang="en-US" smtClean="0"/>
              <a:t>Click to edit Master text styles</a:t>
            </a:r>
          </a:p>
        </p:txBody>
      </p:sp>
      <p:sp>
        <p:nvSpPr>
          <p:cNvPr id="6" name="Content Placeholder 5"/>
          <p:cNvSpPr>
            <a:spLocks noGrp="1"/>
          </p:cNvSpPr>
          <p:nvPr>
            <p:ph sz="quarter" idx="4"/>
          </p:nvPr>
        </p:nvSpPr>
        <p:spPr>
          <a:xfrm>
            <a:off x="4645304" y="1730923"/>
            <a:ext cx="4041225" cy="4395634"/>
          </a:xfrm>
        </p:spPr>
        <p:txBody>
          <a:bodyPr/>
          <a:lstStyle>
            <a:lvl1pPr>
              <a:defRPr sz="2100"/>
            </a:lvl1pPr>
            <a:lvl2pPr marL="743031" indent="-219848">
              <a:defRPr lang="en-US" sz="1800" baseline="0" dirty="0" smtClean="0">
                <a:solidFill>
                  <a:srgbClr val="222146"/>
                </a:solidFill>
                <a:latin typeface="+mn-lt"/>
              </a:defRPr>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BE" dirty="0"/>
          </a:p>
        </p:txBody>
      </p:sp>
      <p:sp>
        <p:nvSpPr>
          <p:cNvPr id="7" name="Date Placeholder 7"/>
          <p:cNvSpPr>
            <a:spLocks noGrp="1"/>
          </p:cNvSpPr>
          <p:nvPr>
            <p:ph type="dt" sz="half" idx="10"/>
          </p:nvPr>
        </p:nvSpPr>
        <p:spPr>
          <a:xfrm>
            <a:off x="6850258" y="6649954"/>
            <a:ext cx="2133962" cy="222615"/>
          </a:xfrm>
          <a:prstGeom prst="rect">
            <a:avLst/>
          </a:prstGeom>
        </p:spPr>
        <p:txBody>
          <a:bodyPr/>
          <a:lstStyle/>
          <a:p>
            <a:pPr>
              <a:defRPr/>
            </a:pPr>
            <a:r>
              <a:rPr lang="en-GB" dirty="0" smtClean="0"/>
              <a:t>© </a:t>
            </a:r>
            <a:r>
              <a:rPr lang="en-GB" dirty="0" err="1" smtClean="0"/>
              <a:t>Wavenet</a:t>
            </a:r>
            <a:r>
              <a:rPr lang="en-GB" dirty="0" smtClean="0"/>
              <a:t> 2013</a:t>
            </a:r>
            <a:endParaRPr lang="en-GB" noProof="1" smtClean="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BE"/>
          </a:p>
        </p:txBody>
      </p:sp>
      <p:sp>
        <p:nvSpPr>
          <p:cNvPr id="3" name="Date Placeholder 7"/>
          <p:cNvSpPr>
            <a:spLocks noGrp="1"/>
          </p:cNvSpPr>
          <p:nvPr>
            <p:ph type="dt" sz="half" idx="10"/>
          </p:nvPr>
        </p:nvSpPr>
        <p:spPr>
          <a:xfrm>
            <a:off x="6850258" y="6649954"/>
            <a:ext cx="2133962" cy="222615"/>
          </a:xfrm>
          <a:prstGeom prst="rect">
            <a:avLst/>
          </a:prstGeom>
        </p:spPr>
        <p:txBody>
          <a:bodyPr/>
          <a:lstStyle/>
          <a:p>
            <a:pPr>
              <a:defRPr/>
            </a:pPr>
            <a:r>
              <a:rPr lang="en-GB" dirty="0" smtClean="0"/>
              <a:t>© </a:t>
            </a:r>
            <a:r>
              <a:rPr lang="en-GB" dirty="0" err="1" smtClean="0"/>
              <a:t>Wavenet</a:t>
            </a:r>
            <a:r>
              <a:rPr lang="en-GB" dirty="0" smtClean="0"/>
              <a:t> 2013</a:t>
            </a:r>
            <a:endParaRPr lang="en-GB" noProof="1" smtClean="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7"/>
          <p:cNvSpPr>
            <a:spLocks noGrp="1"/>
          </p:cNvSpPr>
          <p:nvPr>
            <p:ph type="dt" sz="half" idx="10"/>
          </p:nvPr>
        </p:nvSpPr>
        <p:spPr>
          <a:xfrm>
            <a:off x="6850258" y="6649954"/>
            <a:ext cx="2133962" cy="222615"/>
          </a:xfrm>
          <a:prstGeom prst="rect">
            <a:avLst/>
          </a:prstGeom>
        </p:spPr>
        <p:txBody>
          <a:bodyPr/>
          <a:lstStyle/>
          <a:p>
            <a:pPr>
              <a:defRPr/>
            </a:pPr>
            <a:r>
              <a:rPr lang="en-GB" dirty="0" smtClean="0"/>
              <a:t>© </a:t>
            </a:r>
            <a:r>
              <a:rPr lang="en-GB" dirty="0" err="1" smtClean="0"/>
              <a:t>Wavenet</a:t>
            </a:r>
            <a:r>
              <a:rPr lang="en-GB" dirty="0" smtClean="0"/>
              <a:t> 2013</a:t>
            </a:r>
            <a:endParaRPr lang="en-GB" noProof="1" smtClean="0"/>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472" y="273572"/>
            <a:ext cx="3008181" cy="1161958"/>
          </a:xfrm>
        </p:spPr>
        <p:txBody>
          <a:bodyPr anchor="b"/>
          <a:lstStyle>
            <a:lvl1pPr algn="l">
              <a:defRPr sz="1800" b="1"/>
            </a:lvl1pPr>
          </a:lstStyle>
          <a:p>
            <a:r>
              <a:rPr lang="en-US" smtClean="0"/>
              <a:t>Click to edit Master title style</a:t>
            </a:r>
            <a:endParaRPr lang="fr-BE"/>
          </a:p>
        </p:txBody>
      </p:sp>
      <p:sp>
        <p:nvSpPr>
          <p:cNvPr id="3" name="Content Placeholder 2"/>
          <p:cNvSpPr>
            <a:spLocks noGrp="1"/>
          </p:cNvSpPr>
          <p:nvPr>
            <p:ph idx="1"/>
          </p:nvPr>
        </p:nvSpPr>
        <p:spPr>
          <a:xfrm>
            <a:off x="3575608" y="273571"/>
            <a:ext cx="5110921" cy="5852986"/>
          </a:xfrm>
        </p:spPr>
        <p:txBody>
          <a:bodyPr/>
          <a:lstStyle>
            <a:lvl1pPr>
              <a:defRPr sz="2800"/>
            </a:lvl1pPr>
            <a:lvl2pPr marL="743031" indent="-219848">
              <a:defRPr lang="en-US" sz="1800" baseline="0" dirty="0" smtClean="0">
                <a:solidFill>
                  <a:srgbClr val="222146"/>
                </a:solidFill>
                <a:latin typeface="+mn-lt"/>
              </a:defRPr>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BE" dirty="0"/>
          </a:p>
        </p:txBody>
      </p:sp>
      <p:sp>
        <p:nvSpPr>
          <p:cNvPr id="4" name="Text Placeholder 3"/>
          <p:cNvSpPr>
            <a:spLocks noGrp="1"/>
          </p:cNvSpPr>
          <p:nvPr>
            <p:ph type="body" sz="half" idx="2"/>
          </p:nvPr>
        </p:nvSpPr>
        <p:spPr>
          <a:xfrm>
            <a:off x="457472" y="1435530"/>
            <a:ext cx="3008181" cy="4691027"/>
          </a:xfrm>
        </p:spPr>
        <p:txBody>
          <a:bodyPr/>
          <a:lstStyle>
            <a:lvl1pPr marL="0" indent="0">
              <a:buNone/>
              <a:defRPr sz="1200"/>
            </a:lvl1pPr>
            <a:lvl2pPr marL="400736" indent="0">
              <a:buNone/>
              <a:defRPr sz="1100"/>
            </a:lvl2pPr>
            <a:lvl3pPr marL="801472" indent="0">
              <a:buNone/>
              <a:defRPr sz="900"/>
            </a:lvl3pPr>
            <a:lvl4pPr marL="1202207" indent="0">
              <a:buNone/>
              <a:defRPr sz="800"/>
            </a:lvl4pPr>
            <a:lvl5pPr marL="1602943" indent="0">
              <a:buNone/>
              <a:defRPr sz="800"/>
            </a:lvl5pPr>
            <a:lvl6pPr marL="2003679" indent="0">
              <a:buNone/>
              <a:defRPr sz="800"/>
            </a:lvl6pPr>
            <a:lvl7pPr marL="2404415" indent="0">
              <a:buNone/>
              <a:defRPr sz="800"/>
            </a:lvl7pPr>
            <a:lvl8pPr marL="2805151" indent="0">
              <a:buNone/>
              <a:defRPr sz="800"/>
            </a:lvl8pPr>
            <a:lvl9pPr marL="3205886" indent="0">
              <a:buNone/>
              <a:defRPr sz="800"/>
            </a:lvl9pPr>
          </a:lstStyle>
          <a:p>
            <a:pPr lvl="0"/>
            <a:r>
              <a:rPr lang="en-US" smtClean="0"/>
              <a:t>Click to edit Master text styles</a:t>
            </a:r>
          </a:p>
        </p:txBody>
      </p:sp>
      <p:sp>
        <p:nvSpPr>
          <p:cNvPr id="5" name="Date Placeholder 7"/>
          <p:cNvSpPr>
            <a:spLocks noGrp="1"/>
          </p:cNvSpPr>
          <p:nvPr>
            <p:ph type="dt" sz="half" idx="10"/>
          </p:nvPr>
        </p:nvSpPr>
        <p:spPr>
          <a:xfrm>
            <a:off x="6850258" y="6649954"/>
            <a:ext cx="2133962" cy="222615"/>
          </a:xfrm>
          <a:prstGeom prst="rect">
            <a:avLst/>
          </a:prstGeom>
        </p:spPr>
        <p:txBody>
          <a:bodyPr/>
          <a:lstStyle/>
          <a:p>
            <a:pPr>
              <a:defRPr/>
            </a:pPr>
            <a:r>
              <a:rPr lang="en-GB" dirty="0" smtClean="0"/>
              <a:t>© </a:t>
            </a:r>
            <a:r>
              <a:rPr lang="en-GB" dirty="0" err="1" smtClean="0"/>
              <a:t>Wavenet</a:t>
            </a:r>
            <a:r>
              <a:rPr lang="en-GB" dirty="0" smtClean="0"/>
              <a:t> 2013</a:t>
            </a:r>
            <a:endParaRPr lang="en-GB" noProof="1" smtClean="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791877" y="613376"/>
            <a:ext cx="5486943" cy="4113648"/>
          </a:xfrm>
        </p:spPr>
        <p:txBody>
          <a:bodyPr/>
          <a:lstStyle>
            <a:lvl1pPr marL="0" indent="0">
              <a:buNone/>
              <a:defRPr sz="2800"/>
            </a:lvl1pPr>
            <a:lvl2pPr marL="400736" indent="0">
              <a:buNone/>
              <a:defRPr sz="2500"/>
            </a:lvl2pPr>
            <a:lvl3pPr marL="801472" indent="0">
              <a:buNone/>
              <a:defRPr sz="2100"/>
            </a:lvl3pPr>
            <a:lvl4pPr marL="1202207" indent="0">
              <a:buNone/>
              <a:defRPr sz="1800"/>
            </a:lvl4pPr>
            <a:lvl5pPr marL="1602943" indent="0">
              <a:buNone/>
              <a:defRPr sz="1800"/>
            </a:lvl5pPr>
            <a:lvl6pPr marL="2003679" indent="0">
              <a:buNone/>
              <a:defRPr sz="1800"/>
            </a:lvl6pPr>
            <a:lvl7pPr marL="2404415" indent="0">
              <a:buNone/>
              <a:defRPr sz="1800"/>
            </a:lvl7pPr>
            <a:lvl8pPr marL="2805151" indent="0">
              <a:buNone/>
              <a:defRPr sz="1800"/>
            </a:lvl8pPr>
            <a:lvl9pPr marL="3205886" indent="0">
              <a:buNone/>
              <a:defRPr sz="1800"/>
            </a:lvl9pPr>
          </a:lstStyle>
          <a:p>
            <a:pPr lvl="0"/>
            <a:r>
              <a:rPr lang="en-US" noProof="0" smtClean="0"/>
              <a:t>Click icon to add picture</a:t>
            </a:r>
            <a:endParaRPr lang="fr-BE" noProof="0" smtClean="0"/>
          </a:p>
        </p:txBody>
      </p:sp>
      <p:sp>
        <p:nvSpPr>
          <p:cNvPr id="4" name="Text Placeholder 3"/>
          <p:cNvSpPr>
            <a:spLocks noGrp="1"/>
          </p:cNvSpPr>
          <p:nvPr>
            <p:ph type="body" sz="half" idx="2"/>
          </p:nvPr>
        </p:nvSpPr>
        <p:spPr>
          <a:xfrm>
            <a:off x="1791877" y="5367757"/>
            <a:ext cx="5486943" cy="804876"/>
          </a:xfrm>
        </p:spPr>
        <p:txBody>
          <a:bodyPr/>
          <a:lstStyle>
            <a:lvl1pPr marL="0" indent="0">
              <a:buNone/>
              <a:defRPr sz="1200"/>
            </a:lvl1pPr>
            <a:lvl2pPr marL="400736" indent="0">
              <a:buNone/>
              <a:defRPr sz="1100"/>
            </a:lvl2pPr>
            <a:lvl3pPr marL="801472" indent="0">
              <a:buNone/>
              <a:defRPr sz="900"/>
            </a:lvl3pPr>
            <a:lvl4pPr marL="1202207" indent="0">
              <a:buNone/>
              <a:defRPr sz="800"/>
            </a:lvl4pPr>
            <a:lvl5pPr marL="1602943" indent="0">
              <a:buNone/>
              <a:defRPr sz="800"/>
            </a:lvl5pPr>
            <a:lvl6pPr marL="2003679" indent="0">
              <a:buNone/>
              <a:defRPr sz="800"/>
            </a:lvl6pPr>
            <a:lvl7pPr marL="2404415" indent="0">
              <a:buNone/>
              <a:defRPr sz="800"/>
            </a:lvl7pPr>
            <a:lvl8pPr marL="2805151" indent="0">
              <a:buNone/>
              <a:defRPr sz="800"/>
            </a:lvl8pPr>
            <a:lvl9pPr marL="3205886" indent="0">
              <a:buNone/>
              <a:defRPr sz="800"/>
            </a:lvl9pPr>
          </a:lstStyle>
          <a:p>
            <a:pPr lvl="0"/>
            <a:r>
              <a:rPr lang="en-US" smtClean="0"/>
              <a:t>Click to edit Master text styles</a:t>
            </a:r>
          </a:p>
        </p:txBody>
      </p:sp>
      <p:sp>
        <p:nvSpPr>
          <p:cNvPr id="8" name="Title 7"/>
          <p:cNvSpPr>
            <a:spLocks noGrp="1"/>
          </p:cNvSpPr>
          <p:nvPr>
            <p:ph type="title"/>
          </p:nvPr>
        </p:nvSpPr>
        <p:spPr/>
        <p:txBody>
          <a:bodyPr/>
          <a:lstStyle/>
          <a:p>
            <a:r>
              <a:rPr lang="en-US" smtClean="0"/>
              <a:t>Click to edit Master title style</a:t>
            </a:r>
            <a:endParaRPr lang="fr-BE"/>
          </a:p>
        </p:txBody>
      </p:sp>
      <p:sp>
        <p:nvSpPr>
          <p:cNvPr id="5" name="Date Placeholder 7"/>
          <p:cNvSpPr>
            <a:spLocks noGrp="1"/>
          </p:cNvSpPr>
          <p:nvPr>
            <p:ph type="dt" sz="half" idx="10"/>
          </p:nvPr>
        </p:nvSpPr>
        <p:spPr>
          <a:xfrm>
            <a:off x="6850258" y="6649954"/>
            <a:ext cx="2133962" cy="222615"/>
          </a:xfrm>
          <a:prstGeom prst="rect">
            <a:avLst/>
          </a:prstGeom>
        </p:spPr>
        <p:txBody>
          <a:bodyPr/>
          <a:lstStyle/>
          <a:p>
            <a:pPr>
              <a:defRPr/>
            </a:pPr>
            <a:r>
              <a:rPr lang="en-GB" dirty="0" smtClean="0"/>
              <a:t>© </a:t>
            </a:r>
            <a:r>
              <a:rPr lang="en-GB" dirty="0" err="1" smtClean="0"/>
              <a:t>Wavenet</a:t>
            </a:r>
            <a:r>
              <a:rPr lang="en-GB" dirty="0" smtClean="0"/>
              <a:t> 2013</a:t>
            </a:r>
            <a:endParaRPr lang="en-GB" noProof="1" smtClean="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446506" y="294089"/>
            <a:ext cx="8239917" cy="587796"/>
          </a:xfrm>
          <a:prstGeom prst="rect">
            <a:avLst/>
          </a:prstGeom>
          <a:noFill/>
          <a:ln w="9525">
            <a:noFill/>
            <a:miter lim="800000"/>
            <a:headEnd/>
            <a:tailEnd/>
          </a:ln>
        </p:spPr>
        <p:txBody>
          <a:bodyPr vert="horz" wrap="square" lIns="91424" tIns="45712" rIns="91424" bIns="45712" numCol="1" anchor="t" anchorCtr="0" compatLnSpc="1">
            <a:prstTxWarp prst="textNoShape">
              <a:avLst/>
            </a:prstTxWarp>
          </a:bodyPr>
          <a:lstStyle/>
          <a:p>
            <a:pPr lvl="0"/>
            <a:r>
              <a:rPr lang="en-US" smtClean="0"/>
              <a:t>Click to edit Master title style</a:t>
            </a:r>
            <a:endParaRPr lang="en-US" dirty="0" smtClean="0"/>
          </a:p>
        </p:txBody>
      </p:sp>
      <p:sp>
        <p:nvSpPr>
          <p:cNvPr id="2051" name="Rectangle 3"/>
          <p:cNvSpPr>
            <a:spLocks noGrp="1" noChangeArrowheads="1"/>
          </p:cNvSpPr>
          <p:nvPr>
            <p:ph type="body" idx="1"/>
          </p:nvPr>
        </p:nvSpPr>
        <p:spPr bwMode="auto">
          <a:xfrm>
            <a:off x="457472" y="947196"/>
            <a:ext cx="8229057" cy="4963608"/>
          </a:xfrm>
          <a:prstGeom prst="rect">
            <a:avLst/>
          </a:prstGeom>
          <a:noFill/>
          <a:ln w="9525">
            <a:noFill/>
            <a:miter lim="800000"/>
            <a:headEnd/>
            <a:tailEnd/>
          </a:ln>
        </p:spPr>
        <p:txBody>
          <a:bodyPr vert="horz" wrap="square" lIns="91424" tIns="45712" rIns="91424" bIns="45712"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pic>
        <p:nvPicPr>
          <p:cNvPr id="3" name="Picture 2"/>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6725135" y="6172046"/>
            <a:ext cx="2227342" cy="414085"/>
          </a:xfrm>
          <a:prstGeom prst="rect">
            <a:avLst/>
          </a:prstGeom>
        </p:spPr>
      </p:pic>
      <p:sp>
        <p:nvSpPr>
          <p:cNvPr id="6" name="Rectangle 4"/>
          <p:cNvSpPr>
            <a:spLocks noGrp="1" noChangeArrowheads="1"/>
          </p:cNvSpPr>
          <p:nvPr>
            <p:ph type="dt" sz="half" idx="2"/>
          </p:nvPr>
        </p:nvSpPr>
        <p:spPr>
          <a:xfrm>
            <a:off x="6818515" y="6629221"/>
            <a:ext cx="2133962" cy="218807"/>
          </a:xfrm>
          <a:prstGeom prst="rect">
            <a:avLst/>
          </a:prstGeom>
          <a:ln/>
        </p:spPr>
        <p:txBody>
          <a:bodyPr lIns="80147" tIns="40074" rIns="80147" bIns="40074" anchor="ctr"/>
          <a:lstStyle>
            <a:lvl1pPr algn="ctr">
              <a:tabLst>
                <a:tab pos="392387" algn="l"/>
                <a:tab pos="1961936" algn="l"/>
              </a:tabLst>
              <a:defRPr sz="1000"/>
            </a:lvl1pPr>
          </a:lstStyle>
          <a:p>
            <a:pPr>
              <a:defRPr/>
            </a:pPr>
            <a:r>
              <a:rPr lang="en-GB" smtClean="0"/>
              <a:t>© Wavenet 2013</a:t>
            </a:r>
            <a:endParaRPr lang="en-GB" dirty="0" smtClean="0"/>
          </a:p>
        </p:txBody>
      </p:sp>
    </p:spTree>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Lst>
  <p:timing>
    <p:tnLst>
      <p:par>
        <p:cTn id="1" dur="indefinite" restart="never" nodeType="tmRoot"/>
      </p:par>
    </p:tnLst>
  </p:timing>
  <p:hf hdr="0" ftr="0" dt="0"/>
  <p:txStyles>
    <p:titleStyle>
      <a:lvl1pPr algn="l" defTabSz="914179" rtl="0" eaLnBrk="1" fontAlgn="base" hangingPunct="1">
        <a:spcBef>
          <a:spcPct val="0"/>
        </a:spcBef>
        <a:spcAft>
          <a:spcPct val="0"/>
        </a:spcAft>
        <a:defRPr lang="en-US" sz="2500" b="1" dirty="0" smtClean="0">
          <a:solidFill>
            <a:srgbClr val="174A9B"/>
          </a:solidFill>
          <a:latin typeface="+mj-lt"/>
          <a:ea typeface="+mj-ea"/>
          <a:cs typeface="+mj-cs"/>
        </a:defRPr>
      </a:lvl1pPr>
      <a:lvl2pPr algn="l" defTabSz="914179" rtl="0" eaLnBrk="1" fontAlgn="base" hangingPunct="1">
        <a:spcBef>
          <a:spcPct val="0"/>
        </a:spcBef>
        <a:spcAft>
          <a:spcPct val="0"/>
        </a:spcAft>
        <a:defRPr sz="3900" b="1">
          <a:solidFill>
            <a:srgbClr val="AFA28B"/>
          </a:solidFill>
          <a:latin typeface="Calibri" pitchFamily="34" charset="0"/>
        </a:defRPr>
      </a:lvl2pPr>
      <a:lvl3pPr algn="l" defTabSz="914179" rtl="0" eaLnBrk="1" fontAlgn="base" hangingPunct="1">
        <a:spcBef>
          <a:spcPct val="0"/>
        </a:spcBef>
        <a:spcAft>
          <a:spcPct val="0"/>
        </a:spcAft>
        <a:defRPr sz="3900" b="1">
          <a:solidFill>
            <a:srgbClr val="AFA28B"/>
          </a:solidFill>
          <a:latin typeface="Calibri" pitchFamily="34" charset="0"/>
        </a:defRPr>
      </a:lvl3pPr>
      <a:lvl4pPr algn="l" defTabSz="914179" rtl="0" eaLnBrk="1" fontAlgn="base" hangingPunct="1">
        <a:spcBef>
          <a:spcPct val="0"/>
        </a:spcBef>
        <a:spcAft>
          <a:spcPct val="0"/>
        </a:spcAft>
        <a:defRPr sz="3900" b="1">
          <a:solidFill>
            <a:srgbClr val="AFA28B"/>
          </a:solidFill>
          <a:latin typeface="Calibri" pitchFamily="34" charset="0"/>
        </a:defRPr>
      </a:lvl4pPr>
      <a:lvl5pPr algn="l" defTabSz="914179" rtl="0" eaLnBrk="1" fontAlgn="base" hangingPunct="1">
        <a:spcBef>
          <a:spcPct val="0"/>
        </a:spcBef>
        <a:spcAft>
          <a:spcPct val="0"/>
        </a:spcAft>
        <a:defRPr sz="3900" b="1">
          <a:solidFill>
            <a:srgbClr val="AFA28B"/>
          </a:solidFill>
          <a:latin typeface="Calibri" pitchFamily="34" charset="0"/>
        </a:defRPr>
      </a:lvl5pPr>
      <a:lvl6pPr marL="400736" algn="l" defTabSz="914179" rtl="0" eaLnBrk="1" fontAlgn="base" hangingPunct="1">
        <a:spcBef>
          <a:spcPct val="0"/>
        </a:spcBef>
        <a:spcAft>
          <a:spcPct val="0"/>
        </a:spcAft>
        <a:defRPr sz="3900" b="1">
          <a:solidFill>
            <a:srgbClr val="AFA28B"/>
          </a:solidFill>
          <a:latin typeface="Arial" charset="0"/>
        </a:defRPr>
      </a:lvl6pPr>
      <a:lvl7pPr marL="801472" algn="l" defTabSz="914179" rtl="0" eaLnBrk="1" fontAlgn="base" hangingPunct="1">
        <a:spcBef>
          <a:spcPct val="0"/>
        </a:spcBef>
        <a:spcAft>
          <a:spcPct val="0"/>
        </a:spcAft>
        <a:defRPr sz="3900" b="1">
          <a:solidFill>
            <a:srgbClr val="AFA28B"/>
          </a:solidFill>
          <a:latin typeface="Arial" charset="0"/>
        </a:defRPr>
      </a:lvl7pPr>
      <a:lvl8pPr marL="1202207" algn="l" defTabSz="914179" rtl="0" eaLnBrk="1" fontAlgn="base" hangingPunct="1">
        <a:spcBef>
          <a:spcPct val="0"/>
        </a:spcBef>
        <a:spcAft>
          <a:spcPct val="0"/>
        </a:spcAft>
        <a:defRPr sz="3900" b="1">
          <a:solidFill>
            <a:srgbClr val="AFA28B"/>
          </a:solidFill>
          <a:latin typeface="Arial" charset="0"/>
        </a:defRPr>
      </a:lvl8pPr>
      <a:lvl9pPr marL="1602943" algn="l" defTabSz="914179" rtl="0" eaLnBrk="1" fontAlgn="base" hangingPunct="1">
        <a:spcBef>
          <a:spcPct val="0"/>
        </a:spcBef>
        <a:spcAft>
          <a:spcPct val="0"/>
        </a:spcAft>
        <a:defRPr sz="3900" b="1">
          <a:solidFill>
            <a:srgbClr val="AFA28B"/>
          </a:solidFill>
          <a:latin typeface="Arial" charset="0"/>
        </a:defRPr>
      </a:lvl9pPr>
    </p:titleStyle>
    <p:bodyStyle>
      <a:lvl1pPr marL="219848" indent="-219848" algn="l" defTabSz="914179" rtl="0" eaLnBrk="1" fontAlgn="base" hangingPunct="1">
        <a:spcBef>
          <a:spcPct val="60000"/>
        </a:spcBef>
        <a:spcAft>
          <a:spcPct val="20000"/>
        </a:spcAft>
        <a:buClr>
          <a:srgbClr val="40BBED"/>
        </a:buClr>
        <a:buSzPct val="80000"/>
        <a:buFont typeface="Wingdings" pitchFamily="2" charset="2"/>
        <a:buChar char="§"/>
        <a:defRPr sz="2500" b="0" i="0">
          <a:solidFill>
            <a:schemeClr val="tx1">
              <a:lumMod val="75000"/>
              <a:lumOff val="25000"/>
            </a:schemeClr>
          </a:solidFill>
          <a:latin typeface="+mn-lt"/>
          <a:ea typeface="+mn-ea"/>
          <a:cs typeface="+mn-cs"/>
        </a:defRPr>
      </a:lvl1pPr>
      <a:lvl2pPr marL="743031" indent="-219848" algn="l" defTabSz="914179" rtl="0" eaLnBrk="1" fontAlgn="base" hangingPunct="1">
        <a:spcBef>
          <a:spcPct val="20000"/>
        </a:spcBef>
        <a:spcAft>
          <a:spcPct val="0"/>
        </a:spcAft>
        <a:buSzPct val="90000"/>
        <a:buFont typeface="Wingdings" pitchFamily="2" charset="2"/>
        <a:buChar char="§"/>
        <a:defRPr lang="en-US" sz="1800" baseline="0" dirty="0" smtClean="0">
          <a:solidFill>
            <a:srgbClr val="222146"/>
          </a:solidFill>
          <a:latin typeface="+mn-lt"/>
        </a:defRPr>
      </a:lvl2pPr>
      <a:lvl3pPr marL="1142376" indent="-228197" algn="l" defTabSz="914179" rtl="0" eaLnBrk="1" fontAlgn="base" hangingPunct="1">
        <a:spcBef>
          <a:spcPct val="20000"/>
        </a:spcBef>
        <a:spcAft>
          <a:spcPct val="0"/>
        </a:spcAft>
        <a:buFont typeface="Arial" pitchFamily="34" charset="0"/>
        <a:buChar char="­"/>
        <a:defRPr sz="2100">
          <a:solidFill>
            <a:schemeClr val="tx1"/>
          </a:solidFill>
          <a:latin typeface="+mn-lt"/>
        </a:defRPr>
      </a:lvl3pPr>
      <a:lvl4pPr marL="1600160" indent="-228197" algn="l" defTabSz="914179" rtl="0" eaLnBrk="1" fontAlgn="base" hangingPunct="1">
        <a:spcBef>
          <a:spcPct val="20000"/>
        </a:spcBef>
        <a:spcAft>
          <a:spcPct val="0"/>
        </a:spcAft>
        <a:buChar char="–"/>
        <a:defRPr sz="1400">
          <a:solidFill>
            <a:schemeClr val="tx1"/>
          </a:solidFill>
          <a:latin typeface="+mn-lt"/>
        </a:defRPr>
      </a:lvl4pPr>
      <a:lvl5pPr marL="2056554" indent="-228197" algn="l" defTabSz="914179" rtl="0" eaLnBrk="1" fontAlgn="base" hangingPunct="1">
        <a:spcBef>
          <a:spcPct val="20000"/>
        </a:spcBef>
        <a:spcAft>
          <a:spcPct val="0"/>
        </a:spcAft>
        <a:buChar char="»"/>
        <a:defRPr sz="1400">
          <a:solidFill>
            <a:schemeClr val="tx1"/>
          </a:solidFill>
          <a:latin typeface="+mn-lt"/>
        </a:defRPr>
      </a:lvl5pPr>
      <a:lvl6pPr marL="2457290" indent="-228197" algn="l" defTabSz="914179" rtl="0" eaLnBrk="1" fontAlgn="base" hangingPunct="1">
        <a:spcBef>
          <a:spcPct val="20000"/>
        </a:spcBef>
        <a:spcAft>
          <a:spcPct val="0"/>
        </a:spcAft>
        <a:defRPr sz="1400">
          <a:solidFill>
            <a:schemeClr val="tx1"/>
          </a:solidFill>
          <a:latin typeface="+mn-lt"/>
        </a:defRPr>
      </a:lvl6pPr>
      <a:lvl7pPr marL="2858025" indent="-228197" algn="l" defTabSz="914179" rtl="0" eaLnBrk="1" fontAlgn="base" hangingPunct="1">
        <a:spcBef>
          <a:spcPct val="20000"/>
        </a:spcBef>
        <a:spcAft>
          <a:spcPct val="0"/>
        </a:spcAft>
        <a:defRPr sz="1400">
          <a:solidFill>
            <a:schemeClr val="tx1"/>
          </a:solidFill>
          <a:latin typeface="+mn-lt"/>
        </a:defRPr>
      </a:lvl7pPr>
      <a:lvl8pPr marL="3258761" indent="-228197" algn="l" defTabSz="914179" rtl="0" eaLnBrk="1" fontAlgn="base" hangingPunct="1">
        <a:spcBef>
          <a:spcPct val="20000"/>
        </a:spcBef>
        <a:spcAft>
          <a:spcPct val="0"/>
        </a:spcAft>
        <a:defRPr sz="1400">
          <a:solidFill>
            <a:schemeClr val="tx1"/>
          </a:solidFill>
          <a:latin typeface="+mn-lt"/>
        </a:defRPr>
      </a:lvl8pPr>
      <a:lvl9pPr marL="3659497" indent="-228197" algn="l" defTabSz="914179" rtl="0" eaLnBrk="1" fontAlgn="base" hangingPunct="1">
        <a:spcBef>
          <a:spcPct val="20000"/>
        </a:spcBef>
        <a:spcAft>
          <a:spcPct val="0"/>
        </a:spcAft>
        <a:defRPr sz="1400">
          <a:solidFill>
            <a:schemeClr val="tx1"/>
          </a:solidFill>
          <a:latin typeface="+mn-lt"/>
        </a:defRPr>
      </a:lvl9pPr>
    </p:bodyStyle>
    <p:otherStyle>
      <a:defPPr>
        <a:defRPr lang="fr-FR"/>
      </a:defPPr>
      <a:lvl1pPr marL="0" algn="l" defTabSz="801472" rtl="0" eaLnBrk="1" latinLnBrk="0" hangingPunct="1">
        <a:defRPr sz="1600" kern="1200">
          <a:solidFill>
            <a:schemeClr val="tx1"/>
          </a:solidFill>
          <a:latin typeface="+mn-lt"/>
          <a:ea typeface="+mn-ea"/>
          <a:cs typeface="+mn-cs"/>
        </a:defRPr>
      </a:lvl1pPr>
      <a:lvl2pPr marL="400736" algn="l" defTabSz="801472" rtl="0" eaLnBrk="1" latinLnBrk="0" hangingPunct="1">
        <a:defRPr sz="1600" kern="1200">
          <a:solidFill>
            <a:schemeClr val="tx1"/>
          </a:solidFill>
          <a:latin typeface="+mn-lt"/>
          <a:ea typeface="+mn-ea"/>
          <a:cs typeface="+mn-cs"/>
        </a:defRPr>
      </a:lvl2pPr>
      <a:lvl3pPr marL="801472" algn="l" defTabSz="801472" rtl="0" eaLnBrk="1" latinLnBrk="0" hangingPunct="1">
        <a:defRPr sz="1600" kern="1200">
          <a:solidFill>
            <a:schemeClr val="tx1"/>
          </a:solidFill>
          <a:latin typeface="+mn-lt"/>
          <a:ea typeface="+mn-ea"/>
          <a:cs typeface="+mn-cs"/>
        </a:defRPr>
      </a:lvl3pPr>
      <a:lvl4pPr marL="1202207" algn="l" defTabSz="801472" rtl="0" eaLnBrk="1" latinLnBrk="0" hangingPunct="1">
        <a:defRPr sz="1600" kern="1200">
          <a:solidFill>
            <a:schemeClr val="tx1"/>
          </a:solidFill>
          <a:latin typeface="+mn-lt"/>
          <a:ea typeface="+mn-ea"/>
          <a:cs typeface="+mn-cs"/>
        </a:defRPr>
      </a:lvl4pPr>
      <a:lvl5pPr marL="1602943" algn="l" defTabSz="801472" rtl="0" eaLnBrk="1" latinLnBrk="0" hangingPunct="1">
        <a:defRPr sz="1600" kern="1200">
          <a:solidFill>
            <a:schemeClr val="tx1"/>
          </a:solidFill>
          <a:latin typeface="+mn-lt"/>
          <a:ea typeface="+mn-ea"/>
          <a:cs typeface="+mn-cs"/>
        </a:defRPr>
      </a:lvl5pPr>
      <a:lvl6pPr marL="2003679" algn="l" defTabSz="801472" rtl="0" eaLnBrk="1" latinLnBrk="0" hangingPunct="1">
        <a:defRPr sz="1600" kern="1200">
          <a:solidFill>
            <a:schemeClr val="tx1"/>
          </a:solidFill>
          <a:latin typeface="+mn-lt"/>
          <a:ea typeface="+mn-ea"/>
          <a:cs typeface="+mn-cs"/>
        </a:defRPr>
      </a:lvl6pPr>
      <a:lvl7pPr marL="2404415" algn="l" defTabSz="801472" rtl="0" eaLnBrk="1" latinLnBrk="0" hangingPunct="1">
        <a:defRPr sz="1600" kern="1200">
          <a:solidFill>
            <a:schemeClr val="tx1"/>
          </a:solidFill>
          <a:latin typeface="+mn-lt"/>
          <a:ea typeface="+mn-ea"/>
          <a:cs typeface="+mn-cs"/>
        </a:defRPr>
      </a:lvl7pPr>
      <a:lvl8pPr marL="2805151" algn="l" defTabSz="801472" rtl="0" eaLnBrk="1" latinLnBrk="0" hangingPunct="1">
        <a:defRPr sz="1600" kern="1200">
          <a:solidFill>
            <a:schemeClr val="tx1"/>
          </a:solidFill>
          <a:latin typeface="+mn-lt"/>
          <a:ea typeface="+mn-ea"/>
          <a:cs typeface="+mn-cs"/>
        </a:defRPr>
      </a:lvl8pPr>
      <a:lvl9pPr marL="3205886" algn="l" defTabSz="801472"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pPr eaLnBrk="1" hangingPunct="1"/>
            <a:r>
              <a:rPr lang="fr-BE" smtClean="0"/>
              <a:t>Tests unitaires avec JUnit 4</a:t>
            </a:r>
            <a:endParaRPr lang="fr-FR" smtClean="0"/>
          </a:p>
        </p:txBody>
      </p:sp>
      <p:sp>
        <p:nvSpPr>
          <p:cNvPr id="3076" name="Rectangle 5"/>
          <p:cNvSpPr>
            <a:spLocks noChangeArrowheads="1"/>
          </p:cNvSpPr>
          <p:nvPr/>
        </p:nvSpPr>
        <p:spPr bwMode="auto">
          <a:xfrm>
            <a:off x="34925" y="6075363"/>
            <a:ext cx="1765300" cy="455612"/>
          </a:xfrm>
          <a:prstGeom prst="rect">
            <a:avLst/>
          </a:prstGeom>
          <a:noFill/>
          <a:ln w="9525">
            <a:noFill/>
            <a:miter lim="800000"/>
            <a:headEnd/>
            <a:tailEnd/>
          </a:ln>
        </p:spPr>
        <p:txBody>
          <a:bodyPr/>
          <a:lstStyle/>
          <a:p>
            <a:pPr eaLnBrk="1" hangingPunct="1">
              <a:spcBef>
                <a:spcPct val="20000"/>
              </a:spcBef>
              <a:buClr>
                <a:srgbClr val="A1B4DF"/>
              </a:buClr>
            </a:pPr>
            <a:endParaRPr lang="fr-BE" sz="1600" b="1" dirty="0" smtClean="0">
              <a:solidFill>
                <a:srgbClr val="3C486E"/>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Les différents types de tests</a:t>
            </a:r>
            <a:endParaRPr lang="fr-BE"/>
          </a:p>
        </p:txBody>
      </p:sp>
      <p:sp>
        <p:nvSpPr>
          <p:cNvPr id="27" name="Content Placeholder 26"/>
          <p:cNvSpPr>
            <a:spLocks noGrp="1"/>
          </p:cNvSpPr>
          <p:nvPr>
            <p:ph idx="1"/>
          </p:nvPr>
        </p:nvSpPr>
        <p:spPr>
          <a:xfrm>
            <a:off x="468313" y="1700808"/>
            <a:ext cx="8229600" cy="3960216"/>
          </a:xfrm>
        </p:spPr>
        <p:txBody>
          <a:bodyPr/>
          <a:lstStyle/>
          <a:p>
            <a:r>
              <a:rPr lang="fr-BE" smtClean="0"/>
              <a:t>Le cycle de vie des tests logiciels consiste à exécuter des tests en s’inspirant des différents niveaux d’abstraction du cycle complet de développement.</a:t>
            </a:r>
          </a:p>
          <a:p>
            <a:r>
              <a:rPr lang="fr-BE" smtClean="0"/>
              <a:t>Classiquement, la typologie se base sur le modèle en V …</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Modèle en V</a:t>
            </a:r>
            <a:endParaRPr lang="fr-BE"/>
          </a:p>
        </p:txBody>
      </p:sp>
      <p:sp>
        <p:nvSpPr>
          <p:cNvPr id="5" name="Parallelogram 4"/>
          <p:cNvSpPr/>
          <p:nvPr/>
        </p:nvSpPr>
        <p:spPr bwMode="auto">
          <a:xfrm>
            <a:off x="5868144" y="1854117"/>
            <a:ext cx="1944216" cy="576064"/>
          </a:xfrm>
          <a:prstGeom prst="parallelogram">
            <a:avLst>
              <a:gd name="adj" fmla="val 42058"/>
            </a:avLst>
          </a:prstGeom>
          <a:solidFill>
            <a:schemeClr val="accent1"/>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fr-BE" sz="1400" b="1" smtClean="0">
                <a:solidFill>
                  <a:srgbClr val="3C486E"/>
                </a:solidFill>
              </a:rPr>
              <a:t>Tests d'acceptation</a:t>
            </a:r>
            <a:endParaRPr kumimoji="0" lang="fr-BE" sz="1400" b="1" i="0" u="none" strike="noStrike" cap="none" normalizeH="0" baseline="0" smtClean="0">
              <a:ln>
                <a:noFill/>
              </a:ln>
              <a:solidFill>
                <a:srgbClr val="3C486E"/>
              </a:solidFill>
              <a:effectLst/>
              <a:latin typeface="Arial" charset="0"/>
              <a:cs typeface="Arial" charset="0"/>
            </a:endParaRPr>
          </a:p>
        </p:txBody>
      </p:sp>
      <p:sp>
        <p:nvSpPr>
          <p:cNvPr id="6" name="Parallelogram 5"/>
          <p:cNvSpPr/>
          <p:nvPr/>
        </p:nvSpPr>
        <p:spPr bwMode="auto">
          <a:xfrm>
            <a:off x="5449744" y="2718212"/>
            <a:ext cx="1944216" cy="576064"/>
          </a:xfrm>
          <a:prstGeom prst="parallelogram">
            <a:avLst>
              <a:gd name="adj" fmla="val 42058"/>
            </a:avLst>
          </a:prstGeom>
          <a:solidFill>
            <a:schemeClr val="accent1"/>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fr-BE" sz="1400" b="1" smtClean="0">
                <a:solidFill>
                  <a:srgbClr val="3C486E"/>
                </a:solidFill>
              </a:rPr>
              <a:t>Tests fonctionnels</a:t>
            </a:r>
            <a:endParaRPr kumimoji="0" lang="fr-BE" sz="1400" b="1" i="0" u="none" strike="noStrike" cap="none" normalizeH="0" baseline="0" smtClean="0">
              <a:ln>
                <a:noFill/>
              </a:ln>
              <a:solidFill>
                <a:srgbClr val="3C486E"/>
              </a:solidFill>
              <a:effectLst/>
              <a:latin typeface="Arial" charset="0"/>
              <a:cs typeface="Arial" charset="0"/>
            </a:endParaRPr>
          </a:p>
        </p:txBody>
      </p:sp>
      <p:sp>
        <p:nvSpPr>
          <p:cNvPr id="7" name="Parallelogram 6"/>
          <p:cNvSpPr/>
          <p:nvPr/>
        </p:nvSpPr>
        <p:spPr bwMode="auto">
          <a:xfrm>
            <a:off x="5048760" y="3582308"/>
            <a:ext cx="1944216" cy="576064"/>
          </a:xfrm>
          <a:prstGeom prst="parallelogram">
            <a:avLst>
              <a:gd name="adj" fmla="val 42058"/>
            </a:avLst>
          </a:prstGeom>
          <a:solidFill>
            <a:schemeClr val="accent1"/>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fr-BE" sz="1400" b="1" smtClean="0">
                <a:solidFill>
                  <a:srgbClr val="3C486E"/>
                </a:solidFill>
              </a:rPr>
              <a:t>Tests d'intégration</a:t>
            </a:r>
            <a:endParaRPr kumimoji="0" lang="fr-BE" sz="1400" b="1" i="0" u="none" strike="noStrike" cap="none" normalizeH="0" baseline="0" smtClean="0">
              <a:ln>
                <a:noFill/>
              </a:ln>
              <a:solidFill>
                <a:srgbClr val="3C486E"/>
              </a:solidFill>
              <a:effectLst/>
              <a:latin typeface="Arial" charset="0"/>
              <a:cs typeface="Arial" charset="0"/>
            </a:endParaRPr>
          </a:p>
        </p:txBody>
      </p:sp>
      <p:sp>
        <p:nvSpPr>
          <p:cNvPr id="8" name="Parallelogram 7"/>
          <p:cNvSpPr/>
          <p:nvPr/>
        </p:nvSpPr>
        <p:spPr bwMode="auto">
          <a:xfrm flipH="1">
            <a:off x="2339752" y="4446404"/>
            <a:ext cx="1944216" cy="576064"/>
          </a:xfrm>
          <a:prstGeom prst="parallelogram">
            <a:avLst>
              <a:gd name="adj" fmla="val 42058"/>
            </a:avLst>
          </a:prstGeom>
          <a:solidFill>
            <a:schemeClr val="accent1"/>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fr-BE" sz="1400" b="1" smtClean="0">
                <a:solidFill>
                  <a:srgbClr val="3C486E"/>
                </a:solidFill>
              </a:rPr>
              <a:t>Code</a:t>
            </a:r>
            <a:endParaRPr kumimoji="0" lang="fr-BE" sz="1400" b="1" i="0" u="none" strike="noStrike" cap="none" normalizeH="0" baseline="0" smtClean="0">
              <a:ln>
                <a:noFill/>
              </a:ln>
              <a:solidFill>
                <a:srgbClr val="3C486E"/>
              </a:solidFill>
              <a:effectLst/>
              <a:latin typeface="Arial" charset="0"/>
              <a:cs typeface="Arial" charset="0"/>
            </a:endParaRPr>
          </a:p>
        </p:txBody>
      </p:sp>
      <p:sp>
        <p:nvSpPr>
          <p:cNvPr id="9" name="Parallelogram 8"/>
          <p:cNvSpPr/>
          <p:nvPr/>
        </p:nvSpPr>
        <p:spPr bwMode="auto">
          <a:xfrm>
            <a:off x="4644008" y="4446404"/>
            <a:ext cx="1944216" cy="576064"/>
          </a:xfrm>
          <a:prstGeom prst="parallelogram">
            <a:avLst>
              <a:gd name="adj" fmla="val 42058"/>
            </a:avLst>
          </a:prstGeom>
          <a:solidFill>
            <a:schemeClr val="accent1"/>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fr-BE" sz="1400" b="1" smtClean="0">
                <a:solidFill>
                  <a:srgbClr val="3C486E"/>
                </a:solidFill>
              </a:rPr>
              <a:t>Tests unitaires</a:t>
            </a:r>
            <a:endParaRPr kumimoji="0" lang="fr-BE" sz="1400" b="1" i="0" u="none" strike="noStrike" cap="none" normalizeH="0" baseline="0" smtClean="0">
              <a:ln>
                <a:noFill/>
              </a:ln>
              <a:solidFill>
                <a:srgbClr val="3C486E"/>
              </a:solidFill>
              <a:effectLst/>
              <a:latin typeface="Arial" charset="0"/>
              <a:cs typeface="Arial" charset="0"/>
            </a:endParaRPr>
          </a:p>
        </p:txBody>
      </p:sp>
      <p:sp>
        <p:nvSpPr>
          <p:cNvPr id="10" name="Parallelogram 9"/>
          <p:cNvSpPr/>
          <p:nvPr/>
        </p:nvSpPr>
        <p:spPr bwMode="auto">
          <a:xfrm flipH="1">
            <a:off x="1907704" y="3582308"/>
            <a:ext cx="1944216" cy="576064"/>
          </a:xfrm>
          <a:prstGeom prst="parallelogram">
            <a:avLst>
              <a:gd name="adj" fmla="val 42058"/>
            </a:avLst>
          </a:prstGeom>
          <a:solidFill>
            <a:schemeClr val="accent1"/>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fr-BE" sz="1400" b="1" smtClean="0">
                <a:solidFill>
                  <a:srgbClr val="3C486E"/>
                </a:solidFill>
              </a:rPr>
              <a:t>Architecture</a:t>
            </a:r>
            <a:endParaRPr kumimoji="0" lang="fr-BE" sz="1400" b="1" i="0" u="none" strike="noStrike" cap="none" normalizeH="0" baseline="0" smtClean="0">
              <a:ln>
                <a:noFill/>
              </a:ln>
              <a:solidFill>
                <a:srgbClr val="3C486E"/>
              </a:solidFill>
              <a:effectLst/>
              <a:latin typeface="Arial" charset="0"/>
              <a:cs typeface="Arial" charset="0"/>
            </a:endParaRPr>
          </a:p>
        </p:txBody>
      </p:sp>
      <p:sp>
        <p:nvSpPr>
          <p:cNvPr id="11" name="Parallelogram 10"/>
          <p:cNvSpPr/>
          <p:nvPr/>
        </p:nvSpPr>
        <p:spPr bwMode="auto">
          <a:xfrm flipH="1">
            <a:off x="1475656" y="2718212"/>
            <a:ext cx="1944216" cy="576064"/>
          </a:xfrm>
          <a:prstGeom prst="parallelogram">
            <a:avLst>
              <a:gd name="adj" fmla="val 42058"/>
            </a:avLst>
          </a:prstGeom>
          <a:solidFill>
            <a:schemeClr val="accent1"/>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fr-BE" sz="1400" b="1" smtClean="0">
                <a:solidFill>
                  <a:srgbClr val="3C486E"/>
                </a:solidFill>
              </a:rPr>
              <a:t>Analyse fonctionnelle</a:t>
            </a:r>
            <a:endParaRPr kumimoji="0" lang="fr-BE" sz="1400" b="1" i="0" u="none" strike="noStrike" cap="none" normalizeH="0" baseline="0" smtClean="0">
              <a:ln>
                <a:noFill/>
              </a:ln>
              <a:solidFill>
                <a:srgbClr val="3C486E"/>
              </a:solidFill>
              <a:effectLst/>
              <a:latin typeface="Arial" charset="0"/>
              <a:cs typeface="Arial" charset="0"/>
            </a:endParaRPr>
          </a:p>
        </p:txBody>
      </p:sp>
      <p:sp>
        <p:nvSpPr>
          <p:cNvPr id="12" name="Parallelogram 11"/>
          <p:cNvSpPr/>
          <p:nvPr/>
        </p:nvSpPr>
        <p:spPr bwMode="auto">
          <a:xfrm flipH="1">
            <a:off x="1043608" y="1854117"/>
            <a:ext cx="1944216" cy="576064"/>
          </a:xfrm>
          <a:prstGeom prst="parallelogram">
            <a:avLst>
              <a:gd name="adj" fmla="val 42058"/>
            </a:avLst>
          </a:prstGeom>
          <a:solidFill>
            <a:schemeClr val="accent1"/>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fr-BE" sz="1400" b="1" smtClean="0">
                <a:solidFill>
                  <a:srgbClr val="3C486E"/>
                </a:solidFill>
              </a:rPr>
              <a:t>Analyse des besoins</a:t>
            </a:r>
            <a:endParaRPr kumimoji="0" lang="fr-BE" sz="1400" b="1" i="0" u="none" strike="noStrike" cap="none" normalizeH="0" baseline="0" smtClean="0">
              <a:ln>
                <a:noFill/>
              </a:ln>
              <a:solidFill>
                <a:srgbClr val="3C486E"/>
              </a:solidFill>
              <a:effectLst/>
              <a:latin typeface="Arial" charset="0"/>
              <a:cs typeface="Arial" charset="0"/>
            </a:endParaRPr>
          </a:p>
        </p:txBody>
      </p:sp>
      <p:sp>
        <p:nvSpPr>
          <p:cNvPr id="13" name="Curved Down Arrow 12"/>
          <p:cNvSpPr/>
          <p:nvPr/>
        </p:nvSpPr>
        <p:spPr bwMode="auto">
          <a:xfrm flipH="1">
            <a:off x="3419872" y="1954927"/>
            <a:ext cx="1944216" cy="691277"/>
          </a:xfrm>
          <a:prstGeom prst="curvedDownArrow">
            <a:avLst>
              <a:gd name="adj1" fmla="val 28110"/>
              <a:gd name="adj2" fmla="val 65921"/>
              <a:gd name="adj3" fmla="val 26579"/>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fr-BE" sz="1800" b="0" i="0" u="none" strike="noStrike" cap="none" normalizeH="0" baseline="0" smtClean="0">
              <a:ln>
                <a:noFill/>
              </a:ln>
              <a:solidFill>
                <a:schemeClr val="tx1"/>
              </a:solidFill>
              <a:effectLst/>
              <a:latin typeface="Arial" charset="0"/>
              <a:cs typeface="Arial" charset="0"/>
            </a:endParaRPr>
          </a:p>
        </p:txBody>
      </p:sp>
      <p:sp>
        <p:nvSpPr>
          <p:cNvPr id="14" name="Curved Down Arrow 13"/>
          <p:cNvSpPr/>
          <p:nvPr/>
        </p:nvSpPr>
        <p:spPr bwMode="auto">
          <a:xfrm flipV="1">
            <a:off x="3563888" y="2819022"/>
            <a:ext cx="1944216" cy="691277"/>
          </a:xfrm>
          <a:prstGeom prst="curvedDownArrow">
            <a:avLst>
              <a:gd name="adj1" fmla="val 28110"/>
              <a:gd name="adj2" fmla="val 65921"/>
              <a:gd name="adj3" fmla="val 26579"/>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fr-BE" sz="1800" b="0" i="0" u="none" strike="noStrike" cap="none" normalizeH="0" baseline="0" smtClean="0">
              <a:ln>
                <a:noFill/>
              </a:ln>
              <a:solidFill>
                <a:schemeClr val="tx1"/>
              </a:solidFill>
              <a:effectLst/>
              <a:latin typeface="Arial" charset="0"/>
              <a:cs typeface="Arial" charset="0"/>
            </a:endParaRPr>
          </a:p>
        </p:txBody>
      </p:sp>
      <p:sp>
        <p:nvSpPr>
          <p:cNvPr id="15" name="TextBox 14"/>
          <p:cNvSpPr txBox="1"/>
          <p:nvPr/>
        </p:nvSpPr>
        <p:spPr>
          <a:xfrm>
            <a:off x="4067944" y="1556792"/>
            <a:ext cx="1512168" cy="369332"/>
          </a:xfrm>
          <a:prstGeom prst="rect">
            <a:avLst/>
          </a:prstGeom>
          <a:noFill/>
        </p:spPr>
        <p:txBody>
          <a:bodyPr wrap="square" rtlCol="0">
            <a:spAutoFit/>
          </a:bodyPr>
          <a:lstStyle/>
          <a:p>
            <a:r>
              <a:rPr lang="fr-BE" b="1" smtClean="0">
                <a:solidFill>
                  <a:srgbClr val="3C486E"/>
                </a:solidFill>
              </a:rPr>
              <a:t>Itération</a:t>
            </a:r>
            <a:endParaRPr lang="fr-BE" b="1">
              <a:solidFill>
                <a:srgbClr val="3C486E"/>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Tests d'acceptation</a:t>
            </a:r>
            <a:endParaRPr lang="fr-BE"/>
          </a:p>
        </p:txBody>
      </p:sp>
      <p:sp>
        <p:nvSpPr>
          <p:cNvPr id="3" name="Content Placeholder 2"/>
          <p:cNvSpPr>
            <a:spLocks noGrp="1"/>
          </p:cNvSpPr>
          <p:nvPr>
            <p:ph idx="1"/>
          </p:nvPr>
        </p:nvSpPr>
        <p:spPr>
          <a:xfrm>
            <a:off x="468313" y="1484783"/>
            <a:ext cx="8229600" cy="4176241"/>
          </a:xfrm>
        </p:spPr>
        <p:txBody>
          <a:bodyPr/>
          <a:lstStyle/>
          <a:p>
            <a:pPr marL="342900" lvl="1" indent="-342900">
              <a:buClr>
                <a:srgbClr val="A1B4DF"/>
              </a:buClr>
              <a:buFontTx/>
              <a:buChar char="•"/>
            </a:pPr>
            <a:r>
              <a:rPr lang="fr-BE" sz="2000" smtClean="0"/>
              <a:t>Objectif : valider si le système satisfait les besoins initiaux du client.</a:t>
            </a:r>
          </a:p>
          <a:p>
            <a:pPr marL="342900" lvl="1" indent="-342900">
              <a:buClr>
                <a:srgbClr val="A1B4DF"/>
              </a:buClr>
              <a:buFontTx/>
              <a:buChar char="•"/>
            </a:pPr>
            <a:endParaRPr lang="fr-BE" sz="2000" smtClean="0"/>
          </a:p>
          <a:p>
            <a:pPr marL="342900" lvl="1" indent="-342900">
              <a:buClr>
                <a:srgbClr val="A1B4DF"/>
              </a:buClr>
              <a:buFontTx/>
              <a:buChar char="•"/>
            </a:pPr>
            <a:r>
              <a:rPr lang="fr-BE" sz="2000" smtClean="0"/>
              <a:t>C'est la dernière étape avant la mise en production du système : on teste le système dans les conditions réelles d'utilisation. </a:t>
            </a:r>
          </a:p>
          <a:p>
            <a:pPr marL="342900" lvl="1" indent="-342900">
              <a:buClr>
                <a:srgbClr val="A1B4DF"/>
              </a:buClr>
              <a:buFontTx/>
              <a:buChar char="•"/>
            </a:pPr>
            <a:endParaRPr lang="fr-BE" sz="2000" smtClean="0"/>
          </a:p>
          <a:p>
            <a:pPr marL="342900" lvl="1" indent="-342900">
              <a:buClr>
                <a:srgbClr val="A1B4DF"/>
              </a:buClr>
              <a:buFontTx/>
              <a:buChar char="•"/>
            </a:pPr>
            <a:r>
              <a:rPr lang="fr-BE" sz="2000" smtClean="0"/>
              <a:t>Les tests d'acceptation révèlent souvent des omissions ou des erreurs dans la définition des besoins. Il est possible que les fonctionnalités énoncées au début du projet ne reflètent pas les besoins réels de l'utilisateur …</a:t>
            </a:r>
          </a:p>
          <a:p>
            <a:endParaRPr lang="fr-BE"/>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Tests fonctionnels</a:t>
            </a:r>
            <a:endParaRPr lang="fr-BE"/>
          </a:p>
        </p:txBody>
      </p:sp>
      <p:sp>
        <p:nvSpPr>
          <p:cNvPr id="3" name="Content Placeholder 2"/>
          <p:cNvSpPr>
            <a:spLocks noGrp="1"/>
          </p:cNvSpPr>
          <p:nvPr>
            <p:ph idx="1"/>
          </p:nvPr>
        </p:nvSpPr>
        <p:spPr>
          <a:xfrm>
            <a:off x="468313" y="1412777"/>
            <a:ext cx="8229600" cy="4248248"/>
          </a:xfrm>
        </p:spPr>
        <p:txBody>
          <a:bodyPr/>
          <a:lstStyle/>
          <a:p>
            <a:r>
              <a:rPr lang="fr-BE" smtClean="0"/>
              <a:t>Objectif : valider le comportement du système dans son ensemble.</a:t>
            </a:r>
          </a:p>
          <a:p>
            <a:r>
              <a:rPr lang="fr-BE" smtClean="0"/>
              <a:t>Il s'agit de tester le système en condition proche de la production : on intègre tous les sous-systèmes pour constituer le système lui-même. </a:t>
            </a:r>
          </a:p>
          <a:p>
            <a:r>
              <a:rPr lang="fr-BE" smtClean="0"/>
              <a:t>Les tests doivent : </a:t>
            </a:r>
          </a:p>
          <a:p>
            <a:pPr lvl="1"/>
            <a:r>
              <a:rPr lang="fr-BE" smtClean="0"/>
              <a:t>mettre en évidence les erreurs dûes à des interactions imprévues entre sous systèmes. </a:t>
            </a:r>
          </a:p>
          <a:p>
            <a:pPr lvl="1"/>
            <a:r>
              <a:rPr lang="fr-BE" smtClean="0"/>
              <a:t>valider que le système correspond bien aux besoins fonctionnels et non fonctionnels exprimés en début de projet.</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Tests d'intégration</a:t>
            </a:r>
            <a:endParaRPr lang="fr-BE"/>
          </a:p>
        </p:txBody>
      </p:sp>
      <p:sp>
        <p:nvSpPr>
          <p:cNvPr id="3" name="Content Placeholder 2"/>
          <p:cNvSpPr>
            <a:spLocks noGrp="1"/>
          </p:cNvSpPr>
          <p:nvPr>
            <p:ph idx="1"/>
          </p:nvPr>
        </p:nvSpPr>
        <p:spPr>
          <a:xfrm>
            <a:off x="468313" y="1484784"/>
            <a:ext cx="8229600" cy="4176240"/>
          </a:xfrm>
        </p:spPr>
        <p:txBody>
          <a:bodyPr/>
          <a:lstStyle/>
          <a:p>
            <a:r>
              <a:rPr lang="fr-BE" smtClean="0"/>
              <a:t>Objectif : valider les interactions entre les différents composants d'un système.</a:t>
            </a:r>
          </a:p>
          <a:p>
            <a:r>
              <a:rPr lang="fr-BE" smtClean="0"/>
              <a:t>Il s'agit de tester une série de composants ayant été intégrés de manière à constituer un sous système (un programme). </a:t>
            </a:r>
          </a:p>
          <a:p>
            <a:r>
              <a:rPr lang="fr-BE" smtClean="0"/>
              <a:t>Les tests d'intégration doivent valider que toutes les parties développées indépendamment fonctionnent bien ensemble de façon cohérente.</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Tests unitaires</a:t>
            </a:r>
            <a:endParaRPr lang="fr-BE"/>
          </a:p>
        </p:txBody>
      </p:sp>
      <p:sp>
        <p:nvSpPr>
          <p:cNvPr id="3" name="Content Placeholder 2"/>
          <p:cNvSpPr>
            <a:spLocks noGrp="1"/>
          </p:cNvSpPr>
          <p:nvPr>
            <p:ph idx="1"/>
          </p:nvPr>
        </p:nvSpPr>
        <p:spPr>
          <a:xfrm>
            <a:off x="468313" y="1412776"/>
            <a:ext cx="8229600" cy="4248248"/>
          </a:xfrm>
        </p:spPr>
        <p:txBody>
          <a:bodyPr/>
          <a:lstStyle/>
          <a:p>
            <a:r>
              <a:rPr lang="fr-BE" smtClean="0"/>
              <a:t>Objectif : tester chaque "unité" de code </a:t>
            </a:r>
            <a:r>
              <a:rPr lang="fr-BE" b="1" smtClean="0"/>
              <a:t>isolément</a:t>
            </a:r>
            <a:r>
              <a:rPr lang="fr-BE" smtClean="0"/>
              <a:t> du reste de l'application. </a:t>
            </a:r>
          </a:p>
          <a:p>
            <a:r>
              <a:rPr lang="fr-BE" smtClean="0"/>
              <a:t>En programmation orientée objet, l'unité de code est la classe.</a:t>
            </a:r>
          </a:p>
          <a:p>
            <a:endParaRPr lang="fr-BE" smtClean="0"/>
          </a:p>
          <a:p>
            <a:r>
              <a:rPr lang="fr-BE" smtClean="0"/>
              <a:t>Les tests unitaires doivent valider la qualité du code.</a:t>
            </a:r>
            <a:endParaRPr lang="fr-BE"/>
          </a:p>
        </p:txBody>
      </p:sp>
      <p:sp>
        <p:nvSpPr>
          <p:cNvPr id="5" name="Right Arrow 4"/>
          <p:cNvSpPr/>
          <p:nvPr/>
        </p:nvSpPr>
        <p:spPr bwMode="auto">
          <a:xfrm>
            <a:off x="1835696" y="3068960"/>
            <a:ext cx="432048" cy="432048"/>
          </a:xfrm>
          <a:prstGeom prst="rightArrow">
            <a:avLst/>
          </a:prstGeom>
          <a:solidFill>
            <a:srgbClr val="A1B4DF"/>
          </a:solidFill>
          <a:ln w="9525" cap="flat" cmpd="sng" algn="ctr">
            <a:solidFill>
              <a:srgbClr val="A1B4D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fr-BE" sz="1800" b="0" i="0" u="none" strike="noStrike" cap="none" normalizeH="0" baseline="0" smtClean="0">
              <a:ln>
                <a:noFill/>
              </a:ln>
              <a:solidFill>
                <a:schemeClr val="tx1"/>
              </a:solidFill>
              <a:effectLst/>
              <a:latin typeface="Arial" charset="0"/>
              <a:cs typeface="Arial" charset="0"/>
            </a:endParaRPr>
          </a:p>
        </p:txBody>
      </p:sp>
      <p:sp>
        <p:nvSpPr>
          <p:cNvPr id="6" name="TextBox 5"/>
          <p:cNvSpPr txBox="1"/>
          <p:nvPr/>
        </p:nvSpPr>
        <p:spPr>
          <a:xfrm>
            <a:off x="2339752" y="3096256"/>
            <a:ext cx="4680520" cy="461665"/>
          </a:xfrm>
          <a:prstGeom prst="rect">
            <a:avLst/>
          </a:prstGeom>
          <a:noFill/>
        </p:spPr>
        <p:txBody>
          <a:bodyPr wrap="square" rtlCol="0">
            <a:spAutoFit/>
          </a:bodyPr>
          <a:lstStyle/>
          <a:p>
            <a:r>
              <a:rPr lang="fr-BE" sz="2400" smtClean="0">
                <a:solidFill>
                  <a:srgbClr val="3C486E"/>
                </a:solidFill>
                <a:latin typeface="+mn-lt"/>
              </a:rPr>
              <a:t>Test unitaire = test d'une classe</a:t>
            </a:r>
            <a:endParaRPr lang="fr-BE" sz="2400">
              <a:solidFill>
                <a:srgbClr val="3C486E"/>
              </a:solidFill>
              <a:latin typeface="+mn-lt"/>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Autres types de tests …</a:t>
            </a:r>
            <a:endParaRPr lang="fr-BE"/>
          </a:p>
        </p:txBody>
      </p:sp>
      <p:sp>
        <p:nvSpPr>
          <p:cNvPr id="3" name="Content Placeholder 2"/>
          <p:cNvSpPr>
            <a:spLocks noGrp="1"/>
          </p:cNvSpPr>
          <p:nvPr>
            <p:ph idx="1"/>
          </p:nvPr>
        </p:nvSpPr>
        <p:spPr>
          <a:xfrm>
            <a:off x="468313" y="1412776"/>
            <a:ext cx="8229600" cy="4248248"/>
          </a:xfrm>
        </p:spPr>
        <p:txBody>
          <a:bodyPr/>
          <a:lstStyle/>
          <a:p>
            <a:r>
              <a:rPr lang="fr-BE" smtClean="0"/>
              <a:t>Ils existent d'autres types de tests :</a:t>
            </a:r>
          </a:p>
          <a:p>
            <a:pPr lvl="1"/>
            <a:r>
              <a:rPr lang="fr-BE" smtClean="0"/>
              <a:t>Tests de charge et de stress: simuler un nombre d'utilisateur, de requêtes, … pour valider la tenue de l'application.</a:t>
            </a:r>
          </a:p>
          <a:p>
            <a:pPr lvl="1"/>
            <a:endParaRPr lang="fr-BE" sz="1000" smtClean="0"/>
          </a:p>
          <a:p>
            <a:pPr lvl="1"/>
            <a:r>
              <a:rPr lang="fr-BE" smtClean="0"/>
              <a:t>Tests de vulnérabilité : valider l'application contre des attaques.</a:t>
            </a:r>
          </a:p>
          <a:p>
            <a:pPr lvl="1"/>
            <a:endParaRPr lang="fr-BE" sz="1000" smtClean="0"/>
          </a:p>
          <a:p>
            <a:pPr lvl="1"/>
            <a:r>
              <a:rPr lang="fr-BE" smtClean="0"/>
              <a:t>Tests d'ergonomie : vérifier que l'application respecte bien une charte ergonomique.</a:t>
            </a:r>
          </a:p>
          <a:p>
            <a:pPr lvl="1"/>
            <a:endParaRPr lang="fr-BE" sz="1000" smtClean="0"/>
          </a:p>
          <a:p>
            <a:pPr lvl="1"/>
            <a:r>
              <a:rPr lang="fr-BE" smtClean="0"/>
              <a:t>Tests de localisation linguistique.</a:t>
            </a:r>
          </a:p>
          <a:p>
            <a:pPr lvl="1"/>
            <a:endParaRPr lang="fr-BE" sz="1000" smtClean="0"/>
          </a:p>
          <a:p>
            <a:pPr lvl="1"/>
            <a:r>
              <a:rPr lang="fr-BE" smtClean="0"/>
              <a:t>…</a:t>
            </a:r>
          </a:p>
          <a:p>
            <a:endParaRPr lang="fr-BE" smtClean="0"/>
          </a:p>
          <a:p>
            <a:endParaRPr lang="fr-BE"/>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Qui teste ? Comment ?</a:t>
            </a:r>
            <a:endParaRPr lang="fr-BE"/>
          </a:p>
        </p:txBody>
      </p:sp>
      <p:graphicFrame>
        <p:nvGraphicFramePr>
          <p:cNvPr id="5" name="Table 4"/>
          <p:cNvGraphicFramePr>
            <a:graphicFrameLocks noGrp="1"/>
          </p:cNvGraphicFramePr>
          <p:nvPr/>
        </p:nvGraphicFramePr>
        <p:xfrm>
          <a:off x="755576" y="1700808"/>
          <a:ext cx="7560840" cy="3096345"/>
        </p:xfrm>
        <a:graphic>
          <a:graphicData uri="http://schemas.openxmlformats.org/drawingml/2006/table">
            <a:tbl>
              <a:tblPr firstRow="1" bandRow="1">
                <a:tableStyleId>{5C22544A-7EE6-4342-B048-85BDC9FD1C3A}</a:tableStyleId>
              </a:tblPr>
              <a:tblGrid>
                <a:gridCol w="2232248"/>
                <a:gridCol w="2252996"/>
                <a:gridCol w="3075596"/>
              </a:tblGrid>
              <a:tr h="619269">
                <a:tc>
                  <a:txBody>
                    <a:bodyPr/>
                    <a:lstStyle/>
                    <a:p>
                      <a:r>
                        <a:rPr lang="fr-BE" smtClean="0">
                          <a:solidFill>
                            <a:srgbClr val="3C486E"/>
                          </a:solidFill>
                        </a:rPr>
                        <a:t>Type</a:t>
                      </a:r>
                      <a:endParaRPr lang="fr-BE">
                        <a:solidFill>
                          <a:srgbClr val="3C486E"/>
                        </a:solidFill>
                      </a:endParaRPr>
                    </a:p>
                  </a:txBody>
                  <a:tcPr/>
                </a:tc>
                <a:tc>
                  <a:txBody>
                    <a:bodyPr/>
                    <a:lstStyle/>
                    <a:p>
                      <a:r>
                        <a:rPr lang="fr-BE" smtClean="0">
                          <a:solidFill>
                            <a:srgbClr val="3C486E"/>
                          </a:solidFill>
                        </a:rPr>
                        <a:t>Responsabilité</a:t>
                      </a:r>
                      <a:endParaRPr lang="fr-BE">
                        <a:solidFill>
                          <a:srgbClr val="3C486E"/>
                        </a:solidFill>
                      </a:endParaRPr>
                    </a:p>
                  </a:txBody>
                  <a:tcPr/>
                </a:tc>
                <a:tc>
                  <a:txBody>
                    <a:bodyPr/>
                    <a:lstStyle/>
                    <a:p>
                      <a:r>
                        <a:rPr lang="fr-BE" smtClean="0">
                          <a:solidFill>
                            <a:srgbClr val="3C486E"/>
                          </a:solidFill>
                        </a:rPr>
                        <a:t>Facilité d'automatisation</a:t>
                      </a:r>
                      <a:r>
                        <a:rPr lang="fr-BE" baseline="0" smtClean="0">
                          <a:solidFill>
                            <a:srgbClr val="3C486E"/>
                          </a:solidFill>
                        </a:rPr>
                        <a:t> </a:t>
                      </a:r>
                      <a:endParaRPr lang="fr-BE">
                        <a:solidFill>
                          <a:srgbClr val="3C486E"/>
                        </a:solidFill>
                      </a:endParaRPr>
                    </a:p>
                  </a:txBody>
                  <a:tcPr/>
                </a:tc>
              </a:tr>
              <a:tr h="619269">
                <a:tc>
                  <a:txBody>
                    <a:bodyPr/>
                    <a:lstStyle/>
                    <a:p>
                      <a:r>
                        <a:rPr lang="fr-BE" smtClean="0">
                          <a:solidFill>
                            <a:srgbClr val="3C486E"/>
                          </a:solidFill>
                        </a:rPr>
                        <a:t>Tests unitaires</a:t>
                      </a:r>
                      <a:endParaRPr lang="fr-BE">
                        <a:solidFill>
                          <a:srgbClr val="3C486E"/>
                        </a:solidFill>
                      </a:endParaRPr>
                    </a:p>
                  </a:txBody>
                  <a:tcPr/>
                </a:tc>
                <a:tc>
                  <a:txBody>
                    <a:bodyPr/>
                    <a:lstStyle/>
                    <a:p>
                      <a:r>
                        <a:rPr lang="fr-BE" smtClean="0">
                          <a:solidFill>
                            <a:srgbClr val="3C486E"/>
                          </a:solidFill>
                        </a:rPr>
                        <a:t>Développeur</a:t>
                      </a:r>
                      <a:endParaRPr lang="fr-BE">
                        <a:solidFill>
                          <a:srgbClr val="3C486E"/>
                        </a:solidFill>
                      </a:endParaRPr>
                    </a:p>
                  </a:txBody>
                  <a:tcPr/>
                </a:tc>
                <a:tc>
                  <a:txBody>
                    <a:bodyPr/>
                    <a:lstStyle/>
                    <a:p>
                      <a:r>
                        <a:rPr lang="fr-BE" smtClean="0">
                          <a:solidFill>
                            <a:srgbClr val="3C486E"/>
                          </a:solidFill>
                        </a:rPr>
                        <a:t>++++</a:t>
                      </a:r>
                      <a:endParaRPr lang="fr-BE">
                        <a:solidFill>
                          <a:srgbClr val="3C486E"/>
                        </a:solidFill>
                      </a:endParaRPr>
                    </a:p>
                  </a:txBody>
                  <a:tcPr/>
                </a:tc>
              </a:tr>
              <a:tr h="619269">
                <a:tc>
                  <a:txBody>
                    <a:bodyPr/>
                    <a:lstStyle/>
                    <a:p>
                      <a:r>
                        <a:rPr lang="fr-BE" smtClean="0">
                          <a:solidFill>
                            <a:srgbClr val="3C486E"/>
                          </a:solidFill>
                        </a:rPr>
                        <a:t>Tests d'intégration</a:t>
                      </a:r>
                      <a:endParaRPr lang="fr-BE">
                        <a:solidFill>
                          <a:srgbClr val="3C486E"/>
                        </a:solidFill>
                      </a:endParaRPr>
                    </a:p>
                  </a:txBody>
                  <a:tcPr/>
                </a:tc>
                <a:tc>
                  <a:txBody>
                    <a:bodyPr/>
                    <a:lstStyle/>
                    <a:p>
                      <a:r>
                        <a:rPr lang="fr-BE" smtClean="0">
                          <a:solidFill>
                            <a:srgbClr val="3C486E"/>
                          </a:solidFill>
                        </a:rPr>
                        <a:t>Développeur</a:t>
                      </a:r>
                      <a:endParaRPr lang="fr-BE">
                        <a:solidFill>
                          <a:srgbClr val="3C486E"/>
                        </a:solidFill>
                      </a:endParaRPr>
                    </a:p>
                  </a:txBody>
                  <a:tcPr/>
                </a:tc>
                <a:tc>
                  <a:txBody>
                    <a:bodyPr/>
                    <a:lstStyle/>
                    <a:p>
                      <a:r>
                        <a:rPr lang="fr-BE" smtClean="0">
                          <a:solidFill>
                            <a:srgbClr val="3C486E"/>
                          </a:solidFill>
                        </a:rPr>
                        <a:t>++++</a:t>
                      </a:r>
                      <a:endParaRPr lang="fr-BE">
                        <a:solidFill>
                          <a:srgbClr val="3C486E"/>
                        </a:solidFill>
                      </a:endParaRPr>
                    </a:p>
                  </a:txBody>
                  <a:tcPr/>
                </a:tc>
              </a:tr>
              <a:tr h="619269">
                <a:tc>
                  <a:txBody>
                    <a:bodyPr/>
                    <a:lstStyle/>
                    <a:p>
                      <a:r>
                        <a:rPr lang="fr-BE" smtClean="0">
                          <a:solidFill>
                            <a:srgbClr val="3C486E"/>
                          </a:solidFill>
                        </a:rPr>
                        <a:t>Tests fonctionnels</a:t>
                      </a:r>
                      <a:endParaRPr lang="fr-BE">
                        <a:solidFill>
                          <a:srgbClr val="3C486E"/>
                        </a:solidFill>
                      </a:endParaRPr>
                    </a:p>
                  </a:txBody>
                  <a:tcPr/>
                </a:tc>
                <a:tc>
                  <a:txBody>
                    <a:bodyPr/>
                    <a:lstStyle/>
                    <a:p>
                      <a:r>
                        <a:rPr lang="fr-BE" smtClean="0">
                          <a:solidFill>
                            <a:srgbClr val="3C486E"/>
                          </a:solidFill>
                        </a:rPr>
                        <a:t>Testeur</a:t>
                      </a:r>
                      <a:endParaRPr lang="fr-BE">
                        <a:solidFill>
                          <a:srgbClr val="3C486E"/>
                        </a:solidFill>
                      </a:endParaRPr>
                    </a:p>
                  </a:txBody>
                  <a:tcPr/>
                </a:tc>
                <a:tc>
                  <a:txBody>
                    <a:bodyPr/>
                    <a:lstStyle/>
                    <a:p>
                      <a:r>
                        <a:rPr lang="fr-BE" smtClean="0">
                          <a:solidFill>
                            <a:srgbClr val="3C486E"/>
                          </a:solidFill>
                        </a:rPr>
                        <a:t>++</a:t>
                      </a:r>
                      <a:endParaRPr lang="fr-BE">
                        <a:solidFill>
                          <a:srgbClr val="3C486E"/>
                        </a:solidFill>
                      </a:endParaRPr>
                    </a:p>
                  </a:txBody>
                  <a:tcPr/>
                </a:tc>
              </a:tr>
              <a:tr h="619269">
                <a:tc>
                  <a:txBody>
                    <a:bodyPr/>
                    <a:lstStyle/>
                    <a:p>
                      <a:r>
                        <a:rPr lang="fr-BE" smtClean="0">
                          <a:solidFill>
                            <a:srgbClr val="3C486E"/>
                          </a:solidFill>
                        </a:rPr>
                        <a:t>Tests d'acceptation</a:t>
                      </a:r>
                      <a:endParaRPr lang="fr-BE">
                        <a:solidFill>
                          <a:srgbClr val="3C486E"/>
                        </a:solidFill>
                      </a:endParaRPr>
                    </a:p>
                  </a:txBody>
                  <a:tcPr/>
                </a:tc>
                <a:tc>
                  <a:txBody>
                    <a:bodyPr/>
                    <a:lstStyle/>
                    <a:p>
                      <a:r>
                        <a:rPr lang="fr-BE" smtClean="0">
                          <a:solidFill>
                            <a:srgbClr val="3C486E"/>
                          </a:solidFill>
                        </a:rPr>
                        <a:t>Utilisateur</a:t>
                      </a:r>
                      <a:endParaRPr lang="fr-BE">
                        <a:solidFill>
                          <a:srgbClr val="3C486E"/>
                        </a:solidFill>
                      </a:endParaRPr>
                    </a:p>
                  </a:txBody>
                  <a:tcPr/>
                </a:tc>
                <a:tc>
                  <a:txBody>
                    <a:bodyPr/>
                    <a:lstStyle/>
                    <a:p>
                      <a:r>
                        <a:rPr lang="fr-BE" smtClean="0">
                          <a:solidFill>
                            <a:srgbClr val="3C486E"/>
                          </a:solidFill>
                        </a:rPr>
                        <a:t>+</a:t>
                      </a:r>
                      <a:endParaRPr lang="fr-BE">
                        <a:solidFill>
                          <a:srgbClr val="3C486E"/>
                        </a:solidFill>
                      </a:endParaRPr>
                    </a:p>
                  </a:txBody>
                  <a:tcPr/>
                </a:tc>
              </a:tr>
            </a:tbl>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Coût de correction des erreurs</a:t>
            </a:r>
            <a:endParaRPr lang="fr-BE"/>
          </a:p>
        </p:txBody>
      </p:sp>
      <p:pic>
        <p:nvPicPr>
          <p:cNvPr id="5" name="Content Placeholder 4" descr="peer-review-bugfix-cost.png"/>
          <p:cNvPicPr>
            <a:picLocks noGrp="1" noChangeAspect="1"/>
          </p:cNvPicPr>
          <p:nvPr>
            <p:ph idx="1"/>
          </p:nvPr>
        </p:nvPicPr>
        <p:blipFill>
          <a:blip r:embed="rId2" cstate="print"/>
          <a:stretch>
            <a:fillRect/>
          </a:stretch>
        </p:blipFill>
        <p:spPr>
          <a:xfrm>
            <a:off x="2190750" y="2090738"/>
            <a:ext cx="4762500" cy="2676525"/>
          </a:xfr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fr-BE" smtClean="0"/>
              <a:t>2. Tests unitaires avec JUnit 4</a:t>
            </a:r>
            <a:endParaRPr lang="fr-BE"/>
          </a:p>
        </p:txBody>
      </p:sp>
      <p:sp>
        <p:nvSpPr>
          <p:cNvPr id="6" name="Subtitle 5"/>
          <p:cNvSpPr>
            <a:spLocks noGrp="1"/>
          </p:cNvSpPr>
          <p:nvPr>
            <p:ph type="subTitle" idx="1"/>
          </p:nvPr>
        </p:nvSpPr>
        <p:spPr/>
        <p:txBody>
          <a:bodyPr/>
          <a:lstStyle/>
          <a:p>
            <a:endParaRPr lang="fr-BE"/>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lstStyle/>
          <a:p>
            <a:pPr eaLnBrk="1" hangingPunct="1"/>
            <a:r>
              <a:rPr lang="fr-BE" smtClean="0"/>
              <a:t>Objectifs</a:t>
            </a:r>
            <a:endParaRPr lang="fr-FR" smtClean="0"/>
          </a:p>
        </p:txBody>
      </p:sp>
      <p:sp>
        <p:nvSpPr>
          <p:cNvPr id="4100" name="Rectangle 3"/>
          <p:cNvSpPr>
            <a:spLocks noGrp="1" noChangeArrowheads="1"/>
          </p:cNvSpPr>
          <p:nvPr>
            <p:ph idx="1"/>
          </p:nvPr>
        </p:nvSpPr>
        <p:spPr>
          <a:xfrm>
            <a:off x="611560" y="1844824"/>
            <a:ext cx="7848872" cy="3441564"/>
          </a:xfrm>
        </p:spPr>
        <p:txBody>
          <a:bodyPr/>
          <a:lstStyle/>
          <a:p>
            <a:pPr eaLnBrk="1" hangingPunct="1">
              <a:lnSpc>
                <a:spcPct val="90000"/>
              </a:lnSpc>
            </a:pPr>
            <a:r>
              <a:rPr lang="fr-BE" smtClean="0"/>
              <a:t>Comprendre les principes du </a:t>
            </a:r>
            <a:r>
              <a:rPr lang="fr-BE" b="1" smtClean="0"/>
              <a:t>Test Driven Development</a:t>
            </a:r>
            <a:endParaRPr lang="fr-BE" smtClean="0"/>
          </a:p>
          <a:p>
            <a:pPr eaLnBrk="1" hangingPunct="1">
              <a:lnSpc>
                <a:spcPct val="90000"/>
              </a:lnSpc>
            </a:pPr>
            <a:endParaRPr lang="fr-BE" smtClean="0"/>
          </a:p>
          <a:p>
            <a:pPr eaLnBrk="1" hangingPunct="1">
              <a:lnSpc>
                <a:spcPct val="90000"/>
              </a:lnSpc>
            </a:pPr>
            <a:r>
              <a:rPr lang="fr-BE" smtClean="0"/>
              <a:t>Etre capable de les appliquer avec </a:t>
            </a:r>
            <a:r>
              <a:rPr lang="fr-BE" b="1" smtClean="0"/>
              <a:t>JUnit 4</a:t>
            </a:r>
          </a:p>
          <a:p>
            <a:pPr eaLnBrk="1" hangingPunct="1">
              <a:lnSpc>
                <a:spcPct val="90000"/>
              </a:lnSpc>
            </a:pPr>
            <a:endParaRPr lang="fr-BE" b="1" smtClean="0"/>
          </a:p>
          <a:p>
            <a:pPr eaLnBrk="1" hangingPunct="1">
              <a:lnSpc>
                <a:spcPct val="90000"/>
              </a:lnSpc>
            </a:pPr>
            <a:endParaRPr lang="fr-BE" b="1" smtClean="0"/>
          </a:p>
          <a:p>
            <a:pPr eaLnBrk="1" hangingPunct="1">
              <a:lnSpc>
                <a:spcPct val="90000"/>
              </a:lnSpc>
            </a:pPr>
            <a:endParaRPr lang="fr-BE" smtClean="0"/>
          </a:p>
          <a:p>
            <a:pPr eaLnBrk="1" hangingPunct="1">
              <a:lnSpc>
                <a:spcPct val="90000"/>
              </a:lnSpc>
            </a:pPr>
            <a:endParaRPr lang="fr-BE" smtClean="0"/>
          </a:p>
          <a:p>
            <a:pPr eaLnBrk="1" hangingPunct="1">
              <a:lnSpc>
                <a:spcPct val="90000"/>
              </a:lnSpc>
            </a:pPr>
            <a:endParaRPr lang="fr-BE" smtClean="0"/>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Tests unitaires (1/3)</a:t>
            </a:r>
            <a:endParaRPr lang="fr-BE"/>
          </a:p>
        </p:txBody>
      </p:sp>
      <p:sp>
        <p:nvSpPr>
          <p:cNvPr id="3" name="Content Placeholder 2"/>
          <p:cNvSpPr>
            <a:spLocks noGrp="1"/>
          </p:cNvSpPr>
          <p:nvPr>
            <p:ph idx="1"/>
          </p:nvPr>
        </p:nvSpPr>
        <p:spPr>
          <a:xfrm>
            <a:off x="468313" y="1556792"/>
            <a:ext cx="8229600" cy="3384376"/>
          </a:xfrm>
        </p:spPr>
        <p:txBody>
          <a:bodyPr/>
          <a:lstStyle/>
          <a:p>
            <a:r>
              <a:rPr lang="fr-BE" smtClean="0"/>
              <a:t>Objectif : tester chaque "unité" de code </a:t>
            </a:r>
            <a:r>
              <a:rPr lang="fr-BE" b="1" smtClean="0"/>
              <a:t>isolément</a:t>
            </a:r>
            <a:r>
              <a:rPr lang="fr-BE" smtClean="0"/>
              <a:t> du reste de l'application. </a:t>
            </a:r>
          </a:p>
          <a:p>
            <a:r>
              <a:rPr lang="fr-BE" smtClean="0"/>
              <a:t>En programmation orientée objet, l'unité de code est la classe.</a:t>
            </a:r>
          </a:p>
          <a:p>
            <a:endParaRPr lang="fr-BE" smtClean="0"/>
          </a:p>
          <a:p>
            <a:r>
              <a:rPr lang="fr-BE" smtClean="0"/>
              <a:t>Les tests unitaires doivent valider la qualité du code.</a:t>
            </a:r>
            <a:endParaRPr lang="fr-BE"/>
          </a:p>
        </p:txBody>
      </p:sp>
      <p:sp>
        <p:nvSpPr>
          <p:cNvPr id="5" name="Right Arrow 4"/>
          <p:cNvSpPr/>
          <p:nvPr/>
        </p:nvSpPr>
        <p:spPr bwMode="auto">
          <a:xfrm>
            <a:off x="1835696" y="3284984"/>
            <a:ext cx="432048" cy="432048"/>
          </a:xfrm>
          <a:prstGeom prst="rightArrow">
            <a:avLst/>
          </a:prstGeom>
          <a:solidFill>
            <a:srgbClr val="A1B4DF"/>
          </a:solidFill>
          <a:ln w="9525" cap="flat" cmpd="sng" algn="ctr">
            <a:solidFill>
              <a:srgbClr val="A1B4D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fr-BE" sz="1800" b="0" i="0" u="none" strike="noStrike" cap="none" normalizeH="0" baseline="0" smtClean="0">
              <a:ln>
                <a:noFill/>
              </a:ln>
              <a:solidFill>
                <a:schemeClr val="tx1"/>
              </a:solidFill>
              <a:effectLst/>
              <a:latin typeface="Arial" charset="0"/>
              <a:cs typeface="Arial" charset="0"/>
            </a:endParaRPr>
          </a:p>
        </p:txBody>
      </p:sp>
      <p:sp>
        <p:nvSpPr>
          <p:cNvPr id="6" name="TextBox 5"/>
          <p:cNvSpPr txBox="1"/>
          <p:nvPr/>
        </p:nvSpPr>
        <p:spPr>
          <a:xfrm>
            <a:off x="2339752" y="3240272"/>
            <a:ext cx="4680520" cy="523220"/>
          </a:xfrm>
          <a:prstGeom prst="rect">
            <a:avLst/>
          </a:prstGeom>
          <a:noFill/>
        </p:spPr>
        <p:txBody>
          <a:bodyPr wrap="square" rtlCol="0">
            <a:spAutoFit/>
          </a:bodyPr>
          <a:lstStyle/>
          <a:p>
            <a:r>
              <a:rPr lang="fr-BE" sz="2800" smtClean="0">
                <a:solidFill>
                  <a:srgbClr val="3C486E"/>
                </a:solidFill>
                <a:latin typeface="+mn-lt"/>
              </a:rPr>
              <a:t>Test unitaire = test d'une classe</a:t>
            </a:r>
            <a:endParaRPr lang="fr-BE" sz="2800">
              <a:solidFill>
                <a:srgbClr val="3C486E"/>
              </a:solidFill>
              <a:latin typeface="+mn-lt"/>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Tests unitaires (2/3)</a:t>
            </a:r>
            <a:endParaRPr lang="fr-BE"/>
          </a:p>
        </p:txBody>
      </p:sp>
      <p:sp>
        <p:nvSpPr>
          <p:cNvPr id="3" name="Content Placeholder 2"/>
          <p:cNvSpPr>
            <a:spLocks noGrp="1"/>
          </p:cNvSpPr>
          <p:nvPr>
            <p:ph idx="1"/>
          </p:nvPr>
        </p:nvSpPr>
        <p:spPr>
          <a:xfrm>
            <a:off x="468313" y="1628800"/>
            <a:ext cx="8229600" cy="4032224"/>
          </a:xfrm>
        </p:spPr>
        <p:txBody>
          <a:bodyPr/>
          <a:lstStyle/>
          <a:p>
            <a:r>
              <a:rPr lang="fr-BE" smtClean="0"/>
              <a:t>Les tests unitaires se font du </a:t>
            </a:r>
            <a:r>
              <a:rPr lang="fr-BE" b="1" smtClean="0"/>
              <a:t>côté client</a:t>
            </a:r>
            <a:r>
              <a:rPr lang="fr-BE" smtClean="0"/>
              <a:t> de la classe :</a:t>
            </a:r>
          </a:p>
          <a:p>
            <a:pPr lvl="1"/>
            <a:r>
              <a:rPr lang="fr-BE" smtClean="0"/>
              <a:t>On ne peut tester que les </a:t>
            </a:r>
            <a:r>
              <a:rPr lang="fr-BE" b="1" smtClean="0"/>
              <a:t>méthodes publiques </a:t>
            </a:r>
            <a:r>
              <a:rPr lang="fr-BE" smtClean="0"/>
              <a:t>de la classe ;</a:t>
            </a:r>
          </a:p>
          <a:p>
            <a:pPr lvl="1"/>
            <a:endParaRPr lang="fr-BE" sz="1000" smtClean="0"/>
          </a:p>
          <a:p>
            <a:pPr lvl="1"/>
            <a:r>
              <a:rPr lang="fr-BE" smtClean="0"/>
              <a:t>Le test se fait depuis une classe extérieure.</a:t>
            </a:r>
          </a:p>
          <a:p>
            <a:pPr lvl="1"/>
            <a:endParaRPr lang="fr-BE" smtClean="0"/>
          </a:p>
          <a:p>
            <a:r>
              <a:rPr lang="fr-BE" smtClean="0"/>
              <a:t>L'objectif est de vérifier que la classe respecte bien le </a:t>
            </a:r>
            <a:r>
              <a:rPr lang="fr-BE" b="1" smtClean="0"/>
              <a:t>contrat</a:t>
            </a:r>
            <a:r>
              <a:rPr lang="fr-BE" smtClean="0"/>
              <a:t> auquel elle s'engage vis-à-vis de ses clients.</a:t>
            </a:r>
          </a:p>
          <a:p>
            <a:pPr lvl="1"/>
            <a:endParaRPr lang="fr-BE"/>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Tests unitaires (3/3)</a:t>
            </a:r>
            <a:endParaRPr lang="fr-BE"/>
          </a:p>
        </p:txBody>
      </p:sp>
      <p:sp>
        <p:nvSpPr>
          <p:cNvPr id="3" name="Content Placeholder 2"/>
          <p:cNvSpPr>
            <a:spLocks noGrp="1"/>
          </p:cNvSpPr>
          <p:nvPr>
            <p:ph idx="1"/>
          </p:nvPr>
        </p:nvSpPr>
        <p:spPr>
          <a:xfrm>
            <a:off x="468313" y="1700808"/>
            <a:ext cx="8229600" cy="3960216"/>
          </a:xfrm>
        </p:spPr>
        <p:txBody>
          <a:bodyPr/>
          <a:lstStyle/>
          <a:p>
            <a:r>
              <a:rPr lang="fr-BE" smtClean="0"/>
              <a:t>Pour quelles raisons écrire des tests unitaires :</a:t>
            </a:r>
          </a:p>
          <a:p>
            <a:pPr lvl="1"/>
            <a:r>
              <a:rPr lang="fr-BE" b="1" smtClean="0"/>
              <a:t>Détecter les erreurs</a:t>
            </a:r>
            <a:r>
              <a:rPr lang="fr-BE" smtClean="0"/>
              <a:t>, plus rapidement et plus facilement ; </a:t>
            </a:r>
          </a:p>
          <a:p>
            <a:pPr lvl="1"/>
            <a:endParaRPr lang="fr-BE" sz="1000" smtClean="0"/>
          </a:p>
          <a:p>
            <a:pPr lvl="1"/>
            <a:r>
              <a:rPr lang="fr-BE" b="1" smtClean="0"/>
              <a:t>Valider</a:t>
            </a:r>
            <a:r>
              <a:rPr lang="fr-BE" smtClean="0"/>
              <a:t> le fonctionnement d'un module ;</a:t>
            </a:r>
          </a:p>
          <a:p>
            <a:pPr lvl="1"/>
            <a:endParaRPr lang="fr-BE" sz="1000" smtClean="0"/>
          </a:p>
          <a:p>
            <a:pPr lvl="1"/>
            <a:r>
              <a:rPr lang="fr-BE" b="1" smtClean="0"/>
              <a:t>Automatiser</a:t>
            </a:r>
            <a:r>
              <a:rPr lang="fr-BE" smtClean="0"/>
              <a:t> les tests pour éviter les régressions fonctionnelles ;</a:t>
            </a:r>
          </a:p>
          <a:p>
            <a:pPr lvl="1"/>
            <a:endParaRPr lang="fr-BE" sz="1000" smtClean="0"/>
          </a:p>
          <a:p>
            <a:pPr lvl="1"/>
            <a:r>
              <a:rPr lang="fr-BE" smtClean="0"/>
              <a:t>Faciliter le </a:t>
            </a:r>
            <a:r>
              <a:rPr lang="fr-BE" b="1" smtClean="0"/>
              <a:t>refactoring</a:t>
            </a:r>
            <a:r>
              <a:rPr lang="fr-BE" smtClean="0"/>
              <a:t>.</a:t>
            </a:r>
            <a:endParaRPr lang="fr-BE"/>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Quand écrire les tests unitaires ?</a:t>
            </a:r>
            <a:endParaRPr lang="fr-BE"/>
          </a:p>
        </p:txBody>
      </p:sp>
      <p:sp>
        <p:nvSpPr>
          <p:cNvPr id="3" name="Content Placeholder 2"/>
          <p:cNvSpPr>
            <a:spLocks noGrp="1"/>
          </p:cNvSpPr>
          <p:nvPr>
            <p:ph idx="1"/>
          </p:nvPr>
        </p:nvSpPr>
        <p:spPr>
          <a:xfrm>
            <a:off x="468313" y="1556792"/>
            <a:ext cx="8229600" cy="4104232"/>
          </a:xfrm>
        </p:spPr>
        <p:txBody>
          <a:bodyPr/>
          <a:lstStyle/>
          <a:p>
            <a:r>
              <a:rPr lang="fr-BE" smtClean="0">
                <a:sym typeface="Wingdings" pitchFamily="2" charset="2"/>
              </a:rPr>
              <a:t>Après l'implémentation ... mais :</a:t>
            </a:r>
          </a:p>
          <a:p>
            <a:pPr>
              <a:buNone/>
            </a:pPr>
            <a:r>
              <a:rPr lang="fr-BE" sz="1000" smtClean="0">
                <a:sym typeface="Wingdings" pitchFamily="2" charset="2"/>
              </a:rPr>
              <a:t> </a:t>
            </a:r>
          </a:p>
          <a:p>
            <a:pPr lvl="1"/>
            <a:r>
              <a:rPr lang="fr-BE" smtClean="0">
                <a:sym typeface="Wingdings" pitchFamily="2" charset="2"/>
              </a:rPr>
              <a:t>La conception de tests unitaires après l'écriture d'une classe peut prendre beaucoup de temps.</a:t>
            </a:r>
          </a:p>
          <a:p>
            <a:pPr lvl="1"/>
            <a:endParaRPr lang="fr-BE" sz="1000" smtClean="0">
              <a:sym typeface="Wingdings" pitchFamily="2" charset="2"/>
            </a:endParaRPr>
          </a:p>
          <a:p>
            <a:pPr lvl="1"/>
            <a:r>
              <a:rPr lang="fr-BE" smtClean="0">
                <a:sym typeface="Wingdings" pitchFamily="2" charset="2"/>
              </a:rPr>
              <a:t>Une fois le code écrit, la tentation est grande de sauter l'étape d'écriture des tests unitaires …</a:t>
            </a:r>
          </a:p>
          <a:p>
            <a:r>
              <a:rPr lang="fr-BE" smtClean="0"/>
              <a:t>Avant l'implémentation   </a:t>
            </a:r>
            <a:r>
              <a:rPr lang="fr-BE" smtClean="0">
                <a:sym typeface="Wingdings" pitchFamily="2" charset="2"/>
              </a:rPr>
              <a:t>   Test Driven Development</a:t>
            </a:r>
          </a:p>
          <a:p>
            <a:r>
              <a:rPr lang="fr-BE" smtClean="0">
                <a:sym typeface="Wingdings" pitchFamily="2" charset="2"/>
              </a:rPr>
              <a:t>A chaque correction de bug !</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5" name="Rectangle 2"/>
          <p:cNvSpPr>
            <a:spLocks noGrp="1" noChangeArrowheads="1"/>
          </p:cNvSpPr>
          <p:nvPr>
            <p:ph type="title"/>
          </p:nvPr>
        </p:nvSpPr>
        <p:spPr>
          <a:xfrm>
            <a:off x="1835696" y="0"/>
            <a:ext cx="6984776" cy="620713"/>
          </a:xfrm>
        </p:spPr>
        <p:txBody>
          <a:bodyPr/>
          <a:lstStyle/>
          <a:p>
            <a:pPr eaLnBrk="1" hangingPunct="1"/>
            <a:r>
              <a:rPr lang="fr-BE" smtClean="0"/>
              <a:t>Test Driven Development (1/2)</a:t>
            </a:r>
            <a:endParaRPr lang="fr-FR" smtClean="0"/>
          </a:p>
        </p:txBody>
      </p:sp>
      <p:sp>
        <p:nvSpPr>
          <p:cNvPr id="90116" name="Rectangle 3"/>
          <p:cNvSpPr>
            <a:spLocks noGrp="1" noChangeArrowheads="1"/>
          </p:cNvSpPr>
          <p:nvPr>
            <p:ph idx="1"/>
          </p:nvPr>
        </p:nvSpPr>
        <p:spPr>
          <a:xfrm>
            <a:off x="468313" y="1844825"/>
            <a:ext cx="8424167" cy="4104456"/>
          </a:xfrm>
        </p:spPr>
        <p:txBody>
          <a:bodyPr/>
          <a:lstStyle/>
          <a:p>
            <a:pPr eaLnBrk="1" hangingPunct="1"/>
            <a:r>
              <a:rPr lang="fr-BE" smtClean="0"/>
              <a:t>Le développement piloté par les tests  (Test Driven Development ou </a:t>
            </a:r>
            <a:r>
              <a:rPr lang="fr-BE" b="1" smtClean="0"/>
              <a:t>TDD</a:t>
            </a:r>
            <a:r>
              <a:rPr lang="fr-BE" smtClean="0"/>
              <a:t>)  inverse le processus de développement : </a:t>
            </a:r>
            <a:endParaRPr lang="fr-BE" sz="1000" smtClean="0"/>
          </a:p>
          <a:p>
            <a:pPr lvl="1" eaLnBrk="1" hangingPunct="1"/>
            <a:r>
              <a:rPr lang="fr-BE" smtClean="0"/>
              <a:t>Les tests sont imaginés avant le produit fini ;</a:t>
            </a:r>
          </a:p>
          <a:p>
            <a:pPr lvl="1" eaLnBrk="1" hangingPunct="1"/>
            <a:endParaRPr lang="fr-BE" sz="1000" smtClean="0"/>
          </a:p>
          <a:p>
            <a:pPr lvl="1" eaLnBrk="1" hangingPunct="1"/>
            <a:r>
              <a:rPr lang="fr-BE" smtClean="0"/>
              <a:t>Le produit fini est déclaré conforme lorsqu'il passe les tests.</a:t>
            </a:r>
          </a:p>
          <a:p>
            <a:pPr lvl="1" eaLnBrk="1" hangingPunct="1"/>
            <a:endParaRPr lang="fr-BE" smtClean="0"/>
          </a:p>
          <a:p>
            <a:r>
              <a:rPr lang="fr-BE" smtClean="0"/>
              <a:t>Permet  :</a:t>
            </a:r>
            <a:endParaRPr lang="fr-BE" sz="1000" smtClean="0"/>
          </a:p>
          <a:p>
            <a:pPr lvl="1"/>
            <a:r>
              <a:rPr lang="fr-BE" smtClean="0"/>
              <a:t>de contrôler la non régression fonctionnelle ;</a:t>
            </a:r>
          </a:p>
          <a:p>
            <a:pPr lvl="1"/>
            <a:endParaRPr lang="fr-BE" sz="1000" smtClean="0"/>
          </a:p>
          <a:p>
            <a:pPr lvl="1"/>
            <a:r>
              <a:rPr lang="fr-BE" smtClean="0"/>
              <a:t>de s'adapter plus facilement aux modifications de spécifications.</a:t>
            </a:r>
          </a:p>
          <a:p>
            <a:pPr lvl="1" eaLnBrk="1" hangingPunct="1"/>
            <a:endParaRPr lang="fr-BE" smtClean="0"/>
          </a:p>
        </p:txBody>
      </p:sp>
      <p:pic>
        <p:nvPicPr>
          <p:cNvPr id="2050" name="Picture 2" descr="\\VBOXSVR\Downloads\sTEyF.jpg"/>
          <p:cNvPicPr>
            <a:picLocks noChangeAspect="1" noChangeArrowheads="1"/>
          </p:cNvPicPr>
          <p:nvPr/>
        </p:nvPicPr>
        <p:blipFill>
          <a:blip r:embed="rId2" cstate="print">
            <a:clrChange>
              <a:clrFrom>
                <a:srgbClr val="FFFFFF"/>
              </a:clrFrom>
              <a:clrTo>
                <a:srgbClr val="FFFFFF">
                  <a:alpha val="0"/>
                </a:srgbClr>
              </a:clrTo>
            </a:clrChange>
          </a:blip>
          <a:srcRect b="20759"/>
          <a:stretch>
            <a:fillRect/>
          </a:stretch>
        </p:blipFill>
        <p:spPr bwMode="auto">
          <a:xfrm>
            <a:off x="179512" y="-171400"/>
            <a:ext cx="1512168" cy="1462894"/>
          </a:xfrm>
          <a:prstGeom prst="rect">
            <a:avLst/>
          </a:prstGeom>
          <a:noFill/>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Test Driven Development (2/2)</a:t>
            </a:r>
            <a:endParaRPr lang="fr-BE"/>
          </a:p>
        </p:txBody>
      </p:sp>
      <p:sp>
        <p:nvSpPr>
          <p:cNvPr id="3" name="Content Placeholder 2"/>
          <p:cNvSpPr>
            <a:spLocks noGrp="1"/>
          </p:cNvSpPr>
          <p:nvPr>
            <p:ph idx="1"/>
          </p:nvPr>
        </p:nvSpPr>
        <p:spPr>
          <a:xfrm>
            <a:off x="468313" y="1412775"/>
            <a:ext cx="8229600" cy="4248249"/>
          </a:xfrm>
        </p:spPr>
        <p:txBody>
          <a:bodyPr/>
          <a:lstStyle/>
          <a:p>
            <a:r>
              <a:rPr lang="fr-BE" smtClean="0"/>
              <a:t>Cycle de développement d'une classe :</a:t>
            </a:r>
          </a:p>
          <a:p>
            <a:pPr lvl="1"/>
            <a:r>
              <a:rPr lang="fr-BE" smtClean="0"/>
              <a:t>Ajouter un test ;</a:t>
            </a:r>
          </a:p>
          <a:p>
            <a:pPr lvl="1"/>
            <a:endParaRPr lang="fr-BE" sz="1000" smtClean="0"/>
          </a:p>
          <a:p>
            <a:pPr lvl="1"/>
            <a:r>
              <a:rPr lang="fr-BE" smtClean="0"/>
              <a:t>Ecrire une première version de la méthode qui fait échouer le test ;</a:t>
            </a:r>
          </a:p>
          <a:p>
            <a:pPr lvl="1"/>
            <a:endParaRPr lang="fr-BE" sz="1000" smtClean="0"/>
          </a:p>
          <a:p>
            <a:pPr lvl="1"/>
            <a:r>
              <a:rPr lang="fr-BE" smtClean="0"/>
              <a:t>Exécuter le test et vérifier qu'il échoue ;</a:t>
            </a:r>
          </a:p>
          <a:p>
            <a:pPr lvl="1"/>
            <a:endParaRPr lang="fr-BE" sz="1000" smtClean="0"/>
          </a:p>
          <a:p>
            <a:pPr lvl="1"/>
            <a:r>
              <a:rPr lang="fr-BE" smtClean="0"/>
              <a:t>Modifier la méthode pour qu'elle passe le test ;</a:t>
            </a:r>
          </a:p>
          <a:p>
            <a:pPr lvl="1"/>
            <a:endParaRPr lang="fr-BE" sz="1000" smtClean="0"/>
          </a:p>
          <a:p>
            <a:pPr lvl="1"/>
            <a:r>
              <a:rPr lang="fr-BE" smtClean="0"/>
              <a:t>Exécuter le test et vérifier qu'il passe ;</a:t>
            </a:r>
          </a:p>
          <a:p>
            <a:pPr lvl="1"/>
            <a:endParaRPr lang="fr-BE" sz="1000" smtClean="0"/>
          </a:p>
          <a:p>
            <a:pPr lvl="1"/>
            <a:r>
              <a:rPr lang="fr-BE" smtClean="0"/>
              <a:t>Optimiser la méthode.</a:t>
            </a:r>
          </a:p>
          <a:p>
            <a:endParaRPr lang="fr-BE"/>
          </a:p>
        </p:txBody>
      </p:sp>
      <p:pic>
        <p:nvPicPr>
          <p:cNvPr id="3074" name="Picture 2" descr="\\VBOXSVR\Downloads\66281384_4997df55b7_o.gif"/>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5868144" y="3212976"/>
            <a:ext cx="2820340" cy="2380878"/>
          </a:xfrm>
          <a:prstGeom prst="rect">
            <a:avLst/>
          </a:prstGeom>
          <a:noFill/>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JUnit (1/2)</a:t>
            </a:r>
            <a:endParaRPr lang="fr-BE"/>
          </a:p>
        </p:txBody>
      </p:sp>
      <p:sp>
        <p:nvSpPr>
          <p:cNvPr id="3" name="Content Placeholder 2"/>
          <p:cNvSpPr>
            <a:spLocks noGrp="1"/>
          </p:cNvSpPr>
          <p:nvPr>
            <p:ph idx="1"/>
          </p:nvPr>
        </p:nvSpPr>
        <p:spPr>
          <a:xfrm>
            <a:off x="468313" y="1484784"/>
            <a:ext cx="8229600" cy="4032224"/>
          </a:xfrm>
        </p:spPr>
        <p:txBody>
          <a:bodyPr/>
          <a:lstStyle/>
          <a:p>
            <a:r>
              <a:rPr lang="fr-BE" b="1" smtClean="0"/>
              <a:t>Framework</a:t>
            </a:r>
            <a:r>
              <a:rPr lang="fr-BE" smtClean="0"/>
              <a:t> de tests unitaires en Java écrit par Kent Beck.</a:t>
            </a:r>
          </a:p>
          <a:p>
            <a:endParaRPr lang="fr-BE" smtClean="0"/>
          </a:p>
          <a:p>
            <a:pPr>
              <a:buNone/>
            </a:pPr>
            <a:endParaRPr lang="fr-BE" smtClean="0"/>
          </a:p>
          <a:p>
            <a:r>
              <a:rPr lang="fr-BE" smtClean="0"/>
              <a:t>Avantages :</a:t>
            </a:r>
          </a:p>
          <a:p>
            <a:endParaRPr lang="fr-BE" sz="1000" smtClean="0"/>
          </a:p>
          <a:p>
            <a:pPr lvl="1"/>
            <a:r>
              <a:rPr lang="fr-BE" smtClean="0"/>
              <a:t>Facilité d'écriture des tests unitaires ;</a:t>
            </a:r>
          </a:p>
          <a:p>
            <a:pPr lvl="1"/>
            <a:endParaRPr lang="fr-BE" sz="1000" smtClean="0"/>
          </a:p>
          <a:p>
            <a:pPr lvl="1"/>
            <a:r>
              <a:rPr lang="fr-BE" smtClean="0"/>
              <a:t>Support des </a:t>
            </a:r>
            <a:r>
              <a:rPr lang="fr-BE" b="1" smtClean="0"/>
              <a:t>assertions</a:t>
            </a:r>
            <a:r>
              <a:rPr lang="fr-BE" smtClean="0"/>
              <a:t> pour exprimer les conditions à vérifier ;</a:t>
            </a:r>
          </a:p>
          <a:p>
            <a:pPr lvl="1"/>
            <a:endParaRPr lang="fr-BE" sz="1000" smtClean="0"/>
          </a:p>
          <a:p>
            <a:pPr lvl="1"/>
            <a:r>
              <a:rPr lang="fr-BE" smtClean="0"/>
              <a:t>Possibilité d'</a:t>
            </a:r>
            <a:r>
              <a:rPr lang="fr-BE" b="1" smtClean="0"/>
              <a:t>automatisation</a:t>
            </a:r>
            <a:r>
              <a:rPr lang="fr-BE" smtClean="0"/>
              <a:t> de l'exécution des tests (Maven, Ant, …).</a:t>
            </a:r>
          </a:p>
          <a:p>
            <a:pPr lvl="1"/>
            <a:endParaRPr lang="fr-BE"/>
          </a:p>
        </p:txBody>
      </p:sp>
      <p:pic>
        <p:nvPicPr>
          <p:cNvPr id="5" name="Picture 4" descr="junit-logo.gif"/>
          <p:cNvPicPr>
            <a:picLocks noChangeAspect="1"/>
          </p:cNvPicPr>
          <p:nvPr/>
        </p:nvPicPr>
        <p:blipFill>
          <a:blip r:embed="rId2" cstate="print"/>
          <a:stretch>
            <a:fillRect/>
          </a:stretch>
        </p:blipFill>
        <p:spPr>
          <a:xfrm>
            <a:off x="1979712" y="2204864"/>
            <a:ext cx="1276350" cy="676275"/>
          </a:xfrm>
          <a:prstGeom prst="rect">
            <a:avLst/>
          </a:prstGeom>
        </p:spPr>
      </p:pic>
      <p:sp>
        <p:nvSpPr>
          <p:cNvPr id="6" name="TextBox 5"/>
          <p:cNvSpPr txBox="1"/>
          <p:nvPr/>
        </p:nvSpPr>
        <p:spPr>
          <a:xfrm>
            <a:off x="4067944" y="2348880"/>
            <a:ext cx="2808312" cy="369332"/>
          </a:xfrm>
          <a:prstGeom prst="rect">
            <a:avLst/>
          </a:prstGeom>
          <a:noFill/>
        </p:spPr>
        <p:txBody>
          <a:bodyPr wrap="square" rtlCol="0">
            <a:spAutoFit/>
          </a:bodyPr>
          <a:lstStyle/>
          <a:p>
            <a:r>
              <a:rPr lang="fr-BE" smtClean="0">
                <a:solidFill>
                  <a:srgbClr val="3C486E"/>
                </a:solidFill>
              </a:rPr>
              <a:t>www.junit.org</a:t>
            </a:r>
            <a:endParaRPr lang="fr-BE">
              <a:solidFill>
                <a:srgbClr val="3C486E"/>
              </a:solidFill>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JUnit (2/2)</a:t>
            </a:r>
            <a:endParaRPr lang="fr-BE"/>
          </a:p>
        </p:txBody>
      </p:sp>
      <p:sp>
        <p:nvSpPr>
          <p:cNvPr id="3" name="Content Placeholder 2"/>
          <p:cNvSpPr>
            <a:spLocks noGrp="1"/>
          </p:cNvSpPr>
          <p:nvPr>
            <p:ph idx="1"/>
          </p:nvPr>
        </p:nvSpPr>
        <p:spPr>
          <a:xfrm>
            <a:off x="468313" y="1700808"/>
            <a:ext cx="8229600" cy="3960216"/>
          </a:xfrm>
        </p:spPr>
        <p:txBody>
          <a:bodyPr/>
          <a:lstStyle/>
          <a:p>
            <a:r>
              <a:rPr lang="fr-BE" smtClean="0"/>
              <a:t>Le framework a dépassé la sphère du développement Java :</a:t>
            </a:r>
          </a:p>
          <a:p>
            <a:pPr lvl="1"/>
            <a:r>
              <a:rPr lang="fr-BE" smtClean="0"/>
              <a:t>JUnit pour Java ;</a:t>
            </a:r>
          </a:p>
          <a:p>
            <a:pPr lvl="1"/>
            <a:endParaRPr lang="fr-BE" sz="1000" smtClean="0"/>
          </a:p>
          <a:p>
            <a:pPr lvl="1"/>
            <a:r>
              <a:rPr lang="fr-BE" smtClean="0"/>
              <a:t>NUnit pour C# ;</a:t>
            </a:r>
          </a:p>
          <a:p>
            <a:pPr lvl="1"/>
            <a:endParaRPr lang="fr-BE" sz="1000" smtClean="0"/>
          </a:p>
          <a:p>
            <a:pPr lvl="1"/>
            <a:r>
              <a:rPr lang="fr-BE" smtClean="0"/>
              <a:t>CppUnit pour C++ ;</a:t>
            </a:r>
          </a:p>
          <a:p>
            <a:pPr lvl="1"/>
            <a:endParaRPr lang="fr-BE" sz="1000" smtClean="0"/>
          </a:p>
          <a:p>
            <a:pPr lvl="1"/>
            <a:r>
              <a:rPr lang="fr-BE" smtClean="0"/>
              <a:t>DUnit pour Delphi ;</a:t>
            </a:r>
          </a:p>
          <a:p>
            <a:pPr lvl="1"/>
            <a:endParaRPr lang="fr-BE" sz="1000" smtClean="0"/>
          </a:p>
          <a:p>
            <a:pPr lvl="1"/>
            <a:r>
              <a:rPr lang="fr-BE" smtClean="0"/>
              <a:t>… </a:t>
            </a:r>
            <a:endParaRPr lang="fr-BE"/>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JUnit 4</a:t>
            </a:r>
            <a:endParaRPr lang="fr-BE"/>
          </a:p>
        </p:txBody>
      </p:sp>
      <p:sp>
        <p:nvSpPr>
          <p:cNvPr id="3" name="Content Placeholder 2"/>
          <p:cNvSpPr>
            <a:spLocks noGrp="1"/>
          </p:cNvSpPr>
          <p:nvPr>
            <p:ph idx="1"/>
          </p:nvPr>
        </p:nvSpPr>
        <p:spPr>
          <a:xfrm>
            <a:off x="468313" y="1556792"/>
            <a:ext cx="8229600" cy="4104232"/>
          </a:xfrm>
        </p:spPr>
        <p:txBody>
          <a:bodyPr/>
          <a:lstStyle/>
          <a:p>
            <a:r>
              <a:rPr lang="fr-BE" smtClean="0"/>
              <a:t>JUnit 4 (2007) est un framework </a:t>
            </a:r>
            <a:r>
              <a:rPr lang="fr-BE" b="1" smtClean="0"/>
              <a:t>non intrusif</a:t>
            </a:r>
            <a:r>
              <a:rPr lang="fr-BE" smtClean="0"/>
              <a:t> :</a:t>
            </a:r>
          </a:p>
          <a:p>
            <a:pPr lvl="1"/>
            <a:r>
              <a:rPr lang="fr-BE" smtClean="0"/>
              <a:t>Il n'est plus nécessaire de faire dériver une classe de test d'une classe du framework ;</a:t>
            </a:r>
          </a:p>
          <a:p>
            <a:pPr lvl="1"/>
            <a:r>
              <a:rPr lang="fr-BE" smtClean="0"/>
              <a:t>Le choix du nom des méthodes de test est libre.</a:t>
            </a:r>
          </a:p>
          <a:p>
            <a:r>
              <a:rPr lang="fr-BE" smtClean="0"/>
              <a:t>Se base sur des </a:t>
            </a:r>
            <a:r>
              <a:rPr lang="fr-BE" b="1" smtClean="0"/>
              <a:t>annotations</a:t>
            </a:r>
            <a:r>
              <a:rPr lang="fr-BE" smtClean="0"/>
              <a:t>, pour notamment délimiter les méthodes de tests.</a:t>
            </a:r>
          </a:p>
          <a:p>
            <a:endParaRPr lang="fr-BE"/>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Utilisation (1/5)</a:t>
            </a:r>
            <a:endParaRPr lang="fr-BE"/>
          </a:p>
        </p:txBody>
      </p:sp>
      <p:sp>
        <p:nvSpPr>
          <p:cNvPr id="5" name="Content Placeholder 2"/>
          <p:cNvSpPr>
            <a:spLocks noGrp="1"/>
          </p:cNvSpPr>
          <p:nvPr>
            <p:ph idx="1"/>
          </p:nvPr>
        </p:nvSpPr>
        <p:spPr>
          <a:xfrm>
            <a:off x="468313" y="1484784"/>
            <a:ext cx="8229600" cy="4176240"/>
          </a:xfrm>
        </p:spPr>
        <p:txBody>
          <a:bodyPr/>
          <a:lstStyle/>
          <a:p>
            <a:r>
              <a:rPr lang="fr-BE" smtClean="0"/>
              <a:t>Au moins une </a:t>
            </a:r>
            <a:r>
              <a:rPr lang="fr-BE" b="1" smtClean="0"/>
              <a:t>classe de test</a:t>
            </a:r>
            <a:r>
              <a:rPr lang="fr-BE" smtClean="0"/>
              <a:t> par classe testée.</a:t>
            </a:r>
            <a:endParaRPr lang="fr-BE" sz="1000" smtClean="0"/>
          </a:p>
          <a:p>
            <a:pPr lvl="1"/>
            <a:r>
              <a:rPr lang="fr-BE" smtClean="0"/>
              <a:t>Calculator</a:t>
            </a:r>
          </a:p>
          <a:p>
            <a:pPr lvl="1"/>
            <a:r>
              <a:rPr lang="fr-BE" smtClean="0"/>
              <a:t>CalculatorTest</a:t>
            </a:r>
          </a:p>
          <a:p>
            <a:r>
              <a:rPr lang="fr-BE" smtClean="0"/>
              <a:t>Une ou plusieurs </a:t>
            </a:r>
            <a:r>
              <a:rPr lang="fr-BE" b="1" smtClean="0"/>
              <a:t>méthodes de test </a:t>
            </a:r>
            <a:r>
              <a:rPr lang="fr-BE" smtClean="0"/>
              <a:t>par méthode de la classe.</a:t>
            </a:r>
            <a:endParaRPr lang="fr-BE" sz="1000" smtClean="0"/>
          </a:p>
          <a:p>
            <a:pPr lvl="1"/>
            <a:r>
              <a:rPr lang="fr-BE" smtClean="0"/>
              <a:t>Méthode add</a:t>
            </a:r>
          </a:p>
          <a:p>
            <a:pPr lvl="1"/>
            <a:r>
              <a:rPr lang="fr-BE" smtClean="0"/>
              <a:t>Méthode testAdd</a:t>
            </a:r>
          </a:p>
          <a:p>
            <a:r>
              <a:rPr lang="fr-BE" smtClean="0"/>
              <a:t>Une ou plusieurs </a:t>
            </a:r>
            <a:r>
              <a:rPr lang="fr-BE" b="1" smtClean="0"/>
              <a:t>assertions </a:t>
            </a:r>
            <a:r>
              <a:rPr lang="fr-BE" smtClean="0"/>
              <a:t>par méthode de test</a:t>
            </a:r>
            <a:r>
              <a:rPr lang="fr-BE"/>
              <a:t>.</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p:txBody>
          <a:bodyPr/>
          <a:lstStyle/>
          <a:p>
            <a:pPr eaLnBrk="1" hangingPunct="1"/>
            <a:r>
              <a:rPr lang="fr-BE" smtClean="0"/>
              <a:t>Plan du cours</a:t>
            </a:r>
            <a:endParaRPr lang="fr-FR" smtClean="0"/>
          </a:p>
        </p:txBody>
      </p:sp>
      <p:sp>
        <p:nvSpPr>
          <p:cNvPr id="6148" name="Rectangle 3"/>
          <p:cNvSpPr>
            <a:spLocks noGrp="1" noChangeArrowheads="1"/>
          </p:cNvSpPr>
          <p:nvPr>
            <p:ph idx="1"/>
          </p:nvPr>
        </p:nvSpPr>
        <p:spPr>
          <a:xfrm>
            <a:off x="683567" y="1124744"/>
            <a:ext cx="8014345" cy="4680744"/>
          </a:xfrm>
        </p:spPr>
        <p:txBody>
          <a:bodyPr/>
          <a:lstStyle/>
          <a:p>
            <a:pPr marL="457200" indent="-457200" eaLnBrk="1" hangingPunct="1">
              <a:buFont typeface="+mj-lt"/>
              <a:buAutoNum type="arabicPeriod"/>
            </a:pPr>
            <a:r>
              <a:rPr lang="fr-BE" smtClean="0"/>
              <a:t>Tests logiciels</a:t>
            </a:r>
          </a:p>
          <a:p>
            <a:pPr lvl="1" eaLnBrk="1" hangingPunct="1"/>
            <a:r>
              <a:rPr lang="fr-BE" smtClean="0"/>
              <a:t>Catégories de tests</a:t>
            </a:r>
          </a:p>
          <a:p>
            <a:pPr lvl="1" eaLnBrk="1" hangingPunct="1"/>
            <a:r>
              <a:rPr lang="fr-BE" smtClean="0"/>
              <a:t>Tests d'acceptation</a:t>
            </a:r>
          </a:p>
          <a:p>
            <a:pPr lvl="1" eaLnBrk="1" hangingPunct="1"/>
            <a:r>
              <a:rPr lang="fr-BE" smtClean="0"/>
              <a:t>Tests fonctionnels</a:t>
            </a:r>
          </a:p>
          <a:p>
            <a:pPr lvl="1" eaLnBrk="1" hangingPunct="1"/>
            <a:r>
              <a:rPr lang="fr-BE" smtClean="0"/>
              <a:t>Tests d'intégration</a:t>
            </a:r>
          </a:p>
          <a:p>
            <a:pPr lvl="1" eaLnBrk="1" hangingPunct="1"/>
            <a:r>
              <a:rPr lang="fr-BE" smtClean="0"/>
              <a:t>Tests unitaires</a:t>
            </a:r>
            <a:endParaRPr lang="fr-BE" sz="1000" smtClean="0"/>
          </a:p>
          <a:p>
            <a:pPr marL="457200" indent="-457200" eaLnBrk="1" hangingPunct="1">
              <a:buFont typeface="+mj-lt"/>
              <a:buAutoNum type="arabicPeriod"/>
            </a:pPr>
            <a:r>
              <a:rPr lang="fr-BE" smtClean="0"/>
              <a:t>Tests unitaires avec Junit</a:t>
            </a:r>
          </a:p>
          <a:p>
            <a:pPr marL="857250" lvl="1" indent="-457200" eaLnBrk="1" hangingPunct="1"/>
            <a:r>
              <a:rPr lang="fr-BE" smtClean="0"/>
              <a:t>Classes et méthodes de test</a:t>
            </a:r>
          </a:p>
          <a:p>
            <a:pPr marL="857250" lvl="1" indent="-457200" eaLnBrk="1" hangingPunct="1"/>
            <a:r>
              <a:rPr lang="fr-BE" smtClean="0"/>
              <a:t>Assertions</a:t>
            </a:r>
          </a:p>
          <a:p>
            <a:pPr marL="857250" lvl="1" indent="-457200" eaLnBrk="1" hangingPunct="1"/>
            <a:r>
              <a:rPr lang="fr-BE" smtClean="0"/>
              <a:t>TDD</a:t>
            </a:r>
            <a:endParaRPr lang="fr-BE" sz="1000" smtClean="0"/>
          </a:p>
          <a:p>
            <a:pPr marL="457200" indent="-457200" eaLnBrk="1" hangingPunct="1">
              <a:buFont typeface="+mj-lt"/>
              <a:buAutoNum type="arabicPeriod"/>
            </a:pPr>
            <a:r>
              <a:rPr lang="fr-BE" smtClean="0"/>
              <a:t>Mocks et Stubs</a:t>
            </a:r>
            <a:endParaRPr lang="fr-BE" sz="1000" smtClean="0"/>
          </a:p>
          <a:p>
            <a:pPr marL="457200" indent="-457200" eaLnBrk="1" hangingPunct="1">
              <a:buFont typeface="+mj-lt"/>
              <a:buAutoNum type="arabicPeriod"/>
            </a:pPr>
            <a:r>
              <a:rPr lang="fr-BE" smtClean="0"/>
              <a:t>Extensions de JUnit</a:t>
            </a:r>
          </a:p>
          <a:p>
            <a:pPr lvl="1" eaLnBrk="1" hangingPunct="1"/>
            <a:endParaRPr lang="fr-BE" sz="1000" smtClean="0"/>
          </a:p>
          <a:p>
            <a:pPr eaLnBrk="1" hangingPunct="1">
              <a:lnSpc>
                <a:spcPct val="90000"/>
              </a:lnSpc>
            </a:pPr>
            <a:endParaRPr lang="fr-BE" smtClean="0"/>
          </a:p>
          <a:p>
            <a:pPr lvl="1" eaLnBrk="1" hangingPunct="1">
              <a:lnSpc>
                <a:spcPct val="90000"/>
              </a:lnSpc>
            </a:pPr>
            <a:endParaRPr lang="fr-FR"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Utilisation (2/5)</a:t>
            </a:r>
            <a:endParaRPr lang="fr-BE"/>
          </a:p>
        </p:txBody>
      </p:sp>
      <p:sp>
        <p:nvSpPr>
          <p:cNvPr id="3" name="Content Placeholder 2"/>
          <p:cNvSpPr>
            <a:spLocks noGrp="1"/>
          </p:cNvSpPr>
          <p:nvPr>
            <p:ph idx="1"/>
          </p:nvPr>
        </p:nvSpPr>
        <p:spPr>
          <a:xfrm>
            <a:off x="468313" y="1052736"/>
            <a:ext cx="8229600" cy="4608288"/>
          </a:xfrm>
        </p:spPr>
        <p:txBody>
          <a:bodyPr/>
          <a:lstStyle/>
          <a:p>
            <a:r>
              <a:rPr lang="fr-BE" smtClean="0"/>
              <a:t>Exemple de classe à tester :</a:t>
            </a:r>
            <a:endParaRPr lang="fr-BE"/>
          </a:p>
        </p:txBody>
      </p:sp>
      <p:sp>
        <p:nvSpPr>
          <p:cNvPr id="5" name="Text Box 4"/>
          <p:cNvSpPr txBox="1">
            <a:spLocks noChangeArrowheads="1"/>
          </p:cNvSpPr>
          <p:nvPr/>
        </p:nvSpPr>
        <p:spPr bwMode="auto">
          <a:xfrm>
            <a:off x="684213" y="1589692"/>
            <a:ext cx="7777162" cy="4575612"/>
          </a:xfrm>
          <a:prstGeom prst="rect">
            <a:avLst/>
          </a:prstGeom>
          <a:solidFill>
            <a:schemeClr val="bg1"/>
          </a:solidFill>
          <a:ln w="9525" algn="ctr">
            <a:solidFill>
              <a:srgbClr val="3C486E"/>
            </a:solidFill>
            <a:miter lim="800000"/>
            <a:headEnd/>
            <a:tailEnd/>
          </a:ln>
        </p:spPr>
        <p:txBody>
          <a:bodyPr>
            <a:spAutoFit/>
          </a:bodyPr>
          <a:lstStyle/>
          <a:p>
            <a:pPr>
              <a:spcBef>
                <a:spcPts val="400"/>
              </a:spcBef>
              <a:tabLst>
                <a:tab pos="354013" algn="l"/>
                <a:tab pos="719138" algn="l"/>
                <a:tab pos="1073150" algn="l"/>
              </a:tabLst>
            </a:pPr>
            <a:r>
              <a:rPr lang="fr-BE" sz="1400" b="1" smtClean="0">
                <a:solidFill>
                  <a:srgbClr val="3C486E"/>
                </a:solidFill>
                <a:latin typeface="Courier New" pitchFamily="49" charset="0"/>
                <a:cs typeface="Courier New" pitchFamily="49" charset="0"/>
              </a:rPr>
              <a:t>package be.wavenet.calculator;</a:t>
            </a:r>
          </a:p>
          <a:p>
            <a:pPr>
              <a:spcBef>
                <a:spcPts val="400"/>
              </a:spcBef>
              <a:tabLst>
                <a:tab pos="354013" algn="l"/>
                <a:tab pos="719138" algn="l"/>
                <a:tab pos="1073150" algn="l"/>
              </a:tabLst>
            </a:pPr>
            <a:endParaRPr lang="fr-BE" sz="1400" b="1" smtClean="0">
              <a:solidFill>
                <a:srgbClr val="3C486E"/>
              </a:solidFill>
              <a:latin typeface="Courier New" pitchFamily="49" charset="0"/>
              <a:cs typeface="Courier New" pitchFamily="49" charset="0"/>
            </a:endParaRPr>
          </a:p>
          <a:p>
            <a:pPr>
              <a:spcBef>
                <a:spcPts val="400"/>
              </a:spcBef>
              <a:tabLst>
                <a:tab pos="354013" algn="l"/>
                <a:tab pos="719138" algn="l"/>
                <a:tab pos="1073150" algn="l"/>
              </a:tabLst>
            </a:pPr>
            <a:r>
              <a:rPr lang="fr-BE" sz="1400" b="1" smtClean="0">
                <a:solidFill>
                  <a:srgbClr val="3C486E"/>
                </a:solidFill>
                <a:latin typeface="Courier New" pitchFamily="49" charset="0"/>
                <a:cs typeface="Courier New" pitchFamily="49" charset="0"/>
              </a:rPr>
              <a:t>public class Calculator {</a:t>
            </a:r>
          </a:p>
          <a:p>
            <a:pPr>
              <a:spcBef>
                <a:spcPts val="400"/>
              </a:spcBef>
              <a:tabLst>
                <a:tab pos="354013" algn="l"/>
                <a:tab pos="719138" algn="l"/>
                <a:tab pos="1073150" algn="l"/>
              </a:tabLst>
            </a:pPr>
            <a:r>
              <a:rPr lang="fr-BE" sz="1400" b="1" smtClean="0">
                <a:solidFill>
                  <a:srgbClr val="3C486E"/>
                </a:solidFill>
                <a:latin typeface="Courier New" pitchFamily="49" charset="0"/>
                <a:cs typeface="Courier New" pitchFamily="49" charset="0"/>
              </a:rPr>
              <a:t>	private static int result; // Le "registre" de la calculette</a:t>
            </a:r>
          </a:p>
          <a:p>
            <a:pPr>
              <a:spcBef>
                <a:spcPts val="400"/>
              </a:spcBef>
              <a:tabLst>
                <a:tab pos="354013" algn="l"/>
                <a:tab pos="719138" algn="l"/>
                <a:tab pos="1073150" algn="l"/>
              </a:tabLst>
            </a:pPr>
            <a:endParaRPr lang="fr-BE" sz="1400" b="1" smtClean="0">
              <a:solidFill>
                <a:srgbClr val="3C486E"/>
              </a:solidFill>
              <a:latin typeface="Courier New" pitchFamily="49" charset="0"/>
              <a:cs typeface="Courier New" pitchFamily="49" charset="0"/>
            </a:endParaRPr>
          </a:p>
          <a:p>
            <a:pPr>
              <a:spcBef>
                <a:spcPts val="400"/>
              </a:spcBef>
              <a:tabLst>
                <a:tab pos="354013" algn="l"/>
                <a:tab pos="719138" algn="l"/>
                <a:tab pos="1073150" algn="l"/>
              </a:tabLst>
            </a:pPr>
            <a:r>
              <a:rPr lang="fr-BE" sz="1400" b="1" smtClean="0">
                <a:solidFill>
                  <a:srgbClr val="3C486E"/>
                </a:solidFill>
                <a:latin typeface="Courier New" pitchFamily="49" charset="0"/>
                <a:cs typeface="Courier New" pitchFamily="49" charset="0"/>
              </a:rPr>
              <a:t>	public void add(int n) { result = result + n; }</a:t>
            </a:r>
          </a:p>
          <a:p>
            <a:pPr>
              <a:spcBef>
                <a:spcPts val="400"/>
              </a:spcBef>
              <a:tabLst>
                <a:tab pos="354013" algn="l"/>
                <a:tab pos="719138" algn="l"/>
                <a:tab pos="1073150" algn="l"/>
              </a:tabLst>
            </a:pPr>
            <a:r>
              <a:rPr lang="fr-BE" sz="1400" b="1" smtClean="0">
                <a:solidFill>
                  <a:srgbClr val="3C486E"/>
                </a:solidFill>
                <a:latin typeface="Courier New" pitchFamily="49" charset="0"/>
                <a:cs typeface="Courier New" pitchFamily="49" charset="0"/>
              </a:rPr>
              <a:t>	</a:t>
            </a:r>
          </a:p>
          <a:p>
            <a:pPr>
              <a:spcBef>
                <a:spcPts val="400"/>
              </a:spcBef>
              <a:tabLst>
                <a:tab pos="354013" algn="l"/>
                <a:tab pos="719138" algn="l"/>
                <a:tab pos="1073150" algn="l"/>
              </a:tabLst>
            </a:pPr>
            <a:r>
              <a:rPr lang="fr-BE" sz="1400" b="1" smtClean="0">
                <a:solidFill>
                  <a:srgbClr val="3C486E"/>
                </a:solidFill>
                <a:latin typeface="Courier New" pitchFamily="49" charset="0"/>
                <a:cs typeface="Courier New" pitchFamily="49" charset="0"/>
              </a:rPr>
              <a:t>	public void substract(int n) { result = result - 1; // Bug }</a:t>
            </a:r>
          </a:p>
          <a:p>
            <a:pPr>
              <a:spcBef>
                <a:spcPts val="400"/>
              </a:spcBef>
              <a:tabLst>
                <a:tab pos="354013" algn="l"/>
                <a:tab pos="719138" algn="l"/>
                <a:tab pos="1073150" algn="l"/>
              </a:tabLst>
            </a:pPr>
            <a:endParaRPr lang="fr-BE" sz="1400" b="1" smtClean="0">
              <a:solidFill>
                <a:srgbClr val="3C486E"/>
              </a:solidFill>
              <a:latin typeface="Courier New" pitchFamily="49" charset="0"/>
              <a:cs typeface="Courier New" pitchFamily="49" charset="0"/>
            </a:endParaRPr>
          </a:p>
          <a:p>
            <a:pPr>
              <a:spcBef>
                <a:spcPts val="400"/>
              </a:spcBef>
              <a:tabLst>
                <a:tab pos="354013" algn="l"/>
                <a:tab pos="719138" algn="l"/>
                <a:tab pos="1073150" algn="l"/>
              </a:tabLst>
            </a:pPr>
            <a:r>
              <a:rPr lang="fr-BE" sz="1400" b="1" smtClean="0">
                <a:solidFill>
                  <a:srgbClr val="3C486E"/>
                </a:solidFill>
                <a:latin typeface="Courier New" pitchFamily="49" charset="0"/>
                <a:cs typeface="Courier New" pitchFamily="49" charset="0"/>
              </a:rPr>
              <a:t>	public void multiply(int n) {} // Non implémenté</a:t>
            </a:r>
          </a:p>
          <a:p>
            <a:pPr>
              <a:spcBef>
                <a:spcPts val="400"/>
              </a:spcBef>
              <a:tabLst>
                <a:tab pos="354013" algn="l"/>
                <a:tab pos="719138" algn="l"/>
                <a:tab pos="1073150" algn="l"/>
              </a:tabLst>
            </a:pPr>
            <a:endParaRPr lang="fr-BE" sz="1400" b="1" smtClean="0">
              <a:solidFill>
                <a:srgbClr val="3C486E"/>
              </a:solidFill>
              <a:latin typeface="Courier New" pitchFamily="49" charset="0"/>
              <a:cs typeface="Courier New" pitchFamily="49" charset="0"/>
            </a:endParaRPr>
          </a:p>
          <a:p>
            <a:pPr>
              <a:spcBef>
                <a:spcPts val="400"/>
              </a:spcBef>
              <a:tabLst>
                <a:tab pos="354013" algn="l"/>
                <a:tab pos="719138" algn="l"/>
                <a:tab pos="1073150" algn="l"/>
              </a:tabLst>
            </a:pPr>
            <a:r>
              <a:rPr lang="fr-BE" sz="1400" b="1" smtClean="0">
                <a:solidFill>
                  <a:srgbClr val="3C486E"/>
                </a:solidFill>
                <a:latin typeface="Courier New" pitchFamily="49" charset="0"/>
                <a:cs typeface="Courier New" pitchFamily="49" charset="0"/>
              </a:rPr>
              <a:t>	public void divide(int n) { result = result / n; }</a:t>
            </a:r>
          </a:p>
          <a:p>
            <a:pPr>
              <a:spcBef>
                <a:spcPts val="400"/>
              </a:spcBef>
              <a:tabLst>
                <a:tab pos="354013" algn="l"/>
                <a:tab pos="719138" algn="l"/>
                <a:tab pos="1073150" algn="l"/>
              </a:tabLst>
            </a:pPr>
            <a:endParaRPr lang="fr-BE" sz="1400" b="1" smtClean="0">
              <a:solidFill>
                <a:srgbClr val="3C486E"/>
              </a:solidFill>
              <a:latin typeface="Courier New" pitchFamily="49" charset="0"/>
              <a:cs typeface="Courier New" pitchFamily="49" charset="0"/>
            </a:endParaRPr>
          </a:p>
          <a:p>
            <a:pPr>
              <a:spcBef>
                <a:spcPts val="400"/>
              </a:spcBef>
              <a:tabLst>
                <a:tab pos="354013" algn="l"/>
                <a:tab pos="719138" algn="l"/>
                <a:tab pos="1073150" algn="l"/>
              </a:tabLst>
            </a:pPr>
            <a:r>
              <a:rPr lang="fr-BE" sz="1400" b="1" smtClean="0">
                <a:solidFill>
                  <a:srgbClr val="3C486E"/>
                </a:solidFill>
                <a:latin typeface="Courier New" pitchFamily="49" charset="0"/>
                <a:cs typeface="Courier New" pitchFamily="49" charset="0"/>
              </a:rPr>
              <a:t>	public void clear() { result = 0; }</a:t>
            </a:r>
          </a:p>
          <a:p>
            <a:pPr>
              <a:spcBef>
                <a:spcPts val="400"/>
              </a:spcBef>
              <a:tabLst>
                <a:tab pos="354013" algn="l"/>
                <a:tab pos="719138" algn="l"/>
                <a:tab pos="1073150" algn="l"/>
              </a:tabLst>
            </a:pPr>
            <a:r>
              <a:rPr lang="fr-BE" sz="1400" b="1" smtClean="0">
                <a:solidFill>
                  <a:srgbClr val="3C486E"/>
                </a:solidFill>
                <a:latin typeface="Courier New" pitchFamily="49" charset="0"/>
                <a:cs typeface="Courier New" pitchFamily="49" charset="0"/>
              </a:rPr>
              <a:t>	</a:t>
            </a:r>
          </a:p>
          <a:p>
            <a:pPr>
              <a:spcBef>
                <a:spcPts val="400"/>
              </a:spcBef>
              <a:tabLst>
                <a:tab pos="354013" algn="l"/>
                <a:tab pos="719138" algn="l"/>
                <a:tab pos="1073150" algn="l"/>
              </a:tabLst>
            </a:pPr>
            <a:r>
              <a:rPr lang="fr-BE" sz="1400" b="1" smtClean="0">
                <a:solidFill>
                  <a:srgbClr val="3C486E"/>
                </a:solidFill>
                <a:latin typeface="Courier New" pitchFamily="49" charset="0"/>
                <a:cs typeface="Courier New" pitchFamily="49" charset="0"/>
              </a:rPr>
              <a:t>	public int getResult() { return result; }</a:t>
            </a:r>
          </a:p>
          <a:p>
            <a:pPr>
              <a:spcBef>
                <a:spcPts val="400"/>
              </a:spcBef>
              <a:tabLst>
                <a:tab pos="354013" algn="l"/>
                <a:tab pos="719138" algn="l"/>
                <a:tab pos="1073150" algn="l"/>
              </a:tabLst>
            </a:pPr>
            <a:r>
              <a:rPr lang="fr-BE" sz="1400" b="1" smtClean="0">
                <a:solidFill>
                  <a:srgbClr val="3C486E"/>
                </a:solidFill>
                <a:latin typeface="Courier New" pitchFamily="49" charset="0"/>
                <a:cs typeface="Courier New" pitchFamily="49" charset="0"/>
              </a:rPr>
              <a:t>}</a:t>
            </a:r>
            <a:endParaRPr lang="fr-BE" sz="1400" b="1">
              <a:solidFill>
                <a:srgbClr val="3C486E"/>
              </a:solidFill>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Utilisation (3/5)</a:t>
            </a:r>
            <a:endParaRPr lang="fr-BE"/>
          </a:p>
        </p:txBody>
      </p:sp>
      <p:sp>
        <p:nvSpPr>
          <p:cNvPr id="3" name="Content Placeholder 2"/>
          <p:cNvSpPr>
            <a:spLocks noGrp="1"/>
          </p:cNvSpPr>
          <p:nvPr>
            <p:ph idx="1"/>
          </p:nvPr>
        </p:nvSpPr>
        <p:spPr>
          <a:xfrm>
            <a:off x="468313" y="1268761"/>
            <a:ext cx="8229600" cy="4392264"/>
          </a:xfrm>
        </p:spPr>
        <p:txBody>
          <a:bodyPr/>
          <a:lstStyle/>
          <a:p>
            <a:r>
              <a:rPr lang="fr-BE" smtClean="0"/>
              <a:t>Exemple de classe de test :</a:t>
            </a:r>
            <a:endParaRPr lang="fr-BE"/>
          </a:p>
        </p:txBody>
      </p:sp>
      <p:sp>
        <p:nvSpPr>
          <p:cNvPr id="5" name="Text Box 4"/>
          <p:cNvSpPr txBox="1">
            <a:spLocks noChangeArrowheads="1"/>
          </p:cNvSpPr>
          <p:nvPr/>
        </p:nvSpPr>
        <p:spPr bwMode="auto">
          <a:xfrm>
            <a:off x="684213" y="1916832"/>
            <a:ext cx="7777162" cy="3508653"/>
          </a:xfrm>
          <a:prstGeom prst="rect">
            <a:avLst/>
          </a:prstGeom>
          <a:solidFill>
            <a:schemeClr val="bg1"/>
          </a:solidFill>
          <a:ln w="9525" algn="ctr">
            <a:solidFill>
              <a:srgbClr val="3C486E"/>
            </a:solidFill>
            <a:miter lim="800000"/>
            <a:headEnd/>
            <a:tailEnd/>
          </a:ln>
        </p:spPr>
        <p:txBody>
          <a:bodyPr>
            <a:spAutoFit/>
          </a:bodyPr>
          <a:lstStyle/>
          <a:p>
            <a:pPr>
              <a:spcBef>
                <a:spcPts val="400"/>
              </a:spcBef>
              <a:tabLst>
                <a:tab pos="354013" algn="l"/>
                <a:tab pos="719138" algn="l"/>
                <a:tab pos="1073150" algn="l"/>
              </a:tabLst>
            </a:pPr>
            <a:r>
              <a:rPr lang="fr-BE" sz="1400" b="1" smtClean="0">
                <a:solidFill>
                  <a:srgbClr val="3C486E"/>
                </a:solidFill>
                <a:latin typeface="Courier New" pitchFamily="49" charset="0"/>
                <a:cs typeface="Courier New" pitchFamily="49" charset="0"/>
              </a:rPr>
              <a:t>package be.wavenet.calculator;</a:t>
            </a:r>
          </a:p>
          <a:p>
            <a:pPr>
              <a:spcBef>
                <a:spcPts val="400"/>
              </a:spcBef>
              <a:tabLst>
                <a:tab pos="354013" algn="l"/>
                <a:tab pos="719138" algn="l"/>
                <a:tab pos="1073150" algn="l"/>
              </a:tabLst>
            </a:pPr>
            <a:endParaRPr lang="fr-BE" sz="1400" b="1" smtClean="0">
              <a:solidFill>
                <a:srgbClr val="3C486E"/>
              </a:solidFill>
              <a:latin typeface="Courier New" pitchFamily="49" charset="0"/>
              <a:cs typeface="Courier New" pitchFamily="49" charset="0"/>
            </a:endParaRPr>
          </a:p>
          <a:p>
            <a:pPr>
              <a:spcBef>
                <a:spcPts val="400"/>
              </a:spcBef>
              <a:tabLst>
                <a:tab pos="354013" algn="l"/>
                <a:tab pos="719138" algn="l"/>
                <a:tab pos="1073150" algn="l"/>
              </a:tabLst>
            </a:pPr>
            <a:r>
              <a:rPr lang="fr-BE" sz="1400" b="1" smtClean="0">
                <a:solidFill>
                  <a:srgbClr val="3C486E"/>
                </a:solidFill>
                <a:latin typeface="Courier New" pitchFamily="49" charset="0"/>
                <a:cs typeface="Courier New" pitchFamily="49" charset="0"/>
              </a:rPr>
              <a:t>import org.junit.*;</a:t>
            </a:r>
          </a:p>
          <a:p>
            <a:pPr>
              <a:spcBef>
                <a:spcPts val="400"/>
              </a:spcBef>
              <a:tabLst>
                <a:tab pos="354013" algn="l"/>
                <a:tab pos="719138" algn="l"/>
                <a:tab pos="1073150" algn="l"/>
              </a:tabLst>
            </a:pPr>
            <a:r>
              <a:rPr lang="fr-BE" sz="1400" b="1" smtClean="0">
                <a:solidFill>
                  <a:srgbClr val="3C486E"/>
                </a:solidFill>
                <a:latin typeface="Courier New" pitchFamily="49" charset="0"/>
                <a:cs typeface="Courier New" pitchFamily="49" charset="0"/>
              </a:rPr>
              <a:t>import static org.junit.Assert.*;</a:t>
            </a:r>
          </a:p>
          <a:p>
            <a:pPr>
              <a:spcBef>
                <a:spcPts val="400"/>
              </a:spcBef>
              <a:tabLst>
                <a:tab pos="354013" algn="l"/>
                <a:tab pos="719138" algn="l"/>
                <a:tab pos="1073150" algn="l"/>
              </a:tabLst>
            </a:pPr>
            <a:endParaRPr lang="fr-BE" sz="1400" b="1" smtClean="0">
              <a:solidFill>
                <a:srgbClr val="3C486E"/>
              </a:solidFill>
              <a:latin typeface="Courier New" pitchFamily="49" charset="0"/>
              <a:cs typeface="Courier New" pitchFamily="49" charset="0"/>
            </a:endParaRPr>
          </a:p>
          <a:p>
            <a:pPr>
              <a:spcBef>
                <a:spcPts val="400"/>
              </a:spcBef>
              <a:tabLst>
                <a:tab pos="354013" algn="l"/>
                <a:tab pos="719138" algn="l"/>
                <a:tab pos="1073150" algn="l"/>
              </a:tabLst>
            </a:pPr>
            <a:r>
              <a:rPr lang="fr-BE" sz="1400" b="1" smtClean="0">
                <a:solidFill>
                  <a:srgbClr val="3C486E"/>
                </a:solidFill>
                <a:latin typeface="Courier New" pitchFamily="49" charset="0"/>
                <a:cs typeface="Courier New" pitchFamily="49" charset="0"/>
              </a:rPr>
              <a:t>public class CalculatorTest {</a:t>
            </a:r>
          </a:p>
          <a:p>
            <a:pPr>
              <a:spcBef>
                <a:spcPts val="400"/>
              </a:spcBef>
              <a:tabLst>
                <a:tab pos="354013" algn="l"/>
                <a:tab pos="719138" algn="l"/>
                <a:tab pos="1073150" algn="l"/>
              </a:tabLst>
            </a:pPr>
            <a:r>
              <a:rPr lang="fr-BE" sz="1400" b="1" smtClean="0">
                <a:solidFill>
                  <a:srgbClr val="3C486E"/>
                </a:solidFill>
                <a:latin typeface="Courier New" pitchFamily="49" charset="0"/>
                <a:cs typeface="Courier New" pitchFamily="49" charset="0"/>
              </a:rPr>
              <a:t>	private static Calculator calculator = new Calculator();</a:t>
            </a:r>
          </a:p>
          <a:p>
            <a:pPr>
              <a:spcBef>
                <a:spcPts val="400"/>
              </a:spcBef>
              <a:tabLst>
                <a:tab pos="354013" algn="l"/>
                <a:tab pos="719138" algn="l"/>
                <a:tab pos="1073150" algn="l"/>
              </a:tabLst>
            </a:pPr>
            <a:endParaRPr lang="fr-BE" sz="1400" b="1" smtClean="0">
              <a:solidFill>
                <a:srgbClr val="3C486E"/>
              </a:solidFill>
              <a:latin typeface="Courier New" pitchFamily="49" charset="0"/>
              <a:cs typeface="Courier New" pitchFamily="49" charset="0"/>
            </a:endParaRPr>
          </a:p>
          <a:p>
            <a:pPr>
              <a:spcBef>
                <a:spcPts val="400"/>
              </a:spcBef>
              <a:tabLst>
                <a:tab pos="354013" algn="l"/>
                <a:tab pos="719138" algn="l"/>
                <a:tab pos="1073150" algn="l"/>
              </a:tabLst>
            </a:pPr>
            <a:r>
              <a:rPr lang="fr-BE" sz="1400" b="1" smtClean="0">
                <a:solidFill>
                  <a:srgbClr val="3C486E"/>
                </a:solidFill>
                <a:latin typeface="Courier New" pitchFamily="49" charset="0"/>
                <a:cs typeface="Courier New" pitchFamily="49" charset="0"/>
              </a:rPr>
              <a:t>	@Before</a:t>
            </a:r>
          </a:p>
          <a:p>
            <a:pPr>
              <a:spcBef>
                <a:spcPts val="400"/>
              </a:spcBef>
              <a:tabLst>
                <a:tab pos="354013" algn="l"/>
                <a:tab pos="719138" algn="l"/>
                <a:tab pos="1073150" algn="l"/>
              </a:tabLst>
            </a:pPr>
            <a:r>
              <a:rPr lang="fr-BE" sz="1400" b="1" smtClean="0">
                <a:solidFill>
                  <a:srgbClr val="3C486E"/>
                </a:solidFill>
                <a:latin typeface="Courier New" pitchFamily="49" charset="0"/>
                <a:cs typeface="Courier New" pitchFamily="49" charset="0"/>
              </a:rPr>
              <a:t>	public void clearCalculator() {</a:t>
            </a:r>
          </a:p>
          <a:p>
            <a:pPr>
              <a:spcBef>
                <a:spcPts val="400"/>
              </a:spcBef>
              <a:tabLst>
                <a:tab pos="354013" algn="l"/>
                <a:tab pos="719138" algn="l"/>
                <a:tab pos="1073150" algn="l"/>
              </a:tabLst>
            </a:pPr>
            <a:r>
              <a:rPr lang="fr-BE" sz="1400" b="1" smtClean="0">
                <a:solidFill>
                  <a:srgbClr val="3C486E"/>
                </a:solidFill>
                <a:latin typeface="Courier New" pitchFamily="49" charset="0"/>
                <a:cs typeface="Courier New" pitchFamily="49" charset="0"/>
              </a:rPr>
              <a:t>		calculator.clear();</a:t>
            </a:r>
          </a:p>
          <a:p>
            <a:pPr>
              <a:spcBef>
                <a:spcPts val="400"/>
              </a:spcBef>
              <a:tabLst>
                <a:tab pos="354013" algn="l"/>
                <a:tab pos="719138" algn="l"/>
                <a:tab pos="1073150" algn="l"/>
              </a:tabLst>
            </a:pPr>
            <a:r>
              <a:rPr lang="fr-BE" sz="1400" b="1" smtClean="0">
                <a:solidFill>
                  <a:srgbClr val="3C486E"/>
                </a:solidFill>
                <a:latin typeface="Courier New" pitchFamily="49" charset="0"/>
                <a:cs typeface="Courier New" pitchFamily="49" charset="0"/>
              </a:rPr>
              <a:t>	}</a:t>
            </a:r>
          </a:p>
          <a:p>
            <a:pPr>
              <a:spcBef>
                <a:spcPts val="400"/>
              </a:spcBef>
              <a:tabLst>
                <a:tab pos="354013" algn="l"/>
                <a:tab pos="719138" algn="l"/>
                <a:tab pos="1073150" algn="l"/>
              </a:tabLst>
            </a:pPr>
            <a:endParaRPr lang="fr-BE" sz="1400" b="1" smtClean="0">
              <a:solidFill>
                <a:srgbClr val="3C486E"/>
              </a:solidFill>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Utilisation (4/5)</a:t>
            </a:r>
            <a:endParaRPr lang="fr-BE"/>
          </a:p>
        </p:txBody>
      </p:sp>
      <p:sp>
        <p:nvSpPr>
          <p:cNvPr id="3" name="Content Placeholder 2"/>
          <p:cNvSpPr>
            <a:spLocks noGrp="1"/>
          </p:cNvSpPr>
          <p:nvPr>
            <p:ph idx="1"/>
          </p:nvPr>
        </p:nvSpPr>
        <p:spPr>
          <a:xfrm>
            <a:off x="468313" y="1268759"/>
            <a:ext cx="8229600" cy="4392265"/>
          </a:xfrm>
        </p:spPr>
        <p:txBody>
          <a:bodyPr/>
          <a:lstStyle/>
          <a:p>
            <a:r>
              <a:rPr lang="fr-BE" smtClean="0"/>
              <a:t>… exemple :</a:t>
            </a:r>
            <a:endParaRPr lang="fr-BE"/>
          </a:p>
        </p:txBody>
      </p:sp>
      <p:sp>
        <p:nvSpPr>
          <p:cNvPr id="5" name="Text Box 4"/>
          <p:cNvSpPr txBox="1">
            <a:spLocks noChangeArrowheads="1"/>
          </p:cNvSpPr>
          <p:nvPr/>
        </p:nvSpPr>
        <p:spPr bwMode="auto">
          <a:xfrm>
            <a:off x="684213" y="1916832"/>
            <a:ext cx="7777162" cy="3775393"/>
          </a:xfrm>
          <a:prstGeom prst="rect">
            <a:avLst/>
          </a:prstGeom>
          <a:noFill/>
          <a:ln w="9525" algn="ctr">
            <a:solidFill>
              <a:srgbClr val="3C486E"/>
            </a:solidFill>
            <a:miter lim="800000"/>
            <a:headEnd/>
            <a:tailEnd/>
          </a:ln>
        </p:spPr>
        <p:txBody>
          <a:bodyPr>
            <a:spAutoFit/>
          </a:bodyPr>
          <a:lstStyle/>
          <a:p>
            <a:pPr>
              <a:spcBef>
                <a:spcPts val="400"/>
              </a:spcBef>
              <a:tabLst>
                <a:tab pos="354013" algn="l"/>
                <a:tab pos="719138" algn="l"/>
                <a:tab pos="1073150" algn="l"/>
              </a:tabLst>
            </a:pPr>
            <a:r>
              <a:rPr lang="fr-BE" sz="1400" b="1" smtClean="0">
                <a:solidFill>
                  <a:srgbClr val="3C486E"/>
                </a:solidFill>
                <a:latin typeface="Courier New" pitchFamily="49" charset="0"/>
                <a:cs typeface="Courier New" pitchFamily="49" charset="0"/>
              </a:rPr>
              <a:t>	@Test</a:t>
            </a:r>
          </a:p>
          <a:p>
            <a:pPr>
              <a:spcBef>
                <a:spcPts val="400"/>
              </a:spcBef>
              <a:tabLst>
                <a:tab pos="354013" algn="l"/>
                <a:tab pos="719138" algn="l"/>
                <a:tab pos="1073150" algn="l"/>
              </a:tabLst>
            </a:pPr>
            <a:r>
              <a:rPr lang="fr-BE" sz="1400" b="1" smtClean="0">
                <a:solidFill>
                  <a:srgbClr val="3C486E"/>
                </a:solidFill>
                <a:latin typeface="Courier New" pitchFamily="49" charset="0"/>
                <a:cs typeface="Courier New" pitchFamily="49" charset="0"/>
              </a:rPr>
              <a:t>	public void testAdd() {</a:t>
            </a:r>
          </a:p>
          <a:p>
            <a:pPr>
              <a:spcBef>
                <a:spcPts val="400"/>
              </a:spcBef>
              <a:tabLst>
                <a:tab pos="354013" algn="l"/>
                <a:tab pos="719138" algn="l"/>
                <a:tab pos="1073150" algn="l"/>
              </a:tabLst>
            </a:pPr>
            <a:r>
              <a:rPr lang="fr-BE" sz="1400" b="1" smtClean="0">
                <a:solidFill>
                  <a:srgbClr val="3C486E"/>
                </a:solidFill>
                <a:latin typeface="Courier New" pitchFamily="49" charset="0"/>
                <a:cs typeface="Courier New" pitchFamily="49" charset="0"/>
              </a:rPr>
              <a:t>		calculator.add(1);</a:t>
            </a:r>
          </a:p>
          <a:p>
            <a:pPr>
              <a:spcBef>
                <a:spcPts val="400"/>
              </a:spcBef>
              <a:tabLst>
                <a:tab pos="354013" algn="l"/>
                <a:tab pos="719138" algn="l"/>
                <a:tab pos="1073150" algn="l"/>
              </a:tabLst>
            </a:pPr>
            <a:r>
              <a:rPr lang="fr-BE" sz="1400" b="1" smtClean="0">
                <a:solidFill>
                  <a:srgbClr val="3C486E"/>
                </a:solidFill>
                <a:latin typeface="Courier New" pitchFamily="49" charset="0"/>
                <a:cs typeface="Courier New" pitchFamily="49" charset="0"/>
              </a:rPr>
              <a:t>		calculator.add(1);</a:t>
            </a:r>
          </a:p>
          <a:p>
            <a:pPr>
              <a:spcBef>
                <a:spcPts val="400"/>
              </a:spcBef>
              <a:tabLst>
                <a:tab pos="354013" algn="l"/>
                <a:tab pos="719138" algn="l"/>
                <a:tab pos="1073150" algn="l"/>
              </a:tabLst>
            </a:pPr>
            <a:r>
              <a:rPr lang="fr-BE" sz="1400" b="1" smtClean="0">
                <a:solidFill>
                  <a:srgbClr val="3C486E"/>
                </a:solidFill>
                <a:latin typeface="Courier New" pitchFamily="49" charset="0"/>
                <a:cs typeface="Courier New" pitchFamily="49" charset="0"/>
              </a:rPr>
              <a:t>		assertEquals(calculator.getResult(), 2);</a:t>
            </a:r>
          </a:p>
          <a:p>
            <a:pPr>
              <a:spcBef>
                <a:spcPts val="400"/>
              </a:spcBef>
              <a:tabLst>
                <a:tab pos="354013" algn="l"/>
                <a:tab pos="719138" algn="l"/>
                <a:tab pos="1073150" algn="l"/>
              </a:tabLst>
            </a:pPr>
            <a:r>
              <a:rPr lang="fr-BE" sz="1400" b="1" smtClean="0">
                <a:solidFill>
                  <a:srgbClr val="3C486E"/>
                </a:solidFill>
                <a:latin typeface="Courier New" pitchFamily="49" charset="0"/>
                <a:cs typeface="Courier New" pitchFamily="49" charset="0"/>
              </a:rPr>
              <a:t>	}</a:t>
            </a:r>
          </a:p>
          <a:p>
            <a:pPr>
              <a:spcBef>
                <a:spcPts val="400"/>
              </a:spcBef>
              <a:tabLst>
                <a:tab pos="354013" algn="l"/>
                <a:tab pos="719138" algn="l"/>
                <a:tab pos="1073150" algn="l"/>
              </a:tabLst>
            </a:pPr>
            <a:endParaRPr lang="fr-BE" sz="1400" b="1" smtClean="0">
              <a:solidFill>
                <a:srgbClr val="3C486E"/>
              </a:solidFill>
              <a:latin typeface="Courier New" pitchFamily="49" charset="0"/>
              <a:cs typeface="Courier New" pitchFamily="49" charset="0"/>
            </a:endParaRPr>
          </a:p>
          <a:p>
            <a:pPr>
              <a:spcBef>
                <a:spcPts val="400"/>
              </a:spcBef>
              <a:tabLst>
                <a:tab pos="354013" algn="l"/>
                <a:tab pos="719138" algn="l"/>
                <a:tab pos="1073150" algn="l"/>
              </a:tabLst>
            </a:pPr>
            <a:r>
              <a:rPr lang="fr-BE" sz="1400" b="1" smtClean="0">
                <a:solidFill>
                  <a:srgbClr val="3C486E"/>
                </a:solidFill>
                <a:latin typeface="Courier New" pitchFamily="49" charset="0"/>
                <a:cs typeface="Courier New" pitchFamily="49" charset="0"/>
              </a:rPr>
              <a:t>	@Test</a:t>
            </a:r>
          </a:p>
          <a:p>
            <a:pPr>
              <a:spcBef>
                <a:spcPts val="400"/>
              </a:spcBef>
              <a:tabLst>
                <a:tab pos="354013" algn="l"/>
                <a:tab pos="719138" algn="l"/>
                <a:tab pos="1073150" algn="l"/>
              </a:tabLst>
            </a:pPr>
            <a:r>
              <a:rPr lang="fr-BE" sz="1400" b="1" smtClean="0">
                <a:solidFill>
                  <a:srgbClr val="3C486E"/>
                </a:solidFill>
                <a:latin typeface="Courier New" pitchFamily="49" charset="0"/>
                <a:cs typeface="Courier New" pitchFamily="49" charset="0"/>
              </a:rPr>
              <a:t>	public void testSubtract() {</a:t>
            </a:r>
          </a:p>
          <a:p>
            <a:pPr>
              <a:spcBef>
                <a:spcPts val="400"/>
              </a:spcBef>
              <a:tabLst>
                <a:tab pos="354013" algn="l"/>
                <a:tab pos="719138" algn="l"/>
                <a:tab pos="1073150" algn="l"/>
              </a:tabLst>
            </a:pPr>
            <a:r>
              <a:rPr lang="fr-BE" sz="1400" b="1" smtClean="0">
                <a:solidFill>
                  <a:srgbClr val="3C486E"/>
                </a:solidFill>
                <a:latin typeface="Courier New" pitchFamily="49" charset="0"/>
                <a:cs typeface="Courier New" pitchFamily="49" charset="0"/>
              </a:rPr>
              <a:t>		calculator.add(10);</a:t>
            </a:r>
          </a:p>
          <a:p>
            <a:pPr>
              <a:spcBef>
                <a:spcPts val="400"/>
              </a:spcBef>
              <a:tabLst>
                <a:tab pos="354013" algn="l"/>
                <a:tab pos="719138" algn="l"/>
                <a:tab pos="1073150" algn="l"/>
              </a:tabLst>
            </a:pPr>
            <a:r>
              <a:rPr lang="fr-BE" sz="1400" b="1" smtClean="0">
                <a:solidFill>
                  <a:srgbClr val="3C486E"/>
                </a:solidFill>
                <a:latin typeface="Courier New" pitchFamily="49" charset="0"/>
                <a:cs typeface="Courier New" pitchFamily="49" charset="0"/>
              </a:rPr>
              <a:t>		calculator.substract(2);</a:t>
            </a:r>
          </a:p>
          <a:p>
            <a:pPr>
              <a:spcBef>
                <a:spcPts val="400"/>
              </a:spcBef>
              <a:tabLst>
                <a:tab pos="354013" algn="l"/>
                <a:tab pos="719138" algn="l"/>
                <a:tab pos="1073150" algn="l"/>
              </a:tabLst>
            </a:pPr>
            <a:r>
              <a:rPr lang="fr-BE" sz="1400" b="1" smtClean="0">
                <a:solidFill>
                  <a:srgbClr val="3C486E"/>
                </a:solidFill>
                <a:latin typeface="Courier New" pitchFamily="49" charset="0"/>
                <a:cs typeface="Courier New" pitchFamily="49" charset="0"/>
              </a:rPr>
              <a:t>		assertEquals(calculator.getResult(), 8);</a:t>
            </a:r>
          </a:p>
          <a:p>
            <a:pPr>
              <a:spcBef>
                <a:spcPts val="400"/>
              </a:spcBef>
              <a:tabLst>
                <a:tab pos="354013" algn="l"/>
                <a:tab pos="719138" algn="l"/>
                <a:tab pos="1073150" algn="l"/>
              </a:tabLst>
            </a:pPr>
            <a:r>
              <a:rPr lang="fr-BE" sz="1400" b="1" smtClean="0">
                <a:solidFill>
                  <a:srgbClr val="3C486E"/>
                </a:solidFill>
                <a:latin typeface="Courier New" pitchFamily="49" charset="0"/>
                <a:cs typeface="Courier New" pitchFamily="49" charset="0"/>
              </a:rPr>
              <a:t>	}</a:t>
            </a:r>
          </a:p>
          <a:p>
            <a:pPr>
              <a:spcBef>
                <a:spcPts val="400"/>
              </a:spcBef>
              <a:tabLst>
                <a:tab pos="354013" algn="l"/>
                <a:tab pos="719138" algn="l"/>
                <a:tab pos="1073150" algn="l"/>
              </a:tabLst>
            </a:pPr>
            <a:r>
              <a:rPr lang="fr-BE" sz="1400" b="1" smtClean="0">
                <a:solidFill>
                  <a:srgbClr val="3C486E"/>
                </a:solidFill>
                <a:latin typeface="Courier New" pitchFamily="49" charset="0"/>
                <a:cs typeface="Courier New" pitchFamily="49" charset="0"/>
              </a:rPr>
              <a:t>}</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Utilisation (5/5)</a:t>
            </a:r>
            <a:endParaRPr lang="fr-BE"/>
          </a:p>
        </p:txBody>
      </p:sp>
      <p:sp>
        <p:nvSpPr>
          <p:cNvPr id="3" name="Content Placeholder 2"/>
          <p:cNvSpPr>
            <a:spLocks noGrp="1"/>
          </p:cNvSpPr>
          <p:nvPr>
            <p:ph idx="1"/>
          </p:nvPr>
        </p:nvSpPr>
        <p:spPr>
          <a:xfrm>
            <a:off x="468313" y="1412776"/>
            <a:ext cx="8229600" cy="4248248"/>
          </a:xfrm>
        </p:spPr>
        <p:txBody>
          <a:bodyPr/>
          <a:lstStyle/>
          <a:p>
            <a:r>
              <a:rPr lang="fr-BE" smtClean="0"/>
              <a:t>Exécution des tests </a:t>
            </a:r>
            <a:br>
              <a:rPr lang="fr-BE" smtClean="0"/>
            </a:br>
            <a:r>
              <a:rPr lang="fr-BE" smtClean="0"/>
              <a:t>depuis Eclipse :</a:t>
            </a:r>
            <a:endParaRPr lang="fr-BE"/>
          </a:p>
        </p:txBody>
      </p:sp>
      <p:pic>
        <p:nvPicPr>
          <p:cNvPr id="5" name="Picture 4" descr="Screenshot.png"/>
          <p:cNvPicPr>
            <a:picLocks noChangeAspect="1"/>
          </p:cNvPicPr>
          <p:nvPr/>
        </p:nvPicPr>
        <p:blipFill>
          <a:blip r:embed="rId2" cstate="print"/>
          <a:stretch>
            <a:fillRect/>
          </a:stretch>
        </p:blipFill>
        <p:spPr>
          <a:xfrm>
            <a:off x="3851920" y="680098"/>
            <a:ext cx="5184576" cy="6054801"/>
          </a:xfrm>
          <a:prstGeom prst="rect">
            <a:avLst/>
          </a:prstGeom>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Classe de test</a:t>
            </a:r>
            <a:endParaRPr lang="fr-BE"/>
          </a:p>
        </p:txBody>
      </p:sp>
      <p:sp>
        <p:nvSpPr>
          <p:cNvPr id="3" name="Content Placeholder 2"/>
          <p:cNvSpPr>
            <a:spLocks noGrp="1"/>
          </p:cNvSpPr>
          <p:nvPr>
            <p:ph idx="1"/>
          </p:nvPr>
        </p:nvSpPr>
        <p:spPr>
          <a:xfrm>
            <a:off x="468313" y="1412776"/>
            <a:ext cx="8229600" cy="4248249"/>
          </a:xfrm>
        </p:spPr>
        <p:txBody>
          <a:bodyPr/>
          <a:lstStyle/>
          <a:p>
            <a:r>
              <a:rPr lang="fr-BE" smtClean="0"/>
              <a:t>Depuis JUnit 4, pas de classe à étendre …</a:t>
            </a:r>
          </a:p>
          <a:p>
            <a:endParaRPr lang="fr-BE" smtClean="0"/>
          </a:p>
          <a:p>
            <a:endParaRPr lang="fr-BE" smtClean="0"/>
          </a:p>
          <a:p>
            <a:endParaRPr lang="fr-BE" smtClean="0"/>
          </a:p>
          <a:p>
            <a:r>
              <a:rPr lang="fr-BE" smtClean="0"/>
              <a:t>Par convention, la classe de test porte le nom de la classe à tester suffixé par "Test".</a:t>
            </a:r>
            <a:endParaRPr lang="fr-BE"/>
          </a:p>
        </p:txBody>
      </p:sp>
      <p:sp>
        <p:nvSpPr>
          <p:cNvPr id="5" name="Text Box 4"/>
          <p:cNvSpPr txBox="1">
            <a:spLocks noChangeArrowheads="1"/>
          </p:cNvSpPr>
          <p:nvPr/>
        </p:nvSpPr>
        <p:spPr bwMode="auto">
          <a:xfrm>
            <a:off x="683270" y="2132856"/>
            <a:ext cx="7777162" cy="1641475"/>
          </a:xfrm>
          <a:prstGeom prst="rect">
            <a:avLst/>
          </a:prstGeom>
          <a:solidFill>
            <a:schemeClr val="bg1"/>
          </a:solidFill>
          <a:ln w="9525" algn="ctr">
            <a:solidFill>
              <a:srgbClr val="3C486E"/>
            </a:solidFill>
            <a:miter lim="800000"/>
            <a:headEnd/>
            <a:tailEnd/>
          </a:ln>
        </p:spPr>
        <p:txBody>
          <a:bodyPr wrap="square">
            <a:spAutoFit/>
          </a:bodyPr>
          <a:lstStyle/>
          <a:p>
            <a:pPr>
              <a:spcBef>
                <a:spcPts val="400"/>
              </a:spcBef>
              <a:tabLst>
                <a:tab pos="354013" algn="l"/>
                <a:tab pos="719138" algn="l"/>
                <a:tab pos="1073150" algn="l"/>
              </a:tabLst>
            </a:pPr>
            <a:r>
              <a:rPr lang="fr-BE" sz="1400" b="1" smtClean="0">
                <a:solidFill>
                  <a:srgbClr val="3C486E"/>
                </a:solidFill>
                <a:latin typeface="Courier New" pitchFamily="49" charset="0"/>
                <a:cs typeface="Courier New" pitchFamily="49" charset="0"/>
              </a:rPr>
              <a:t>package be.wavenet.calculator;</a:t>
            </a:r>
          </a:p>
          <a:p>
            <a:pPr>
              <a:spcBef>
                <a:spcPts val="400"/>
              </a:spcBef>
              <a:tabLst>
                <a:tab pos="354013" algn="l"/>
                <a:tab pos="719138" algn="l"/>
                <a:tab pos="1073150" algn="l"/>
              </a:tabLst>
            </a:pPr>
            <a:endParaRPr lang="fr-BE" sz="1400" b="1" smtClean="0">
              <a:solidFill>
                <a:srgbClr val="3C486E"/>
              </a:solidFill>
              <a:latin typeface="Courier New" pitchFamily="49" charset="0"/>
              <a:cs typeface="Courier New" pitchFamily="49" charset="0"/>
            </a:endParaRPr>
          </a:p>
          <a:p>
            <a:pPr>
              <a:spcBef>
                <a:spcPts val="400"/>
              </a:spcBef>
              <a:tabLst>
                <a:tab pos="354013" algn="l"/>
                <a:tab pos="719138" algn="l"/>
                <a:tab pos="1073150" algn="l"/>
              </a:tabLst>
            </a:pPr>
            <a:r>
              <a:rPr lang="fr-BE" sz="1400" b="1" smtClean="0">
                <a:solidFill>
                  <a:srgbClr val="3C486E"/>
                </a:solidFill>
                <a:latin typeface="Courier New" pitchFamily="49" charset="0"/>
                <a:cs typeface="Courier New" pitchFamily="49" charset="0"/>
              </a:rPr>
              <a:t>public class CalculatorTest {</a:t>
            </a:r>
          </a:p>
          <a:p>
            <a:pPr>
              <a:spcBef>
                <a:spcPts val="400"/>
              </a:spcBef>
              <a:tabLst>
                <a:tab pos="354013" algn="l"/>
                <a:tab pos="719138" algn="l"/>
                <a:tab pos="1073150" algn="l"/>
              </a:tabLst>
            </a:pPr>
            <a:r>
              <a:rPr lang="fr-BE" sz="1400" b="1" smtClean="0">
                <a:solidFill>
                  <a:srgbClr val="3C486E"/>
                </a:solidFill>
                <a:latin typeface="Courier New" pitchFamily="49" charset="0"/>
                <a:cs typeface="Courier New" pitchFamily="49" charset="0"/>
              </a:rPr>
              <a:t>	// ...</a:t>
            </a:r>
          </a:p>
          <a:p>
            <a:pPr>
              <a:spcBef>
                <a:spcPts val="400"/>
              </a:spcBef>
              <a:tabLst>
                <a:tab pos="354013" algn="l"/>
                <a:tab pos="719138" algn="l"/>
                <a:tab pos="1073150" algn="l"/>
              </a:tabLst>
            </a:pPr>
            <a:r>
              <a:rPr lang="fr-BE" sz="1400" b="1" smtClean="0">
                <a:solidFill>
                  <a:srgbClr val="3C486E"/>
                </a:solidFill>
                <a:latin typeface="Courier New" pitchFamily="49" charset="0"/>
                <a:cs typeface="Courier New" pitchFamily="49" charset="0"/>
              </a:rPr>
              <a:t>}</a:t>
            </a:r>
          </a:p>
          <a:p>
            <a:pPr>
              <a:spcBef>
                <a:spcPts val="400"/>
              </a:spcBef>
              <a:tabLst>
                <a:tab pos="354013" algn="l"/>
                <a:tab pos="719138" algn="l"/>
                <a:tab pos="1073150" algn="l"/>
              </a:tabLst>
            </a:pPr>
            <a:endParaRPr lang="fr-BE" sz="1400" b="1" smtClean="0">
              <a:solidFill>
                <a:srgbClr val="3C486E"/>
              </a:solidFill>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Méthode de test (1/2)</a:t>
            </a:r>
            <a:endParaRPr lang="fr-BE"/>
          </a:p>
        </p:txBody>
      </p:sp>
      <p:sp>
        <p:nvSpPr>
          <p:cNvPr id="3" name="Content Placeholder 2"/>
          <p:cNvSpPr>
            <a:spLocks noGrp="1"/>
          </p:cNvSpPr>
          <p:nvPr>
            <p:ph idx="1"/>
          </p:nvPr>
        </p:nvSpPr>
        <p:spPr>
          <a:xfrm>
            <a:off x="468313" y="1268759"/>
            <a:ext cx="8229600" cy="4392265"/>
          </a:xfrm>
        </p:spPr>
        <p:txBody>
          <a:bodyPr/>
          <a:lstStyle/>
          <a:p>
            <a:r>
              <a:rPr lang="fr-BE" smtClean="0"/>
              <a:t>Importation du package </a:t>
            </a:r>
            <a:r>
              <a:rPr lang="fr-BE" smtClean="0">
                <a:latin typeface="Courier New" pitchFamily="49" charset="0"/>
                <a:cs typeface="Courier New" pitchFamily="49" charset="0"/>
              </a:rPr>
              <a:t>org.junit.*</a:t>
            </a:r>
          </a:p>
          <a:p>
            <a:r>
              <a:rPr lang="fr-BE" smtClean="0"/>
              <a:t>Utilisation de l'annotation </a:t>
            </a:r>
            <a:r>
              <a:rPr lang="fr-BE" smtClean="0">
                <a:latin typeface="Courier New" pitchFamily="49" charset="0"/>
                <a:cs typeface="Courier New" pitchFamily="49" charset="0"/>
              </a:rPr>
              <a:t>@Test </a:t>
            </a:r>
            <a:r>
              <a:rPr lang="fr-BE" smtClean="0"/>
              <a:t>pour marquer la méthode de test.</a:t>
            </a:r>
          </a:p>
          <a:p>
            <a:endParaRPr lang="fr-BE" smtClean="0"/>
          </a:p>
          <a:p>
            <a:endParaRPr lang="fr-BE" smtClean="0"/>
          </a:p>
          <a:p>
            <a:endParaRPr lang="fr-BE" smtClean="0"/>
          </a:p>
          <a:p>
            <a:endParaRPr lang="fr-BE" sz="1000" smtClean="0"/>
          </a:p>
          <a:p>
            <a:r>
              <a:rPr lang="fr-BE" smtClean="0"/>
              <a:t>Nom de méthode quelconque …</a:t>
            </a:r>
            <a:br>
              <a:rPr lang="fr-BE" smtClean="0"/>
            </a:br>
            <a:r>
              <a:rPr lang="fr-BE" smtClean="0"/>
              <a:t>Par convention, le nom est préfixé par "test"</a:t>
            </a:r>
            <a:endParaRPr lang="fr-BE"/>
          </a:p>
        </p:txBody>
      </p:sp>
      <p:sp>
        <p:nvSpPr>
          <p:cNvPr id="5" name="Text Box 4"/>
          <p:cNvSpPr txBox="1">
            <a:spLocks noChangeArrowheads="1"/>
          </p:cNvSpPr>
          <p:nvPr/>
        </p:nvSpPr>
        <p:spPr bwMode="auto">
          <a:xfrm>
            <a:off x="683270" y="2982238"/>
            <a:ext cx="7777162" cy="2174954"/>
          </a:xfrm>
          <a:prstGeom prst="rect">
            <a:avLst/>
          </a:prstGeom>
          <a:solidFill>
            <a:schemeClr val="bg1"/>
          </a:solidFill>
          <a:ln w="9525" algn="ctr">
            <a:solidFill>
              <a:srgbClr val="3C486E"/>
            </a:solidFill>
            <a:miter lim="800000"/>
            <a:headEnd/>
            <a:tailEnd/>
          </a:ln>
        </p:spPr>
        <p:txBody>
          <a:bodyPr wrap="square">
            <a:spAutoFit/>
          </a:bodyPr>
          <a:lstStyle/>
          <a:p>
            <a:pPr>
              <a:spcBef>
                <a:spcPts val="400"/>
              </a:spcBef>
              <a:tabLst>
                <a:tab pos="354013" algn="l"/>
                <a:tab pos="719138" algn="l"/>
                <a:tab pos="1073150" algn="l"/>
              </a:tabLst>
            </a:pPr>
            <a:r>
              <a:rPr lang="fr-BE" sz="1400" b="1" smtClean="0">
                <a:solidFill>
                  <a:srgbClr val="3C486E"/>
                </a:solidFill>
                <a:latin typeface="Courier New" pitchFamily="49" charset="0"/>
                <a:cs typeface="Courier New" pitchFamily="49" charset="0"/>
              </a:rPr>
              <a:t>public class CalculatorTest {</a:t>
            </a:r>
          </a:p>
          <a:p>
            <a:pPr>
              <a:spcBef>
                <a:spcPts val="400"/>
              </a:spcBef>
              <a:tabLst>
                <a:tab pos="354013" algn="l"/>
                <a:tab pos="719138" algn="l"/>
                <a:tab pos="1073150" algn="l"/>
              </a:tabLst>
            </a:pPr>
            <a:r>
              <a:rPr lang="fr-BE" sz="1400" b="1" smtClean="0">
                <a:solidFill>
                  <a:srgbClr val="3C486E"/>
                </a:solidFill>
                <a:latin typeface="Courier New" pitchFamily="49" charset="0"/>
                <a:cs typeface="Courier New" pitchFamily="49" charset="0"/>
              </a:rPr>
              <a:t>	</a:t>
            </a:r>
          </a:p>
          <a:p>
            <a:pPr>
              <a:spcBef>
                <a:spcPts val="400"/>
              </a:spcBef>
              <a:tabLst>
                <a:tab pos="354013" algn="l"/>
                <a:tab pos="719138" algn="l"/>
                <a:tab pos="1073150" algn="l"/>
              </a:tabLst>
            </a:pPr>
            <a:r>
              <a:rPr lang="fr-BE" sz="1400" b="1" smtClean="0">
                <a:solidFill>
                  <a:srgbClr val="3C486E"/>
                </a:solidFill>
                <a:latin typeface="Courier New" pitchFamily="49" charset="0"/>
                <a:cs typeface="Courier New" pitchFamily="49" charset="0"/>
              </a:rPr>
              <a:t>	@Test</a:t>
            </a:r>
          </a:p>
          <a:p>
            <a:pPr>
              <a:spcBef>
                <a:spcPts val="400"/>
              </a:spcBef>
              <a:tabLst>
                <a:tab pos="354013" algn="l"/>
                <a:tab pos="719138" algn="l"/>
                <a:tab pos="1073150" algn="l"/>
              </a:tabLst>
            </a:pPr>
            <a:r>
              <a:rPr lang="fr-BE" sz="1400" b="1" smtClean="0">
                <a:solidFill>
                  <a:srgbClr val="3C486E"/>
                </a:solidFill>
                <a:latin typeface="Courier New" pitchFamily="49" charset="0"/>
                <a:cs typeface="Courier New" pitchFamily="49" charset="0"/>
              </a:rPr>
              <a:t>	public void testAdd() {</a:t>
            </a:r>
          </a:p>
          <a:p>
            <a:pPr>
              <a:spcBef>
                <a:spcPts val="400"/>
              </a:spcBef>
              <a:tabLst>
                <a:tab pos="354013" algn="l"/>
                <a:tab pos="719138" algn="l"/>
                <a:tab pos="1073150" algn="l"/>
              </a:tabLst>
            </a:pPr>
            <a:r>
              <a:rPr lang="fr-BE" sz="1400" b="1" smtClean="0">
                <a:solidFill>
                  <a:srgbClr val="3C486E"/>
                </a:solidFill>
                <a:latin typeface="Courier New" pitchFamily="49" charset="0"/>
                <a:cs typeface="Courier New" pitchFamily="49" charset="0"/>
              </a:rPr>
              <a:t>		calculator.add(1);</a:t>
            </a:r>
          </a:p>
          <a:p>
            <a:pPr>
              <a:spcBef>
                <a:spcPts val="400"/>
              </a:spcBef>
              <a:tabLst>
                <a:tab pos="354013" algn="l"/>
                <a:tab pos="719138" algn="l"/>
                <a:tab pos="1073150" algn="l"/>
              </a:tabLst>
            </a:pPr>
            <a:r>
              <a:rPr lang="fr-BE" sz="1400" b="1" smtClean="0">
                <a:solidFill>
                  <a:srgbClr val="3C486E"/>
                </a:solidFill>
                <a:latin typeface="Courier New" pitchFamily="49" charset="0"/>
                <a:cs typeface="Courier New" pitchFamily="49" charset="0"/>
              </a:rPr>
              <a:t>		assertEquals(calculator.getResult(), 1);</a:t>
            </a:r>
          </a:p>
          <a:p>
            <a:pPr>
              <a:spcBef>
                <a:spcPts val="400"/>
              </a:spcBef>
              <a:tabLst>
                <a:tab pos="354013" algn="l"/>
                <a:tab pos="719138" algn="l"/>
                <a:tab pos="1073150" algn="l"/>
              </a:tabLst>
            </a:pPr>
            <a:r>
              <a:rPr lang="fr-BE" sz="1400" b="1" smtClean="0">
                <a:solidFill>
                  <a:srgbClr val="3C486E"/>
                </a:solidFill>
                <a:latin typeface="Courier New" pitchFamily="49" charset="0"/>
                <a:cs typeface="Courier New" pitchFamily="49" charset="0"/>
              </a:rPr>
              <a:t>	}</a:t>
            </a:r>
          </a:p>
          <a:p>
            <a:pPr>
              <a:spcBef>
                <a:spcPts val="400"/>
              </a:spcBef>
              <a:tabLst>
                <a:tab pos="354013" algn="l"/>
                <a:tab pos="719138" algn="l"/>
                <a:tab pos="1073150" algn="l"/>
              </a:tabLst>
            </a:pPr>
            <a:r>
              <a:rPr lang="fr-BE" sz="1400" b="1" smtClean="0">
                <a:solidFill>
                  <a:srgbClr val="3C486E"/>
                </a:solidFill>
                <a:latin typeface="Courier New" pitchFamily="49" charset="0"/>
                <a:cs typeface="Courier New" pitchFamily="49" charset="0"/>
              </a:rPr>
              <a:t>}</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Méthode de test (2/2)</a:t>
            </a:r>
            <a:endParaRPr lang="fr-BE"/>
          </a:p>
        </p:txBody>
      </p:sp>
      <p:sp>
        <p:nvSpPr>
          <p:cNvPr id="3" name="Content Placeholder 2"/>
          <p:cNvSpPr>
            <a:spLocks noGrp="1"/>
          </p:cNvSpPr>
          <p:nvPr>
            <p:ph idx="1"/>
          </p:nvPr>
        </p:nvSpPr>
        <p:spPr>
          <a:xfrm>
            <a:off x="468313" y="1196752"/>
            <a:ext cx="8229600" cy="4464272"/>
          </a:xfrm>
        </p:spPr>
        <p:txBody>
          <a:bodyPr/>
          <a:lstStyle/>
          <a:p>
            <a:r>
              <a:rPr lang="fr-BE" smtClean="0"/>
              <a:t>La méthode de test doit être publique, de type </a:t>
            </a:r>
            <a:r>
              <a:rPr lang="fr-BE" smtClean="0">
                <a:latin typeface="Courier New" pitchFamily="49" charset="0"/>
                <a:cs typeface="Courier New" pitchFamily="49" charset="0"/>
              </a:rPr>
              <a:t>void</a:t>
            </a:r>
            <a:r>
              <a:rPr lang="fr-BE" smtClean="0"/>
              <a:t> !</a:t>
            </a:r>
          </a:p>
          <a:p>
            <a:r>
              <a:rPr lang="fr-BE" smtClean="0"/>
              <a:t>Une méthode de test peut lever une exception (clause throws).</a:t>
            </a:r>
          </a:p>
          <a:p>
            <a:r>
              <a:rPr lang="fr-BE" smtClean="0"/>
              <a:t>Il est possible de tester qu'une exception est bien levée : </a:t>
            </a:r>
          </a:p>
          <a:p>
            <a:endParaRPr lang="fr-BE" sz="800" smtClean="0"/>
          </a:p>
          <a:p>
            <a:pPr lvl="1">
              <a:buNone/>
            </a:pPr>
            <a:r>
              <a:rPr lang="fr-BE" smtClean="0"/>
              <a:t>	</a:t>
            </a:r>
            <a:r>
              <a:rPr lang="fr-BE" smtClean="0">
                <a:latin typeface="Courier New" pitchFamily="49" charset="0"/>
                <a:cs typeface="Courier New" pitchFamily="49" charset="0"/>
              </a:rPr>
              <a:t>@Test(expected = NoSuchElementException.class)</a:t>
            </a:r>
          </a:p>
          <a:p>
            <a:pPr>
              <a:buNone/>
            </a:pPr>
            <a:r>
              <a:rPr lang="fr-BE" sz="800" smtClean="0"/>
              <a:t>	</a:t>
            </a:r>
          </a:p>
          <a:p>
            <a:pPr>
              <a:buNone/>
            </a:pPr>
            <a:r>
              <a:rPr lang="fr-BE" smtClean="0"/>
              <a:t>	Si cette exception n'est pas levée ou qu'une autre exception est levée, le test échoue.</a:t>
            </a:r>
          </a:p>
          <a:p>
            <a:r>
              <a:rPr lang="fr-BE" smtClean="0"/>
              <a:t>L'annotation </a:t>
            </a:r>
            <a:r>
              <a:rPr lang="fr-BE" smtClean="0">
                <a:latin typeface="Courier New" pitchFamily="49" charset="0"/>
                <a:cs typeface="Courier New" pitchFamily="49" charset="0"/>
              </a:rPr>
              <a:t>@Ignore </a:t>
            </a:r>
            <a:r>
              <a:rPr lang="fr-BE" smtClean="0"/>
              <a:t>peut être ajoutée pour ignorer un test.</a:t>
            </a:r>
            <a:endParaRPr lang="fr-BE"/>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Assertion</a:t>
            </a:r>
            <a:endParaRPr lang="fr-BE"/>
          </a:p>
        </p:txBody>
      </p:sp>
      <p:sp>
        <p:nvSpPr>
          <p:cNvPr id="3" name="Content Placeholder 2"/>
          <p:cNvSpPr>
            <a:spLocks noGrp="1"/>
          </p:cNvSpPr>
          <p:nvPr>
            <p:ph idx="1"/>
          </p:nvPr>
        </p:nvSpPr>
        <p:spPr>
          <a:xfrm>
            <a:off x="468313" y="1772816"/>
            <a:ext cx="8229600" cy="3888208"/>
          </a:xfrm>
        </p:spPr>
        <p:txBody>
          <a:bodyPr/>
          <a:lstStyle/>
          <a:p>
            <a:r>
              <a:rPr lang="fr-BE" b="1" smtClean="0"/>
              <a:t>Assertion</a:t>
            </a:r>
            <a:r>
              <a:rPr lang="fr-BE" smtClean="0"/>
              <a:t> = expression booléenne devant être vérifiée.</a:t>
            </a:r>
          </a:p>
          <a:p>
            <a:r>
              <a:rPr lang="fr-BE" smtClean="0"/>
              <a:t>Utilisation :</a:t>
            </a:r>
          </a:p>
          <a:p>
            <a:endParaRPr lang="fr-BE" sz="1000" smtClean="0"/>
          </a:p>
          <a:p>
            <a:pPr lvl="1"/>
            <a:r>
              <a:rPr lang="fr-BE" smtClean="0"/>
              <a:t>Vérifier que tout se passe comme attendu durant l'exécution du programme ;</a:t>
            </a:r>
          </a:p>
          <a:p>
            <a:pPr lvl="1"/>
            <a:endParaRPr lang="fr-BE" sz="1000" smtClean="0"/>
          </a:p>
          <a:p>
            <a:pPr lvl="1"/>
            <a:r>
              <a:rPr lang="fr-BE" b="1" smtClean="0"/>
              <a:t>Programmation par contrat</a:t>
            </a:r>
            <a:r>
              <a:rPr lang="fr-BE" smtClean="0"/>
              <a:t> : pré et post-conditions, invariants de classe.</a:t>
            </a:r>
          </a:p>
          <a:p>
            <a:endParaRPr lang="fr-BE"/>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Assertion Java</a:t>
            </a:r>
            <a:endParaRPr lang="fr-BE"/>
          </a:p>
        </p:txBody>
      </p:sp>
      <p:sp>
        <p:nvSpPr>
          <p:cNvPr id="3" name="Content Placeholder 2"/>
          <p:cNvSpPr>
            <a:spLocks noGrp="1"/>
          </p:cNvSpPr>
          <p:nvPr>
            <p:ph idx="1"/>
          </p:nvPr>
        </p:nvSpPr>
        <p:spPr>
          <a:xfrm>
            <a:off x="468312" y="1196752"/>
            <a:ext cx="8424167" cy="4464272"/>
          </a:xfrm>
        </p:spPr>
        <p:txBody>
          <a:bodyPr/>
          <a:lstStyle/>
          <a:p>
            <a:r>
              <a:rPr lang="fr-BE" smtClean="0"/>
              <a:t>Mot clé </a:t>
            </a:r>
            <a:r>
              <a:rPr lang="fr-BE" b="1" smtClean="0"/>
              <a:t>assert</a:t>
            </a:r>
            <a:r>
              <a:rPr lang="fr-BE" smtClean="0"/>
              <a:t> présent depuis la version 1.4 de Java.</a:t>
            </a:r>
          </a:p>
          <a:p>
            <a:r>
              <a:rPr lang="fr-BE" smtClean="0"/>
              <a:t>Syntaxe :</a:t>
            </a:r>
          </a:p>
          <a:p>
            <a:pPr>
              <a:buNone/>
            </a:pPr>
            <a:r>
              <a:rPr lang="fr-BE" smtClean="0">
                <a:latin typeface="Courier New" pitchFamily="49" charset="0"/>
                <a:cs typeface="Courier New" pitchFamily="49" charset="0"/>
              </a:rPr>
              <a:t>	</a:t>
            </a:r>
            <a:r>
              <a:rPr lang="fr-BE" sz="2000" smtClean="0">
                <a:latin typeface="Courier New" pitchFamily="49" charset="0"/>
                <a:cs typeface="Courier New" pitchFamily="49" charset="0"/>
              </a:rPr>
              <a:t>assert &lt;expression booléenne&gt; [: &lt;expression&gt;]</a:t>
            </a:r>
            <a:endParaRPr lang="fr-BE" sz="2000" smtClean="0"/>
          </a:p>
          <a:p>
            <a:pPr lvl="1">
              <a:buNone/>
            </a:pPr>
            <a:endParaRPr lang="fr-BE" sz="1000" smtClean="0"/>
          </a:p>
          <a:p>
            <a:pPr>
              <a:buNone/>
            </a:pPr>
            <a:r>
              <a:rPr lang="fr-BE" smtClean="0"/>
              <a:t>	Levée d'une AssertionError si l'expression booléenne n'est pas vérifiée. </a:t>
            </a:r>
          </a:p>
          <a:p>
            <a:pPr>
              <a:buNone/>
            </a:pPr>
            <a:r>
              <a:rPr lang="fr-BE" sz="800" smtClean="0"/>
              <a:t/>
            </a:r>
            <a:br>
              <a:rPr lang="fr-BE" sz="800" smtClean="0"/>
            </a:br>
            <a:r>
              <a:rPr lang="fr-BE" smtClean="0"/>
              <a:t>Si la deuxième expression est fournie, elle est convertie en String puis ajoutée comme message à l'erreur générée.</a:t>
            </a:r>
          </a:p>
          <a:p>
            <a:r>
              <a:rPr lang="fr-BE" smtClean="0"/>
              <a:t>Le support des exceptions doit être activé au lancement de l'application :     </a:t>
            </a:r>
            <a:r>
              <a:rPr lang="fr-BE" smtClean="0">
                <a:latin typeface="Courier New" pitchFamily="49" charset="0"/>
                <a:cs typeface="Courier New" pitchFamily="49" charset="0"/>
              </a:rPr>
              <a:t>java –ea ...</a:t>
            </a:r>
            <a:endParaRPr lang="vi-VN" smtClean="0">
              <a:latin typeface="Courier New" pitchFamily="49" charset="0"/>
              <a:cs typeface="Courier New" pitchFamily="49" charset="0"/>
            </a:endParaRPr>
          </a:p>
          <a:p>
            <a:endParaRPr lang="fr-BE"/>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Assertion JUnit (1/2)</a:t>
            </a:r>
            <a:endParaRPr lang="fr-BE"/>
          </a:p>
        </p:txBody>
      </p:sp>
      <p:sp>
        <p:nvSpPr>
          <p:cNvPr id="3" name="Content Placeholder 2"/>
          <p:cNvSpPr>
            <a:spLocks noGrp="1"/>
          </p:cNvSpPr>
          <p:nvPr>
            <p:ph idx="1"/>
          </p:nvPr>
        </p:nvSpPr>
        <p:spPr>
          <a:xfrm>
            <a:off x="468313" y="1556791"/>
            <a:ext cx="8229600" cy="4104233"/>
          </a:xfrm>
        </p:spPr>
        <p:txBody>
          <a:bodyPr/>
          <a:lstStyle/>
          <a:p>
            <a:r>
              <a:rPr lang="fr-BE" smtClean="0"/>
              <a:t>Méthodes statiques accessibles après </a:t>
            </a:r>
            <a:r>
              <a:rPr lang="fr-BE" b="1" smtClean="0"/>
              <a:t>importation statique</a:t>
            </a:r>
            <a:r>
              <a:rPr lang="fr-BE" smtClean="0"/>
              <a:t> du package </a:t>
            </a:r>
            <a:r>
              <a:rPr lang="fr-BE" b="1" smtClean="0"/>
              <a:t>org.junit.Assert</a:t>
            </a:r>
          </a:p>
          <a:p>
            <a:r>
              <a:rPr lang="fr-BE" smtClean="0"/>
              <a:t>Syntaxe :</a:t>
            </a:r>
          </a:p>
          <a:p>
            <a:pPr lvl="1"/>
            <a:r>
              <a:rPr lang="vi-VN" smtClean="0"/>
              <a:t>assertTrue(...), assertFalse(...)</a:t>
            </a:r>
            <a:endParaRPr lang="fr-BE" smtClean="0"/>
          </a:p>
          <a:p>
            <a:pPr lvl="1"/>
            <a:r>
              <a:rPr lang="vi-VN" smtClean="0"/>
              <a:t>assertEquals(Object</a:t>
            </a:r>
            <a:r>
              <a:rPr lang="fr-BE" smtClean="0"/>
              <a:t> o1</a:t>
            </a:r>
            <a:r>
              <a:rPr lang="vi-VN" smtClean="0"/>
              <a:t>, Object</a:t>
            </a:r>
            <a:r>
              <a:rPr lang="fr-BE" smtClean="0"/>
              <a:t> o2</a:t>
            </a:r>
            <a:r>
              <a:rPr lang="vi-VN" smtClean="0"/>
              <a:t>)</a:t>
            </a:r>
            <a:r>
              <a:rPr lang="fr-BE" smtClean="0"/>
              <a:t>   	</a:t>
            </a:r>
            <a:r>
              <a:rPr lang="fr-BE" smtClean="0">
                <a:sym typeface="Wingdings" pitchFamily="2" charset="2"/>
              </a:rPr>
              <a:t>  o1.equals(o2) ?</a:t>
            </a:r>
            <a:r>
              <a:rPr lang="fr-BE" smtClean="0"/>
              <a:t> </a:t>
            </a:r>
          </a:p>
          <a:p>
            <a:pPr lvl="1"/>
            <a:r>
              <a:rPr lang="vi-VN" smtClean="0"/>
              <a:t>assertSame(Object</a:t>
            </a:r>
            <a:r>
              <a:rPr lang="fr-BE" smtClean="0"/>
              <a:t> o1</a:t>
            </a:r>
            <a:r>
              <a:rPr lang="vi-VN" smtClean="0"/>
              <a:t>, Object</a:t>
            </a:r>
            <a:r>
              <a:rPr lang="fr-BE" smtClean="0"/>
              <a:t> o2</a:t>
            </a:r>
            <a:r>
              <a:rPr lang="vi-VN" smtClean="0"/>
              <a:t>)</a:t>
            </a:r>
            <a:r>
              <a:rPr lang="fr-BE" smtClean="0"/>
              <a:t>     	</a:t>
            </a:r>
            <a:r>
              <a:rPr lang="fr-BE" smtClean="0">
                <a:sym typeface="Wingdings" pitchFamily="2" charset="2"/>
              </a:rPr>
              <a:t>  o1 == o2 ? 	</a:t>
            </a:r>
            <a:endParaRPr lang="fr-BE" smtClean="0"/>
          </a:p>
          <a:p>
            <a:pPr lvl="1"/>
            <a:r>
              <a:rPr lang="vi-VN" smtClean="0"/>
              <a:t>assertNull(...)</a:t>
            </a:r>
            <a:r>
              <a:rPr lang="fr-BE" smtClean="0"/>
              <a:t>, assertNotNull(…)</a:t>
            </a:r>
            <a:endParaRPr lang="vi-VN" smtClean="0"/>
          </a:p>
          <a:p>
            <a:r>
              <a:rPr lang="fr-BE" smtClean="0"/>
              <a:t>Toutes ces méthodes lèvent une erreur</a:t>
            </a:r>
            <a:r>
              <a:rPr lang="vi-VN" smtClean="0"/>
              <a:t> </a:t>
            </a:r>
            <a:r>
              <a:rPr lang="vi-VN" smtClean="0">
                <a:latin typeface="Courier New" pitchFamily="49" charset="0"/>
                <a:cs typeface="Courier New" pitchFamily="49" charset="0"/>
              </a:rPr>
              <a:t>AssertionFailedError</a:t>
            </a:r>
            <a:r>
              <a:rPr lang="vi-VN" smtClean="0"/>
              <a:t> si l’assertion </a:t>
            </a:r>
            <a:r>
              <a:rPr lang="fr-BE" smtClean="0"/>
              <a:t>n'est pas vérifiée.</a:t>
            </a:r>
            <a:endParaRPr lang="vi-VN" smtClean="0"/>
          </a:p>
          <a:p>
            <a:endParaRPr lang="fr-BE"/>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4"/>
          <p:cNvSpPr>
            <a:spLocks noGrp="1" noChangeArrowheads="1"/>
          </p:cNvSpPr>
          <p:nvPr>
            <p:ph type="ctrTitle"/>
          </p:nvPr>
        </p:nvSpPr>
        <p:spPr/>
        <p:txBody>
          <a:bodyPr/>
          <a:lstStyle/>
          <a:p>
            <a:pPr eaLnBrk="1" hangingPunct="1"/>
            <a:r>
              <a:rPr lang="fr-BE" smtClean="0"/>
              <a:t>1. Tests logiciels</a:t>
            </a:r>
            <a:endParaRPr lang="fr-FR" smtClean="0"/>
          </a:p>
        </p:txBody>
      </p:sp>
      <p:sp>
        <p:nvSpPr>
          <p:cNvPr id="89091" name="Rectangle 5"/>
          <p:cNvSpPr>
            <a:spLocks noGrp="1" noChangeArrowheads="1"/>
          </p:cNvSpPr>
          <p:nvPr>
            <p:ph type="subTitle" idx="1"/>
          </p:nvPr>
        </p:nvSpPr>
        <p:spPr/>
        <p:txBody>
          <a:bodyPr/>
          <a:lstStyle/>
          <a:p>
            <a:pPr eaLnBrk="1" hangingPunct="1"/>
            <a:endParaRPr lang="fr-FR" smtClean="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Assertion JUnit (2/2)</a:t>
            </a:r>
            <a:endParaRPr lang="fr-BE"/>
          </a:p>
        </p:txBody>
      </p:sp>
      <p:sp>
        <p:nvSpPr>
          <p:cNvPr id="3" name="Content Placeholder 2"/>
          <p:cNvSpPr>
            <a:spLocks noGrp="1"/>
          </p:cNvSpPr>
          <p:nvPr>
            <p:ph idx="1"/>
          </p:nvPr>
        </p:nvSpPr>
        <p:spPr>
          <a:xfrm>
            <a:off x="468313" y="1340768"/>
            <a:ext cx="8229600" cy="4320256"/>
          </a:xfrm>
        </p:spPr>
        <p:txBody>
          <a:bodyPr/>
          <a:lstStyle/>
          <a:p>
            <a:r>
              <a:rPr lang="fr-BE" smtClean="0"/>
              <a:t>Exemple :</a:t>
            </a:r>
            <a:endParaRPr lang="fr-BE"/>
          </a:p>
        </p:txBody>
      </p:sp>
      <p:sp>
        <p:nvSpPr>
          <p:cNvPr id="5" name="Text Box 4"/>
          <p:cNvSpPr txBox="1">
            <a:spLocks noChangeArrowheads="1"/>
          </p:cNvSpPr>
          <p:nvPr/>
        </p:nvSpPr>
        <p:spPr bwMode="auto">
          <a:xfrm>
            <a:off x="683270" y="1988840"/>
            <a:ext cx="7777162" cy="3508653"/>
          </a:xfrm>
          <a:prstGeom prst="rect">
            <a:avLst/>
          </a:prstGeom>
          <a:solidFill>
            <a:schemeClr val="bg1"/>
          </a:solidFill>
          <a:ln w="9525" algn="ctr">
            <a:solidFill>
              <a:srgbClr val="3C486E"/>
            </a:solidFill>
            <a:miter lim="800000"/>
            <a:headEnd/>
            <a:tailEnd/>
          </a:ln>
        </p:spPr>
        <p:txBody>
          <a:bodyPr wrap="square">
            <a:spAutoFit/>
          </a:bodyPr>
          <a:lstStyle/>
          <a:p>
            <a:pPr>
              <a:spcBef>
                <a:spcPts val="400"/>
              </a:spcBef>
              <a:tabLst>
                <a:tab pos="354013" algn="l"/>
                <a:tab pos="719138" algn="l"/>
                <a:tab pos="1073150" algn="l"/>
              </a:tabLst>
            </a:pPr>
            <a:r>
              <a:rPr lang="fr-BE" sz="1400" b="1" smtClean="0">
                <a:solidFill>
                  <a:srgbClr val="3C486E"/>
                </a:solidFill>
                <a:latin typeface="Courier New" pitchFamily="49" charset="0"/>
                <a:cs typeface="Courier New" pitchFamily="49" charset="0"/>
              </a:rPr>
              <a:t>package be.wavenet.calculator;</a:t>
            </a:r>
          </a:p>
          <a:p>
            <a:pPr>
              <a:spcBef>
                <a:spcPts val="400"/>
              </a:spcBef>
              <a:tabLst>
                <a:tab pos="354013" algn="l"/>
                <a:tab pos="719138" algn="l"/>
                <a:tab pos="1073150" algn="l"/>
              </a:tabLst>
            </a:pPr>
            <a:endParaRPr lang="fr-BE" sz="1400" b="1" smtClean="0">
              <a:solidFill>
                <a:srgbClr val="3C486E"/>
              </a:solidFill>
              <a:latin typeface="Courier New" pitchFamily="49" charset="0"/>
              <a:cs typeface="Courier New" pitchFamily="49" charset="0"/>
            </a:endParaRPr>
          </a:p>
          <a:p>
            <a:pPr>
              <a:spcBef>
                <a:spcPts val="400"/>
              </a:spcBef>
              <a:tabLst>
                <a:tab pos="354013" algn="l"/>
                <a:tab pos="719138" algn="l"/>
                <a:tab pos="1073150" algn="l"/>
              </a:tabLst>
            </a:pPr>
            <a:r>
              <a:rPr lang="fr-BE" sz="1400" b="1" smtClean="0">
                <a:solidFill>
                  <a:srgbClr val="3C486E"/>
                </a:solidFill>
                <a:latin typeface="Courier New" pitchFamily="49" charset="0"/>
                <a:cs typeface="Courier New" pitchFamily="49" charset="0"/>
              </a:rPr>
              <a:t>import org.junit.*;</a:t>
            </a:r>
          </a:p>
          <a:p>
            <a:pPr>
              <a:spcBef>
                <a:spcPts val="400"/>
              </a:spcBef>
              <a:tabLst>
                <a:tab pos="354013" algn="l"/>
                <a:tab pos="719138" algn="l"/>
                <a:tab pos="1073150" algn="l"/>
              </a:tabLst>
            </a:pPr>
            <a:r>
              <a:rPr lang="fr-BE" sz="1400" b="1" smtClean="0">
                <a:solidFill>
                  <a:srgbClr val="3C486E"/>
                </a:solidFill>
                <a:latin typeface="Courier New" pitchFamily="49" charset="0"/>
                <a:cs typeface="Courier New" pitchFamily="49" charset="0"/>
              </a:rPr>
              <a:t>import static org.junit.Assert.*;</a:t>
            </a:r>
          </a:p>
          <a:p>
            <a:pPr>
              <a:spcBef>
                <a:spcPts val="400"/>
              </a:spcBef>
              <a:tabLst>
                <a:tab pos="354013" algn="l"/>
                <a:tab pos="719138" algn="l"/>
                <a:tab pos="1073150" algn="l"/>
              </a:tabLst>
            </a:pPr>
            <a:endParaRPr lang="fr-BE" sz="1400" b="1" smtClean="0">
              <a:solidFill>
                <a:srgbClr val="3C486E"/>
              </a:solidFill>
              <a:latin typeface="Courier New" pitchFamily="49" charset="0"/>
              <a:cs typeface="Courier New" pitchFamily="49" charset="0"/>
            </a:endParaRPr>
          </a:p>
          <a:p>
            <a:pPr>
              <a:spcBef>
                <a:spcPts val="400"/>
              </a:spcBef>
              <a:tabLst>
                <a:tab pos="354013" algn="l"/>
                <a:tab pos="719138" algn="l"/>
                <a:tab pos="1073150" algn="l"/>
              </a:tabLst>
            </a:pPr>
            <a:r>
              <a:rPr lang="fr-BE" sz="1400" b="1" smtClean="0">
                <a:solidFill>
                  <a:srgbClr val="3C486E"/>
                </a:solidFill>
                <a:latin typeface="Courier New" pitchFamily="49" charset="0"/>
                <a:cs typeface="Courier New" pitchFamily="49" charset="0"/>
              </a:rPr>
              <a:t>public class CalculatorTest {</a:t>
            </a:r>
          </a:p>
          <a:p>
            <a:pPr>
              <a:spcBef>
                <a:spcPts val="400"/>
              </a:spcBef>
              <a:tabLst>
                <a:tab pos="354013" algn="l"/>
                <a:tab pos="719138" algn="l"/>
                <a:tab pos="1073150" algn="l"/>
              </a:tabLst>
            </a:pPr>
            <a:r>
              <a:rPr lang="fr-BE" sz="1400" b="1" smtClean="0">
                <a:solidFill>
                  <a:srgbClr val="3C486E"/>
                </a:solidFill>
                <a:latin typeface="Courier New" pitchFamily="49" charset="0"/>
                <a:cs typeface="Courier New" pitchFamily="49" charset="0"/>
              </a:rPr>
              <a:t>	</a:t>
            </a:r>
          </a:p>
          <a:p>
            <a:pPr>
              <a:spcBef>
                <a:spcPts val="400"/>
              </a:spcBef>
              <a:tabLst>
                <a:tab pos="354013" algn="l"/>
                <a:tab pos="719138" algn="l"/>
                <a:tab pos="1073150" algn="l"/>
              </a:tabLst>
            </a:pPr>
            <a:r>
              <a:rPr lang="fr-BE" sz="1400" b="1" smtClean="0">
                <a:solidFill>
                  <a:srgbClr val="3C486E"/>
                </a:solidFill>
                <a:latin typeface="Courier New" pitchFamily="49" charset="0"/>
                <a:cs typeface="Courier New" pitchFamily="49" charset="0"/>
              </a:rPr>
              <a:t>	@Test</a:t>
            </a:r>
          </a:p>
          <a:p>
            <a:pPr>
              <a:spcBef>
                <a:spcPts val="400"/>
              </a:spcBef>
              <a:tabLst>
                <a:tab pos="354013" algn="l"/>
                <a:tab pos="719138" algn="l"/>
                <a:tab pos="1073150" algn="l"/>
              </a:tabLst>
            </a:pPr>
            <a:r>
              <a:rPr lang="fr-BE" sz="1400" b="1" smtClean="0">
                <a:solidFill>
                  <a:srgbClr val="3C486E"/>
                </a:solidFill>
                <a:latin typeface="Courier New" pitchFamily="49" charset="0"/>
                <a:cs typeface="Courier New" pitchFamily="49" charset="0"/>
              </a:rPr>
              <a:t>	public void testAdd() {</a:t>
            </a:r>
          </a:p>
          <a:p>
            <a:pPr>
              <a:spcBef>
                <a:spcPts val="400"/>
              </a:spcBef>
              <a:tabLst>
                <a:tab pos="354013" algn="l"/>
                <a:tab pos="719138" algn="l"/>
                <a:tab pos="1073150" algn="l"/>
              </a:tabLst>
            </a:pPr>
            <a:r>
              <a:rPr lang="fr-BE" sz="1400" b="1" smtClean="0">
                <a:solidFill>
                  <a:srgbClr val="3C486E"/>
                </a:solidFill>
                <a:latin typeface="Courier New" pitchFamily="49" charset="0"/>
                <a:cs typeface="Courier New" pitchFamily="49" charset="0"/>
              </a:rPr>
              <a:t>		calculator.add(1);</a:t>
            </a:r>
          </a:p>
          <a:p>
            <a:pPr>
              <a:spcBef>
                <a:spcPts val="400"/>
              </a:spcBef>
              <a:tabLst>
                <a:tab pos="354013" algn="l"/>
                <a:tab pos="719138" algn="l"/>
                <a:tab pos="1073150" algn="l"/>
              </a:tabLst>
            </a:pPr>
            <a:r>
              <a:rPr lang="fr-BE" sz="1400" b="1" smtClean="0">
                <a:solidFill>
                  <a:srgbClr val="3C486E"/>
                </a:solidFill>
                <a:latin typeface="Courier New" pitchFamily="49" charset="0"/>
                <a:cs typeface="Courier New" pitchFamily="49" charset="0"/>
              </a:rPr>
              <a:t>		assertEquals(calculator.getResult(), 1);</a:t>
            </a:r>
          </a:p>
          <a:p>
            <a:pPr>
              <a:spcBef>
                <a:spcPts val="400"/>
              </a:spcBef>
              <a:tabLst>
                <a:tab pos="354013" algn="l"/>
                <a:tab pos="719138" algn="l"/>
                <a:tab pos="1073150" algn="l"/>
              </a:tabLst>
            </a:pPr>
            <a:r>
              <a:rPr lang="fr-BE" sz="1400" b="1" smtClean="0">
                <a:solidFill>
                  <a:srgbClr val="3C486E"/>
                </a:solidFill>
                <a:latin typeface="Courier New" pitchFamily="49" charset="0"/>
                <a:cs typeface="Courier New" pitchFamily="49" charset="0"/>
              </a:rPr>
              <a:t>	}</a:t>
            </a:r>
          </a:p>
          <a:p>
            <a:pPr>
              <a:spcBef>
                <a:spcPts val="400"/>
              </a:spcBef>
              <a:tabLst>
                <a:tab pos="354013" algn="l"/>
                <a:tab pos="719138" algn="l"/>
                <a:tab pos="1073150" algn="l"/>
              </a:tabLst>
            </a:pPr>
            <a:r>
              <a:rPr lang="fr-BE" sz="1400" b="1" smtClean="0">
                <a:solidFill>
                  <a:srgbClr val="3C486E"/>
                </a:solidFill>
                <a:latin typeface="Courier New" pitchFamily="49" charset="0"/>
                <a:cs typeface="Courier New" pitchFamily="49" charset="0"/>
              </a:rPr>
              <a:t>}</a:t>
            </a:r>
          </a:p>
        </p:txBody>
      </p:sp>
      <p:sp>
        <p:nvSpPr>
          <p:cNvPr id="6" name="Rounded Rectangle 5"/>
          <p:cNvSpPr/>
          <p:nvPr/>
        </p:nvSpPr>
        <p:spPr bwMode="auto">
          <a:xfrm>
            <a:off x="755576" y="2780928"/>
            <a:ext cx="3528392" cy="288032"/>
          </a:xfrm>
          <a:prstGeom prst="round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fr-BE" sz="1800" b="0" i="0" u="none" strike="noStrike" cap="none" normalizeH="0" baseline="0" smtClean="0">
              <a:ln>
                <a:noFill/>
              </a:ln>
              <a:solidFill>
                <a:schemeClr val="tx1"/>
              </a:solidFill>
              <a:effectLst/>
              <a:latin typeface="Arial" charset="0"/>
              <a:cs typeface="Arial" charset="0"/>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Contexte d'une méthode de test (1/4)</a:t>
            </a:r>
            <a:endParaRPr lang="fr-BE"/>
          </a:p>
        </p:txBody>
      </p:sp>
      <p:sp>
        <p:nvSpPr>
          <p:cNvPr id="3" name="Content Placeholder 2"/>
          <p:cNvSpPr>
            <a:spLocks noGrp="1"/>
          </p:cNvSpPr>
          <p:nvPr>
            <p:ph idx="1"/>
          </p:nvPr>
        </p:nvSpPr>
        <p:spPr>
          <a:xfrm>
            <a:off x="468313" y="1700808"/>
            <a:ext cx="8064127" cy="3960216"/>
          </a:xfrm>
        </p:spPr>
        <p:txBody>
          <a:bodyPr/>
          <a:lstStyle/>
          <a:p>
            <a:r>
              <a:rPr lang="fr-BE" smtClean="0"/>
              <a:t>Plusieurs méthodes d'une classe de test peuvent initialiser des objets de la même façon …</a:t>
            </a:r>
          </a:p>
          <a:p>
            <a:r>
              <a:rPr lang="fr-BE" smtClean="0"/>
              <a:t>Il est possible de regrouper ces parties communes au sein d'un contexte de test (</a:t>
            </a:r>
            <a:r>
              <a:rPr lang="fr-BE" b="1" smtClean="0"/>
              <a:t>Test Fixture</a:t>
            </a:r>
            <a:r>
              <a:rPr lang="fr-BE" smtClean="0"/>
              <a:t>).</a:t>
            </a:r>
          </a:p>
          <a:p>
            <a:r>
              <a:rPr lang="fr-BE" b="1" smtClean="0"/>
              <a:t>Le contexte n'est pas partagé par les tests</a:t>
            </a:r>
            <a:r>
              <a:rPr lang="fr-BE" smtClean="0"/>
              <a:t>, chacun d'eux possède le sien afin de permettre une exécution indépendante.</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Contexte d'une méthode de test (2/4)</a:t>
            </a:r>
            <a:endParaRPr lang="fr-BE"/>
          </a:p>
        </p:txBody>
      </p:sp>
      <p:sp>
        <p:nvSpPr>
          <p:cNvPr id="3" name="Content Placeholder 2"/>
          <p:cNvSpPr>
            <a:spLocks noGrp="1"/>
          </p:cNvSpPr>
          <p:nvPr>
            <p:ph idx="1"/>
          </p:nvPr>
        </p:nvSpPr>
        <p:spPr>
          <a:xfrm>
            <a:off x="468313" y="1268760"/>
            <a:ext cx="8229600" cy="4248249"/>
          </a:xfrm>
        </p:spPr>
        <p:txBody>
          <a:bodyPr/>
          <a:lstStyle/>
          <a:p>
            <a:r>
              <a:rPr lang="fr-BE" smtClean="0"/>
              <a:t>L'initialisation du contexte est effectuée par toutes les méthodes de la classe de test annotées avec </a:t>
            </a:r>
            <a:r>
              <a:rPr lang="fr-BE" smtClean="0">
                <a:latin typeface="Courier New" pitchFamily="49" charset="0"/>
                <a:cs typeface="Courier New" pitchFamily="49" charset="0"/>
              </a:rPr>
              <a:t>org.junit.Before</a:t>
            </a:r>
            <a:r>
              <a:rPr lang="fr-BE" smtClean="0"/>
              <a:t> </a:t>
            </a:r>
          </a:p>
          <a:p>
            <a:endParaRPr lang="fr-BE" smtClean="0"/>
          </a:p>
          <a:p>
            <a:endParaRPr lang="fr-BE" smtClean="0"/>
          </a:p>
          <a:p>
            <a:endParaRPr lang="fr-BE" smtClean="0"/>
          </a:p>
          <a:p>
            <a:endParaRPr lang="fr-BE" smtClean="0"/>
          </a:p>
          <a:p>
            <a:r>
              <a:rPr lang="fr-BE" smtClean="0"/>
              <a:t>Ces méthodes doivent avoir une signature de type </a:t>
            </a:r>
            <a:r>
              <a:rPr lang="fr-BE" smtClean="0">
                <a:latin typeface="Courier New" pitchFamily="49" charset="0"/>
                <a:cs typeface="Courier New" pitchFamily="49" charset="0"/>
              </a:rPr>
              <a:t>public void</a:t>
            </a:r>
            <a:r>
              <a:rPr lang="fr-BE" smtClean="0"/>
              <a:t>.</a:t>
            </a:r>
          </a:p>
          <a:p>
            <a:endParaRPr lang="fr-BE" smtClean="0"/>
          </a:p>
        </p:txBody>
      </p:sp>
      <p:sp>
        <p:nvSpPr>
          <p:cNvPr id="5" name="Text Box 4"/>
          <p:cNvSpPr txBox="1">
            <a:spLocks noChangeArrowheads="1"/>
          </p:cNvSpPr>
          <p:nvPr/>
        </p:nvSpPr>
        <p:spPr bwMode="auto">
          <a:xfrm>
            <a:off x="683568" y="2715499"/>
            <a:ext cx="7777162" cy="2441694"/>
          </a:xfrm>
          <a:prstGeom prst="rect">
            <a:avLst/>
          </a:prstGeom>
          <a:solidFill>
            <a:schemeClr val="bg1"/>
          </a:solidFill>
          <a:ln w="9525" algn="ctr">
            <a:solidFill>
              <a:srgbClr val="3C486E"/>
            </a:solidFill>
            <a:miter lim="800000"/>
            <a:headEnd/>
            <a:tailEnd/>
          </a:ln>
        </p:spPr>
        <p:txBody>
          <a:bodyPr wrap="square">
            <a:spAutoFit/>
          </a:bodyPr>
          <a:lstStyle/>
          <a:p>
            <a:pPr>
              <a:spcBef>
                <a:spcPts val="400"/>
              </a:spcBef>
              <a:tabLst>
                <a:tab pos="354013" algn="l"/>
                <a:tab pos="719138" algn="l"/>
                <a:tab pos="1073150" algn="l"/>
              </a:tabLst>
            </a:pPr>
            <a:r>
              <a:rPr lang="fr-BE" sz="1400" b="1" smtClean="0">
                <a:solidFill>
                  <a:srgbClr val="3C486E"/>
                </a:solidFill>
                <a:latin typeface="Courier New" pitchFamily="49" charset="0"/>
                <a:cs typeface="Courier New" pitchFamily="49" charset="0"/>
              </a:rPr>
              <a:t>public class CalculatorTest {</a:t>
            </a:r>
          </a:p>
          <a:p>
            <a:pPr>
              <a:spcBef>
                <a:spcPts val="400"/>
              </a:spcBef>
              <a:tabLst>
                <a:tab pos="354013" algn="l"/>
                <a:tab pos="719138" algn="l"/>
                <a:tab pos="1073150" algn="l"/>
              </a:tabLst>
            </a:pPr>
            <a:r>
              <a:rPr lang="fr-BE" sz="1400" b="1" smtClean="0">
                <a:solidFill>
                  <a:srgbClr val="3C486E"/>
                </a:solidFill>
                <a:latin typeface="Courier New" pitchFamily="49" charset="0"/>
                <a:cs typeface="Courier New" pitchFamily="49" charset="0"/>
              </a:rPr>
              <a:t>	</a:t>
            </a:r>
          </a:p>
          <a:p>
            <a:pPr>
              <a:spcBef>
                <a:spcPts val="400"/>
              </a:spcBef>
              <a:tabLst>
                <a:tab pos="354013" algn="l"/>
                <a:tab pos="719138" algn="l"/>
                <a:tab pos="1073150" algn="l"/>
              </a:tabLst>
            </a:pPr>
            <a:r>
              <a:rPr lang="fr-BE" sz="1400" b="1" smtClean="0">
                <a:solidFill>
                  <a:srgbClr val="3C486E"/>
                </a:solidFill>
                <a:latin typeface="Courier New" pitchFamily="49" charset="0"/>
                <a:cs typeface="Courier New" pitchFamily="49" charset="0"/>
              </a:rPr>
              <a:t>	@Before</a:t>
            </a:r>
          </a:p>
          <a:p>
            <a:pPr>
              <a:spcBef>
                <a:spcPts val="400"/>
              </a:spcBef>
              <a:tabLst>
                <a:tab pos="354013" algn="l"/>
                <a:tab pos="719138" algn="l"/>
                <a:tab pos="1073150" algn="l"/>
              </a:tabLst>
            </a:pPr>
            <a:r>
              <a:rPr lang="fr-BE" sz="1400" b="1" smtClean="0">
                <a:solidFill>
                  <a:srgbClr val="3C486E"/>
                </a:solidFill>
                <a:latin typeface="Courier New" pitchFamily="49" charset="0"/>
                <a:cs typeface="Courier New" pitchFamily="49" charset="0"/>
              </a:rPr>
              <a:t>	public void init() {</a:t>
            </a:r>
          </a:p>
          <a:p>
            <a:pPr>
              <a:spcBef>
                <a:spcPts val="400"/>
              </a:spcBef>
              <a:tabLst>
                <a:tab pos="354013" algn="l"/>
                <a:tab pos="719138" algn="l"/>
                <a:tab pos="1073150" algn="l"/>
              </a:tabLst>
            </a:pPr>
            <a:r>
              <a:rPr lang="fr-BE" sz="1400" b="1" smtClean="0">
                <a:solidFill>
                  <a:srgbClr val="3C486E"/>
                </a:solidFill>
                <a:latin typeface="Courier New" pitchFamily="49" charset="0"/>
                <a:cs typeface="Courier New" pitchFamily="49" charset="0"/>
              </a:rPr>
              <a:t>		calculator.clear();</a:t>
            </a:r>
          </a:p>
          <a:p>
            <a:pPr>
              <a:spcBef>
                <a:spcPts val="400"/>
              </a:spcBef>
              <a:tabLst>
                <a:tab pos="354013" algn="l"/>
                <a:tab pos="719138" algn="l"/>
                <a:tab pos="1073150" algn="l"/>
              </a:tabLst>
            </a:pPr>
            <a:r>
              <a:rPr lang="fr-BE" sz="1400" b="1" smtClean="0">
                <a:solidFill>
                  <a:srgbClr val="3C486E"/>
                </a:solidFill>
                <a:latin typeface="Courier New" pitchFamily="49" charset="0"/>
                <a:cs typeface="Courier New" pitchFamily="49" charset="0"/>
              </a:rPr>
              <a:t>	}</a:t>
            </a:r>
          </a:p>
          <a:p>
            <a:pPr>
              <a:spcBef>
                <a:spcPts val="400"/>
              </a:spcBef>
              <a:tabLst>
                <a:tab pos="354013" algn="l"/>
                <a:tab pos="719138" algn="l"/>
                <a:tab pos="1073150" algn="l"/>
              </a:tabLst>
            </a:pPr>
            <a:endParaRPr lang="fr-BE" sz="1400" b="1" smtClean="0">
              <a:solidFill>
                <a:srgbClr val="3C486E"/>
              </a:solidFill>
              <a:latin typeface="Courier New" pitchFamily="49" charset="0"/>
              <a:cs typeface="Courier New" pitchFamily="49" charset="0"/>
            </a:endParaRPr>
          </a:p>
          <a:p>
            <a:pPr>
              <a:spcBef>
                <a:spcPts val="400"/>
              </a:spcBef>
              <a:tabLst>
                <a:tab pos="354013" algn="l"/>
                <a:tab pos="719138" algn="l"/>
                <a:tab pos="1073150" algn="l"/>
              </a:tabLst>
            </a:pPr>
            <a:r>
              <a:rPr lang="fr-BE" sz="1400" b="1" smtClean="0">
                <a:solidFill>
                  <a:srgbClr val="3C486E"/>
                </a:solidFill>
                <a:latin typeface="Courier New" pitchFamily="49" charset="0"/>
                <a:cs typeface="Courier New" pitchFamily="49" charset="0"/>
              </a:rPr>
              <a:t>	// ...</a:t>
            </a:r>
          </a:p>
          <a:p>
            <a:pPr>
              <a:spcBef>
                <a:spcPts val="400"/>
              </a:spcBef>
              <a:tabLst>
                <a:tab pos="354013" algn="l"/>
                <a:tab pos="719138" algn="l"/>
                <a:tab pos="1073150" algn="l"/>
              </a:tabLst>
            </a:pPr>
            <a:r>
              <a:rPr lang="fr-BE" sz="1400" b="1" smtClean="0">
                <a:solidFill>
                  <a:srgbClr val="3C486E"/>
                </a:solidFill>
                <a:latin typeface="Courier New" pitchFamily="49" charset="0"/>
                <a:cs typeface="Courier New" pitchFamily="49" charset="0"/>
              </a:rPr>
              <a:t>}</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Contexte d'une méthode de test (3/4)</a:t>
            </a:r>
            <a:endParaRPr lang="fr-BE"/>
          </a:p>
        </p:txBody>
      </p:sp>
      <p:sp>
        <p:nvSpPr>
          <p:cNvPr id="3" name="Content Placeholder 2"/>
          <p:cNvSpPr>
            <a:spLocks noGrp="1"/>
          </p:cNvSpPr>
          <p:nvPr>
            <p:ph idx="1"/>
          </p:nvPr>
        </p:nvSpPr>
        <p:spPr>
          <a:xfrm>
            <a:off x="468313" y="1340768"/>
            <a:ext cx="8229600" cy="4320256"/>
          </a:xfrm>
        </p:spPr>
        <p:txBody>
          <a:bodyPr/>
          <a:lstStyle/>
          <a:p>
            <a:r>
              <a:rPr lang="fr-BE" smtClean="0"/>
              <a:t>La destruction du contexte est effectuée par toutes les méthodes de la classe de test annotées avec </a:t>
            </a:r>
            <a:r>
              <a:rPr lang="fr-BE" smtClean="0">
                <a:latin typeface="Courier New" pitchFamily="49" charset="0"/>
                <a:cs typeface="Courier New" pitchFamily="49" charset="0"/>
              </a:rPr>
              <a:t>org.junit.After</a:t>
            </a:r>
            <a:r>
              <a:rPr lang="fr-BE" smtClean="0"/>
              <a:t> </a:t>
            </a:r>
          </a:p>
          <a:p>
            <a:endParaRPr lang="fr-BE" smtClean="0"/>
          </a:p>
          <a:p>
            <a:endParaRPr lang="fr-BE" smtClean="0"/>
          </a:p>
          <a:p>
            <a:endParaRPr lang="fr-BE" smtClean="0"/>
          </a:p>
          <a:p>
            <a:endParaRPr lang="fr-BE" smtClean="0"/>
          </a:p>
          <a:p>
            <a:r>
              <a:rPr lang="fr-BE" smtClean="0"/>
              <a:t>Ces méthodes doivent avoir une signature de type </a:t>
            </a:r>
            <a:r>
              <a:rPr lang="fr-BE" smtClean="0">
                <a:latin typeface="Courier New" pitchFamily="49" charset="0"/>
                <a:cs typeface="Courier New" pitchFamily="49" charset="0"/>
              </a:rPr>
              <a:t>public void</a:t>
            </a:r>
            <a:r>
              <a:rPr lang="fr-BE" smtClean="0"/>
              <a:t>.</a:t>
            </a:r>
          </a:p>
          <a:p>
            <a:endParaRPr lang="fr-BE" smtClean="0"/>
          </a:p>
        </p:txBody>
      </p:sp>
      <p:sp>
        <p:nvSpPr>
          <p:cNvPr id="5" name="Text Box 4"/>
          <p:cNvSpPr txBox="1">
            <a:spLocks noChangeArrowheads="1"/>
          </p:cNvSpPr>
          <p:nvPr/>
        </p:nvSpPr>
        <p:spPr bwMode="auto">
          <a:xfrm>
            <a:off x="755576" y="2780928"/>
            <a:ext cx="7777162" cy="2441694"/>
          </a:xfrm>
          <a:prstGeom prst="rect">
            <a:avLst/>
          </a:prstGeom>
          <a:solidFill>
            <a:schemeClr val="bg1"/>
          </a:solidFill>
          <a:ln w="9525" algn="ctr">
            <a:solidFill>
              <a:srgbClr val="3C486E"/>
            </a:solidFill>
            <a:miter lim="800000"/>
            <a:headEnd/>
            <a:tailEnd/>
          </a:ln>
        </p:spPr>
        <p:txBody>
          <a:bodyPr wrap="square">
            <a:spAutoFit/>
          </a:bodyPr>
          <a:lstStyle/>
          <a:p>
            <a:pPr>
              <a:spcBef>
                <a:spcPts val="400"/>
              </a:spcBef>
              <a:tabLst>
                <a:tab pos="354013" algn="l"/>
                <a:tab pos="719138" algn="l"/>
                <a:tab pos="1073150" algn="l"/>
              </a:tabLst>
            </a:pPr>
            <a:r>
              <a:rPr lang="fr-BE" sz="1400" b="1" smtClean="0">
                <a:solidFill>
                  <a:srgbClr val="3C486E"/>
                </a:solidFill>
                <a:latin typeface="Courier New" pitchFamily="49" charset="0"/>
                <a:cs typeface="Courier New" pitchFamily="49" charset="0"/>
              </a:rPr>
              <a:t>public class CalculatorTest {</a:t>
            </a:r>
          </a:p>
          <a:p>
            <a:pPr>
              <a:spcBef>
                <a:spcPts val="400"/>
              </a:spcBef>
              <a:tabLst>
                <a:tab pos="354013" algn="l"/>
                <a:tab pos="719138" algn="l"/>
                <a:tab pos="1073150" algn="l"/>
              </a:tabLst>
            </a:pPr>
            <a:r>
              <a:rPr lang="fr-BE" sz="1400" b="1" smtClean="0">
                <a:solidFill>
                  <a:srgbClr val="3C486E"/>
                </a:solidFill>
                <a:latin typeface="Courier New" pitchFamily="49" charset="0"/>
                <a:cs typeface="Courier New" pitchFamily="49" charset="0"/>
              </a:rPr>
              <a:t>	</a:t>
            </a:r>
          </a:p>
          <a:p>
            <a:pPr>
              <a:spcBef>
                <a:spcPts val="400"/>
              </a:spcBef>
              <a:tabLst>
                <a:tab pos="354013" algn="l"/>
                <a:tab pos="719138" algn="l"/>
                <a:tab pos="1073150" algn="l"/>
              </a:tabLst>
            </a:pPr>
            <a:r>
              <a:rPr lang="fr-BE" sz="1400" b="1" smtClean="0">
                <a:solidFill>
                  <a:srgbClr val="3C486E"/>
                </a:solidFill>
                <a:latin typeface="Courier New" pitchFamily="49" charset="0"/>
                <a:cs typeface="Courier New" pitchFamily="49" charset="0"/>
              </a:rPr>
              <a:t>	@After</a:t>
            </a:r>
          </a:p>
          <a:p>
            <a:pPr>
              <a:spcBef>
                <a:spcPts val="400"/>
              </a:spcBef>
              <a:tabLst>
                <a:tab pos="354013" algn="l"/>
                <a:tab pos="719138" algn="l"/>
                <a:tab pos="1073150" algn="l"/>
              </a:tabLst>
            </a:pPr>
            <a:r>
              <a:rPr lang="fr-BE" sz="1400" b="1" smtClean="0">
                <a:solidFill>
                  <a:srgbClr val="3C486E"/>
                </a:solidFill>
                <a:latin typeface="Courier New" pitchFamily="49" charset="0"/>
                <a:cs typeface="Courier New" pitchFamily="49" charset="0"/>
              </a:rPr>
              <a:t>	public void destroy() {</a:t>
            </a:r>
          </a:p>
          <a:p>
            <a:pPr>
              <a:spcBef>
                <a:spcPts val="400"/>
              </a:spcBef>
              <a:tabLst>
                <a:tab pos="354013" algn="l"/>
                <a:tab pos="719138" algn="l"/>
                <a:tab pos="1073150" algn="l"/>
              </a:tabLst>
            </a:pPr>
            <a:r>
              <a:rPr lang="fr-BE" sz="1400" b="1" smtClean="0">
                <a:solidFill>
                  <a:srgbClr val="3C486E"/>
                </a:solidFill>
                <a:latin typeface="Courier New" pitchFamily="49" charset="0"/>
                <a:cs typeface="Courier New" pitchFamily="49" charset="0"/>
              </a:rPr>
              <a:t>		calculator.clear();</a:t>
            </a:r>
          </a:p>
          <a:p>
            <a:pPr>
              <a:spcBef>
                <a:spcPts val="400"/>
              </a:spcBef>
              <a:tabLst>
                <a:tab pos="354013" algn="l"/>
                <a:tab pos="719138" algn="l"/>
                <a:tab pos="1073150" algn="l"/>
              </a:tabLst>
            </a:pPr>
            <a:r>
              <a:rPr lang="fr-BE" sz="1400" b="1" smtClean="0">
                <a:solidFill>
                  <a:srgbClr val="3C486E"/>
                </a:solidFill>
                <a:latin typeface="Courier New" pitchFamily="49" charset="0"/>
                <a:cs typeface="Courier New" pitchFamily="49" charset="0"/>
              </a:rPr>
              <a:t>	}</a:t>
            </a:r>
          </a:p>
          <a:p>
            <a:pPr>
              <a:spcBef>
                <a:spcPts val="400"/>
              </a:spcBef>
              <a:tabLst>
                <a:tab pos="354013" algn="l"/>
                <a:tab pos="719138" algn="l"/>
                <a:tab pos="1073150" algn="l"/>
              </a:tabLst>
            </a:pPr>
            <a:r>
              <a:rPr lang="fr-BE" sz="1400" b="1" smtClean="0">
                <a:solidFill>
                  <a:srgbClr val="3C486E"/>
                </a:solidFill>
                <a:latin typeface="Courier New" pitchFamily="49" charset="0"/>
                <a:cs typeface="Courier New" pitchFamily="49" charset="0"/>
              </a:rPr>
              <a:t>	</a:t>
            </a:r>
          </a:p>
          <a:p>
            <a:pPr>
              <a:spcBef>
                <a:spcPts val="400"/>
              </a:spcBef>
              <a:tabLst>
                <a:tab pos="354013" algn="l"/>
                <a:tab pos="719138" algn="l"/>
                <a:tab pos="1073150" algn="l"/>
              </a:tabLst>
            </a:pPr>
            <a:r>
              <a:rPr lang="fr-BE" sz="1400" b="1" smtClean="0">
                <a:solidFill>
                  <a:srgbClr val="3C486E"/>
                </a:solidFill>
                <a:latin typeface="Courier New" pitchFamily="49" charset="0"/>
                <a:cs typeface="Courier New" pitchFamily="49" charset="0"/>
              </a:rPr>
              <a:t>	// ...</a:t>
            </a:r>
          </a:p>
          <a:p>
            <a:pPr>
              <a:spcBef>
                <a:spcPts val="400"/>
              </a:spcBef>
              <a:tabLst>
                <a:tab pos="354013" algn="l"/>
                <a:tab pos="719138" algn="l"/>
                <a:tab pos="1073150" algn="l"/>
              </a:tabLst>
            </a:pPr>
            <a:r>
              <a:rPr lang="fr-BE" sz="1400" b="1" smtClean="0">
                <a:solidFill>
                  <a:srgbClr val="3C486E"/>
                </a:solidFill>
                <a:latin typeface="Courier New" pitchFamily="49" charset="0"/>
                <a:cs typeface="Courier New" pitchFamily="49" charset="0"/>
              </a:rPr>
              <a:t>}</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Contexte d'une méthode de test (4/4)</a:t>
            </a:r>
            <a:endParaRPr lang="fr-BE"/>
          </a:p>
        </p:txBody>
      </p:sp>
      <p:sp>
        <p:nvSpPr>
          <p:cNvPr id="3" name="Content Placeholder 2"/>
          <p:cNvSpPr>
            <a:spLocks noGrp="1"/>
          </p:cNvSpPr>
          <p:nvPr>
            <p:ph idx="1"/>
          </p:nvPr>
        </p:nvSpPr>
        <p:spPr>
          <a:xfrm>
            <a:off x="468313" y="1628800"/>
            <a:ext cx="8229600" cy="4032224"/>
          </a:xfrm>
        </p:spPr>
        <p:txBody>
          <a:bodyPr/>
          <a:lstStyle/>
          <a:p>
            <a:r>
              <a:rPr lang="fr-BE" smtClean="0"/>
              <a:t>Ces méthodes sont exécutées avant et après chaque méthode de test …</a:t>
            </a:r>
          </a:p>
          <a:p>
            <a:r>
              <a:rPr lang="fr-BE" smtClean="0"/>
              <a:t>Si plusieurs méthodes ont été annotées avec </a:t>
            </a:r>
            <a:r>
              <a:rPr lang="fr-BE" smtClean="0">
                <a:latin typeface="Courier New" pitchFamily="49" charset="0"/>
                <a:cs typeface="Courier New" pitchFamily="49" charset="0"/>
              </a:rPr>
              <a:t>@Before </a:t>
            </a:r>
            <a:r>
              <a:rPr lang="fr-BE" smtClean="0"/>
              <a:t>ou </a:t>
            </a:r>
            <a:r>
              <a:rPr lang="fr-BE" smtClean="0">
                <a:latin typeface="Courier New" pitchFamily="49" charset="0"/>
                <a:cs typeface="Courier New" pitchFamily="49" charset="0"/>
              </a:rPr>
              <a:t>@After</a:t>
            </a:r>
            <a:r>
              <a:rPr lang="fr-BE" smtClean="0"/>
              <a:t>, leur ordre d'exécution est indéterminé !!!</a:t>
            </a:r>
          </a:p>
          <a:p>
            <a:endParaRPr lang="fr-BE" smtClean="0"/>
          </a:p>
          <a:p>
            <a:endParaRPr lang="fr-BE"/>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Exécution d'un test (1/2)</a:t>
            </a:r>
            <a:endParaRPr lang="fr-BE"/>
          </a:p>
        </p:txBody>
      </p:sp>
      <p:sp>
        <p:nvSpPr>
          <p:cNvPr id="3" name="Content Placeholder 2"/>
          <p:cNvSpPr>
            <a:spLocks noGrp="1"/>
          </p:cNvSpPr>
          <p:nvPr>
            <p:ph idx="1"/>
          </p:nvPr>
        </p:nvSpPr>
        <p:spPr>
          <a:xfrm>
            <a:off x="468313" y="1412776"/>
            <a:ext cx="8229600" cy="4248248"/>
          </a:xfrm>
        </p:spPr>
        <p:txBody>
          <a:bodyPr/>
          <a:lstStyle/>
          <a:p>
            <a:r>
              <a:rPr lang="fr-BE" smtClean="0"/>
              <a:t>Exécution des tests </a:t>
            </a:r>
            <a:br>
              <a:rPr lang="fr-BE" smtClean="0"/>
            </a:br>
            <a:r>
              <a:rPr lang="fr-BE" smtClean="0"/>
              <a:t>depuis Eclipse :</a:t>
            </a:r>
            <a:endParaRPr lang="fr-BE"/>
          </a:p>
        </p:txBody>
      </p:sp>
      <p:pic>
        <p:nvPicPr>
          <p:cNvPr id="5" name="Picture 4" descr="Screenshot.png"/>
          <p:cNvPicPr>
            <a:picLocks noChangeAspect="1"/>
          </p:cNvPicPr>
          <p:nvPr/>
        </p:nvPicPr>
        <p:blipFill>
          <a:blip r:embed="rId2" cstate="print"/>
          <a:stretch>
            <a:fillRect/>
          </a:stretch>
        </p:blipFill>
        <p:spPr>
          <a:xfrm>
            <a:off x="3851920" y="680098"/>
            <a:ext cx="5184576" cy="6054801"/>
          </a:xfrm>
          <a:prstGeom prst="rect">
            <a:avLst/>
          </a:prstGeom>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Exécution d'un test (2/2)</a:t>
            </a:r>
            <a:endParaRPr lang="fr-BE"/>
          </a:p>
        </p:txBody>
      </p:sp>
      <p:sp>
        <p:nvSpPr>
          <p:cNvPr id="3" name="Content Placeholder 2"/>
          <p:cNvSpPr>
            <a:spLocks noGrp="1"/>
          </p:cNvSpPr>
          <p:nvPr>
            <p:ph idx="1"/>
          </p:nvPr>
        </p:nvSpPr>
        <p:spPr>
          <a:xfrm>
            <a:off x="468313" y="1340767"/>
            <a:ext cx="8229600" cy="4320257"/>
          </a:xfrm>
        </p:spPr>
        <p:txBody>
          <a:bodyPr/>
          <a:lstStyle/>
          <a:p>
            <a:r>
              <a:rPr lang="fr-BE" smtClean="0"/>
              <a:t>L'environnement d'exécution des tests récapitule :</a:t>
            </a:r>
          </a:p>
          <a:p>
            <a:pPr lvl="1"/>
            <a:r>
              <a:rPr lang="fr-BE" b="1" smtClean="0"/>
              <a:t>Runs</a:t>
            </a:r>
            <a:r>
              <a:rPr lang="fr-BE" smtClean="0"/>
              <a:t> : Le nombre de méthodes de test exécutées.</a:t>
            </a:r>
          </a:p>
          <a:p>
            <a:pPr lvl="1"/>
            <a:endParaRPr lang="fr-BE" sz="1000" smtClean="0"/>
          </a:p>
          <a:p>
            <a:pPr lvl="1"/>
            <a:r>
              <a:rPr lang="fr-BE" b="1" smtClean="0"/>
              <a:t>Errors</a:t>
            </a:r>
            <a:r>
              <a:rPr lang="fr-BE" smtClean="0"/>
              <a:t> : Le nombre d'exceptions non prévues ou non récupérées.</a:t>
            </a:r>
          </a:p>
          <a:p>
            <a:pPr lvl="1"/>
            <a:endParaRPr lang="fr-BE" sz="1000" smtClean="0"/>
          </a:p>
          <a:p>
            <a:pPr lvl="1"/>
            <a:r>
              <a:rPr lang="fr-BE" b="1" smtClean="0"/>
              <a:t>Failures</a:t>
            </a:r>
            <a:r>
              <a:rPr lang="fr-BE" smtClean="0"/>
              <a:t> : Le nombre de méthodes de test en échec (assertions non vérifiées).</a:t>
            </a:r>
          </a:p>
          <a:p>
            <a:r>
              <a:rPr lang="fr-BE" smtClean="0"/>
              <a:t>Lors de la détection d'une "failure" ou d'une "error" dans une méthode, JUnit interrompt l'exécution de cette méthode et lance l'exécution de la méthode de test suivante.</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Suite de tests</a:t>
            </a:r>
            <a:endParaRPr lang="fr-BE"/>
          </a:p>
        </p:txBody>
      </p:sp>
      <p:sp>
        <p:nvSpPr>
          <p:cNvPr id="3" name="Content Placeholder 2"/>
          <p:cNvSpPr>
            <a:spLocks noGrp="1"/>
          </p:cNvSpPr>
          <p:nvPr>
            <p:ph idx="1"/>
          </p:nvPr>
        </p:nvSpPr>
        <p:spPr>
          <a:xfrm>
            <a:off x="468313" y="1556791"/>
            <a:ext cx="8229600" cy="3384377"/>
          </a:xfrm>
        </p:spPr>
        <p:txBody>
          <a:bodyPr/>
          <a:lstStyle/>
          <a:p>
            <a:r>
              <a:rPr lang="fr-BE" smtClean="0"/>
              <a:t>Une collection de classes de test peut être regroupée au sein d'une suite de tests (</a:t>
            </a:r>
            <a:r>
              <a:rPr lang="fr-BE" b="1" smtClean="0"/>
              <a:t>Test Suite</a:t>
            </a:r>
            <a:r>
              <a:rPr lang="fr-BE" smtClean="0"/>
              <a:t>).</a:t>
            </a:r>
          </a:p>
          <a:p>
            <a:r>
              <a:rPr lang="fr-BE" smtClean="0"/>
              <a:t>Une suite de tests est déclarée à l'aide d'une classe vide, annotée avec </a:t>
            </a:r>
            <a:r>
              <a:rPr lang="fr-BE" smtClean="0">
                <a:latin typeface="Courier New" pitchFamily="49" charset="0"/>
                <a:cs typeface="Courier New" pitchFamily="49" charset="0"/>
              </a:rPr>
              <a:t>@SuiteClass(Class[])</a:t>
            </a:r>
            <a:r>
              <a:rPr lang="fr-BE" smtClean="0"/>
              <a:t>.</a:t>
            </a:r>
            <a:endParaRPr lang="fr-BE"/>
          </a:p>
        </p:txBody>
      </p:sp>
      <p:sp>
        <p:nvSpPr>
          <p:cNvPr id="5" name="Text Box 4"/>
          <p:cNvSpPr txBox="1">
            <a:spLocks noChangeArrowheads="1"/>
          </p:cNvSpPr>
          <p:nvPr/>
        </p:nvSpPr>
        <p:spPr bwMode="auto">
          <a:xfrm>
            <a:off x="827584" y="3638441"/>
            <a:ext cx="7777162" cy="1374735"/>
          </a:xfrm>
          <a:prstGeom prst="rect">
            <a:avLst/>
          </a:prstGeom>
          <a:solidFill>
            <a:schemeClr val="bg1"/>
          </a:solidFill>
          <a:ln w="9525" algn="ctr">
            <a:solidFill>
              <a:srgbClr val="3C486E"/>
            </a:solidFill>
            <a:miter lim="800000"/>
            <a:headEnd/>
            <a:tailEnd/>
          </a:ln>
        </p:spPr>
        <p:txBody>
          <a:bodyPr wrap="square">
            <a:spAutoFit/>
          </a:bodyPr>
          <a:lstStyle/>
          <a:p>
            <a:pPr>
              <a:spcBef>
                <a:spcPts val="400"/>
              </a:spcBef>
              <a:tabLst>
                <a:tab pos="354013" algn="l"/>
                <a:tab pos="719138" algn="l"/>
                <a:tab pos="1073150" algn="l"/>
              </a:tabLst>
            </a:pPr>
            <a:r>
              <a:rPr lang="fr-BE" sz="1400" b="1" smtClean="0">
                <a:solidFill>
                  <a:srgbClr val="3C486E"/>
                </a:solidFill>
                <a:latin typeface="Courier New" pitchFamily="49" charset="0"/>
                <a:cs typeface="Courier New" pitchFamily="49" charset="0"/>
              </a:rPr>
              <a:t>@RunWith(Suite.class)</a:t>
            </a:r>
          </a:p>
          <a:p>
            <a:pPr>
              <a:spcBef>
                <a:spcPts val="400"/>
              </a:spcBef>
              <a:tabLst>
                <a:tab pos="354013" algn="l"/>
                <a:tab pos="719138" algn="l"/>
                <a:tab pos="1073150" algn="l"/>
              </a:tabLst>
            </a:pPr>
            <a:r>
              <a:rPr lang="fr-BE" sz="1400" b="1" smtClean="0">
                <a:solidFill>
                  <a:srgbClr val="3C486E"/>
                </a:solidFill>
                <a:latin typeface="Courier New" pitchFamily="49" charset="0"/>
                <a:cs typeface="Courier New" pitchFamily="49" charset="0"/>
              </a:rPr>
              <a:t>@SuiteClass({ UserRepositoryTest.class, TaskRepositoryTest.class })</a:t>
            </a:r>
          </a:p>
          <a:p>
            <a:pPr>
              <a:spcBef>
                <a:spcPts val="400"/>
              </a:spcBef>
              <a:tabLst>
                <a:tab pos="354013" algn="l"/>
                <a:tab pos="719138" algn="l"/>
                <a:tab pos="1073150" algn="l"/>
              </a:tabLst>
            </a:pPr>
            <a:r>
              <a:rPr lang="fr-BE" sz="1400" b="1" smtClean="0">
                <a:solidFill>
                  <a:srgbClr val="3C486E"/>
                </a:solidFill>
                <a:latin typeface="Courier New" pitchFamily="49" charset="0"/>
                <a:cs typeface="Courier New" pitchFamily="49" charset="0"/>
              </a:rPr>
              <a:t>public class AllTest{</a:t>
            </a:r>
          </a:p>
          <a:p>
            <a:pPr>
              <a:spcBef>
                <a:spcPts val="400"/>
              </a:spcBef>
              <a:tabLst>
                <a:tab pos="354013" algn="l"/>
                <a:tab pos="719138" algn="l"/>
                <a:tab pos="1073150" algn="l"/>
              </a:tabLst>
            </a:pPr>
            <a:r>
              <a:rPr lang="fr-BE" sz="1400" b="1" smtClean="0">
                <a:solidFill>
                  <a:srgbClr val="3C486E"/>
                </a:solidFill>
                <a:latin typeface="Courier New" pitchFamily="49" charset="0"/>
                <a:cs typeface="Courier New" pitchFamily="49" charset="0"/>
              </a:rPr>
              <a:t>	// ...</a:t>
            </a:r>
          </a:p>
          <a:p>
            <a:pPr>
              <a:spcBef>
                <a:spcPts val="400"/>
              </a:spcBef>
              <a:tabLst>
                <a:tab pos="354013" algn="l"/>
                <a:tab pos="719138" algn="l"/>
                <a:tab pos="1073150" algn="l"/>
              </a:tabLst>
            </a:pPr>
            <a:r>
              <a:rPr lang="fr-BE" sz="1400" b="1" smtClean="0">
                <a:solidFill>
                  <a:srgbClr val="3C486E"/>
                </a:solidFill>
                <a:latin typeface="Courier New" pitchFamily="49" charset="0"/>
                <a:cs typeface="Courier New" pitchFamily="49" charset="0"/>
              </a:rPr>
              <a:t>}</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fr-BE" smtClean="0"/>
              <a:t>3. Mocks et Stubs</a:t>
            </a:r>
            <a:endParaRPr lang="fr-BE"/>
          </a:p>
        </p:txBody>
      </p:sp>
      <p:sp>
        <p:nvSpPr>
          <p:cNvPr id="6" name="Subtitle 5"/>
          <p:cNvSpPr>
            <a:spLocks noGrp="1"/>
          </p:cNvSpPr>
          <p:nvPr>
            <p:ph type="subTitle" idx="1"/>
          </p:nvPr>
        </p:nvSpPr>
        <p:spPr/>
        <p:txBody>
          <a:bodyPr/>
          <a:lstStyle/>
          <a:p>
            <a:endParaRPr lang="fr-BE"/>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Simulacres d'objets (1/2)</a:t>
            </a:r>
            <a:endParaRPr lang="fr-BE"/>
          </a:p>
        </p:txBody>
      </p:sp>
      <p:sp>
        <p:nvSpPr>
          <p:cNvPr id="3" name="Content Placeholder 2"/>
          <p:cNvSpPr>
            <a:spLocks noGrp="1"/>
          </p:cNvSpPr>
          <p:nvPr>
            <p:ph idx="1"/>
          </p:nvPr>
        </p:nvSpPr>
        <p:spPr>
          <a:xfrm>
            <a:off x="468313" y="1628800"/>
            <a:ext cx="8229600" cy="4032224"/>
          </a:xfrm>
        </p:spPr>
        <p:txBody>
          <a:bodyPr/>
          <a:lstStyle/>
          <a:p>
            <a:r>
              <a:rPr lang="fr-BE" smtClean="0"/>
              <a:t>Les test unitaires ont pour but de tester indépendamment chaque classe.</a:t>
            </a:r>
          </a:p>
          <a:p>
            <a:r>
              <a:rPr lang="fr-BE" smtClean="0"/>
              <a:t>Que faire lorsque la classe à tester dépend d'autres classes ?</a:t>
            </a:r>
          </a:p>
          <a:p>
            <a:r>
              <a:rPr lang="fr-BE" smtClean="0"/>
              <a:t>Pour tester une classe sans dépendre des classes qu'elle utilise, il est possible d'utiliser des simulacres d'objets. </a:t>
            </a:r>
            <a:endParaRPr lang="fr-BE"/>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Tests logiciels (1/4)</a:t>
            </a:r>
            <a:endParaRPr lang="fr-BE"/>
          </a:p>
        </p:txBody>
      </p:sp>
      <p:sp>
        <p:nvSpPr>
          <p:cNvPr id="3" name="Content Placeholder 2"/>
          <p:cNvSpPr>
            <a:spLocks noGrp="1"/>
          </p:cNvSpPr>
          <p:nvPr>
            <p:ph idx="1"/>
          </p:nvPr>
        </p:nvSpPr>
        <p:spPr>
          <a:xfrm>
            <a:off x="468313" y="1484784"/>
            <a:ext cx="8229600" cy="4176240"/>
          </a:xfrm>
        </p:spPr>
        <p:txBody>
          <a:bodyPr/>
          <a:lstStyle/>
          <a:p>
            <a:r>
              <a:rPr lang="fr-BE" i="1" smtClean="0"/>
              <a:t>"Tester, c'est </a:t>
            </a:r>
            <a:r>
              <a:rPr lang="fr-BE" b="1" i="1" smtClean="0"/>
              <a:t>exécuter le programme</a:t>
            </a:r>
            <a:r>
              <a:rPr lang="fr-BE" i="1" smtClean="0"/>
              <a:t> dans l'intention d'y trouver des </a:t>
            </a:r>
            <a:r>
              <a:rPr lang="fr-BE" b="1" i="1" smtClean="0"/>
              <a:t>anomalies</a:t>
            </a:r>
            <a:r>
              <a:rPr lang="fr-BE" i="1" smtClean="0"/>
              <a:t> ou des </a:t>
            </a:r>
            <a:r>
              <a:rPr lang="fr-BE" b="1" i="1" smtClean="0"/>
              <a:t>défauts</a:t>
            </a:r>
            <a:r>
              <a:rPr lang="fr-BE" i="1" smtClean="0"/>
              <a:t>"     </a:t>
            </a:r>
          </a:p>
          <a:p>
            <a:pPr>
              <a:buNone/>
            </a:pPr>
            <a:r>
              <a:rPr lang="fr-BE" sz="1800" i="1" smtClean="0"/>
              <a:t>					</a:t>
            </a:r>
            <a:r>
              <a:rPr lang="fr-BE" sz="1800" smtClean="0"/>
              <a:t>G. MYERS – The Art of Software Testing</a:t>
            </a:r>
          </a:p>
          <a:p>
            <a:endParaRPr lang="fr-BE" smtClean="0"/>
          </a:p>
        </p:txBody>
      </p:sp>
      <p:pic>
        <p:nvPicPr>
          <p:cNvPr id="5" name="Picture 4" descr="dilbert-minivan.gif"/>
          <p:cNvPicPr>
            <a:picLocks noChangeAspect="1"/>
          </p:cNvPicPr>
          <p:nvPr/>
        </p:nvPicPr>
        <p:blipFill>
          <a:blip r:embed="rId2" cstate="print"/>
          <a:stretch>
            <a:fillRect/>
          </a:stretch>
        </p:blipFill>
        <p:spPr>
          <a:xfrm>
            <a:off x="971600" y="2857475"/>
            <a:ext cx="7239000" cy="2371725"/>
          </a:xfrm>
          <a:prstGeom prst="rect">
            <a:avLst/>
          </a:prstGeom>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Simulacres d'objets (2/2)</a:t>
            </a:r>
            <a:endParaRPr lang="fr-BE"/>
          </a:p>
        </p:txBody>
      </p:sp>
      <p:sp>
        <p:nvSpPr>
          <p:cNvPr id="3" name="Content Placeholder 2"/>
          <p:cNvSpPr>
            <a:spLocks noGrp="1"/>
          </p:cNvSpPr>
          <p:nvPr>
            <p:ph idx="1"/>
          </p:nvPr>
        </p:nvSpPr>
        <p:spPr>
          <a:xfrm>
            <a:off x="468313" y="1340769"/>
            <a:ext cx="8229600" cy="4320256"/>
          </a:xfrm>
        </p:spPr>
        <p:txBody>
          <a:bodyPr/>
          <a:lstStyle/>
          <a:p>
            <a:r>
              <a:rPr lang="fr-BE" smtClean="0"/>
              <a:t>Il existe plusieurs catégories de simulacres d'objets :</a:t>
            </a:r>
          </a:p>
          <a:p>
            <a:pPr lvl="1"/>
            <a:r>
              <a:rPr lang="fr-BE" smtClean="0"/>
              <a:t>Dummy Object ;</a:t>
            </a:r>
          </a:p>
          <a:p>
            <a:pPr lvl="1"/>
            <a:endParaRPr lang="fr-BE" sz="1000" smtClean="0"/>
          </a:p>
          <a:p>
            <a:pPr lvl="1"/>
            <a:r>
              <a:rPr lang="fr-BE" smtClean="0"/>
              <a:t>Test Stub ;</a:t>
            </a:r>
          </a:p>
          <a:p>
            <a:pPr lvl="1"/>
            <a:endParaRPr lang="fr-BE" sz="1000" smtClean="0"/>
          </a:p>
          <a:p>
            <a:pPr lvl="1"/>
            <a:r>
              <a:rPr lang="fr-BE" smtClean="0"/>
              <a:t>Mock Object.</a:t>
            </a:r>
          </a:p>
          <a:p>
            <a:pPr lvl="1"/>
            <a:endParaRPr lang="fr-BE" smtClean="0"/>
          </a:p>
          <a:p>
            <a:r>
              <a:rPr lang="fr-BE" smtClean="0"/>
              <a:t>Objectifs : </a:t>
            </a:r>
          </a:p>
          <a:p>
            <a:pPr lvl="1"/>
            <a:r>
              <a:rPr lang="fr-BE" smtClean="0"/>
              <a:t>Simuler une fonctionnalité ;</a:t>
            </a:r>
          </a:p>
          <a:p>
            <a:pPr lvl="1"/>
            <a:endParaRPr lang="fr-BE" sz="1000" smtClean="0"/>
          </a:p>
          <a:p>
            <a:pPr lvl="1"/>
            <a:r>
              <a:rPr lang="fr-BE" smtClean="0"/>
              <a:t>S'abstraire  du contexte réel (Web Services, système de fichiers, base de données) ;</a:t>
            </a:r>
          </a:p>
          <a:p>
            <a:pPr lvl="1"/>
            <a:endParaRPr lang="fr-BE" sz="1000" smtClean="0"/>
          </a:p>
          <a:p>
            <a:pPr lvl="1"/>
            <a:r>
              <a:rPr lang="fr-BE" smtClean="0"/>
              <a:t>S'abstraire des dépendances.</a:t>
            </a:r>
          </a:p>
          <a:p>
            <a:endParaRPr lang="fr-BE"/>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Dummy Object</a:t>
            </a:r>
            <a:endParaRPr lang="fr-BE"/>
          </a:p>
        </p:txBody>
      </p:sp>
      <p:sp>
        <p:nvSpPr>
          <p:cNvPr id="3" name="Content Placeholder 2"/>
          <p:cNvSpPr>
            <a:spLocks noGrp="1"/>
          </p:cNvSpPr>
          <p:nvPr>
            <p:ph idx="1"/>
          </p:nvPr>
        </p:nvSpPr>
        <p:spPr>
          <a:xfrm>
            <a:off x="468313" y="1700808"/>
            <a:ext cx="8229600" cy="3960216"/>
          </a:xfrm>
        </p:spPr>
        <p:txBody>
          <a:bodyPr/>
          <a:lstStyle/>
          <a:p>
            <a:r>
              <a:rPr lang="fr-BE" smtClean="0"/>
              <a:t>Objet trivial dont </a:t>
            </a:r>
            <a:r>
              <a:rPr lang="fr-BE" u="sng" smtClean="0"/>
              <a:t>le comportement n'a aucun intérêt pour le test</a:t>
            </a:r>
            <a:r>
              <a:rPr lang="fr-BE" smtClean="0"/>
              <a:t>.</a:t>
            </a:r>
          </a:p>
          <a:p>
            <a:r>
              <a:rPr lang="fr-BE" smtClean="0"/>
              <a:t>Implémenté généralement sous forme de </a:t>
            </a:r>
            <a:r>
              <a:rPr lang="fr-BE" smtClean="0">
                <a:latin typeface="Courier New" pitchFamily="49" charset="0"/>
                <a:cs typeface="Courier New" pitchFamily="49" charset="0"/>
              </a:rPr>
              <a:t>Null Object </a:t>
            </a:r>
            <a:r>
              <a:rPr lang="fr-BE" smtClean="0"/>
              <a:t>: même signature que l'objet mais ne fait rien.</a:t>
            </a:r>
            <a:endParaRPr lang="fr-BE"/>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Stub</a:t>
            </a:r>
            <a:endParaRPr lang="fr-BE"/>
          </a:p>
        </p:txBody>
      </p:sp>
      <p:sp>
        <p:nvSpPr>
          <p:cNvPr id="3" name="Content Placeholder 2"/>
          <p:cNvSpPr>
            <a:spLocks noGrp="1"/>
          </p:cNvSpPr>
          <p:nvPr>
            <p:ph idx="1"/>
          </p:nvPr>
        </p:nvSpPr>
        <p:spPr>
          <a:xfrm>
            <a:off x="468313" y="1700808"/>
            <a:ext cx="8229600" cy="3960216"/>
          </a:xfrm>
        </p:spPr>
        <p:txBody>
          <a:bodyPr/>
          <a:lstStyle/>
          <a:p>
            <a:r>
              <a:rPr lang="fr-BE" smtClean="0"/>
              <a:t>Objet retournant toujours la même réponse.</a:t>
            </a:r>
          </a:p>
          <a:p>
            <a:endParaRPr lang="fr-BE" smtClean="0"/>
          </a:p>
          <a:p>
            <a:r>
              <a:rPr lang="fr-BE" smtClean="0"/>
              <a:t>Implémentation classique : surdéfinition d'une méthode permettant de contrôler les valeurs de retour.</a:t>
            </a:r>
            <a:endParaRPr lang="fr-BE"/>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Mock</a:t>
            </a:r>
            <a:endParaRPr lang="fr-BE"/>
          </a:p>
        </p:txBody>
      </p:sp>
      <p:sp>
        <p:nvSpPr>
          <p:cNvPr id="3" name="Content Placeholder 2"/>
          <p:cNvSpPr>
            <a:spLocks noGrp="1"/>
          </p:cNvSpPr>
          <p:nvPr>
            <p:ph idx="1"/>
          </p:nvPr>
        </p:nvSpPr>
        <p:spPr>
          <a:xfrm>
            <a:off x="468313" y="1772815"/>
            <a:ext cx="8229600" cy="3888209"/>
          </a:xfrm>
        </p:spPr>
        <p:txBody>
          <a:bodyPr/>
          <a:lstStyle/>
          <a:p>
            <a:r>
              <a:rPr lang="fr-BE" smtClean="0"/>
              <a:t>Attends un appel de l'objet (les vérifications sont définies avant l'invocation).</a:t>
            </a:r>
          </a:p>
          <a:p>
            <a:endParaRPr lang="fr-BE" smtClean="0"/>
          </a:p>
          <a:p>
            <a:r>
              <a:rPr lang="fr-BE" smtClean="0"/>
              <a:t>Implémentation classique : surdéfinition des méthodes avec vérifications des paramètres lors de l'invocation.</a:t>
            </a:r>
          </a:p>
          <a:p>
            <a:endParaRPr lang="fr-BE" smtClean="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EasyMock (1/3)</a:t>
            </a:r>
            <a:endParaRPr lang="fr-BE"/>
          </a:p>
        </p:txBody>
      </p:sp>
      <p:sp>
        <p:nvSpPr>
          <p:cNvPr id="3" name="Content Placeholder 2"/>
          <p:cNvSpPr>
            <a:spLocks noGrp="1"/>
          </p:cNvSpPr>
          <p:nvPr>
            <p:ph idx="1"/>
          </p:nvPr>
        </p:nvSpPr>
        <p:spPr>
          <a:xfrm>
            <a:off x="468313" y="1268759"/>
            <a:ext cx="8229600" cy="4392265"/>
          </a:xfrm>
        </p:spPr>
        <p:txBody>
          <a:bodyPr/>
          <a:lstStyle/>
          <a:p>
            <a:r>
              <a:rPr lang="fr-BE" smtClean="0"/>
              <a:t>Un framework permettant de créer facilement des mocks au lieu de les coder.</a:t>
            </a:r>
          </a:p>
          <a:p>
            <a:r>
              <a:rPr lang="fr-BE" smtClean="0"/>
              <a:t>Les mocks sont créés à partir d'interfaces :</a:t>
            </a:r>
            <a:endParaRPr lang="fr-BE"/>
          </a:p>
        </p:txBody>
      </p:sp>
      <p:sp>
        <p:nvSpPr>
          <p:cNvPr id="5" name="Text Box 4"/>
          <p:cNvSpPr txBox="1">
            <a:spLocks noChangeArrowheads="1"/>
          </p:cNvSpPr>
          <p:nvPr/>
        </p:nvSpPr>
        <p:spPr bwMode="auto">
          <a:xfrm>
            <a:off x="827584" y="2924944"/>
            <a:ext cx="7777162" cy="2923877"/>
          </a:xfrm>
          <a:prstGeom prst="rect">
            <a:avLst/>
          </a:prstGeom>
          <a:solidFill>
            <a:schemeClr val="bg1"/>
          </a:solidFill>
          <a:ln w="9525" algn="ctr">
            <a:solidFill>
              <a:srgbClr val="3C486E"/>
            </a:solidFill>
            <a:miter lim="800000"/>
            <a:headEnd/>
            <a:tailEnd/>
          </a:ln>
        </p:spPr>
        <p:txBody>
          <a:bodyPr wrap="square">
            <a:spAutoFit/>
          </a:bodyPr>
          <a:lstStyle/>
          <a:p>
            <a:pPr>
              <a:spcBef>
                <a:spcPts val="400"/>
              </a:spcBef>
              <a:tabLst>
                <a:tab pos="354013" algn="l"/>
                <a:tab pos="719138" algn="l"/>
                <a:tab pos="1073150" algn="l"/>
              </a:tabLst>
            </a:pPr>
            <a:r>
              <a:rPr lang="fr-BE" sz="1400" b="1" smtClean="0">
                <a:solidFill>
                  <a:srgbClr val="3C486E"/>
                </a:solidFill>
                <a:latin typeface="Courier New" pitchFamily="49" charset="0"/>
                <a:cs typeface="Courier New" pitchFamily="49" charset="0"/>
              </a:rPr>
              <a:t>Import static org.easymock.EasyMock.*;</a:t>
            </a:r>
          </a:p>
          <a:p>
            <a:pPr>
              <a:spcBef>
                <a:spcPts val="400"/>
              </a:spcBef>
              <a:tabLst>
                <a:tab pos="354013" algn="l"/>
                <a:tab pos="719138" algn="l"/>
                <a:tab pos="1073150" algn="l"/>
              </a:tabLst>
            </a:pPr>
            <a:endParaRPr lang="fr-BE" sz="1400" b="1" smtClean="0">
              <a:solidFill>
                <a:srgbClr val="3C486E"/>
              </a:solidFill>
              <a:latin typeface="Courier New" pitchFamily="49" charset="0"/>
              <a:cs typeface="Courier New" pitchFamily="49" charset="0"/>
            </a:endParaRPr>
          </a:p>
          <a:p>
            <a:pPr>
              <a:spcBef>
                <a:spcPts val="400"/>
              </a:spcBef>
              <a:tabLst>
                <a:tab pos="354013" algn="l"/>
                <a:tab pos="719138" algn="l"/>
                <a:tab pos="1073150" algn="l"/>
              </a:tabLst>
            </a:pPr>
            <a:r>
              <a:rPr lang="fr-BE" sz="1400" b="1" smtClean="0">
                <a:solidFill>
                  <a:srgbClr val="3C486E"/>
                </a:solidFill>
                <a:latin typeface="Courier New" pitchFamily="49" charset="0"/>
                <a:cs typeface="Courier New" pitchFamily="49" charset="0"/>
              </a:rPr>
              <a:t>public class UserManagerTest {</a:t>
            </a:r>
          </a:p>
          <a:p>
            <a:pPr>
              <a:spcBef>
                <a:spcPts val="400"/>
              </a:spcBef>
              <a:tabLst>
                <a:tab pos="354013" algn="l"/>
                <a:tab pos="719138" algn="l"/>
                <a:tab pos="1073150" algn="l"/>
              </a:tabLst>
            </a:pPr>
            <a:r>
              <a:rPr lang="fr-BE" sz="1400" b="1" smtClean="0">
                <a:solidFill>
                  <a:srgbClr val="3C486E"/>
                </a:solidFill>
                <a:latin typeface="Courier New" pitchFamily="49" charset="0"/>
                <a:cs typeface="Courier New" pitchFamily="49" charset="0"/>
              </a:rPr>
              <a:t>	@Test</a:t>
            </a:r>
          </a:p>
          <a:p>
            <a:pPr>
              <a:spcBef>
                <a:spcPts val="400"/>
              </a:spcBef>
              <a:tabLst>
                <a:tab pos="354013" algn="l"/>
                <a:tab pos="719138" algn="l"/>
                <a:tab pos="1073150" algn="l"/>
              </a:tabLst>
            </a:pPr>
            <a:r>
              <a:rPr lang="fr-BE" sz="1400" b="1" smtClean="0">
                <a:solidFill>
                  <a:srgbClr val="3C486E"/>
                </a:solidFill>
                <a:latin typeface="Courier New" pitchFamily="49" charset="0"/>
                <a:cs typeface="Courier New" pitchFamily="49" charset="0"/>
              </a:rPr>
              <a:t>	public void testAuthenticate() {</a:t>
            </a:r>
          </a:p>
          <a:p>
            <a:pPr>
              <a:spcBef>
                <a:spcPts val="400"/>
              </a:spcBef>
              <a:tabLst>
                <a:tab pos="354013" algn="l"/>
                <a:tab pos="719138" algn="l"/>
                <a:tab pos="1073150" algn="l"/>
              </a:tabLst>
            </a:pPr>
            <a:r>
              <a:rPr lang="fr-BE" sz="1400" b="1" smtClean="0">
                <a:solidFill>
                  <a:srgbClr val="3C486E"/>
                </a:solidFill>
                <a:latin typeface="Courier New" pitchFamily="49" charset="0"/>
                <a:cs typeface="Courier New" pitchFamily="49" charset="0"/>
              </a:rPr>
              <a:t>		//...</a:t>
            </a:r>
          </a:p>
          <a:p>
            <a:pPr>
              <a:spcBef>
                <a:spcPts val="400"/>
              </a:spcBef>
              <a:tabLst>
                <a:tab pos="354013" algn="l"/>
                <a:tab pos="719138" algn="l"/>
                <a:tab pos="1073150" algn="l"/>
              </a:tabLst>
            </a:pPr>
            <a:r>
              <a:rPr lang="fr-BE" sz="1400" b="1" smtClean="0">
                <a:solidFill>
                  <a:srgbClr val="3C486E"/>
                </a:solidFill>
                <a:latin typeface="Courier New" pitchFamily="49" charset="0"/>
                <a:cs typeface="Courier New" pitchFamily="49" charset="0"/>
              </a:rPr>
              <a:t>		UserRepository userRepository = </a:t>
            </a:r>
            <a:br>
              <a:rPr lang="fr-BE" sz="1400" b="1" smtClean="0">
                <a:solidFill>
                  <a:srgbClr val="3C486E"/>
                </a:solidFill>
                <a:latin typeface="Courier New" pitchFamily="49" charset="0"/>
                <a:cs typeface="Courier New" pitchFamily="49" charset="0"/>
              </a:rPr>
            </a:br>
            <a:r>
              <a:rPr lang="fr-BE" sz="1400" b="1" smtClean="0">
                <a:solidFill>
                  <a:srgbClr val="3C486E"/>
                </a:solidFill>
                <a:latin typeface="Courier New" pitchFamily="49" charset="0"/>
                <a:cs typeface="Courier New" pitchFamily="49" charset="0"/>
              </a:rPr>
              <a:t>						createMock(UserRepository.class);</a:t>
            </a:r>
          </a:p>
          <a:p>
            <a:pPr>
              <a:spcBef>
                <a:spcPts val="400"/>
              </a:spcBef>
              <a:tabLst>
                <a:tab pos="354013" algn="l"/>
                <a:tab pos="719138" algn="l"/>
                <a:tab pos="1073150" algn="l"/>
              </a:tabLst>
            </a:pPr>
            <a:r>
              <a:rPr lang="fr-BE" sz="1400" b="1" smtClean="0">
                <a:solidFill>
                  <a:srgbClr val="3C486E"/>
                </a:solidFill>
                <a:latin typeface="Courier New" pitchFamily="49" charset="0"/>
                <a:cs typeface="Courier New" pitchFamily="49" charset="0"/>
              </a:rPr>
              <a:t>		// ...</a:t>
            </a:r>
          </a:p>
          <a:p>
            <a:pPr>
              <a:spcBef>
                <a:spcPts val="400"/>
              </a:spcBef>
              <a:tabLst>
                <a:tab pos="354013" algn="l"/>
                <a:tab pos="719138" algn="l"/>
                <a:tab pos="1073150" algn="l"/>
              </a:tabLst>
            </a:pPr>
            <a:r>
              <a:rPr lang="fr-BE" sz="1400" b="1" smtClean="0">
                <a:solidFill>
                  <a:srgbClr val="3C486E"/>
                </a:solidFill>
                <a:latin typeface="Courier New" pitchFamily="49" charset="0"/>
                <a:cs typeface="Courier New" pitchFamily="49" charset="0"/>
              </a:rPr>
              <a:t>	}</a:t>
            </a:r>
          </a:p>
          <a:p>
            <a:pPr>
              <a:spcBef>
                <a:spcPts val="400"/>
              </a:spcBef>
              <a:tabLst>
                <a:tab pos="354013" algn="l"/>
                <a:tab pos="719138" algn="l"/>
                <a:tab pos="1073150" algn="l"/>
              </a:tabLst>
            </a:pPr>
            <a:r>
              <a:rPr lang="fr-BE" sz="1400" b="1" smtClean="0">
                <a:solidFill>
                  <a:srgbClr val="3C486E"/>
                </a:solidFill>
                <a:latin typeface="Courier New" pitchFamily="49" charset="0"/>
                <a:cs typeface="Courier New" pitchFamily="49" charset="0"/>
              </a:rPr>
              <a:t>}</a:t>
            </a:r>
          </a:p>
        </p:txBody>
      </p:sp>
      <p:sp>
        <p:nvSpPr>
          <p:cNvPr id="6" name="Rounded Rectangle 5"/>
          <p:cNvSpPr/>
          <p:nvPr/>
        </p:nvSpPr>
        <p:spPr bwMode="auto">
          <a:xfrm>
            <a:off x="4527288" y="4766088"/>
            <a:ext cx="1152128" cy="216024"/>
          </a:xfrm>
          <a:prstGeom prst="round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fr-BE" sz="1800" b="0" i="0" u="none" strike="noStrike" cap="none" normalizeH="0" baseline="0" smtClean="0">
              <a:ln>
                <a:noFill/>
              </a:ln>
              <a:solidFill>
                <a:schemeClr val="tx1"/>
              </a:solidFill>
              <a:effectLst/>
              <a:latin typeface="Arial" charset="0"/>
              <a:cs typeface="Arial" charset="0"/>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EasyMock (2/3)</a:t>
            </a:r>
            <a:endParaRPr lang="fr-BE"/>
          </a:p>
        </p:txBody>
      </p:sp>
      <p:sp>
        <p:nvSpPr>
          <p:cNvPr id="3" name="Content Placeholder 2"/>
          <p:cNvSpPr>
            <a:spLocks noGrp="1"/>
          </p:cNvSpPr>
          <p:nvPr>
            <p:ph idx="1"/>
          </p:nvPr>
        </p:nvSpPr>
        <p:spPr>
          <a:xfrm>
            <a:off x="468313" y="1556791"/>
            <a:ext cx="8229600" cy="4104233"/>
          </a:xfrm>
        </p:spPr>
        <p:txBody>
          <a:bodyPr/>
          <a:lstStyle/>
          <a:p>
            <a:r>
              <a:rPr lang="fr-BE" smtClean="0"/>
              <a:t>Il est possible de vérifier qu'une méthode du mock a bien été appelée. </a:t>
            </a:r>
          </a:p>
          <a:p>
            <a:r>
              <a:rPr lang="fr-BE" smtClean="0"/>
              <a:t>Avec EasyMock, cela fonctionne comme un enregistrement :</a:t>
            </a:r>
          </a:p>
          <a:p>
            <a:endParaRPr lang="fr-BE" sz="1000" smtClean="0"/>
          </a:p>
          <a:p>
            <a:pPr lvl="1"/>
            <a:r>
              <a:rPr lang="fr-BE" smtClean="0"/>
              <a:t>On joue la séquence désirée sur l'objet mock</a:t>
            </a:r>
          </a:p>
          <a:p>
            <a:pPr lvl="1"/>
            <a:r>
              <a:rPr lang="fr-BE" smtClean="0"/>
              <a:t>On enregistre la séquence jouée</a:t>
            </a:r>
          </a:p>
          <a:p>
            <a:pPr lvl="1"/>
            <a:r>
              <a:rPr lang="fr-BE" smtClean="0"/>
              <a:t>On teste l'objet</a:t>
            </a:r>
          </a:p>
          <a:p>
            <a:pPr lvl="1"/>
            <a:r>
              <a:rPr lang="fr-BE" smtClean="0"/>
              <a:t>On vérifie si la séquence a été correctement rejouée</a:t>
            </a:r>
            <a:endParaRPr lang="fr-BE"/>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EasyMock (3/3)</a:t>
            </a:r>
            <a:endParaRPr lang="fr-BE"/>
          </a:p>
        </p:txBody>
      </p:sp>
      <p:sp>
        <p:nvSpPr>
          <p:cNvPr id="3" name="Content Placeholder 2"/>
          <p:cNvSpPr>
            <a:spLocks noGrp="1"/>
          </p:cNvSpPr>
          <p:nvPr>
            <p:ph idx="1"/>
          </p:nvPr>
        </p:nvSpPr>
        <p:spPr>
          <a:xfrm>
            <a:off x="468313" y="1340767"/>
            <a:ext cx="8229600" cy="4320257"/>
          </a:xfrm>
        </p:spPr>
        <p:txBody>
          <a:bodyPr/>
          <a:lstStyle/>
          <a:p>
            <a:r>
              <a:rPr lang="fr-BE" smtClean="0"/>
              <a:t>Exemple :</a:t>
            </a:r>
            <a:endParaRPr lang="fr-BE"/>
          </a:p>
        </p:txBody>
      </p:sp>
      <p:sp>
        <p:nvSpPr>
          <p:cNvPr id="5" name="Text Box 4"/>
          <p:cNvSpPr txBox="1">
            <a:spLocks noChangeArrowheads="1"/>
          </p:cNvSpPr>
          <p:nvPr/>
        </p:nvSpPr>
        <p:spPr bwMode="auto">
          <a:xfrm>
            <a:off x="1043608" y="1899017"/>
            <a:ext cx="7992888" cy="4842351"/>
          </a:xfrm>
          <a:prstGeom prst="rect">
            <a:avLst/>
          </a:prstGeom>
          <a:solidFill>
            <a:schemeClr val="bg1"/>
          </a:solidFill>
          <a:ln w="9525" algn="ctr">
            <a:solidFill>
              <a:srgbClr val="3C486E"/>
            </a:solidFill>
            <a:miter lim="800000"/>
            <a:headEnd/>
            <a:tailEnd/>
          </a:ln>
        </p:spPr>
        <p:txBody>
          <a:bodyPr wrap="square">
            <a:spAutoFit/>
          </a:bodyPr>
          <a:lstStyle/>
          <a:p>
            <a:pPr>
              <a:spcBef>
                <a:spcPts val="400"/>
              </a:spcBef>
              <a:tabLst>
                <a:tab pos="354013" algn="l"/>
                <a:tab pos="719138" algn="l"/>
                <a:tab pos="1073150" algn="l"/>
              </a:tabLst>
            </a:pPr>
            <a:r>
              <a:rPr lang="fr-BE" sz="1400" b="1" smtClean="0">
                <a:solidFill>
                  <a:srgbClr val="3C486E"/>
                </a:solidFill>
                <a:latin typeface="Courier New" pitchFamily="49" charset="0"/>
                <a:cs typeface="Courier New" pitchFamily="49" charset="0"/>
              </a:rPr>
              <a:t>Import static org.easymock.EasyMock.*;</a:t>
            </a:r>
          </a:p>
          <a:p>
            <a:pPr>
              <a:spcBef>
                <a:spcPts val="400"/>
              </a:spcBef>
              <a:tabLst>
                <a:tab pos="354013" algn="l"/>
                <a:tab pos="719138" algn="l"/>
                <a:tab pos="1073150" algn="l"/>
              </a:tabLst>
            </a:pPr>
            <a:endParaRPr lang="fr-BE" sz="1400" b="1" smtClean="0">
              <a:solidFill>
                <a:srgbClr val="3C486E"/>
              </a:solidFill>
              <a:latin typeface="Courier New" pitchFamily="49" charset="0"/>
              <a:cs typeface="Courier New" pitchFamily="49" charset="0"/>
            </a:endParaRPr>
          </a:p>
          <a:p>
            <a:pPr>
              <a:spcBef>
                <a:spcPts val="400"/>
              </a:spcBef>
              <a:tabLst>
                <a:tab pos="354013" algn="l"/>
                <a:tab pos="719138" algn="l"/>
                <a:tab pos="1073150" algn="l"/>
              </a:tabLst>
            </a:pPr>
            <a:r>
              <a:rPr lang="fr-BE" sz="1400" b="1" smtClean="0">
                <a:solidFill>
                  <a:srgbClr val="3C486E"/>
                </a:solidFill>
                <a:latin typeface="Courier New" pitchFamily="49" charset="0"/>
                <a:cs typeface="Courier New" pitchFamily="49" charset="0"/>
              </a:rPr>
              <a:t>public class UserManagerTest {</a:t>
            </a:r>
          </a:p>
          <a:p>
            <a:pPr>
              <a:spcBef>
                <a:spcPts val="400"/>
              </a:spcBef>
              <a:tabLst>
                <a:tab pos="354013" algn="l"/>
                <a:tab pos="719138" algn="l"/>
                <a:tab pos="1073150" algn="l"/>
              </a:tabLst>
            </a:pPr>
            <a:r>
              <a:rPr lang="fr-BE" sz="1400" b="1" smtClean="0">
                <a:solidFill>
                  <a:srgbClr val="3C486E"/>
                </a:solidFill>
                <a:latin typeface="Courier New" pitchFamily="49" charset="0"/>
                <a:cs typeface="Courier New" pitchFamily="49" charset="0"/>
              </a:rPr>
              <a:t>	@Test</a:t>
            </a:r>
          </a:p>
          <a:p>
            <a:pPr>
              <a:spcBef>
                <a:spcPts val="400"/>
              </a:spcBef>
              <a:tabLst>
                <a:tab pos="354013" algn="l"/>
                <a:tab pos="719138" algn="l"/>
                <a:tab pos="1073150" algn="l"/>
              </a:tabLst>
            </a:pPr>
            <a:r>
              <a:rPr lang="fr-BE" sz="1400" b="1" smtClean="0">
                <a:solidFill>
                  <a:srgbClr val="3C486E"/>
                </a:solidFill>
                <a:latin typeface="Courier New" pitchFamily="49" charset="0"/>
                <a:cs typeface="Courier New" pitchFamily="49" charset="0"/>
              </a:rPr>
              <a:t>   	public void testSearchMissingUser() throws Exception {</a:t>
            </a:r>
          </a:p>
          <a:p>
            <a:pPr>
              <a:spcBef>
                <a:spcPts val="400"/>
              </a:spcBef>
              <a:tabLst>
                <a:tab pos="354013" algn="l"/>
                <a:tab pos="719138" algn="l"/>
                <a:tab pos="1073150" algn="l"/>
              </a:tabLst>
            </a:pPr>
            <a:r>
              <a:rPr lang="fr-BE" sz="1400" b="1" smtClean="0">
                <a:solidFill>
                  <a:srgbClr val="3C486E"/>
                </a:solidFill>
                <a:latin typeface="Courier New" pitchFamily="49" charset="0"/>
                <a:cs typeface="Courier New" pitchFamily="49" charset="0"/>
              </a:rPr>
              <a:t>    	// Mocks initialization</a:t>
            </a:r>
          </a:p>
          <a:p>
            <a:pPr>
              <a:spcBef>
                <a:spcPts val="400"/>
              </a:spcBef>
              <a:tabLst>
                <a:tab pos="354013" algn="l"/>
                <a:tab pos="719138" algn="l"/>
                <a:tab pos="1073150" algn="l"/>
              </a:tabLst>
            </a:pPr>
            <a:r>
              <a:rPr lang="fr-BE" sz="1400" b="1" smtClean="0">
                <a:solidFill>
                  <a:srgbClr val="3C486E"/>
                </a:solidFill>
                <a:latin typeface="Courier New" pitchFamily="49" charset="0"/>
                <a:cs typeface="Courier New" pitchFamily="49" charset="0"/>
              </a:rPr>
              <a:t>      	UserRepository userRepository = createMock(UserRepository.class);      </a:t>
            </a:r>
          </a:p>
          <a:p>
            <a:pPr>
              <a:spcBef>
                <a:spcPts val="400"/>
              </a:spcBef>
              <a:tabLst>
                <a:tab pos="354013" algn="l"/>
                <a:tab pos="719138" algn="l"/>
                <a:tab pos="1073150" algn="l"/>
              </a:tabLst>
            </a:pPr>
            <a:r>
              <a:rPr lang="fr-BE" sz="1400" b="1" smtClean="0">
                <a:solidFill>
                  <a:srgbClr val="3C486E"/>
                </a:solidFill>
                <a:latin typeface="Courier New" pitchFamily="49" charset="0"/>
                <a:cs typeface="Courier New" pitchFamily="49" charset="0"/>
              </a:rPr>
              <a:t>		expect(userRepository.getUser("admin")).andReturn(null);</a:t>
            </a:r>
          </a:p>
          <a:p>
            <a:pPr>
              <a:spcBef>
                <a:spcPts val="400"/>
              </a:spcBef>
              <a:tabLst>
                <a:tab pos="354013" algn="l"/>
                <a:tab pos="719138" algn="l"/>
                <a:tab pos="1073150" algn="l"/>
              </a:tabLst>
            </a:pPr>
            <a:r>
              <a:rPr lang="fr-BE" sz="1400" b="1" smtClean="0">
                <a:solidFill>
                  <a:srgbClr val="3C486E"/>
                </a:solidFill>
                <a:latin typeface="Courier New" pitchFamily="49" charset="0"/>
                <a:cs typeface="Courier New" pitchFamily="49" charset="0"/>
              </a:rPr>
              <a:t>      	replay(userRepository);</a:t>
            </a:r>
          </a:p>
          <a:p>
            <a:pPr>
              <a:spcBef>
                <a:spcPts val="400"/>
              </a:spcBef>
              <a:tabLst>
                <a:tab pos="354013" algn="l"/>
                <a:tab pos="719138" algn="l"/>
                <a:tab pos="1073150" algn="l"/>
              </a:tabLst>
            </a:pPr>
            <a:endParaRPr lang="fr-BE" sz="1400" b="1" smtClean="0">
              <a:solidFill>
                <a:srgbClr val="3C486E"/>
              </a:solidFill>
              <a:latin typeface="Courier New" pitchFamily="49" charset="0"/>
              <a:cs typeface="Courier New" pitchFamily="49" charset="0"/>
            </a:endParaRPr>
          </a:p>
          <a:p>
            <a:pPr>
              <a:spcBef>
                <a:spcPts val="400"/>
              </a:spcBef>
              <a:tabLst>
                <a:tab pos="354013" algn="l"/>
                <a:tab pos="719138" algn="l"/>
                <a:tab pos="1073150" algn="l"/>
              </a:tabLst>
            </a:pPr>
            <a:r>
              <a:rPr lang="fr-BE" sz="1400" b="1" smtClean="0">
                <a:solidFill>
                  <a:srgbClr val="3C486E"/>
                </a:solidFill>
                <a:latin typeface="Courier New" pitchFamily="49" charset="0"/>
                <a:cs typeface="Courier New" pitchFamily="49" charset="0"/>
              </a:rPr>
              <a:t>     	// Test scenario</a:t>
            </a:r>
          </a:p>
          <a:p>
            <a:pPr>
              <a:spcBef>
                <a:spcPts val="400"/>
              </a:spcBef>
              <a:tabLst>
                <a:tab pos="354013" algn="l"/>
                <a:tab pos="719138" algn="l"/>
                <a:tab pos="1073150" algn="l"/>
              </a:tabLst>
            </a:pPr>
            <a:r>
              <a:rPr lang="fr-BE" sz="1400" b="1" smtClean="0">
                <a:solidFill>
                  <a:srgbClr val="3C486E"/>
                </a:solidFill>
                <a:latin typeface="Courier New" pitchFamily="49" charset="0"/>
                <a:cs typeface="Courier New" pitchFamily="49" charset="0"/>
              </a:rPr>
              <a:t>		UserManager userManager = new UserManager();</a:t>
            </a:r>
          </a:p>
          <a:p>
            <a:pPr>
              <a:spcBef>
                <a:spcPts val="400"/>
              </a:spcBef>
              <a:tabLst>
                <a:tab pos="354013" algn="l"/>
                <a:tab pos="719138" algn="l"/>
                <a:tab pos="1073150" algn="l"/>
              </a:tabLst>
            </a:pPr>
            <a:r>
              <a:rPr lang="fr-BE" sz="1400" b="1" smtClean="0">
                <a:solidFill>
                  <a:srgbClr val="3C486E"/>
                </a:solidFill>
                <a:latin typeface="Courier New" pitchFamily="49" charset="0"/>
                <a:cs typeface="Courier New" pitchFamily="49" charset="0"/>
              </a:rPr>
              <a:t>		userManager.setRepository(userRepository);</a:t>
            </a:r>
          </a:p>
          <a:p>
            <a:pPr>
              <a:spcBef>
                <a:spcPts val="400"/>
              </a:spcBef>
              <a:tabLst>
                <a:tab pos="354013" algn="l"/>
                <a:tab pos="719138" algn="l"/>
                <a:tab pos="1073150" algn="l"/>
              </a:tabLst>
            </a:pPr>
            <a:r>
              <a:rPr lang="fr-BE" sz="1400" b="1" smtClean="0">
                <a:solidFill>
                  <a:srgbClr val="3C486E"/>
                </a:solidFill>
                <a:latin typeface="Courier New" pitchFamily="49" charset="0"/>
                <a:cs typeface="Courier New" pitchFamily="49" charset="0"/>
              </a:rPr>
              <a:t>		</a:t>
            </a:r>
          </a:p>
          <a:p>
            <a:pPr>
              <a:spcBef>
                <a:spcPts val="400"/>
              </a:spcBef>
              <a:tabLst>
                <a:tab pos="354013" algn="l"/>
                <a:tab pos="719138" algn="l"/>
                <a:tab pos="1073150" algn="l"/>
              </a:tabLst>
            </a:pPr>
            <a:r>
              <a:rPr lang="fr-BE" sz="1400" b="1" smtClean="0">
                <a:solidFill>
                  <a:srgbClr val="3C486E"/>
                </a:solidFill>
                <a:latin typeface="Courier New" pitchFamily="49" charset="0"/>
                <a:cs typeface="Courier New" pitchFamily="49" charset="0"/>
              </a:rPr>
              <a:t>		User user = userManager.getUser("admin");</a:t>
            </a:r>
          </a:p>
          <a:p>
            <a:pPr>
              <a:spcBef>
                <a:spcPts val="400"/>
              </a:spcBef>
              <a:tabLst>
                <a:tab pos="354013" algn="l"/>
                <a:tab pos="719138" algn="l"/>
                <a:tab pos="1073150" algn="l"/>
              </a:tabLst>
            </a:pPr>
            <a:r>
              <a:rPr lang="fr-BE" sz="1400" b="1" smtClean="0">
                <a:solidFill>
                  <a:srgbClr val="3C486E"/>
                </a:solidFill>
                <a:latin typeface="Courier New" pitchFamily="49" charset="0"/>
                <a:cs typeface="Courier New" pitchFamily="49" charset="0"/>
              </a:rPr>
              <a:t>		assertNull(user);</a:t>
            </a:r>
          </a:p>
          <a:p>
            <a:pPr>
              <a:spcBef>
                <a:spcPts val="400"/>
              </a:spcBef>
              <a:tabLst>
                <a:tab pos="354013" algn="l"/>
                <a:tab pos="719138" algn="l"/>
                <a:tab pos="1073150" algn="l"/>
              </a:tabLst>
            </a:pPr>
            <a:r>
              <a:rPr lang="fr-BE" sz="1400" b="1" smtClean="0">
                <a:solidFill>
                  <a:srgbClr val="3C486E"/>
                </a:solidFill>
                <a:latin typeface="Courier New" pitchFamily="49" charset="0"/>
                <a:cs typeface="Courier New" pitchFamily="49" charset="0"/>
              </a:rPr>
              <a:t>	}</a:t>
            </a:r>
          </a:p>
          <a:p>
            <a:pPr>
              <a:spcBef>
                <a:spcPts val="400"/>
              </a:spcBef>
              <a:tabLst>
                <a:tab pos="354013" algn="l"/>
                <a:tab pos="719138" algn="l"/>
                <a:tab pos="1073150" algn="l"/>
              </a:tabLst>
            </a:pPr>
            <a:r>
              <a:rPr lang="fr-BE" sz="1400" b="1" smtClean="0">
                <a:solidFill>
                  <a:srgbClr val="3C486E"/>
                </a:solidFill>
                <a:latin typeface="Courier New" pitchFamily="49" charset="0"/>
                <a:cs typeface="Courier New" pitchFamily="49" charset="0"/>
              </a:rPr>
              <a:t>}</a:t>
            </a:r>
          </a:p>
        </p:txBody>
      </p:sp>
      <p:sp>
        <p:nvSpPr>
          <p:cNvPr id="6" name="Rounded Rectangle 5"/>
          <p:cNvSpPr/>
          <p:nvPr/>
        </p:nvSpPr>
        <p:spPr bwMode="auto">
          <a:xfrm>
            <a:off x="1835696" y="4049776"/>
            <a:ext cx="2448272" cy="290212"/>
          </a:xfrm>
          <a:prstGeom prst="round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fr-BE" sz="1800" b="0" i="0" u="none" strike="noStrike" cap="none" normalizeH="0" baseline="0" smtClean="0">
              <a:ln>
                <a:noFill/>
              </a:ln>
              <a:solidFill>
                <a:schemeClr val="tx1"/>
              </a:solidFill>
              <a:effectLst/>
              <a:latin typeface="Arial" charset="0"/>
              <a:cs typeface="Arial" charset="0"/>
            </a:endParaRPr>
          </a:p>
        </p:txBody>
      </p:sp>
      <p:sp>
        <p:nvSpPr>
          <p:cNvPr id="7" name="Rounded Rectangle 6"/>
          <p:cNvSpPr/>
          <p:nvPr/>
        </p:nvSpPr>
        <p:spPr bwMode="auto">
          <a:xfrm>
            <a:off x="5220072" y="3501008"/>
            <a:ext cx="3600400" cy="288032"/>
          </a:xfrm>
          <a:prstGeom prst="round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fr-BE" sz="1800" b="0" i="0" u="none" strike="noStrike" cap="none" normalizeH="0" baseline="0" smtClean="0">
              <a:ln>
                <a:noFill/>
              </a:ln>
              <a:solidFill>
                <a:schemeClr val="tx1"/>
              </a:solidFill>
              <a:effectLst/>
              <a:latin typeface="Arial" charset="0"/>
              <a:cs typeface="Arial" charset="0"/>
            </a:endParaRPr>
          </a:p>
        </p:txBody>
      </p:sp>
      <p:sp>
        <p:nvSpPr>
          <p:cNvPr id="8" name="Rounded Rectangle 7"/>
          <p:cNvSpPr/>
          <p:nvPr/>
        </p:nvSpPr>
        <p:spPr bwMode="auto">
          <a:xfrm>
            <a:off x="1835696" y="3771624"/>
            <a:ext cx="720080" cy="288032"/>
          </a:xfrm>
          <a:prstGeom prst="round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fr-BE" sz="1800" b="0" i="0" u="none" strike="noStrike" cap="none" normalizeH="0" baseline="0" smtClean="0">
              <a:ln>
                <a:noFill/>
              </a:ln>
              <a:solidFill>
                <a:schemeClr val="tx1"/>
              </a:solidFill>
              <a:effectLst/>
              <a:latin typeface="Arial" charset="0"/>
              <a:cs typeface="Arial" charset="0"/>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fr-BE" smtClean="0"/>
              <a:t>4. Extensions de JUnit</a:t>
            </a:r>
            <a:endParaRPr lang="fr-BE"/>
          </a:p>
        </p:txBody>
      </p:sp>
      <p:sp>
        <p:nvSpPr>
          <p:cNvPr id="6" name="Subtitle 5"/>
          <p:cNvSpPr>
            <a:spLocks noGrp="1"/>
          </p:cNvSpPr>
          <p:nvPr>
            <p:ph type="subTitle" idx="1"/>
          </p:nvPr>
        </p:nvSpPr>
        <p:spPr/>
        <p:txBody>
          <a:bodyPr/>
          <a:lstStyle/>
          <a:p>
            <a:endParaRPr lang="fr-BE"/>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DbUnit</a:t>
            </a:r>
            <a:endParaRPr lang="fr-BE"/>
          </a:p>
        </p:txBody>
      </p:sp>
      <p:sp>
        <p:nvSpPr>
          <p:cNvPr id="3" name="Content Placeholder 2"/>
          <p:cNvSpPr>
            <a:spLocks noGrp="1"/>
          </p:cNvSpPr>
          <p:nvPr>
            <p:ph idx="1"/>
          </p:nvPr>
        </p:nvSpPr>
        <p:spPr>
          <a:xfrm>
            <a:off x="468313" y="1628800"/>
            <a:ext cx="8229600" cy="4032224"/>
          </a:xfrm>
        </p:spPr>
        <p:txBody>
          <a:bodyPr/>
          <a:lstStyle/>
          <a:p>
            <a:r>
              <a:rPr lang="fr-BE" smtClean="0"/>
              <a:t>Framework de tests unitaires sur les bases de données relationnelles.</a:t>
            </a:r>
          </a:p>
          <a:p>
            <a:r>
              <a:rPr lang="en-US" smtClean="0"/>
              <a:t>Basé sur JUnit et JDBC.</a:t>
            </a:r>
          </a:p>
          <a:p>
            <a:r>
              <a:rPr lang="en-US" smtClean="0"/>
              <a:t>Le contexte de test est importé en base de données depuis un fichier XML.</a:t>
            </a:r>
          </a:p>
          <a:p>
            <a:pPr>
              <a:buNone/>
            </a:pPr>
            <a:endParaRPr lang="fr-BE"/>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XmlUnit</a:t>
            </a:r>
            <a:endParaRPr lang="fr-BE"/>
          </a:p>
        </p:txBody>
      </p:sp>
      <p:sp>
        <p:nvSpPr>
          <p:cNvPr id="3" name="Content Placeholder 2"/>
          <p:cNvSpPr>
            <a:spLocks noGrp="1"/>
          </p:cNvSpPr>
          <p:nvPr>
            <p:ph idx="1"/>
          </p:nvPr>
        </p:nvSpPr>
        <p:spPr>
          <a:xfrm>
            <a:off x="468313" y="1268759"/>
            <a:ext cx="8229600" cy="4392265"/>
          </a:xfrm>
        </p:spPr>
        <p:txBody>
          <a:bodyPr/>
          <a:lstStyle/>
          <a:p>
            <a:r>
              <a:rPr lang="fr-BE" smtClean="0"/>
              <a:t>Framework de tests unitaires sur les contenus XML.</a:t>
            </a:r>
            <a:endParaRPr lang="fr-BE"/>
          </a:p>
        </p:txBody>
      </p:sp>
      <p:sp>
        <p:nvSpPr>
          <p:cNvPr id="5" name="Text Box 4"/>
          <p:cNvSpPr txBox="1">
            <a:spLocks noChangeArrowheads="1"/>
          </p:cNvSpPr>
          <p:nvPr/>
        </p:nvSpPr>
        <p:spPr bwMode="auto">
          <a:xfrm>
            <a:off x="1043608" y="1899017"/>
            <a:ext cx="7128792" cy="2174954"/>
          </a:xfrm>
          <a:prstGeom prst="rect">
            <a:avLst/>
          </a:prstGeom>
          <a:solidFill>
            <a:schemeClr val="bg1"/>
          </a:solidFill>
          <a:ln w="9525" algn="ctr">
            <a:solidFill>
              <a:srgbClr val="3C486E"/>
            </a:solidFill>
            <a:miter lim="800000"/>
            <a:headEnd/>
            <a:tailEnd/>
          </a:ln>
        </p:spPr>
        <p:txBody>
          <a:bodyPr wrap="square">
            <a:spAutoFit/>
          </a:bodyPr>
          <a:lstStyle/>
          <a:p>
            <a:pPr>
              <a:spcBef>
                <a:spcPts val="400"/>
              </a:spcBef>
              <a:tabLst>
                <a:tab pos="354013" algn="l"/>
                <a:tab pos="719138" algn="l"/>
                <a:tab pos="1073150" algn="l"/>
              </a:tabLst>
            </a:pPr>
            <a:r>
              <a:rPr lang="fr-BE" sz="1400" b="1" smtClean="0">
                <a:solidFill>
                  <a:srgbClr val="3C486E"/>
                </a:solidFill>
                <a:latin typeface="Courier New" pitchFamily="49" charset="0"/>
                <a:cs typeface="Courier New" pitchFamily="49" charset="0"/>
              </a:rPr>
              <a:t>&lt;stuff-doc&gt;</a:t>
            </a:r>
          </a:p>
          <a:p>
            <a:pPr>
              <a:spcBef>
                <a:spcPts val="400"/>
              </a:spcBef>
              <a:tabLst>
                <a:tab pos="354013" algn="l"/>
                <a:tab pos="719138" algn="l"/>
                <a:tab pos="1073150" algn="l"/>
              </a:tabLst>
            </a:pPr>
            <a:r>
              <a:rPr lang="fr-BE" sz="1400" b="1" smtClean="0">
                <a:solidFill>
                  <a:srgbClr val="3C486E"/>
                </a:solidFill>
                <a:latin typeface="Courier New" pitchFamily="49" charset="0"/>
                <a:cs typeface="Courier New" pitchFamily="49" charset="0"/>
              </a:rPr>
              <a:t>  &lt;stuff&gt;</a:t>
            </a:r>
          </a:p>
          <a:p>
            <a:pPr>
              <a:spcBef>
                <a:spcPts val="400"/>
              </a:spcBef>
              <a:tabLst>
                <a:tab pos="354013" algn="l"/>
                <a:tab pos="719138" algn="l"/>
                <a:tab pos="1073150" algn="l"/>
              </a:tabLst>
            </a:pPr>
            <a:r>
              <a:rPr lang="fr-BE" sz="1400" b="1" smtClean="0">
                <a:solidFill>
                  <a:srgbClr val="3C486E"/>
                </a:solidFill>
                <a:latin typeface="Courier New" pitchFamily="49" charset="0"/>
                <a:cs typeface="Courier New" pitchFamily="49" charset="0"/>
              </a:rPr>
              <a:t>    Stuff Stuff Stuff</a:t>
            </a:r>
          </a:p>
          <a:p>
            <a:pPr>
              <a:spcBef>
                <a:spcPts val="400"/>
              </a:spcBef>
              <a:tabLst>
                <a:tab pos="354013" algn="l"/>
                <a:tab pos="719138" algn="l"/>
                <a:tab pos="1073150" algn="l"/>
              </a:tabLst>
            </a:pPr>
            <a:r>
              <a:rPr lang="fr-BE" sz="1400" b="1" smtClean="0">
                <a:solidFill>
                  <a:srgbClr val="3C486E"/>
                </a:solidFill>
                <a:latin typeface="Courier New" pitchFamily="49" charset="0"/>
                <a:cs typeface="Courier New" pitchFamily="49" charset="0"/>
              </a:rPr>
              <a:t>  &lt;/stuff&gt;</a:t>
            </a:r>
          </a:p>
          <a:p>
            <a:pPr>
              <a:spcBef>
                <a:spcPts val="400"/>
              </a:spcBef>
              <a:tabLst>
                <a:tab pos="354013" algn="l"/>
                <a:tab pos="719138" algn="l"/>
                <a:tab pos="1073150" algn="l"/>
              </a:tabLst>
            </a:pPr>
            <a:r>
              <a:rPr lang="fr-BE" sz="1400" b="1" smtClean="0">
                <a:solidFill>
                  <a:srgbClr val="3C486E"/>
                </a:solidFill>
                <a:latin typeface="Courier New" pitchFamily="49" charset="0"/>
                <a:cs typeface="Courier New" pitchFamily="49" charset="0"/>
              </a:rPr>
              <a:t>  &lt;more-stuff&gt;</a:t>
            </a:r>
          </a:p>
          <a:p>
            <a:pPr>
              <a:spcBef>
                <a:spcPts val="400"/>
              </a:spcBef>
              <a:tabLst>
                <a:tab pos="354013" algn="l"/>
                <a:tab pos="719138" algn="l"/>
                <a:tab pos="1073150" algn="l"/>
              </a:tabLst>
            </a:pPr>
            <a:r>
              <a:rPr lang="fr-BE" sz="1400" b="1" smtClean="0">
                <a:solidFill>
                  <a:srgbClr val="3C486E"/>
                </a:solidFill>
                <a:latin typeface="Courier New" pitchFamily="49" charset="0"/>
                <a:cs typeface="Courier New" pitchFamily="49" charset="0"/>
              </a:rPr>
              <a:t>    Some More Stuff</a:t>
            </a:r>
          </a:p>
          <a:p>
            <a:pPr>
              <a:spcBef>
                <a:spcPts val="400"/>
              </a:spcBef>
              <a:tabLst>
                <a:tab pos="354013" algn="l"/>
                <a:tab pos="719138" algn="l"/>
                <a:tab pos="1073150" algn="l"/>
              </a:tabLst>
            </a:pPr>
            <a:r>
              <a:rPr lang="fr-BE" sz="1400" b="1" smtClean="0">
                <a:solidFill>
                  <a:srgbClr val="3C486E"/>
                </a:solidFill>
                <a:latin typeface="Courier New" pitchFamily="49" charset="0"/>
                <a:cs typeface="Courier New" pitchFamily="49" charset="0"/>
              </a:rPr>
              <a:t>  &lt;/more-stuff&gt;</a:t>
            </a:r>
          </a:p>
          <a:p>
            <a:pPr>
              <a:spcBef>
                <a:spcPts val="400"/>
              </a:spcBef>
              <a:tabLst>
                <a:tab pos="354013" algn="l"/>
                <a:tab pos="719138" algn="l"/>
                <a:tab pos="1073150" algn="l"/>
              </a:tabLst>
            </a:pPr>
            <a:r>
              <a:rPr lang="fr-BE" sz="1400" b="1" smtClean="0">
                <a:solidFill>
                  <a:srgbClr val="3C486E"/>
                </a:solidFill>
                <a:latin typeface="Courier New" pitchFamily="49" charset="0"/>
                <a:cs typeface="Courier New" pitchFamily="49" charset="0"/>
              </a:rPr>
              <a:t>&lt;/stuff-doc&gt; </a:t>
            </a:r>
          </a:p>
        </p:txBody>
      </p:sp>
      <p:sp>
        <p:nvSpPr>
          <p:cNvPr id="6" name="Text Box 4"/>
          <p:cNvSpPr txBox="1">
            <a:spLocks noChangeArrowheads="1"/>
          </p:cNvSpPr>
          <p:nvPr/>
        </p:nvSpPr>
        <p:spPr bwMode="auto">
          <a:xfrm>
            <a:off x="1043608" y="4365104"/>
            <a:ext cx="7128792" cy="1374735"/>
          </a:xfrm>
          <a:prstGeom prst="rect">
            <a:avLst/>
          </a:prstGeom>
          <a:solidFill>
            <a:schemeClr val="bg1"/>
          </a:solidFill>
          <a:ln w="9525" algn="ctr">
            <a:solidFill>
              <a:srgbClr val="3C486E"/>
            </a:solidFill>
            <a:miter lim="800000"/>
            <a:headEnd/>
            <a:tailEnd/>
          </a:ln>
        </p:spPr>
        <p:txBody>
          <a:bodyPr wrap="square">
            <a:spAutoFit/>
          </a:bodyPr>
          <a:lstStyle/>
          <a:p>
            <a:pPr>
              <a:spcBef>
                <a:spcPts val="400"/>
              </a:spcBef>
              <a:tabLst>
                <a:tab pos="354013" algn="l"/>
                <a:tab pos="719138" algn="l"/>
                <a:tab pos="1073150" algn="l"/>
              </a:tabLst>
            </a:pPr>
            <a:r>
              <a:rPr lang="fr-BE" sz="1400" b="1" smtClean="0">
                <a:solidFill>
                  <a:srgbClr val="3C486E"/>
                </a:solidFill>
                <a:latin typeface="Courier New" pitchFamily="49" charset="0"/>
                <a:cs typeface="Courier New" pitchFamily="49" charset="0"/>
              </a:rPr>
              <a:t>&lt;stuff-doc&gt;</a:t>
            </a:r>
          </a:p>
          <a:p>
            <a:pPr>
              <a:spcBef>
                <a:spcPts val="400"/>
              </a:spcBef>
              <a:tabLst>
                <a:tab pos="354013" algn="l"/>
                <a:tab pos="719138" algn="l"/>
                <a:tab pos="1073150" algn="l"/>
              </a:tabLst>
            </a:pPr>
            <a:r>
              <a:rPr lang="fr-BE" sz="1400" b="1" smtClean="0">
                <a:solidFill>
                  <a:srgbClr val="3C486E"/>
                </a:solidFill>
                <a:latin typeface="Courier New" pitchFamily="49" charset="0"/>
                <a:cs typeface="Courier New" pitchFamily="49" charset="0"/>
              </a:rPr>
              <a:t>  &lt;more-stuff&gt;</a:t>
            </a:r>
          </a:p>
          <a:p>
            <a:pPr>
              <a:spcBef>
                <a:spcPts val="400"/>
              </a:spcBef>
              <a:tabLst>
                <a:tab pos="354013" algn="l"/>
                <a:tab pos="719138" algn="l"/>
                <a:tab pos="1073150" algn="l"/>
              </a:tabLst>
            </a:pPr>
            <a:r>
              <a:rPr lang="fr-BE" sz="1400" b="1" smtClean="0">
                <a:solidFill>
                  <a:srgbClr val="3C486E"/>
                </a:solidFill>
                <a:latin typeface="Courier New" pitchFamily="49" charset="0"/>
                <a:cs typeface="Courier New" pitchFamily="49" charset="0"/>
              </a:rPr>
              <a:t>    Some More Stuff&lt;/more-stuff&gt;</a:t>
            </a:r>
          </a:p>
          <a:p>
            <a:pPr>
              <a:spcBef>
                <a:spcPts val="400"/>
              </a:spcBef>
              <a:tabLst>
                <a:tab pos="354013" algn="l"/>
                <a:tab pos="719138" algn="l"/>
                <a:tab pos="1073150" algn="l"/>
              </a:tabLst>
            </a:pPr>
            <a:r>
              <a:rPr lang="fr-BE" sz="1400" b="1" smtClean="0">
                <a:solidFill>
                  <a:srgbClr val="3C486E"/>
                </a:solidFill>
                <a:latin typeface="Courier New" pitchFamily="49" charset="0"/>
                <a:cs typeface="Courier New" pitchFamily="49" charset="0"/>
              </a:rPr>
              <a:t>  &lt;stuff&gt;Stuff Stuff Stuff&lt;/stuff&gt;</a:t>
            </a:r>
          </a:p>
          <a:p>
            <a:pPr>
              <a:spcBef>
                <a:spcPts val="400"/>
              </a:spcBef>
              <a:tabLst>
                <a:tab pos="354013" algn="l"/>
                <a:tab pos="719138" algn="l"/>
                <a:tab pos="1073150" algn="l"/>
              </a:tabLst>
            </a:pPr>
            <a:r>
              <a:rPr lang="fr-BE" sz="1400" b="1" smtClean="0">
                <a:solidFill>
                  <a:srgbClr val="3C486E"/>
                </a:solidFill>
                <a:latin typeface="Courier New" pitchFamily="49" charset="0"/>
                <a:cs typeface="Courier New" pitchFamily="49" charset="0"/>
              </a:rPr>
              <a:t>&lt;/stuff-doc&gt;</a:t>
            </a:r>
          </a:p>
        </p:txBody>
      </p:sp>
      <p:sp>
        <p:nvSpPr>
          <p:cNvPr id="7" name="Equal 6"/>
          <p:cNvSpPr/>
          <p:nvPr/>
        </p:nvSpPr>
        <p:spPr bwMode="auto">
          <a:xfrm>
            <a:off x="3851920" y="3861048"/>
            <a:ext cx="1440160" cy="792088"/>
          </a:xfrm>
          <a:prstGeom prst="mathEqual">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fr-BE" sz="1800" b="0" i="0" u="none" strike="noStrike" cap="none" normalizeH="0" baseline="0" smtClean="0">
              <a:ln>
                <a:noFill/>
              </a:ln>
              <a:solidFill>
                <a:schemeClr val="tx1"/>
              </a:solidFill>
              <a:effectLst/>
              <a:latin typeface="Arial" charset="0"/>
              <a:cs typeface="Arial"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Tests logiciels (2/4)</a:t>
            </a:r>
            <a:endParaRPr lang="fr-BE"/>
          </a:p>
        </p:txBody>
      </p:sp>
      <p:sp>
        <p:nvSpPr>
          <p:cNvPr id="3" name="Content Placeholder 2"/>
          <p:cNvSpPr>
            <a:spLocks noGrp="1"/>
          </p:cNvSpPr>
          <p:nvPr>
            <p:ph idx="1"/>
          </p:nvPr>
        </p:nvSpPr>
        <p:spPr>
          <a:xfrm>
            <a:off x="468313" y="1196752"/>
            <a:ext cx="8229600" cy="4464273"/>
          </a:xfrm>
        </p:spPr>
        <p:txBody>
          <a:bodyPr/>
          <a:lstStyle/>
          <a:p>
            <a:r>
              <a:rPr lang="fr-BE" i="1" smtClean="0"/>
              <a:t>"Le test est </a:t>
            </a:r>
            <a:r>
              <a:rPr lang="fr-BE" b="1" i="1" smtClean="0"/>
              <a:t>l’exécution ou l’évaluation </a:t>
            </a:r>
            <a:r>
              <a:rPr lang="fr-BE" i="1" smtClean="0"/>
              <a:t>d’un système ou d’un composant, par des moyens automatiques ou manuels, pour vérifier qu’il répond à ses </a:t>
            </a:r>
            <a:r>
              <a:rPr lang="fr-BE" b="1" i="1" smtClean="0"/>
              <a:t>spécifications</a:t>
            </a:r>
            <a:r>
              <a:rPr lang="fr-BE" smtClean="0"/>
              <a:t> </a:t>
            </a:r>
            <a:r>
              <a:rPr lang="fr-BE" i="1" smtClean="0"/>
              <a:t>ou identifier les différences entre les résultats attendus et les résultats obtenus"     </a:t>
            </a:r>
            <a:r>
              <a:rPr lang="fr-BE" sz="1800" smtClean="0"/>
              <a:t>IEEE</a:t>
            </a:r>
          </a:p>
          <a:p>
            <a:endParaRPr lang="fr-BE" smtClean="0"/>
          </a:p>
          <a:p>
            <a:endParaRPr lang="fr-BE" smtClean="0"/>
          </a:p>
          <a:p>
            <a:endParaRPr lang="fr-BE" smtClean="0"/>
          </a:p>
        </p:txBody>
      </p:sp>
      <p:pic>
        <p:nvPicPr>
          <p:cNvPr id="6" name="Picture 5" descr="dilbert.jpg"/>
          <p:cNvPicPr>
            <a:picLocks noChangeAspect="1"/>
          </p:cNvPicPr>
          <p:nvPr/>
        </p:nvPicPr>
        <p:blipFill>
          <a:blip r:embed="rId2" cstate="print"/>
          <a:stretch>
            <a:fillRect/>
          </a:stretch>
        </p:blipFill>
        <p:spPr>
          <a:xfrm>
            <a:off x="1187624" y="3284984"/>
            <a:ext cx="6984776" cy="2639835"/>
          </a:xfrm>
          <a:prstGeom prst="rect">
            <a:avLst/>
          </a:prstGeom>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Abbot</a:t>
            </a:r>
            <a:endParaRPr lang="fr-BE"/>
          </a:p>
        </p:txBody>
      </p:sp>
      <p:sp>
        <p:nvSpPr>
          <p:cNvPr id="3" name="Content Placeholder 2"/>
          <p:cNvSpPr>
            <a:spLocks noGrp="1"/>
          </p:cNvSpPr>
          <p:nvPr>
            <p:ph idx="1"/>
          </p:nvPr>
        </p:nvSpPr>
        <p:spPr>
          <a:xfrm>
            <a:off x="468313" y="1052737"/>
            <a:ext cx="8229600" cy="4608288"/>
          </a:xfrm>
        </p:spPr>
        <p:txBody>
          <a:bodyPr/>
          <a:lstStyle/>
          <a:p>
            <a:r>
              <a:rPr lang="fr-BE" smtClean="0"/>
              <a:t>Framework de tests fonctionnels basé sur JUnit.</a:t>
            </a:r>
            <a:endParaRPr lang="fr-BE"/>
          </a:p>
        </p:txBody>
      </p:sp>
      <p:sp>
        <p:nvSpPr>
          <p:cNvPr id="4" name="Slide Number Placeholder 3"/>
          <p:cNvSpPr>
            <a:spLocks noGrp="1"/>
          </p:cNvSpPr>
          <p:nvPr>
            <p:ph type="sldNum" sz="quarter" idx="10"/>
          </p:nvPr>
        </p:nvSpPr>
        <p:spPr/>
        <p:txBody>
          <a:bodyPr/>
          <a:lstStyle/>
          <a:p>
            <a:pPr>
              <a:defRPr/>
            </a:pPr>
            <a:r>
              <a:rPr lang="fr-FR" smtClean="0"/>
              <a:t>Page </a:t>
            </a:r>
            <a:fld id="{369F7401-F453-4EA3-ACE6-2910B6E43C30}" type="slidenum">
              <a:rPr lang="fr-FR" smtClean="0"/>
              <a:pPr>
                <a:defRPr/>
              </a:pPr>
              <a:t>60</a:t>
            </a:fld>
            <a:endParaRPr lang="fr-FR"/>
          </a:p>
        </p:txBody>
      </p:sp>
      <p:sp>
        <p:nvSpPr>
          <p:cNvPr id="5" name="Text Box 4"/>
          <p:cNvSpPr txBox="1">
            <a:spLocks noChangeArrowheads="1"/>
          </p:cNvSpPr>
          <p:nvPr/>
        </p:nvSpPr>
        <p:spPr bwMode="auto">
          <a:xfrm>
            <a:off x="85656" y="1700808"/>
            <a:ext cx="8964488" cy="5057795"/>
          </a:xfrm>
          <a:prstGeom prst="rect">
            <a:avLst/>
          </a:prstGeom>
          <a:solidFill>
            <a:schemeClr val="bg1"/>
          </a:solidFill>
          <a:ln w="9525" algn="ctr">
            <a:solidFill>
              <a:srgbClr val="3C486E"/>
            </a:solidFill>
            <a:miter lim="800000"/>
            <a:headEnd/>
            <a:tailEnd/>
          </a:ln>
        </p:spPr>
        <p:txBody>
          <a:bodyPr wrap="square">
            <a:spAutoFit/>
          </a:bodyPr>
          <a:lstStyle/>
          <a:p>
            <a:pPr>
              <a:spcBef>
                <a:spcPts val="400"/>
              </a:spcBef>
              <a:tabLst>
                <a:tab pos="354013" algn="l"/>
                <a:tab pos="719138" algn="l"/>
                <a:tab pos="1073150" algn="l"/>
              </a:tabLst>
            </a:pPr>
            <a:r>
              <a:rPr lang="fr-BE" sz="1400" b="1" smtClean="0">
                <a:solidFill>
                  <a:srgbClr val="3C486E"/>
                </a:solidFill>
                <a:latin typeface="Courier New" pitchFamily="49" charset="0"/>
                <a:cs typeface="Courier New" pitchFamily="49" charset="0"/>
              </a:rPr>
              <a:t>  	 // Suppose MyComponent has a text field and a button...</a:t>
            </a:r>
          </a:p>
          <a:p>
            <a:pPr>
              <a:spcBef>
                <a:spcPts val="400"/>
              </a:spcBef>
              <a:tabLst>
                <a:tab pos="354013" algn="l"/>
                <a:tab pos="719138" algn="l"/>
                <a:tab pos="1073150" algn="l"/>
              </a:tabLst>
            </a:pPr>
            <a:r>
              <a:rPr lang="fr-BE" sz="1400" b="1" smtClean="0">
                <a:solidFill>
                  <a:srgbClr val="3C486E"/>
                </a:solidFill>
                <a:latin typeface="Courier New" pitchFamily="49" charset="0"/>
                <a:cs typeface="Courier New" pitchFamily="49" charset="0"/>
              </a:rPr>
              <a:t>    MyComponent comp = new MyComponent();</a:t>
            </a:r>
          </a:p>
          <a:p>
            <a:pPr>
              <a:spcBef>
                <a:spcPts val="400"/>
              </a:spcBef>
              <a:tabLst>
                <a:tab pos="354013" algn="l"/>
                <a:tab pos="719138" algn="l"/>
                <a:tab pos="1073150" algn="l"/>
              </a:tabLst>
            </a:pPr>
            <a:r>
              <a:rPr lang="fr-BE" sz="1400" b="1" smtClean="0">
                <a:solidFill>
                  <a:srgbClr val="3C486E"/>
                </a:solidFill>
                <a:latin typeface="Courier New" pitchFamily="49" charset="0"/>
                <a:cs typeface="Courier New" pitchFamily="49" charset="0"/>
              </a:rPr>
              <a:t>    // Display a frame containing the given component</a:t>
            </a:r>
          </a:p>
          <a:p>
            <a:pPr>
              <a:spcBef>
                <a:spcPts val="400"/>
              </a:spcBef>
              <a:tabLst>
                <a:tab pos="354013" algn="l"/>
                <a:tab pos="719138" algn="l"/>
                <a:tab pos="1073150" algn="l"/>
              </a:tabLst>
            </a:pPr>
            <a:r>
              <a:rPr lang="fr-BE" sz="1400" b="1" smtClean="0">
                <a:solidFill>
                  <a:srgbClr val="3C486E"/>
                </a:solidFill>
                <a:latin typeface="Courier New" pitchFamily="49" charset="0"/>
                <a:cs typeface="Courier New" pitchFamily="49" charset="0"/>
              </a:rPr>
              <a:t>    showFrame(comp);</a:t>
            </a:r>
          </a:p>
          <a:p>
            <a:pPr>
              <a:spcBef>
                <a:spcPts val="400"/>
              </a:spcBef>
              <a:tabLst>
                <a:tab pos="354013" algn="l"/>
                <a:tab pos="719138" algn="l"/>
                <a:tab pos="1073150" algn="l"/>
              </a:tabLst>
            </a:pPr>
            <a:endParaRPr lang="fr-BE" sz="1400" b="1" smtClean="0">
              <a:solidFill>
                <a:srgbClr val="3C486E"/>
              </a:solidFill>
              <a:latin typeface="Courier New" pitchFamily="49" charset="0"/>
              <a:cs typeface="Courier New" pitchFamily="49" charset="0"/>
            </a:endParaRPr>
          </a:p>
          <a:p>
            <a:pPr>
              <a:spcBef>
                <a:spcPts val="400"/>
              </a:spcBef>
              <a:tabLst>
                <a:tab pos="354013" algn="l"/>
                <a:tab pos="719138" algn="l"/>
                <a:tab pos="1073150" algn="l"/>
              </a:tabLst>
            </a:pPr>
            <a:r>
              <a:rPr lang="fr-BE" sz="1400" b="1" smtClean="0">
                <a:solidFill>
                  <a:srgbClr val="3C486E"/>
                </a:solidFill>
                <a:latin typeface="Courier New" pitchFamily="49" charset="0"/>
                <a:cs typeface="Courier New" pitchFamily="49" charset="0"/>
              </a:rPr>
              <a:t>    JTextField textField = (JTextField)getFinder().</a:t>
            </a:r>
          </a:p>
          <a:p>
            <a:pPr>
              <a:spcBef>
                <a:spcPts val="400"/>
              </a:spcBef>
              <a:tabLst>
                <a:tab pos="354013" algn="l"/>
                <a:tab pos="719138" algn="l"/>
                <a:tab pos="1073150" algn="l"/>
              </a:tabLst>
            </a:pPr>
            <a:r>
              <a:rPr lang="fr-BE" sz="1400" b="1" smtClean="0">
                <a:solidFill>
                  <a:srgbClr val="3C486E"/>
                </a:solidFill>
                <a:latin typeface="Courier New" pitchFamily="49" charset="0"/>
                <a:cs typeface="Courier New" pitchFamily="49" charset="0"/>
              </a:rPr>
              <a:t>        find(new ClassMatcher(JTextField.class));</a:t>
            </a:r>
          </a:p>
          <a:p>
            <a:pPr>
              <a:spcBef>
                <a:spcPts val="400"/>
              </a:spcBef>
              <a:tabLst>
                <a:tab pos="354013" algn="l"/>
                <a:tab pos="719138" algn="l"/>
                <a:tab pos="1073150" algn="l"/>
              </a:tabLst>
            </a:pPr>
            <a:r>
              <a:rPr lang="fr-BE" sz="1400" b="1" smtClean="0">
                <a:solidFill>
                  <a:srgbClr val="3C486E"/>
                </a:solidFill>
                <a:latin typeface="Courier New" pitchFamily="49" charset="0"/>
                <a:cs typeface="Courier New" pitchFamily="49" charset="0"/>
              </a:rPr>
              <a:t>    JButton button = (JButton)getFinder().find(new Matcher() {</a:t>
            </a:r>
          </a:p>
          <a:p>
            <a:pPr>
              <a:spcBef>
                <a:spcPts val="400"/>
              </a:spcBef>
              <a:tabLst>
                <a:tab pos="354013" algn="l"/>
                <a:tab pos="719138" algn="l"/>
                <a:tab pos="1073150" algn="l"/>
              </a:tabLst>
            </a:pPr>
            <a:r>
              <a:rPr lang="fr-BE" sz="1400" b="1" smtClean="0">
                <a:solidFill>
                  <a:srgbClr val="3C486E"/>
                </a:solidFill>
                <a:latin typeface="Courier New" pitchFamily="49" charset="0"/>
                <a:cs typeface="Courier New" pitchFamily="49" charset="0"/>
              </a:rPr>
              <a:t>        public boolean matches(Component c) {</a:t>
            </a:r>
          </a:p>
          <a:p>
            <a:pPr>
              <a:spcBef>
                <a:spcPts val="400"/>
              </a:spcBef>
              <a:tabLst>
                <a:tab pos="354013" algn="l"/>
                <a:tab pos="719138" algn="l"/>
                <a:tab pos="1073150" algn="l"/>
              </a:tabLst>
            </a:pPr>
            <a:r>
              <a:rPr lang="fr-BE" sz="1400" b="1" smtClean="0">
                <a:solidFill>
                  <a:srgbClr val="3C486E"/>
                </a:solidFill>
                <a:latin typeface="Courier New" pitchFamily="49" charset="0"/>
                <a:cs typeface="Courier New" pitchFamily="49" charset="0"/>
              </a:rPr>
              <a:t>            // Add as much information as needed to distinguish the component</a:t>
            </a:r>
          </a:p>
          <a:p>
            <a:pPr>
              <a:spcBef>
                <a:spcPts val="400"/>
              </a:spcBef>
              <a:tabLst>
                <a:tab pos="354013" algn="l"/>
                <a:tab pos="719138" algn="l"/>
                <a:tab pos="1073150" algn="l"/>
              </a:tabLst>
            </a:pPr>
            <a:r>
              <a:rPr lang="fr-BE" sz="1400" b="1" smtClean="0">
                <a:solidFill>
                  <a:srgbClr val="3C486E"/>
                </a:solidFill>
                <a:latin typeface="Courier New" pitchFamily="49" charset="0"/>
                <a:cs typeface="Courier New" pitchFamily="49" charset="0"/>
              </a:rPr>
              <a:t>            return c instanceof JButton &amp;&amp; ((JButton)c).getText().equals("OK");</a:t>
            </a:r>
          </a:p>
          <a:p>
            <a:pPr>
              <a:spcBef>
                <a:spcPts val="400"/>
              </a:spcBef>
              <a:tabLst>
                <a:tab pos="354013" algn="l"/>
                <a:tab pos="719138" algn="l"/>
                <a:tab pos="1073150" algn="l"/>
              </a:tabLst>
            </a:pPr>
            <a:r>
              <a:rPr lang="fr-BE" sz="1400" b="1" smtClean="0">
                <a:solidFill>
                  <a:srgbClr val="3C486E"/>
                </a:solidFill>
                <a:latin typeface="Courier New" pitchFamily="49" charset="0"/>
                <a:cs typeface="Courier New" pitchFamily="49" charset="0"/>
              </a:rPr>
              <a:t>        }</a:t>
            </a:r>
          </a:p>
          <a:p>
            <a:pPr>
              <a:spcBef>
                <a:spcPts val="400"/>
              </a:spcBef>
              <a:tabLst>
                <a:tab pos="354013" algn="l"/>
                <a:tab pos="719138" algn="l"/>
                <a:tab pos="1073150" algn="l"/>
              </a:tabLst>
            </a:pPr>
            <a:r>
              <a:rPr lang="fr-BE" sz="1400" b="1" smtClean="0">
                <a:solidFill>
                  <a:srgbClr val="3C486E"/>
                </a:solidFill>
                <a:latin typeface="Courier New" pitchFamily="49" charset="0"/>
                <a:cs typeface="Courier New" pitchFamily="49" charset="0"/>
              </a:rPr>
              <a:t>    });</a:t>
            </a:r>
          </a:p>
          <a:p>
            <a:pPr>
              <a:spcBef>
                <a:spcPts val="400"/>
              </a:spcBef>
              <a:tabLst>
                <a:tab pos="354013" algn="l"/>
                <a:tab pos="719138" algn="l"/>
                <a:tab pos="1073150" algn="l"/>
              </a:tabLst>
            </a:pPr>
            <a:r>
              <a:rPr lang="fr-BE" sz="1400" b="1" smtClean="0">
                <a:solidFill>
                  <a:srgbClr val="3C486E"/>
                </a:solidFill>
                <a:latin typeface="Courier New" pitchFamily="49" charset="0"/>
                <a:cs typeface="Courier New" pitchFamily="49" charset="0"/>
              </a:rPr>
              <a:t>    JTextComponentTester tester = new JTextComponentTester();</a:t>
            </a:r>
          </a:p>
          <a:p>
            <a:pPr>
              <a:spcBef>
                <a:spcPts val="400"/>
              </a:spcBef>
              <a:tabLst>
                <a:tab pos="354013" algn="l"/>
                <a:tab pos="719138" algn="l"/>
                <a:tab pos="1073150" algn="l"/>
              </a:tabLst>
            </a:pPr>
            <a:r>
              <a:rPr lang="fr-BE" sz="1400" b="1" smtClean="0">
                <a:solidFill>
                  <a:srgbClr val="3C486E"/>
                </a:solidFill>
                <a:latin typeface="Courier New" pitchFamily="49" charset="0"/>
                <a:cs typeface="Courier New" pitchFamily="49" charset="0"/>
              </a:rPr>
              <a:t>    tester.actionEnterText(textField, "This text is typed in the text field");</a:t>
            </a:r>
          </a:p>
          <a:p>
            <a:pPr>
              <a:spcBef>
                <a:spcPts val="400"/>
              </a:spcBef>
              <a:tabLst>
                <a:tab pos="354013" algn="l"/>
                <a:tab pos="719138" algn="l"/>
                <a:tab pos="1073150" algn="l"/>
              </a:tabLst>
            </a:pPr>
            <a:r>
              <a:rPr lang="fr-BE" sz="1400" b="1" smtClean="0">
                <a:solidFill>
                  <a:srgbClr val="3C486E"/>
                </a:solidFill>
                <a:latin typeface="Courier New" pitchFamily="49" charset="0"/>
                <a:cs typeface="Courier New" pitchFamily="49" charset="0"/>
              </a:rPr>
              <a:t>    tester.actionClick(button);</a:t>
            </a:r>
          </a:p>
          <a:p>
            <a:pPr>
              <a:spcBef>
                <a:spcPts val="400"/>
              </a:spcBef>
              <a:tabLst>
                <a:tab pos="354013" algn="l"/>
                <a:tab pos="719138" algn="l"/>
                <a:tab pos="1073150" algn="l"/>
              </a:tabLst>
            </a:pPr>
            <a:r>
              <a:rPr lang="fr-BE" sz="1400" b="1" smtClean="0">
                <a:solidFill>
                  <a:srgbClr val="3C486E"/>
                </a:solidFill>
                <a:latin typeface="Courier New" pitchFamily="49" charset="0"/>
                <a:cs typeface="Courier New" pitchFamily="49" charset="0"/>
              </a:rPr>
              <a:t>    // Perform some tests on the state of your UI or model</a:t>
            </a:r>
          </a:p>
          <a:p>
            <a:pPr>
              <a:spcBef>
                <a:spcPts val="400"/>
              </a:spcBef>
              <a:tabLst>
                <a:tab pos="354013" algn="l"/>
                <a:tab pos="719138" algn="l"/>
                <a:tab pos="1073150" algn="l"/>
              </a:tabLst>
            </a:pPr>
            <a:r>
              <a:rPr lang="fr-BE" sz="1400" b="1" smtClean="0">
                <a:solidFill>
                  <a:srgbClr val="3C486E"/>
                </a:solidFill>
                <a:latin typeface="Courier New" pitchFamily="49" charset="0"/>
                <a:cs typeface="Courier New" pitchFamily="49" charset="0"/>
              </a:rPr>
              <a:t>    assertEquals("Wrong button tooltip", "Click here to accept",</a:t>
            </a:r>
            <a:br>
              <a:rPr lang="fr-BE" sz="1400" b="1" smtClean="0">
                <a:solidFill>
                  <a:srgbClr val="3C486E"/>
                </a:solidFill>
                <a:latin typeface="Courier New" pitchFamily="49" charset="0"/>
                <a:cs typeface="Courier New" pitchFamily="49" charset="0"/>
              </a:rPr>
            </a:br>
            <a:r>
              <a:rPr lang="fr-BE" sz="1400" b="1" smtClean="0">
                <a:solidFill>
                  <a:srgbClr val="3C486E"/>
                </a:solidFill>
                <a:latin typeface="Courier New" pitchFamily="49" charset="0"/>
                <a:cs typeface="Courier New" pitchFamily="49" charset="0"/>
              </a:rPr>
              <a:t>								button.getToolTipText());</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Selenium</a:t>
            </a:r>
            <a:endParaRPr lang="fr-BE"/>
          </a:p>
        </p:txBody>
      </p:sp>
      <p:sp>
        <p:nvSpPr>
          <p:cNvPr id="3" name="Content Placeholder 2"/>
          <p:cNvSpPr>
            <a:spLocks noGrp="1"/>
          </p:cNvSpPr>
          <p:nvPr>
            <p:ph idx="1"/>
          </p:nvPr>
        </p:nvSpPr>
        <p:spPr>
          <a:xfrm>
            <a:off x="468313" y="1124743"/>
            <a:ext cx="8229600" cy="4536281"/>
          </a:xfrm>
        </p:spPr>
        <p:txBody>
          <a:bodyPr/>
          <a:lstStyle/>
          <a:p>
            <a:r>
              <a:rPr lang="fr-BE" smtClean="0"/>
              <a:t>Framework de tests fonctionnels d'application Web.</a:t>
            </a:r>
            <a:endParaRPr lang="fr-BE"/>
          </a:p>
        </p:txBody>
      </p:sp>
      <p:pic>
        <p:nvPicPr>
          <p:cNvPr id="5" name="Picture 4" descr="selenium-ide.gif"/>
          <p:cNvPicPr>
            <a:picLocks noChangeAspect="1"/>
          </p:cNvPicPr>
          <p:nvPr/>
        </p:nvPicPr>
        <p:blipFill>
          <a:blip r:embed="rId2" cstate="print"/>
          <a:stretch>
            <a:fillRect/>
          </a:stretch>
        </p:blipFill>
        <p:spPr>
          <a:xfrm>
            <a:off x="2555776" y="1615818"/>
            <a:ext cx="4032448" cy="5242182"/>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Tests logiciels (3/4)</a:t>
            </a:r>
            <a:endParaRPr lang="fr-BE"/>
          </a:p>
        </p:txBody>
      </p:sp>
      <p:sp>
        <p:nvSpPr>
          <p:cNvPr id="3" name="Content Placeholder 2"/>
          <p:cNvSpPr>
            <a:spLocks noGrp="1"/>
          </p:cNvSpPr>
          <p:nvPr>
            <p:ph idx="1"/>
          </p:nvPr>
        </p:nvSpPr>
        <p:spPr>
          <a:xfrm>
            <a:off x="468313" y="1628800"/>
            <a:ext cx="8229600" cy="4032224"/>
          </a:xfrm>
        </p:spPr>
        <p:txBody>
          <a:bodyPr/>
          <a:lstStyle/>
          <a:p>
            <a:r>
              <a:rPr lang="fr-BE" smtClean="0"/>
              <a:t>Les tests logiciels sont donc nécessaires :</a:t>
            </a:r>
          </a:p>
          <a:p>
            <a:endParaRPr lang="fr-BE" smtClean="0"/>
          </a:p>
          <a:p>
            <a:pPr lvl="1"/>
            <a:r>
              <a:rPr lang="fr-BE" smtClean="0"/>
              <a:t>Pour </a:t>
            </a:r>
            <a:r>
              <a:rPr lang="fr-BE" b="1" smtClean="0"/>
              <a:t>valider</a:t>
            </a:r>
            <a:r>
              <a:rPr lang="fr-BE" smtClean="0"/>
              <a:t> que le système informatique respecte les exigences.</a:t>
            </a:r>
          </a:p>
          <a:p>
            <a:pPr lvl="1">
              <a:buNone/>
            </a:pPr>
            <a:r>
              <a:rPr lang="fr-BE" smtClean="0"/>
              <a:t>	"Faisons-nous le travail attendu ?"</a:t>
            </a:r>
          </a:p>
          <a:p>
            <a:pPr lvl="1"/>
            <a:endParaRPr lang="fr-BE" smtClean="0"/>
          </a:p>
          <a:p>
            <a:pPr lvl="1"/>
            <a:r>
              <a:rPr lang="fr-BE" smtClean="0"/>
              <a:t>Pour </a:t>
            </a:r>
            <a:r>
              <a:rPr lang="fr-BE" b="1" smtClean="0"/>
              <a:t>vérifier</a:t>
            </a:r>
            <a:r>
              <a:rPr lang="fr-BE" smtClean="0"/>
              <a:t> que le système informatique fonctionne correctement.</a:t>
            </a:r>
          </a:p>
          <a:p>
            <a:pPr lvl="1">
              <a:buNone/>
            </a:pPr>
            <a:r>
              <a:rPr lang="fr-BE" smtClean="0"/>
              <a:t>	"Faisons-nous le travail correctement ?"</a:t>
            </a:r>
          </a:p>
          <a:p>
            <a:pPr lvl="1">
              <a:buNone/>
            </a:pPr>
            <a:endParaRPr lang="fr-BE" smtClean="0"/>
          </a:p>
          <a:p>
            <a:pPr lvl="1">
              <a:buNone/>
            </a:pPr>
            <a:endParaRPr lang="fr-BE" smtClean="0"/>
          </a:p>
          <a:p>
            <a:endParaRPr lang="fr-BE"/>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smtClean="0"/>
              <a:t>Tests logiciels (4/4)</a:t>
            </a:r>
            <a:endParaRPr lang="fr-BE"/>
          </a:p>
        </p:txBody>
      </p:sp>
      <p:sp>
        <p:nvSpPr>
          <p:cNvPr id="3" name="Content Placeholder 2"/>
          <p:cNvSpPr>
            <a:spLocks noGrp="1"/>
          </p:cNvSpPr>
          <p:nvPr>
            <p:ph idx="1"/>
          </p:nvPr>
        </p:nvSpPr>
        <p:spPr>
          <a:xfrm>
            <a:off x="468313" y="1700808"/>
            <a:ext cx="8229600" cy="3960216"/>
          </a:xfrm>
        </p:spPr>
        <p:txBody>
          <a:bodyPr/>
          <a:lstStyle/>
          <a:p>
            <a:r>
              <a:rPr lang="en-US" i="1" smtClean="0"/>
              <a:t>"Program testing can be used to show the presence of bugs, but never to show their absence !"     		</a:t>
            </a:r>
            <a:r>
              <a:rPr lang="en-US" smtClean="0"/>
              <a:t>E. Dijkstra</a:t>
            </a:r>
            <a:endParaRPr lang="fr-BE" smtClean="0"/>
          </a:p>
          <a:p>
            <a:pPr lvl="1">
              <a:buNone/>
            </a:pPr>
            <a:endParaRPr lang="fr-BE" smtClean="0"/>
          </a:p>
          <a:p>
            <a:r>
              <a:rPr lang="fr-BE" smtClean="0"/>
              <a:t>Il est impossible de tester exhaustivement un logiciel, car le nombre de configurations possibles croît de façon exponentielle selon le nombre de mises en situation différentes que le logiciel pourra être appelé à traiter.</a:t>
            </a:r>
          </a:p>
          <a:p>
            <a:endParaRPr lang="fr-BE"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dirty="0" smtClean="0"/>
              <a:t>Couverture des tests </a:t>
            </a:r>
            <a:endParaRPr lang="fr-BE" dirty="0"/>
          </a:p>
        </p:txBody>
      </p:sp>
      <p:sp>
        <p:nvSpPr>
          <p:cNvPr id="3" name="Content Placeholder 2"/>
          <p:cNvSpPr>
            <a:spLocks noGrp="1"/>
          </p:cNvSpPr>
          <p:nvPr>
            <p:ph idx="1"/>
          </p:nvPr>
        </p:nvSpPr>
        <p:spPr>
          <a:xfrm>
            <a:off x="468313" y="1628800"/>
            <a:ext cx="8229600" cy="4032224"/>
          </a:xfrm>
        </p:spPr>
        <p:txBody>
          <a:bodyPr/>
          <a:lstStyle/>
          <a:p>
            <a:r>
              <a:rPr lang="fr-BE" smtClean="0"/>
              <a:t>On essaye cependant de faire en sorte que si un bug est présent, le test le mette en évidence, notamment en exigeant une bonne </a:t>
            </a:r>
            <a:r>
              <a:rPr lang="fr-BE" b="1" smtClean="0"/>
              <a:t>couverture</a:t>
            </a:r>
            <a:r>
              <a:rPr lang="fr-BE" smtClean="0"/>
              <a:t> des tests. </a:t>
            </a:r>
          </a:p>
          <a:p>
            <a:r>
              <a:rPr lang="fr-BE" smtClean="0"/>
              <a:t>Par exemple, en faisant en sorte que chaque fonctionnalité de l'application soit vérifiée par au moins un cas de test …</a:t>
            </a:r>
          </a:p>
          <a:p>
            <a:endParaRPr lang="fr-BE" smtClean="0"/>
          </a:p>
          <a:p>
            <a:pPr lvl="1"/>
            <a:endParaRPr lang="fr-BE" smtClean="0"/>
          </a:p>
          <a:p>
            <a:pPr>
              <a:buNone/>
            </a:pPr>
            <a:endParaRPr lang="fr-BE"/>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emplate_WVN_Neutre_201308">
  <a:themeElements>
    <a:clrScheme name="Custom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659BD2"/>
      </a:hlink>
      <a:folHlink>
        <a:srgbClr val="659BD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spPr>
      <a:bodyPr vert="horz" wrap="none" lIns="90488" tIns="44450" rIns="90488" bIns="44450" numCol="1" anchor="ctr" anchorCtr="0" compatLnSpc="1">
        <a:prstTxWarp prst="textNoShape">
          <a:avLst/>
        </a:prstTxWarp>
        <a:spAutoFit/>
      </a:bodyPr>
      <a:lstStyle>
        <a:defPPr marL="0" marR="0" indent="0" algn="l" defTabSz="1042988" rtl="0" eaLnBrk="1" fontAlgn="base" latinLnBrk="0" hangingPunct="1">
          <a:lnSpc>
            <a:spcPct val="100000"/>
          </a:lnSpc>
          <a:spcBef>
            <a:spcPct val="0"/>
          </a:spcBef>
          <a:spcAft>
            <a:spcPct val="0"/>
          </a:spcAft>
          <a:buClrTx/>
          <a:buSzTx/>
          <a:buFontTx/>
          <a:buNone/>
          <a:tabLst/>
          <a:defRPr kumimoji="0" lang="en-US" sz="21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spPr>
      <a:bodyPr vert="horz" wrap="none" lIns="90488" tIns="44450" rIns="90488" bIns="44450" numCol="1" anchor="ctr" anchorCtr="0" compatLnSpc="1">
        <a:prstTxWarp prst="textNoShape">
          <a:avLst/>
        </a:prstTxWarp>
        <a:spAutoFit/>
      </a:bodyPr>
      <a:lstStyle>
        <a:defPPr marL="0" marR="0" indent="0" algn="l" defTabSz="1042988" rtl="0" eaLnBrk="1" fontAlgn="base" latinLnBrk="0" hangingPunct="1">
          <a:lnSpc>
            <a:spcPct val="100000"/>
          </a:lnSpc>
          <a:spcBef>
            <a:spcPct val="0"/>
          </a:spcBef>
          <a:spcAft>
            <a:spcPct val="0"/>
          </a:spcAft>
          <a:buClrTx/>
          <a:buSzTx/>
          <a:buFontTx/>
          <a:buNone/>
          <a:tabLst/>
          <a:defRPr kumimoji="0" lang="en-US" sz="21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Template_WVN_Neutre_201308</Template>
  <TotalTime>15959</TotalTime>
  <Words>2128</Words>
  <Application>Microsoft Office PowerPoint</Application>
  <PresentationFormat>Affichage à l'écran (4:3)</PresentationFormat>
  <Paragraphs>496</Paragraphs>
  <Slides>61</Slides>
  <Notes>1</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61</vt:i4>
      </vt:variant>
    </vt:vector>
  </HeadingPairs>
  <TitlesOfParts>
    <vt:vector size="66" baseType="lpstr">
      <vt:lpstr>Arial</vt:lpstr>
      <vt:lpstr>Calibri</vt:lpstr>
      <vt:lpstr>Courier New</vt:lpstr>
      <vt:lpstr>Wingdings</vt:lpstr>
      <vt:lpstr>Template_WVN_Neutre_201308</vt:lpstr>
      <vt:lpstr>Tests unitaires avec JUnit 4</vt:lpstr>
      <vt:lpstr>Objectifs</vt:lpstr>
      <vt:lpstr>Plan du cours</vt:lpstr>
      <vt:lpstr>1. Tests logiciels</vt:lpstr>
      <vt:lpstr>Tests logiciels (1/4)</vt:lpstr>
      <vt:lpstr>Tests logiciels (2/4)</vt:lpstr>
      <vt:lpstr>Tests logiciels (3/4)</vt:lpstr>
      <vt:lpstr>Tests logiciels (4/4)</vt:lpstr>
      <vt:lpstr>Couverture des tests </vt:lpstr>
      <vt:lpstr>Les différents types de tests</vt:lpstr>
      <vt:lpstr>Modèle en V</vt:lpstr>
      <vt:lpstr>Tests d'acceptation</vt:lpstr>
      <vt:lpstr>Tests fonctionnels</vt:lpstr>
      <vt:lpstr>Tests d'intégration</vt:lpstr>
      <vt:lpstr>Tests unitaires</vt:lpstr>
      <vt:lpstr>Autres types de tests …</vt:lpstr>
      <vt:lpstr>Qui teste ? Comment ?</vt:lpstr>
      <vt:lpstr>Coût de correction des erreurs</vt:lpstr>
      <vt:lpstr>2. Tests unitaires avec JUnit 4</vt:lpstr>
      <vt:lpstr>Tests unitaires (1/3)</vt:lpstr>
      <vt:lpstr>Tests unitaires (2/3)</vt:lpstr>
      <vt:lpstr>Tests unitaires (3/3)</vt:lpstr>
      <vt:lpstr>Quand écrire les tests unitaires ?</vt:lpstr>
      <vt:lpstr>Test Driven Development (1/2)</vt:lpstr>
      <vt:lpstr>Test Driven Development (2/2)</vt:lpstr>
      <vt:lpstr>JUnit (1/2)</vt:lpstr>
      <vt:lpstr>JUnit (2/2)</vt:lpstr>
      <vt:lpstr>JUnit 4</vt:lpstr>
      <vt:lpstr>Utilisation (1/5)</vt:lpstr>
      <vt:lpstr>Utilisation (2/5)</vt:lpstr>
      <vt:lpstr>Utilisation (3/5)</vt:lpstr>
      <vt:lpstr>Utilisation (4/5)</vt:lpstr>
      <vt:lpstr>Utilisation (5/5)</vt:lpstr>
      <vt:lpstr>Classe de test</vt:lpstr>
      <vt:lpstr>Méthode de test (1/2)</vt:lpstr>
      <vt:lpstr>Méthode de test (2/2)</vt:lpstr>
      <vt:lpstr>Assertion</vt:lpstr>
      <vt:lpstr>Assertion Java</vt:lpstr>
      <vt:lpstr>Assertion JUnit (1/2)</vt:lpstr>
      <vt:lpstr>Assertion JUnit (2/2)</vt:lpstr>
      <vt:lpstr>Contexte d'une méthode de test (1/4)</vt:lpstr>
      <vt:lpstr>Contexte d'une méthode de test (2/4)</vt:lpstr>
      <vt:lpstr>Contexte d'une méthode de test (3/4)</vt:lpstr>
      <vt:lpstr>Contexte d'une méthode de test (4/4)</vt:lpstr>
      <vt:lpstr>Exécution d'un test (1/2)</vt:lpstr>
      <vt:lpstr>Exécution d'un test (2/2)</vt:lpstr>
      <vt:lpstr>Suite de tests</vt:lpstr>
      <vt:lpstr>3. Mocks et Stubs</vt:lpstr>
      <vt:lpstr>Simulacres d'objets (1/2)</vt:lpstr>
      <vt:lpstr>Simulacres d'objets (2/2)</vt:lpstr>
      <vt:lpstr>Dummy Object</vt:lpstr>
      <vt:lpstr>Stub</vt:lpstr>
      <vt:lpstr>Mock</vt:lpstr>
      <vt:lpstr>EasyMock (1/3)</vt:lpstr>
      <vt:lpstr>EasyMock (2/3)</vt:lpstr>
      <vt:lpstr>EasyMock (3/3)</vt:lpstr>
      <vt:lpstr>4. Extensions de JUnit</vt:lpstr>
      <vt:lpstr>DbUnit</vt:lpstr>
      <vt:lpstr>XmlUnit</vt:lpstr>
      <vt:lpstr>Abbot</vt:lpstr>
      <vt:lpstr>Selenium</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Programmation Java</dc:title>
  <dc:creator>RP</dc:creator>
  <cp:lastModifiedBy>forma1300</cp:lastModifiedBy>
  <cp:revision>2511</cp:revision>
  <dcterms:created xsi:type="dcterms:W3CDTF">2010-01-03T16:37:19Z</dcterms:created>
  <dcterms:modified xsi:type="dcterms:W3CDTF">2014-10-24T12:52:38Z</dcterms:modified>
</cp:coreProperties>
</file>