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667" r:id="rId2"/>
    <p:sldId id="668" r:id="rId3"/>
    <p:sldId id="669" r:id="rId4"/>
    <p:sldId id="670" r:id="rId5"/>
    <p:sldId id="672" r:id="rId6"/>
    <p:sldId id="673" r:id="rId7"/>
    <p:sldId id="674" r:id="rId8"/>
    <p:sldId id="675" r:id="rId9"/>
    <p:sldId id="676" r:id="rId10"/>
    <p:sldId id="677" r:id="rId11"/>
    <p:sldId id="679" r:id="rId12"/>
    <p:sldId id="680" r:id="rId13"/>
    <p:sldId id="681" r:id="rId14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86E"/>
    <a:srgbClr val="A1B4DF"/>
    <a:srgbClr val="CC0000"/>
    <a:srgbClr val="780024"/>
    <a:srgbClr val="990000"/>
    <a:srgbClr val="FF0000"/>
    <a:srgbClr val="00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3" autoAdjust="0"/>
    <p:restoredTop sz="93902" autoAdjust="0"/>
  </p:normalViewPr>
  <p:slideViewPr>
    <p:cSldViewPr>
      <p:cViewPr varScale="1">
        <p:scale>
          <a:sx n="86" d="100"/>
          <a:sy n="86" d="100"/>
        </p:scale>
        <p:origin x="15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7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9A9C1F-5D34-45ED-8B53-1A0DFCA1B9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1647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D4A26E-05C7-42A9-947A-247F244B48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6802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759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A1B4DF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038" y="6192838"/>
            <a:ext cx="1368425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1A7EB169-04DA-4D25-A39B-B0044CAA71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0"/>
            <a:ext cx="2057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019800" cy="566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038" y="6192838"/>
            <a:ext cx="1368425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FC729E5C-EF04-475E-A473-6E5BAD985DD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4824412"/>
          </a:xfrm>
        </p:spPr>
        <p:txBody>
          <a:bodyPr/>
          <a:lstStyle/>
          <a:p>
            <a:pPr lvl="0"/>
            <a:endParaRPr lang="fr-BE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038" y="6192838"/>
            <a:ext cx="1368425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D07F2642-FE3A-4B68-A3E7-F194856B28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836613"/>
            <a:ext cx="4038600" cy="4824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4824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038" y="6192838"/>
            <a:ext cx="1368425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67893145-0947-4A96-B2F3-B167E8CAC2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038" y="6192838"/>
            <a:ext cx="1368425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369F7401-F453-4EA3-ACE6-2910B6E43C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038" y="6192838"/>
            <a:ext cx="1368425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81AC38DB-80F3-465F-AD82-978A0FDD5D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038" y="6192838"/>
            <a:ext cx="1368425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9BA0E5FD-B906-42C5-90CA-981B8883A4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038" y="6192838"/>
            <a:ext cx="1368425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526D8E53-1026-497A-A2C1-9D5AD5C9D94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038" y="6192838"/>
            <a:ext cx="1368425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8AEE80A8-5CAB-4198-9172-1F8B0D78855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038" y="6192838"/>
            <a:ext cx="1368425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59F6FFB6-2571-43A9-8F02-025FC1CE2C4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038" y="6192838"/>
            <a:ext cx="1368425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A7D10B44-CE10-45D5-A609-602BA0A8D82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038" y="6192838"/>
            <a:ext cx="1368425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50A05E4E-330A-487C-9BFD-B0FF12A4694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7" name="Picture 9" descr="C:\Users\JNW.WAVENET\AppData\Local\Microsoft\Windows\Temporary Internet Files\Content.Outlook\T30WCYVE\WAVENETlogo (3)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6154738"/>
            <a:ext cx="2006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1B4DF"/>
        </a:buClr>
        <a:buChar char="•"/>
        <a:defRPr sz="2000">
          <a:solidFill>
            <a:srgbClr val="3C486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3C486E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3C486E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3C486E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Classes </a:t>
            </a:r>
            <a:r>
              <a:rPr lang="fr-BE" dirty="0" smtClean="0"/>
              <a:t>internes</a:t>
            </a:r>
            <a:endParaRPr lang="fr-FR" dirty="0" smtClean="0"/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  <p:pic>
        <p:nvPicPr>
          <p:cNvPr id="5" name="Picture 9" descr="C:\Users\JNW.WAVENET\AppData\Local\Microsoft\Windows\Temporary Internet Files\Content.Outlook\T30WCYVE\WAVENETlogo (3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6154738"/>
            <a:ext cx="2006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Classe interne anonyme (3/3)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43050"/>
            <a:ext cx="8229600" cy="401797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BE" smtClean="0"/>
              <a:t>Comme pour les classes internes locales, les paramètres utilisés à l’intérieur d’une classe interne anonyme doivent être déclarés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 eaLnBrk="1" hangingPunct="1">
              <a:lnSpc>
                <a:spcPct val="90000"/>
              </a:lnSpc>
            </a:pPr>
            <a:endParaRPr lang="fr-BE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BE" smtClean="0"/>
              <a:t>Un des avantages des classes internes anonymes est de fournir un moyen commode pour implémenter une méthode callback, lancer un thread ou encore implémenter un listener</a:t>
            </a:r>
          </a:p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Classe interne statique (1/2)</a:t>
            </a:r>
            <a:endParaRPr lang="fr-FR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3887788"/>
          </a:xfrm>
        </p:spPr>
        <p:txBody>
          <a:bodyPr/>
          <a:lstStyle/>
          <a:p>
            <a:pPr eaLnBrk="1" hangingPunct="1"/>
            <a:r>
              <a:rPr lang="fr-BE" smtClean="0"/>
              <a:t>Une classe interne statique ne dispose pas de référence vers la classe englobante</a:t>
            </a:r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>
              <a:buFontTx/>
              <a:buNone/>
            </a:pPr>
            <a:r>
              <a:rPr lang="fr-BE" smtClean="0"/>
              <a:t>	</a:t>
            </a:r>
          </a:p>
          <a:p>
            <a:pPr eaLnBrk="1" hangingPunct="1">
              <a:buFontTx/>
              <a:buNone/>
            </a:pPr>
            <a:r>
              <a:rPr lang="fr-BE" smtClean="0"/>
              <a:t>	Elle n’a donc pas besoin d’un objet de la classe englobante pour exister</a:t>
            </a:r>
          </a:p>
          <a:p>
            <a:pPr eaLnBrk="1" hangingPunct="1"/>
            <a:endParaRPr lang="fr-BE" sz="1000" smtClean="0"/>
          </a:p>
          <a:p>
            <a:pPr eaLnBrk="1" hangingPunct="1"/>
            <a:endParaRPr lang="fr-FR" smtClean="0"/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1403350" y="2349500"/>
            <a:ext cx="6337300" cy="15906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OuterClass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// 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static class InnerClass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//…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// 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Classe interne statique (2/2)</a:t>
            </a:r>
            <a:endParaRPr lang="fr-FR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3600450"/>
          </a:xfrm>
        </p:spPr>
        <p:txBody>
          <a:bodyPr/>
          <a:lstStyle/>
          <a:p>
            <a:pPr eaLnBrk="1" hangingPunct="1"/>
            <a:r>
              <a:rPr lang="fr-BE" smtClean="0"/>
              <a:t>Pour instancier une classe interne statique </a:t>
            </a:r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r>
              <a:rPr lang="fr-BE" smtClean="0"/>
              <a:t>Les règles de visibilité autorisées sont les mêmes que pour les classes internes non statiques : « package », public, private, protected</a:t>
            </a:r>
          </a:p>
          <a:p>
            <a:pPr eaLnBrk="1" hangingPunct="1"/>
            <a:endParaRPr lang="fr-FR" smtClean="0"/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1142976" y="2214554"/>
            <a:ext cx="6985000" cy="3460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6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OuterClass.StaticClass = new OuterClass.StaticClass();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Exercices</a:t>
            </a:r>
            <a:endParaRPr lang="fr-FR" dirty="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4704"/>
            <a:ext cx="8229600" cy="4320059"/>
          </a:xfrm>
        </p:spPr>
        <p:txBody>
          <a:bodyPr/>
          <a:lstStyle/>
          <a:p>
            <a:pPr eaLnBrk="1" hangingPunct="1"/>
            <a:r>
              <a:rPr lang="fr-BE" dirty="0" smtClean="0"/>
              <a:t>1) Qu’est-ce que le </a:t>
            </a:r>
            <a:r>
              <a:rPr lang="fr-BE" dirty="0" err="1" smtClean="0"/>
              <a:t>Shadowing</a:t>
            </a:r>
            <a:r>
              <a:rPr lang="fr-BE" dirty="0" smtClean="0"/>
              <a:t>?</a:t>
            </a:r>
          </a:p>
          <a:p>
            <a:pPr eaLnBrk="1" hangingPunct="1"/>
            <a:r>
              <a:rPr lang="fr-BE" dirty="0" smtClean="0"/>
              <a:t>2) Créer une classe Lion, qui hérité de la classe Animal, et créer un Lion qui mange comme une Biche.</a:t>
            </a:r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728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Définition</a:t>
            </a:r>
            <a:endParaRPr lang="fr-FR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3382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BE" smtClean="0"/>
              <a:t>Une </a:t>
            </a:r>
            <a:r>
              <a:rPr lang="fr-BE" b="1" smtClean="0"/>
              <a:t>classe interne </a:t>
            </a:r>
            <a:r>
              <a:rPr lang="fr-BE" smtClean="0"/>
              <a:t>est une classe définie à l’intérieur d’une autre classe</a:t>
            </a:r>
          </a:p>
          <a:p>
            <a:pPr eaLnBrk="1" hangingPunct="1">
              <a:lnSpc>
                <a:spcPct val="90000"/>
              </a:lnSpc>
            </a:pPr>
            <a:endParaRPr lang="fr-BE" smtClean="0"/>
          </a:p>
          <a:p>
            <a:pPr eaLnBrk="1" hangingPunct="1">
              <a:lnSpc>
                <a:spcPct val="90000"/>
              </a:lnSpc>
            </a:pPr>
            <a:r>
              <a:rPr lang="fr-BE" smtClean="0"/>
              <a:t>Il existe plusieurs types de classes internes :</a:t>
            </a:r>
          </a:p>
          <a:p>
            <a:pPr lvl="1" eaLnBrk="1" hangingPunct="1">
              <a:lnSpc>
                <a:spcPct val="90000"/>
              </a:lnSpc>
            </a:pPr>
            <a:r>
              <a:rPr lang="fr-BE" smtClean="0"/>
              <a:t>Classe interne</a:t>
            </a:r>
          </a:p>
          <a:p>
            <a:pPr lvl="1" eaLnBrk="1" hangingPunct="1">
              <a:lnSpc>
                <a:spcPct val="90000"/>
              </a:lnSpc>
            </a:pPr>
            <a:r>
              <a:rPr lang="fr-BE" smtClean="0"/>
              <a:t>Classe interne locale</a:t>
            </a:r>
          </a:p>
          <a:p>
            <a:pPr lvl="1" eaLnBrk="1" hangingPunct="1">
              <a:lnSpc>
                <a:spcPct val="90000"/>
              </a:lnSpc>
            </a:pPr>
            <a:r>
              <a:rPr lang="fr-BE" smtClean="0"/>
              <a:t>Classe interne anonyme</a:t>
            </a:r>
          </a:p>
          <a:p>
            <a:pPr lvl="1" eaLnBrk="1" hangingPunct="1">
              <a:lnSpc>
                <a:spcPct val="90000"/>
              </a:lnSpc>
            </a:pPr>
            <a:r>
              <a:rPr lang="fr-BE" smtClean="0"/>
              <a:t>Classe interne statique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endParaRPr lang="fr-BE" smtClean="0"/>
          </a:p>
          <a:p>
            <a:pPr eaLnBrk="1" hangingPunct="1">
              <a:lnSpc>
                <a:spcPct val="90000"/>
              </a:lnSpc>
            </a:pPr>
            <a:r>
              <a:rPr lang="fr-BE" smtClean="0"/>
              <a:t>Intérêt ? La </a:t>
            </a:r>
            <a:r>
              <a:rPr lang="fr-BE" b="1" smtClean="0"/>
              <a:t>classe interne </a:t>
            </a:r>
            <a:r>
              <a:rPr lang="fr-BE" smtClean="0"/>
              <a:t>a accès aux variables et aux méthodes privées de la </a:t>
            </a:r>
            <a:r>
              <a:rPr lang="fr-BE" b="1" smtClean="0"/>
              <a:t>classe externe</a:t>
            </a:r>
          </a:p>
          <a:p>
            <a:pPr eaLnBrk="1" hangingPunct="1">
              <a:lnSpc>
                <a:spcPct val="90000"/>
              </a:lnSpc>
            </a:pPr>
            <a:endParaRPr lang="fr-BE" smtClean="0"/>
          </a:p>
        </p:txBody>
      </p:sp>
      <p:pic>
        <p:nvPicPr>
          <p:cNvPr id="60421" name="Picture 4" descr="excla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14818"/>
            <a:ext cx="5762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Classe interne (1/2)</a:t>
            </a:r>
            <a:endParaRPr lang="fr-FR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824412"/>
          </a:xfrm>
        </p:spPr>
        <p:txBody>
          <a:bodyPr/>
          <a:lstStyle/>
          <a:p>
            <a:pPr eaLnBrk="1" hangingPunct="1"/>
            <a:r>
              <a:rPr lang="fr-BE" smtClean="0"/>
              <a:t>Classe définie à l’intérieur d’une autre classe, en dehors de toute méthode</a:t>
            </a:r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mtClean="0"/>
              <a:t>Une instance d’une classe interne ne peut exister seule, elle est toujours attachée à une instance de la classe englobante</a:t>
            </a:r>
          </a:p>
          <a:p>
            <a:pPr eaLnBrk="1" hangingPunct="1"/>
            <a:endParaRPr lang="fr-BE" sz="1000" smtClean="0"/>
          </a:p>
          <a:p>
            <a:pPr eaLnBrk="1" hangingPunct="1">
              <a:buFontTx/>
              <a:buNone/>
            </a:pPr>
            <a:r>
              <a:rPr lang="fr-BE" smtClean="0"/>
              <a:t>	Pour récupérer depuis la classe interne une référence vers la classe externe, la syntaxe est </a:t>
            </a:r>
          </a:p>
          <a:p>
            <a:pPr eaLnBrk="1" hangingPunct="1"/>
            <a:endParaRPr lang="fr-BE" smtClean="0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2195513" y="1844675"/>
            <a:ext cx="4103687" cy="15906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OuterClass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// 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class InnerClass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   // 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// 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  </a:t>
            </a:r>
          </a:p>
        </p:txBody>
      </p:sp>
      <p:pic>
        <p:nvPicPr>
          <p:cNvPr id="61446" name="Picture 6" descr="excla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013" y="3644900"/>
            <a:ext cx="5762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563938" y="4797425"/>
            <a:ext cx="2087562" cy="3460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6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OuterClass.this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Classe interne (2/2)</a:t>
            </a:r>
            <a:endParaRPr lang="fr-FR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7991475" cy="4176712"/>
          </a:xfrm>
        </p:spPr>
        <p:txBody>
          <a:bodyPr/>
          <a:lstStyle/>
          <a:p>
            <a:pPr eaLnBrk="1" hangingPunct="1"/>
            <a:r>
              <a:rPr lang="fr-BE" sz="1800" smtClean="0"/>
              <a:t>Il existe plusieurs règles de visibilité pour les classes internes :</a:t>
            </a:r>
          </a:p>
          <a:p>
            <a:pPr eaLnBrk="1" hangingPunct="1"/>
            <a:endParaRPr lang="fr-BE" sz="1800" smtClean="0"/>
          </a:p>
          <a:p>
            <a:pPr eaLnBrk="1" hangingPunct="1"/>
            <a:endParaRPr lang="fr-BE" sz="1800" smtClean="0"/>
          </a:p>
          <a:p>
            <a:pPr eaLnBrk="1" hangingPunct="1"/>
            <a:endParaRPr lang="fr-BE" sz="1800" smtClean="0"/>
          </a:p>
          <a:p>
            <a:pPr eaLnBrk="1" hangingPunct="1"/>
            <a:endParaRPr lang="fr-BE" sz="1800" smtClean="0"/>
          </a:p>
          <a:p>
            <a:pPr eaLnBrk="1" hangingPunct="1"/>
            <a:endParaRPr lang="fr-BE" sz="1800" smtClean="0"/>
          </a:p>
          <a:p>
            <a:pPr eaLnBrk="1" hangingPunct="1"/>
            <a:endParaRPr lang="fr-BE" sz="1800" smtClean="0"/>
          </a:p>
          <a:p>
            <a:pPr eaLnBrk="1" hangingPunct="1"/>
            <a:endParaRPr lang="fr-BE" sz="1800" smtClean="0"/>
          </a:p>
          <a:p>
            <a:pPr eaLnBrk="1" hangingPunct="1"/>
            <a:endParaRPr lang="fr-BE" sz="1800" smtClean="0"/>
          </a:p>
          <a:p>
            <a:pPr eaLnBrk="1" hangingPunct="1"/>
            <a:endParaRPr lang="fr-BE" sz="1800" smtClean="0"/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z="1800" smtClean="0"/>
              <a:t>Pour les classes internes publiques, la syntaxe suivante est licite </a:t>
            </a:r>
          </a:p>
          <a:p>
            <a:pPr eaLnBrk="1" hangingPunct="1">
              <a:buNone/>
            </a:pPr>
            <a:r>
              <a:rPr lang="fr-BE" sz="1800" smtClean="0"/>
              <a:t>	   	</a:t>
            </a:r>
            <a:r>
              <a:rPr lang="fr-BE" sz="1600" b="1" smtClean="0">
                <a:latin typeface="Courier New" pitchFamily="49" charset="0"/>
                <a:cs typeface="Courier New" pitchFamily="49" charset="0"/>
              </a:rPr>
              <a:t>Person.Address address = person.new Address();</a:t>
            </a:r>
          </a:p>
        </p:txBody>
      </p:sp>
      <p:graphicFrame>
        <p:nvGraphicFramePr>
          <p:cNvPr id="376911" name="Group 79"/>
          <p:cNvGraphicFramePr>
            <a:graphicFrameLocks noGrp="1"/>
          </p:cNvGraphicFramePr>
          <p:nvPr>
            <p:ph sz="half" idx="2"/>
          </p:nvPr>
        </p:nvGraphicFramePr>
        <p:xfrm>
          <a:off x="827088" y="2071678"/>
          <a:ext cx="7489825" cy="2602551"/>
        </p:xfrm>
        <a:graphic>
          <a:graphicData uri="http://schemas.openxmlformats.org/drawingml/2006/table">
            <a:tbl>
              <a:tblPr/>
              <a:tblGrid>
                <a:gridCol w="1681162"/>
                <a:gridCol w="5808663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Mot clé</a:t>
                      </a: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- 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Accès par défaut : « package », la classe interne sera accessible à l’ensemble des classes situées dans le package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 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La classe interne est accessible par toutes les classes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private 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La classe interne n’est accessible que depuis la classe externe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protected 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La classe interne est accessible par toutes les classes dérivées de la classe externe, quelque soit leur package</a:t>
                      </a: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Classe interne locale (1/3)</a:t>
            </a:r>
            <a:endParaRPr lang="fr-FR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46188"/>
            <a:ext cx="8229600" cy="5040312"/>
          </a:xfrm>
        </p:spPr>
        <p:txBody>
          <a:bodyPr/>
          <a:lstStyle/>
          <a:p>
            <a:pPr eaLnBrk="1" hangingPunct="1"/>
            <a:r>
              <a:rPr lang="fr-BE" smtClean="0"/>
              <a:t>Une classe interne peut être déclarée dans une méthode, on parle alors de </a:t>
            </a:r>
            <a:r>
              <a:rPr lang="fr-BE" b="1" smtClean="0"/>
              <a:t>classe interne locale</a:t>
            </a:r>
          </a:p>
          <a:p>
            <a:pPr eaLnBrk="1" hangingPunct="1"/>
            <a:endParaRPr lang="fr-BE" b="1" smtClean="0"/>
          </a:p>
          <a:p>
            <a:pPr eaLnBrk="1" hangingPunct="1"/>
            <a:endParaRPr lang="fr-BE" b="1" smtClean="0"/>
          </a:p>
          <a:p>
            <a:pPr eaLnBrk="1" hangingPunct="1"/>
            <a:endParaRPr lang="fr-BE" b="1" smtClean="0"/>
          </a:p>
          <a:p>
            <a:pPr eaLnBrk="1" hangingPunct="1"/>
            <a:endParaRPr lang="fr-BE" b="1" smtClean="0"/>
          </a:p>
          <a:p>
            <a:pPr eaLnBrk="1" hangingPunct="1"/>
            <a:endParaRPr lang="fr-BE" b="1" smtClean="0"/>
          </a:p>
          <a:p>
            <a:pPr eaLnBrk="1" hangingPunct="1"/>
            <a:endParaRPr lang="fr-BE" b="1" smtClean="0"/>
          </a:p>
          <a:p>
            <a:pPr eaLnBrk="1" hangingPunct="1"/>
            <a:endParaRPr lang="fr-BE" b="1" smtClean="0"/>
          </a:p>
          <a:p>
            <a:pPr eaLnBrk="1" hangingPunct="1"/>
            <a:endParaRPr lang="fr-BE" b="1" smtClean="0"/>
          </a:p>
          <a:p>
            <a:pPr eaLnBrk="1" hangingPunct="1"/>
            <a:endParaRPr lang="fr-BE" b="1" smtClean="0"/>
          </a:p>
          <a:p>
            <a:pPr eaLnBrk="1" hangingPunct="1"/>
            <a:endParaRPr lang="fr-BE" b="1" smtClean="0"/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1258888" y="2181225"/>
            <a:ext cx="6624637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OuterClass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// 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public void outerMethod() {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class TimePrinter implements ActionListener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     	public void actionPerformed(ActionEvent event)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        	Date now = new Date();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	      	System.out.println("Time : " + now);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     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ActionListener listener = new TimePrinter();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Timer t = new Timer(interval, listener);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t.start();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	// 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Classe interne locale (2/3)</a:t>
            </a:r>
            <a:endParaRPr lang="fr-FR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0066"/>
            <a:ext cx="8229600" cy="2587628"/>
          </a:xfrm>
        </p:spPr>
        <p:txBody>
          <a:bodyPr/>
          <a:lstStyle/>
          <a:p>
            <a:pPr eaLnBrk="1" hangingPunct="1"/>
            <a:r>
              <a:rPr lang="fr-BE" smtClean="0"/>
              <a:t>Les classes internes locales ne sont jamais déclarées avec une spécification d’accès. Leur visibilité est toujours limitée au bloc de code dans lequel elles sont déclarées</a:t>
            </a:r>
            <a:endParaRPr lang="fr-FR" smtClean="0"/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mtClean="0"/>
              <a:t>Les classes internes locales peuvent non seulement accéder aux champs de la classe externe, mais également aux variables locales déclarées</a:t>
            </a:r>
            <a:r>
              <a:rPr lang="fr-BE" b="1" smtClean="0"/>
              <a:t> </a:t>
            </a:r>
            <a:r>
              <a:rPr lang="fr-BE" b="1" smtClean="0">
                <a:latin typeface="Courier New" pitchFamily="49" charset="0"/>
                <a:cs typeface="Courier New" pitchFamily="49" charset="0"/>
              </a:rPr>
              <a:t>final …</a:t>
            </a:r>
          </a:p>
          <a:p>
            <a:pPr eaLnBrk="1" hangingPunct="1"/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fr-BE" smtClean="0">
                <a:cs typeface="Courier New" pitchFamily="49" charset="0"/>
              </a:rPr>
              <a:t>	</a:t>
            </a:r>
            <a:endParaRPr lang="fr-FR" smtClean="0">
              <a:cs typeface="Courier New" pitchFamily="49" charset="0"/>
            </a:endParaRPr>
          </a:p>
        </p:txBody>
      </p:sp>
      <p:pic>
        <p:nvPicPr>
          <p:cNvPr id="65541" name="Picture 4" descr="excla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913" y="1985965"/>
            <a:ext cx="5762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Classe interne locale (3/3)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28736"/>
            <a:ext cx="8229600" cy="3946536"/>
          </a:xfrm>
        </p:spPr>
        <p:txBody>
          <a:bodyPr/>
          <a:lstStyle/>
          <a:p>
            <a:r>
              <a:rPr lang="fr-BE" smtClean="0">
                <a:cs typeface="Courier New" pitchFamily="49" charset="0"/>
              </a:rPr>
              <a:t>Pour quelles raisons seules les variables locales final sont accessibles ?</a:t>
            </a:r>
          </a:p>
          <a:p>
            <a:pPr>
              <a:buNone/>
            </a:pPr>
            <a:r>
              <a:rPr lang="fr-BE" smtClean="0"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fr-BE" smtClean="0">
                <a:cs typeface="Courier New" pitchFamily="49" charset="0"/>
              </a:rPr>
              <a:t>	Au moment de la compilation, la classe interne est extraite de la classe externe. Une classe régulière est générée à partir de la classe interne. </a:t>
            </a:r>
          </a:p>
          <a:p>
            <a:pPr>
              <a:buNone/>
            </a:pPr>
            <a:endParaRPr lang="fr-BE" sz="1000" smtClean="0">
              <a:cs typeface="Courier New" pitchFamily="49" charset="0"/>
            </a:endParaRPr>
          </a:p>
          <a:p>
            <a:pPr>
              <a:buNone/>
            </a:pPr>
            <a:r>
              <a:rPr lang="fr-BE" smtClean="0">
                <a:cs typeface="Courier New" pitchFamily="49" charset="0"/>
              </a:rPr>
              <a:t>	Le compilateur y ajoute un attribut du type de la classe externe ainsi que des attributs correspondants aux variables locales finales.</a:t>
            </a:r>
          </a:p>
          <a:p>
            <a:pPr>
              <a:buNone/>
            </a:pPr>
            <a:endParaRPr lang="fr-BE" sz="1000" smtClean="0">
              <a:cs typeface="Courier New" pitchFamily="49" charset="0"/>
            </a:endParaRPr>
          </a:p>
          <a:p>
            <a:pPr>
              <a:buNone/>
            </a:pPr>
            <a:r>
              <a:rPr lang="fr-BE" smtClean="0">
                <a:cs typeface="Courier New" pitchFamily="49" charset="0"/>
              </a:rPr>
              <a:t>	A l'instanciation de la classe, la référence vers la classe externe ainsi que des copies des variables finales sont passées en argument au constructeur.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Classe interne anonyme (1/3)</a:t>
            </a:r>
            <a:endParaRPr lang="fr-FR" smtClean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040313"/>
          </a:xfrm>
        </p:spPr>
        <p:txBody>
          <a:bodyPr/>
          <a:lstStyle/>
          <a:p>
            <a:pPr eaLnBrk="1" hangingPunct="1"/>
            <a:r>
              <a:rPr lang="fr-BE" smtClean="0"/>
              <a:t>Une </a:t>
            </a:r>
            <a:r>
              <a:rPr lang="fr-BE" b="1" smtClean="0"/>
              <a:t>classe interne anonyme</a:t>
            </a:r>
            <a:r>
              <a:rPr lang="fr-BE" smtClean="0"/>
              <a:t> </a:t>
            </a:r>
          </a:p>
          <a:p>
            <a:pPr lvl="1" eaLnBrk="1" hangingPunct="1"/>
            <a:r>
              <a:rPr lang="fr-BE" smtClean="0"/>
              <a:t>est une classe sans nom, déclarée au cours d’une assignation ou comme argument d’une méthode</a:t>
            </a:r>
          </a:p>
          <a:p>
            <a:pPr lvl="1" eaLnBrk="1" hangingPunct="1"/>
            <a:r>
              <a:rPr lang="fr-BE" smtClean="0"/>
              <a:t>étend une classe abstraite ou implémente une interface</a:t>
            </a:r>
          </a:p>
          <a:p>
            <a:pPr lvl="1" eaLnBrk="1" hangingPunct="1"/>
            <a:endParaRPr lang="fr-BE" smtClean="0"/>
          </a:p>
          <a:p>
            <a:pPr lvl="1" eaLnBrk="1" hangingPunct="1"/>
            <a:endParaRPr lang="fr-BE" smtClean="0"/>
          </a:p>
          <a:p>
            <a:pPr lvl="1" eaLnBrk="1" hangingPunct="1"/>
            <a:endParaRPr lang="fr-BE" smtClean="0"/>
          </a:p>
          <a:p>
            <a:pPr lvl="1" eaLnBrk="1" hangingPunct="1"/>
            <a:endParaRPr lang="fr-BE" smtClean="0"/>
          </a:p>
          <a:p>
            <a:pPr lvl="1" eaLnBrk="1" hangingPunct="1"/>
            <a:endParaRPr lang="fr-BE" smtClean="0"/>
          </a:p>
          <a:p>
            <a:pPr lvl="1" eaLnBrk="1" hangingPunct="1"/>
            <a:endParaRPr lang="fr-BE" smtClean="0"/>
          </a:p>
          <a:p>
            <a:pPr lvl="1" eaLnBrk="1" hangingPunct="1"/>
            <a:endParaRPr lang="fr-BE" smtClean="0"/>
          </a:p>
          <a:p>
            <a:pPr lvl="1" eaLnBrk="1" hangingPunct="1"/>
            <a:endParaRPr lang="fr-BE" smtClean="0"/>
          </a:p>
          <a:p>
            <a:pPr lvl="1" eaLnBrk="1" hangingPunct="1"/>
            <a:endParaRPr lang="fr-BE" smtClean="0"/>
          </a:p>
          <a:p>
            <a:pPr eaLnBrk="1" hangingPunct="1"/>
            <a:endParaRPr lang="fr-BE" smtClean="0"/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1187450" y="2492375"/>
            <a:ext cx="6840538" cy="32924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OuterClass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// 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void outerMethod() {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ActionListener listener = new ActionListener()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  		public void actionPerformed(ActionEvent event)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	Date now = new Date();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	System.out.println("Time : " + now);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    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Timer t = new Timer(interval, listener);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t.start();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	// 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Classe interne anonyme (2/3)</a:t>
            </a:r>
            <a:endParaRPr lang="fr-FR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BE" b="1" smtClean="0"/>
              <a:t>Une classe interne anonyme n’a pas de constructeur</a:t>
            </a:r>
            <a:r>
              <a:rPr lang="fr-BE" smtClean="0"/>
              <a:t>, mais peut avoir un bloc d’initialisation non statique</a:t>
            </a:r>
          </a:p>
          <a:p>
            <a:pPr eaLnBrk="1" hangingPunct="1">
              <a:lnSpc>
                <a:spcPct val="90000"/>
              </a:lnSpc>
            </a:pPr>
            <a:endParaRPr lang="fr-BE" sz="1000" smtClean="0"/>
          </a:p>
          <a:p>
            <a:pPr eaLnBrk="1" hangingPunct="1">
              <a:lnSpc>
                <a:spcPct val="90000"/>
              </a:lnSpc>
            </a:pPr>
            <a:endParaRPr lang="fr-BE" sz="1000" smtClean="0"/>
          </a:p>
          <a:p>
            <a:pPr eaLnBrk="1" hangingPunct="1">
              <a:lnSpc>
                <a:spcPct val="90000"/>
              </a:lnSpc>
            </a:pPr>
            <a:endParaRPr lang="fr-BE" sz="1000" smtClean="0"/>
          </a:p>
          <a:p>
            <a:pPr eaLnBrk="1" hangingPunct="1">
              <a:lnSpc>
                <a:spcPct val="90000"/>
              </a:lnSpc>
            </a:pPr>
            <a:endParaRPr lang="fr-BE" sz="1000" smtClean="0"/>
          </a:p>
          <a:p>
            <a:pPr eaLnBrk="1" hangingPunct="1">
              <a:lnSpc>
                <a:spcPct val="90000"/>
              </a:lnSpc>
            </a:pPr>
            <a:endParaRPr lang="fr-BE" sz="1000" smtClean="0"/>
          </a:p>
          <a:p>
            <a:pPr eaLnBrk="1" hangingPunct="1">
              <a:lnSpc>
                <a:spcPct val="90000"/>
              </a:lnSpc>
            </a:pPr>
            <a:endParaRPr lang="fr-BE" sz="1000" smtClean="0"/>
          </a:p>
          <a:p>
            <a:pPr eaLnBrk="1" hangingPunct="1">
              <a:lnSpc>
                <a:spcPct val="90000"/>
              </a:lnSpc>
            </a:pPr>
            <a:endParaRPr lang="fr-BE" sz="1000" smtClean="0"/>
          </a:p>
          <a:p>
            <a:pPr eaLnBrk="1" hangingPunct="1">
              <a:lnSpc>
                <a:spcPct val="90000"/>
              </a:lnSpc>
            </a:pPr>
            <a:endParaRPr lang="fr-BE" sz="1000" smtClean="0"/>
          </a:p>
          <a:p>
            <a:pPr eaLnBrk="1" hangingPunct="1">
              <a:lnSpc>
                <a:spcPct val="90000"/>
              </a:lnSpc>
            </a:pPr>
            <a:endParaRPr lang="fr-BE" smtClean="0"/>
          </a:p>
          <a:p>
            <a:pPr eaLnBrk="1" hangingPunct="1">
              <a:lnSpc>
                <a:spcPct val="90000"/>
              </a:lnSpc>
            </a:pPr>
            <a:endParaRPr lang="fr-BE" smtClean="0"/>
          </a:p>
          <a:p>
            <a:pPr eaLnBrk="1" hangingPunct="1">
              <a:lnSpc>
                <a:spcPct val="90000"/>
              </a:lnSpc>
            </a:pPr>
            <a:endParaRPr lang="fr-BE" smtClean="0"/>
          </a:p>
          <a:p>
            <a:pPr eaLnBrk="1" hangingPunct="1">
              <a:lnSpc>
                <a:spcPct val="90000"/>
              </a:lnSpc>
            </a:pPr>
            <a:endParaRPr lang="fr-FR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mtClean="0">
                <a:cs typeface="Courier New" pitchFamily="49" charset="0"/>
              </a:rPr>
              <a:t>Les blocs d'initialisation apparaissant dans une classe sont exécutés avant le constructeur 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1187450" y="2341569"/>
            <a:ext cx="6840538" cy="20161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ActionListener listener = new ActionListener()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//…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void actionPerformed(ActionEvent event)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//…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apositive - Modèle par défaut">
  <a:themeElements>
    <a:clrScheme name="Diapositive - 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apositive - 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apositive - 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wavenet</Template>
  <TotalTime>15242</TotalTime>
  <Words>547</Words>
  <Application>Microsoft Office PowerPoint</Application>
  <PresentationFormat>Affichage à l'écran (4:3)</PresentationFormat>
  <Paragraphs>174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Courier New</vt:lpstr>
      <vt:lpstr>Diapositive - Modèle par défaut</vt:lpstr>
      <vt:lpstr>Classes internes</vt:lpstr>
      <vt:lpstr>Définition</vt:lpstr>
      <vt:lpstr>Classe interne (1/2)</vt:lpstr>
      <vt:lpstr>Classe interne (2/2)</vt:lpstr>
      <vt:lpstr>Classe interne locale (1/3)</vt:lpstr>
      <vt:lpstr>Classe interne locale (2/3)</vt:lpstr>
      <vt:lpstr>Classe interne locale (3/3)</vt:lpstr>
      <vt:lpstr>Classe interne anonyme (1/3)</vt:lpstr>
      <vt:lpstr>Classe interne anonyme (2/3)</vt:lpstr>
      <vt:lpstr>Classe interne anonyme (3/3)</vt:lpstr>
      <vt:lpstr>Classe interne statique (1/2)</vt:lpstr>
      <vt:lpstr>Classe interne statique (2/2)</vt:lpstr>
      <vt:lpstr>Exercices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Java</dc:title>
  <dc:creator>RP</dc:creator>
  <cp:lastModifiedBy>Laurent Sgualdino</cp:lastModifiedBy>
  <cp:revision>2549</cp:revision>
  <dcterms:created xsi:type="dcterms:W3CDTF">2010-01-03T16:37:19Z</dcterms:created>
  <dcterms:modified xsi:type="dcterms:W3CDTF">2014-10-27T15:18:43Z</dcterms:modified>
</cp:coreProperties>
</file>