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1"/>
  </p:notesMasterIdLst>
  <p:handoutMasterIdLst>
    <p:handoutMasterId r:id="rId22"/>
  </p:handoutMasterIdLst>
  <p:sldIdLst>
    <p:sldId id="327" r:id="rId2"/>
    <p:sldId id="328" r:id="rId3"/>
    <p:sldId id="329" r:id="rId4"/>
    <p:sldId id="330" r:id="rId5"/>
    <p:sldId id="331" r:id="rId6"/>
    <p:sldId id="485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501" r:id="rId17"/>
    <p:sldId id="341" r:id="rId18"/>
    <p:sldId id="500" r:id="rId19"/>
    <p:sldId id="342" r:id="rId20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86E"/>
    <a:srgbClr val="CC0000"/>
    <a:srgbClr val="780024"/>
    <a:srgbClr val="990000"/>
    <a:srgbClr val="FF0000"/>
    <a:srgbClr val="A1B4DF"/>
    <a:srgbClr val="00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3" autoAdjust="0"/>
    <p:restoredTop sz="95571" autoAdjust="0"/>
  </p:normalViewPr>
  <p:slideViewPr>
    <p:cSldViewPr>
      <p:cViewPr varScale="1">
        <p:scale>
          <a:sx n="88" d="100"/>
          <a:sy n="88" d="100"/>
        </p:scale>
        <p:origin x="14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7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9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59A9C1F-5D34-45ED-8B53-1A0DFCA1B9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7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ED4A26E-05C7-42A9-947A-247F244B48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40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97BAD-5409-4C9E-BD17-92F04D4281CC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65718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38634" y="6237357"/>
            <a:ext cx="1477789" cy="47658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r-BE" dirty="0" smtClean="0"/>
              <a:t>© </a:t>
            </a:r>
            <a:r>
              <a:rPr lang="fr-BE" dirty="0" err="1" smtClean="0"/>
              <a:t>Wavenet</a:t>
            </a:r>
            <a:r>
              <a:rPr lang="fr-BE" dirty="0" smtClean="0"/>
              <a:t> 2012</a:t>
            </a:r>
            <a:endParaRPr lang="fr-B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buClr>
                <a:srgbClr val="0070C0"/>
              </a:buCl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38634" y="6237357"/>
            <a:ext cx="1477789" cy="47658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 smtClean="0"/>
              <a:t>© </a:t>
            </a:r>
            <a:r>
              <a:rPr lang="fr-BE" dirty="0" err="1" smtClean="0"/>
              <a:t>Wavenet</a:t>
            </a:r>
            <a:r>
              <a:rPr lang="fr-BE" dirty="0" smtClean="0"/>
              <a:t>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393" y="6237357"/>
            <a:ext cx="1484880" cy="47658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r-BE" dirty="0" smtClean="0"/>
              <a:t>© </a:t>
            </a:r>
            <a:r>
              <a:rPr lang="fr-BE" dirty="0" err="1" smtClean="0"/>
              <a:t>Wavenet</a:t>
            </a:r>
            <a:r>
              <a:rPr lang="fr-BE" dirty="0" smtClean="0"/>
              <a:t> 2012</a:t>
            </a:r>
            <a:endParaRPr lang="fr-B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11432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534879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2174172"/>
            <a:ext cx="4039867" cy="3952385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534879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2174172"/>
            <a:ext cx="4041225" cy="3952385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7060" y="6237357"/>
            <a:ext cx="1477789" cy="47658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r-BE" dirty="0" smtClean="0"/>
              <a:t>© </a:t>
            </a:r>
            <a:r>
              <a:rPr lang="fr-BE" dirty="0" err="1" smtClean="0"/>
              <a:t>Wavenet</a:t>
            </a:r>
            <a:r>
              <a:rPr lang="fr-BE" dirty="0" smtClean="0"/>
              <a:t> 2012</a:t>
            </a:r>
            <a:endParaRPr lang="fr-B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7060" y="6237357"/>
            <a:ext cx="1477789" cy="47658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fr-BE" dirty="0" smtClean="0"/>
              <a:t>© </a:t>
            </a:r>
            <a:r>
              <a:rPr lang="fr-BE" dirty="0" err="1" smtClean="0"/>
              <a:t>Wavenet</a:t>
            </a:r>
            <a:r>
              <a:rPr lang="fr-BE" dirty="0" smtClean="0"/>
              <a:t> 2012</a:t>
            </a:r>
            <a:endParaRPr lang="fr-B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7060" y="6237357"/>
            <a:ext cx="1477789" cy="47658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 smtClean="0"/>
              <a:t>© </a:t>
            </a:r>
            <a:r>
              <a:rPr lang="fr-BE" dirty="0" err="1" smtClean="0"/>
              <a:t>Wavenet</a:t>
            </a:r>
            <a:r>
              <a:rPr lang="fr-BE" dirty="0" smtClean="0"/>
              <a:t>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38634" y="6237357"/>
            <a:ext cx="1600938" cy="47658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 smtClean="0"/>
              <a:t>© </a:t>
            </a:r>
            <a:r>
              <a:rPr lang="fr-BE" dirty="0" err="1" smtClean="0"/>
              <a:t>Wavenet</a:t>
            </a:r>
            <a:r>
              <a:rPr lang="fr-BE" dirty="0" smtClean="0"/>
              <a:t> 2012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71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1143127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pic>
        <p:nvPicPr>
          <p:cNvPr id="8" name="Picture 9" descr="C:\Users\JNW.WAVENET\AppData\Local\Microsoft\Windows\Temporary Internet Files\Content.Outlook\T30WCYVE\WAVENETlogo (3).jp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313" y="6254159"/>
            <a:ext cx="2006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marR="0" indent="-219848" algn="l" defTabSz="914179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B4DF"/>
        </a:buClr>
        <a:buSzPct val="99000"/>
        <a:buFont typeface="Arial" pitchFamily="34" charset="0"/>
        <a:buChar char="•"/>
        <a:tabLst/>
        <a:defRPr lang="en-US" sz="2100" b="0" i="0" kern="1200" noProof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3031" marR="0" indent="-219848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70C0"/>
        </a:buClr>
        <a:buSzTx/>
        <a:buFont typeface="Arial" pitchFamily="34" charset="0"/>
        <a:buChar char="•"/>
        <a:tabLst/>
        <a:defRPr lang="en-US" sz="1800" noProof="0" dirty="0" smtClean="0">
          <a:solidFill>
            <a:schemeClr val="tx1"/>
          </a:solidFill>
          <a:latin typeface="+mn-lt"/>
        </a:defRPr>
      </a:lvl2pPr>
      <a:lvl3pPr marL="1142376" marR="0" indent="-228197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­"/>
        <a:tabLst/>
        <a:defRPr sz="1600">
          <a:solidFill>
            <a:schemeClr val="tx1"/>
          </a:solidFill>
          <a:latin typeface="+mn-lt"/>
        </a:defRPr>
      </a:lvl3pPr>
      <a:lvl4pPr marL="1600160" marR="0" indent="-228197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400">
          <a:solidFill>
            <a:schemeClr val="tx1"/>
          </a:solidFill>
          <a:latin typeface="+mn-lt"/>
        </a:defRPr>
      </a:lvl4pPr>
      <a:lvl5pPr marL="2056554" marR="0" indent="-228197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420888"/>
            <a:ext cx="7772943" cy="1362097"/>
          </a:xfrm>
        </p:spPr>
        <p:txBody>
          <a:bodyPr/>
          <a:lstStyle/>
          <a:p>
            <a:pPr algn="ctr" eaLnBrk="1" hangingPunct="1"/>
            <a:r>
              <a:rPr lang="fr-BE" dirty="0" smtClean="0"/>
              <a:t>Généricité en Java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Instancier une classe générique (1/2)</a:t>
            </a:r>
            <a:endParaRPr lang="fr-FR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</a:pPr>
            <a:r>
              <a:rPr lang="fr-BE" smtClean="0"/>
              <a:t>Une classe générique ne peut pas être directement utilisée</a:t>
            </a:r>
          </a:p>
          <a:p>
            <a:pPr>
              <a:spcBef>
                <a:spcPct val="0"/>
              </a:spcBef>
              <a:buClrTx/>
            </a:pPr>
            <a:endParaRPr lang="fr-BE" smtClean="0"/>
          </a:p>
          <a:p>
            <a:pPr>
              <a:spcBef>
                <a:spcPct val="0"/>
              </a:spcBef>
              <a:buClrTx/>
            </a:pPr>
            <a:endParaRPr lang="fr-BE" smtClean="0"/>
          </a:p>
          <a:p>
            <a:pPr>
              <a:spcBef>
                <a:spcPct val="0"/>
              </a:spcBef>
              <a:buClrTx/>
            </a:pPr>
            <a:endParaRPr lang="fr-BE" sz="1000" smtClean="0"/>
          </a:p>
          <a:p>
            <a:pPr>
              <a:spcBef>
                <a:spcPct val="0"/>
              </a:spcBef>
              <a:buClrTx/>
            </a:pPr>
            <a:endParaRPr lang="fr-BE" smtClean="0"/>
          </a:p>
          <a:p>
            <a:pPr>
              <a:spcBef>
                <a:spcPct val="0"/>
              </a:spcBef>
              <a:buClrTx/>
            </a:pPr>
            <a:r>
              <a:rPr lang="fr-BE" smtClean="0"/>
              <a:t>Il faut instancier le type générique en remplaçant les variables de types par les types effectifs </a:t>
            </a:r>
          </a:p>
          <a:p>
            <a:pPr>
              <a:spcBef>
                <a:spcPct val="0"/>
              </a:spcBef>
              <a:buClrTx/>
            </a:pPr>
            <a:endParaRPr lang="fr-BE" smtClean="0"/>
          </a:p>
          <a:p>
            <a:pPr>
              <a:spcBef>
                <a:spcPct val="0"/>
              </a:spcBef>
              <a:buClrTx/>
            </a:pPr>
            <a:endParaRPr lang="fr-BE" sz="100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BE" sz="10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BE" smtClean="0"/>
              <a:t>	</a:t>
            </a:r>
            <a:endParaRPr lang="fr-FR" sz="1000" smtClean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fr-FR" smtClean="0"/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1547813" y="3547194"/>
            <a:ext cx="5832475" cy="3143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List&lt;Integer&gt; = new LinkedList&lt;Integer&gt;();</a:t>
            </a:r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1547813" y="1916832"/>
            <a:ext cx="5832475" cy="3143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List&lt;E&gt; = new LinkedList&lt;E&gt;();</a:t>
            </a:r>
          </a:p>
        </p:txBody>
      </p:sp>
      <p:pic>
        <p:nvPicPr>
          <p:cNvPr id="80903" name="Picture 6" descr="excla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1916832"/>
            <a:ext cx="360363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4" name="Text Box 7"/>
          <p:cNvSpPr txBox="1">
            <a:spLocks noChangeArrowheads="1"/>
          </p:cNvSpPr>
          <p:nvPr/>
        </p:nvSpPr>
        <p:spPr bwMode="auto">
          <a:xfrm>
            <a:off x="5292725" y="1916832"/>
            <a:ext cx="3384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CC0000"/>
                </a:solidFill>
              </a:rPr>
              <a:t>Erreur de compilation</a:t>
            </a:r>
            <a:endParaRPr lang="fr-FR" sz="1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Instancier une classe générique (2/2)</a:t>
            </a:r>
            <a:endParaRPr lang="fr-FR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</a:pPr>
            <a:r>
              <a:rPr lang="fr-BE" smtClean="0"/>
              <a:t>Sont acceptés</a:t>
            </a:r>
          </a:p>
          <a:p>
            <a:pPr>
              <a:spcBef>
                <a:spcPct val="0"/>
              </a:spcBef>
              <a:buClrTx/>
            </a:pPr>
            <a:endParaRPr lang="fr-BE" sz="1000" smtClean="0"/>
          </a:p>
          <a:p>
            <a:pPr lvl="1">
              <a:spcBef>
                <a:spcPct val="0"/>
              </a:spcBef>
            </a:pPr>
            <a:r>
              <a:rPr lang="fr-BE" smtClean="0"/>
              <a:t>Classe (concrète ou abstraite) et interface</a:t>
            </a:r>
          </a:p>
          <a:p>
            <a:pPr lvl="1">
              <a:spcBef>
                <a:spcPct val="0"/>
              </a:spcBef>
            </a:pPr>
            <a:r>
              <a:rPr lang="fr-BE" smtClean="0"/>
              <a:t>Classe générique</a:t>
            </a:r>
          </a:p>
          <a:p>
            <a:pPr lvl="1">
              <a:spcBef>
                <a:spcPct val="0"/>
              </a:spcBef>
            </a:pPr>
            <a:endParaRPr lang="fr-BE" smtClean="0"/>
          </a:p>
          <a:p>
            <a:pPr lvl="1" eaLnBrk="1" hangingPunct="1"/>
            <a:endParaRPr lang="fr-BE" sz="1000" smtClean="0"/>
          </a:p>
          <a:p>
            <a:pPr lvl="1" eaLnBrk="1" hangingPunct="1"/>
            <a:r>
              <a:rPr lang="fr-BE" smtClean="0"/>
              <a:t>Au sein d’une classe générique, l’argument de type peut également être une variable de type</a:t>
            </a:r>
          </a:p>
          <a:p>
            <a:pPr lvl="1" eaLnBrk="1" hangingPunct="1"/>
            <a:endParaRPr lang="fr-BE" smtClean="0"/>
          </a:p>
          <a:p>
            <a:pPr lvl="1" eaLnBrk="1" hangingPunct="1"/>
            <a:endParaRPr lang="fr-BE" sz="1000" smtClean="0"/>
          </a:p>
          <a:p>
            <a:pPr lvl="1" eaLnBrk="1" hangingPunct="1"/>
            <a:endParaRPr lang="fr-BE" sz="1000" smtClean="0"/>
          </a:p>
          <a:p>
            <a:pPr eaLnBrk="1" hangingPunct="1"/>
            <a:endParaRPr lang="fr-BE" smtClean="0"/>
          </a:p>
          <a:p>
            <a:pPr eaLnBrk="1" hangingPunct="1">
              <a:buFontTx/>
              <a:buNone/>
            </a:pPr>
            <a:r>
              <a:rPr lang="fr-BE" smtClean="0"/>
              <a:t>	Un argument de type ne peut pas être un type primitif</a:t>
            </a:r>
          </a:p>
        </p:txBody>
      </p:sp>
      <p:pic>
        <p:nvPicPr>
          <p:cNvPr id="81925" name="Picture 4" descr="excla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4221088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1763713" y="3429000"/>
            <a:ext cx="5761037" cy="73977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MyList&lt;E&gt;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items = new ArrayList&lt;E&gt;();</a:t>
            </a:r>
          </a:p>
        </p:txBody>
      </p:sp>
      <p:sp>
        <p:nvSpPr>
          <p:cNvPr id="81927" name="Text Box 6"/>
          <p:cNvSpPr txBox="1">
            <a:spLocks noChangeArrowheads="1"/>
          </p:cNvSpPr>
          <p:nvPr/>
        </p:nvSpPr>
        <p:spPr bwMode="auto">
          <a:xfrm>
            <a:off x="1763713" y="2349500"/>
            <a:ext cx="5832475" cy="3143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List&lt;List&lt;String&gt;&gt; = new ArrayList&lt;List&lt;String&gt;&gt;();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animBg="1"/>
      <p:bldP spid="819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Restriction de type</a:t>
            </a:r>
            <a:endParaRPr lang="fr-FR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On veut imposer des limites sur les types effectifs d’une classe générique …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Les contraintes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BE" smtClean="0"/>
              <a:t> apportent une solution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FR" smtClean="0"/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042988" y="2997200"/>
            <a:ext cx="7129462" cy="11652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Pair&lt;K extends Serializable, V extends Serializable&gt;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implements Serializable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//…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2" descr="is-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3616325"/>
            <a:ext cx="16478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Wildcard (1/4)</a:t>
            </a:r>
            <a:endParaRPr lang="fr-FR" smtClean="0"/>
          </a:p>
        </p:txBody>
      </p:sp>
      <p:sp>
        <p:nvSpPr>
          <p:cNvPr id="839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Soit la hiérarchie de classes suivante</a:t>
            </a:r>
          </a:p>
          <a:p>
            <a:pPr eaLnBrk="1" hangingPunct="1"/>
            <a:endParaRPr lang="fr-BE" dirty="0" smtClean="0"/>
          </a:p>
          <a:p>
            <a:pPr eaLnBrk="1" hangingPunct="1"/>
            <a:endParaRPr lang="fr-BE" dirty="0" smtClean="0"/>
          </a:p>
          <a:p>
            <a:pPr eaLnBrk="1" hangingPunct="1"/>
            <a:endParaRPr lang="fr-BE" dirty="0" smtClean="0"/>
          </a:p>
          <a:p>
            <a:pPr eaLnBrk="1" hangingPunct="1"/>
            <a:r>
              <a:rPr lang="fr-BE" dirty="0" smtClean="0"/>
              <a:t>Utiliser une méthode générique avec toute sous-classe de la variable de type ?</a:t>
            </a:r>
            <a:endParaRPr lang="fr-FR" dirty="0" smtClean="0"/>
          </a:p>
        </p:txBody>
      </p:sp>
      <p:sp>
        <p:nvSpPr>
          <p:cNvPr id="83974" name="AutoShape 5"/>
          <p:cNvSpPr>
            <a:spLocks noChangeArrowheads="1"/>
          </p:cNvSpPr>
          <p:nvPr/>
        </p:nvSpPr>
        <p:spPr bwMode="auto">
          <a:xfrm>
            <a:off x="7812088" y="4121150"/>
            <a:ext cx="433387" cy="433388"/>
          </a:xfrm>
          <a:custGeom>
            <a:avLst/>
            <a:gdLst>
              <a:gd name="T0" fmla="*/ 87234632 w 21600"/>
              <a:gd name="T1" fmla="*/ 0 h 21600"/>
              <a:gd name="T2" fmla="*/ 25548465 w 21600"/>
              <a:gd name="T3" fmla="*/ 25548585 h 21600"/>
              <a:gd name="T4" fmla="*/ 0 w 21600"/>
              <a:gd name="T5" fmla="*/ 87235475 h 21600"/>
              <a:gd name="T6" fmla="*/ 25548465 w 21600"/>
              <a:gd name="T7" fmla="*/ 148922296 h 21600"/>
              <a:gd name="T8" fmla="*/ 87234632 w 21600"/>
              <a:gd name="T9" fmla="*/ 174470950 h 21600"/>
              <a:gd name="T10" fmla="*/ 148921230 w 21600"/>
              <a:gd name="T11" fmla="*/ 148922296 h 21600"/>
              <a:gd name="T12" fmla="*/ 174469745 w 21600"/>
              <a:gd name="T13" fmla="*/ 87235475 h 21600"/>
              <a:gd name="T14" fmla="*/ 148921230 w 21600"/>
              <a:gd name="T15" fmla="*/ 255485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83975" name="Text Box 6"/>
          <p:cNvSpPr txBox="1">
            <a:spLocks noChangeArrowheads="1"/>
          </p:cNvSpPr>
          <p:nvPr/>
        </p:nvSpPr>
        <p:spPr bwMode="auto">
          <a:xfrm>
            <a:off x="8243888" y="4141788"/>
            <a:ext cx="9001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b="1">
                <a:solidFill>
                  <a:srgbClr val="CC0000"/>
                </a:solidFill>
              </a:rPr>
              <a:t>FAUX</a:t>
            </a:r>
            <a:endParaRPr lang="fr-FR" b="1">
              <a:solidFill>
                <a:srgbClr val="CC0000"/>
              </a:solidFill>
            </a:endParaRPr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971550" y="3298825"/>
            <a:ext cx="5545138" cy="1377950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void print(Collection&lt;Employee&gt; employees)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for (Employee e : employees)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System.out.println(e.getName());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83977" name="Picture 8" descr="is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1064146"/>
            <a:ext cx="904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8" name="Text Box 9"/>
          <p:cNvSpPr txBox="1">
            <a:spLocks noChangeArrowheads="1"/>
          </p:cNvSpPr>
          <p:nvPr/>
        </p:nvSpPr>
        <p:spPr bwMode="auto">
          <a:xfrm>
            <a:off x="971550" y="4676775"/>
            <a:ext cx="5545138" cy="73977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List&lt;Manager&gt; managers = new ArrayList&lt;Manager&gt;();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//…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print(managers);</a:t>
            </a:r>
          </a:p>
        </p:txBody>
      </p:sp>
      <p:pic>
        <p:nvPicPr>
          <p:cNvPr id="83979" name="Picture 10" descr="exclam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5129213"/>
            <a:ext cx="36036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80" name="Text Box 11"/>
          <p:cNvSpPr txBox="1">
            <a:spLocks noChangeArrowheads="1"/>
          </p:cNvSpPr>
          <p:nvPr/>
        </p:nvSpPr>
        <p:spPr bwMode="auto">
          <a:xfrm>
            <a:off x="3059113" y="5129213"/>
            <a:ext cx="3384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CC0000"/>
                </a:solidFill>
              </a:rPr>
              <a:t>Erreur de compilation</a:t>
            </a:r>
            <a:endParaRPr lang="fr-FR" sz="1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animBg="1"/>
      <p:bldP spid="83975" grpId="0"/>
      <p:bldP spid="83976" grpId="0" animBg="1"/>
      <p:bldP spid="83978" grpId="0" animBg="1"/>
      <p:bldP spid="839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Wildcard (2/4)</a:t>
            </a:r>
            <a:endParaRPr lang="fr-FR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… L’instanciation du type générique avec </a:t>
            </a:r>
            <a:r>
              <a:rPr lang="fr-BE" dirty="0" err="1" smtClean="0"/>
              <a:t>wildcard</a:t>
            </a:r>
            <a:r>
              <a:rPr lang="fr-BE" dirty="0" smtClean="0"/>
              <a:t> (« 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fr-BE" dirty="0" smtClean="0"/>
              <a:t> ») permet de résoudre ce problème</a:t>
            </a:r>
          </a:p>
          <a:p>
            <a:pPr eaLnBrk="1" hangingPunct="1"/>
            <a:endParaRPr lang="fr-BE" dirty="0" smtClean="0"/>
          </a:p>
          <a:p>
            <a:pPr eaLnBrk="1" hangingPunct="1"/>
            <a:endParaRPr lang="fr-BE" sz="1000" dirty="0" smtClean="0"/>
          </a:p>
          <a:p>
            <a:pPr eaLnBrk="1" hangingPunct="1"/>
            <a:endParaRPr lang="fr-BE" sz="1000" dirty="0" smtClean="0"/>
          </a:p>
          <a:p>
            <a:pPr eaLnBrk="1" hangingPunct="1"/>
            <a:r>
              <a:rPr lang="fr-BE" dirty="0" smtClean="0"/>
              <a:t>Il est possible de spécifier qu’un paramètre de type est toute sous-classe ou </a:t>
            </a:r>
            <a:r>
              <a:rPr lang="fr-BE" dirty="0" err="1" smtClean="0"/>
              <a:t>sur-classe</a:t>
            </a:r>
            <a:r>
              <a:rPr lang="fr-BE" dirty="0" smtClean="0"/>
              <a:t> d’une classe donnée</a:t>
            </a:r>
          </a:p>
          <a:p>
            <a:pPr lvl="1" eaLnBrk="1" hangingPunct="1"/>
            <a:r>
              <a:rPr lang="fr-BE" dirty="0" smtClean="0">
                <a:latin typeface="Courier New" pitchFamily="49" charset="0"/>
                <a:cs typeface="Courier New" pitchFamily="49" charset="0"/>
              </a:rPr>
              <a:t>&lt;?&gt;</a:t>
            </a:r>
            <a:r>
              <a:rPr lang="fr-BE" dirty="0" smtClean="0"/>
              <a:t> désigne un type inconnu</a:t>
            </a:r>
          </a:p>
          <a:p>
            <a:pPr lvl="1" eaLnBrk="1" hangingPunct="1"/>
            <a:r>
              <a:rPr lang="fr-BE" dirty="0" smtClean="0">
                <a:latin typeface="Courier New" pitchFamily="49" charset="0"/>
                <a:cs typeface="Courier New" pitchFamily="49" charset="0"/>
              </a:rPr>
              <a:t>&lt;?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C&gt;</a:t>
            </a:r>
            <a:r>
              <a:rPr lang="fr-BE" dirty="0" smtClean="0"/>
              <a:t> désigne un type inconnu qui est C ou un sous-type de C</a:t>
            </a:r>
          </a:p>
          <a:p>
            <a:pPr lvl="1" eaLnBrk="1" hangingPunct="1"/>
            <a:r>
              <a:rPr lang="fr-BE" dirty="0" smtClean="0">
                <a:latin typeface="Courier New" pitchFamily="49" charset="0"/>
                <a:cs typeface="Courier New" pitchFamily="49" charset="0"/>
              </a:rPr>
              <a:t>&lt;? super C&gt;</a:t>
            </a:r>
            <a:r>
              <a:rPr lang="fr-BE" dirty="0" smtClean="0"/>
              <a:t> désigne un type inconnu qui est C ou un sur-type de C</a:t>
            </a:r>
            <a:endParaRPr lang="fr-FR" dirty="0" smtClean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3419475" y="1916832"/>
            <a:ext cx="3097213" cy="3143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List&lt;? </a:t>
            </a:r>
            <a:r>
              <a:rPr lang="fr-BE" sz="14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BE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14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Employee</a:t>
            </a:r>
            <a:r>
              <a:rPr lang="fr-BE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Wildcard (3/4)</a:t>
            </a:r>
            <a:endParaRPr lang="fr-FR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 1</a:t>
            </a:r>
            <a:endParaRPr lang="fr-FR" smtClean="0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714348" y="2071678"/>
            <a:ext cx="7643865" cy="3323987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Joker 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public static void print(Collection&lt;? extends Employee&gt; employees) </a:t>
            </a:r>
          </a:p>
          <a:p>
            <a:r>
              <a:rPr lang="en-US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	for (Employee e : employees) 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    System.out.println(e.getName());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public static void main(String[] args) </a:t>
            </a:r>
          </a:p>
          <a:p>
            <a:r>
              <a:rPr lang="en-US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    List&lt;Manager&gt; managers = new ArrayList&lt;Manager&gt;();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    //…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    print(managers);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6023" name="Picture 6" descr="is-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2786058"/>
            <a:ext cx="32099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Wildcard (4/4)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Exemple 2</a:t>
            </a:r>
            <a:endParaRPr lang="fr-B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4348" y="2285992"/>
            <a:ext cx="7643865" cy="20313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Generic&lt;T extends Person&gt;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public void doSomething(List&lt;? extends T&gt; persons) </a:t>
            </a:r>
          </a:p>
          <a:p>
            <a:r>
              <a:rPr lang="en-US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	// …</a:t>
            </a: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14678" y="2285992"/>
            <a:ext cx="1643074" cy="285752"/>
          </a:xfrm>
          <a:prstGeom prst="roundRect">
            <a:avLst/>
          </a:prstGeom>
          <a:noFill/>
          <a:ln w="1905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00562" y="2928934"/>
            <a:ext cx="1143008" cy="285752"/>
          </a:xfrm>
          <a:prstGeom prst="roundRect">
            <a:avLst/>
          </a:prstGeom>
          <a:noFill/>
          <a:ln w="1905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Interfaces génériques</a:t>
            </a:r>
            <a:endParaRPr lang="fr-FR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Déclaration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>
              <a:buNone/>
            </a:pPr>
            <a:endParaRPr lang="fr-BE" smtClean="0"/>
          </a:p>
        </p:txBody>
      </p:sp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1000100" y="1916832"/>
            <a:ext cx="7127875" cy="1803400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interface Stack&lt;T&gt;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boolean isEmpty();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void push(T t);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T pop();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Integer size();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T peek();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Méthode générique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Déclaration de la méthode générique</a:t>
            </a:r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mtClean="0"/>
          </a:p>
          <a:p>
            <a:endParaRPr lang="fr-BE" sz="1000" smtClean="0"/>
          </a:p>
          <a:p>
            <a:r>
              <a:rPr lang="fr-BE" smtClean="0"/>
              <a:t>Appel de la méthode</a:t>
            </a:r>
            <a:endParaRPr lang="fr-FR" smtClean="0"/>
          </a:p>
          <a:p>
            <a:endParaRPr lang="fr-BE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00100" y="1628800"/>
            <a:ext cx="7127875" cy="1815882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class ArrayHelper {	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static </a:t>
            </a: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Collection&lt;T&gt; toCollection(T</a:t>
            </a: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List&lt;T&gt; c = new LinkedList&lt;T&gt;();</a:t>
            </a: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(T o : a)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c.add(o</a:t>
            </a: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return c;</a:t>
            </a: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857488" y="2214554"/>
            <a:ext cx="431800" cy="288925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00100" y="4272005"/>
            <a:ext cx="7127875" cy="307777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Collection&lt;String&gt; n = ArrayHelper.&lt;String&gt;toCollection(names);</a:t>
            </a: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Legacy code</a:t>
            </a:r>
            <a:endParaRPr lang="fr-FR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Il est permis d’utiliser une classe générique sans argument de types. Le type retourné est alors Object.</a:t>
            </a:r>
            <a:endParaRPr lang="fr-FR" smtClean="0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1042988" y="2781300"/>
            <a:ext cx="7127875" cy="73977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LinkedList list = new LinkedList();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List.addItem("Hello");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String hello = (String) list.getFirstItem();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En Résumé</a:t>
            </a:r>
            <a:endParaRPr lang="fr-FR" dirty="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Introduite dans </a:t>
            </a:r>
            <a:r>
              <a:rPr lang="fr-BE" b="1" smtClean="0"/>
              <a:t>Java 5.0</a:t>
            </a:r>
            <a:r>
              <a:rPr lang="fr-BE" smtClean="0"/>
              <a:t>, la généricité permet de paramétrer du code (classe, interface ou méthode) avec un ou plusieurs types de données</a:t>
            </a: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Exemple</a:t>
            </a:r>
          </a:p>
          <a:p>
            <a:pPr lvl="1" eaLnBrk="1" hangingPunct="1"/>
            <a:r>
              <a:rPr lang="fr-BE" smtClean="0"/>
              <a:t>Sans génériques </a:t>
            </a:r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lvl="1" eaLnBrk="1" hangingPunct="1"/>
            <a:endParaRPr lang="fr-BE" smtClean="0"/>
          </a:p>
          <a:p>
            <a:pPr lvl="1" eaLnBrk="1" hangingPunct="1"/>
            <a:r>
              <a:rPr lang="fr-BE" smtClean="0"/>
              <a:t>Avec génériques</a:t>
            </a:r>
            <a:endParaRPr lang="fr-FR" smtClean="0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763713" y="2780928"/>
            <a:ext cx="5040312" cy="73977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 list = new ArrayList();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list.add("Hello");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String message = (String) list.get(0);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1763713" y="4077915"/>
            <a:ext cx="5040312" cy="738664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List&lt;String&gt; list = new </a:t>
            </a:r>
            <a:r>
              <a:rPr lang="en-GB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ArrayList&lt;String</a:t>
            </a: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list.add("Hello");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String message = list.get(0);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/>
      <p:bldP spid="727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Avantages</a:t>
            </a:r>
            <a:endParaRPr lang="fr-FR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Plus de </a:t>
            </a:r>
            <a:r>
              <a:rPr lang="fr-BE" b="1" dirty="0" smtClean="0"/>
              <a:t>lisibilité</a:t>
            </a:r>
            <a:r>
              <a:rPr lang="fr-BE" dirty="0" smtClean="0"/>
              <a:t> : suppression des transtypages</a:t>
            </a:r>
          </a:p>
          <a:p>
            <a:pPr eaLnBrk="1" hangingPunct="1"/>
            <a:endParaRPr lang="fr-BE" sz="1000" dirty="0" smtClean="0"/>
          </a:p>
          <a:p>
            <a:pPr eaLnBrk="1" hangingPunct="1"/>
            <a:r>
              <a:rPr lang="fr-BE" dirty="0" smtClean="0"/>
              <a:t>Plus de </a:t>
            </a:r>
            <a:r>
              <a:rPr lang="fr-BE" b="1" dirty="0" smtClean="0"/>
              <a:t>sûreté</a:t>
            </a:r>
            <a:r>
              <a:rPr lang="fr-BE" dirty="0" smtClean="0"/>
              <a:t> : empêcher d’ajouter n’importe quoi dans une collection</a:t>
            </a:r>
          </a:p>
          <a:p>
            <a:pPr eaLnBrk="1" hangingPunct="1"/>
            <a:endParaRPr lang="fr-BE" dirty="0" smtClean="0"/>
          </a:p>
          <a:p>
            <a:pPr eaLnBrk="1" hangingPunct="1"/>
            <a:endParaRPr lang="fr-BE" dirty="0" smtClean="0"/>
          </a:p>
          <a:p>
            <a:pPr eaLnBrk="1" hangingPunct="1"/>
            <a:endParaRPr lang="fr-BE" dirty="0" smtClean="0"/>
          </a:p>
          <a:p>
            <a:pPr eaLnBrk="1" hangingPunct="1"/>
            <a:endParaRPr lang="fr-BE" sz="1000" dirty="0" smtClean="0"/>
          </a:p>
          <a:p>
            <a:pPr eaLnBrk="1" hangingPunct="1"/>
            <a:r>
              <a:rPr lang="fr-BE" b="1" dirty="0" smtClean="0"/>
              <a:t>Réutilisabilité</a:t>
            </a:r>
            <a:r>
              <a:rPr lang="fr-BE" dirty="0" smtClean="0"/>
              <a:t> du code</a:t>
            </a:r>
            <a:endParaRPr lang="fr-FR" dirty="0" smtClean="0"/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1835150" y="2132856"/>
            <a:ext cx="5040313" cy="523220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List&lt;String&gt; list = new </a:t>
            </a:r>
            <a:r>
              <a:rPr lang="en-GB" sz="14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</p:txBody>
      </p:sp>
      <p:pic>
        <p:nvPicPr>
          <p:cNvPr id="73734" name="Picture 5" descr="excla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6025" y="2413839"/>
            <a:ext cx="3603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3995738" y="2436064"/>
            <a:ext cx="3384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CC0000"/>
                </a:solidFill>
              </a:rPr>
              <a:t>Erreur de compilation</a:t>
            </a:r>
            <a:endParaRPr lang="fr-FR" sz="1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  <p:bldP spid="737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générique (1/3)</a:t>
            </a:r>
            <a:endParaRPr lang="fr-FR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avec une ou plusieurs </a:t>
            </a:r>
            <a:r>
              <a:rPr lang="fr-BE" b="1" smtClean="0"/>
              <a:t>variables de type</a:t>
            </a:r>
          </a:p>
          <a:p>
            <a:pPr eaLnBrk="1" hangingPunct="1">
              <a:buFontTx/>
              <a:buNone/>
            </a:pPr>
            <a:endParaRPr lang="fr-BE" sz="900" smtClean="0"/>
          </a:p>
          <a:p>
            <a:pPr eaLnBrk="1" hangingPunct="1"/>
            <a:r>
              <a:rPr lang="fr-BE" smtClean="0"/>
              <a:t>Exemple</a:t>
            </a:r>
            <a:endParaRPr lang="fr-FR" smtClean="0"/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971550" y="2220913"/>
            <a:ext cx="7127875" cy="3079750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ArrayList&lt;E&gt;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extends ArrayList&lt;E&gt;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implements List&lt;E&gt;, Cloneable, Serializable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ArrayList();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boolean add(E elem);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E get(int index);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boolean remove(Object o);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boolean contains(Object o);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Object[] toArray();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Iterator&lt;E&gt; iterator();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List&lt;E&gt; subList(int from, int to);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//…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758" name="Oval 5"/>
          <p:cNvSpPr>
            <a:spLocks noChangeArrowheads="1"/>
          </p:cNvSpPr>
          <p:nvPr/>
        </p:nvSpPr>
        <p:spPr bwMode="auto">
          <a:xfrm>
            <a:off x="3348038" y="2232025"/>
            <a:ext cx="431800" cy="288925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3779838" y="2205038"/>
            <a:ext cx="2378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CC0000"/>
                </a:solidFill>
              </a:rPr>
              <a:t>variable de type</a:t>
            </a:r>
            <a:endParaRPr lang="fr-FR" sz="1400" b="1">
              <a:solidFill>
                <a:srgbClr val="CC0000"/>
              </a:solidFill>
            </a:endParaRPr>
          </a:p>
        </p:txBody>
      </p:sp>
      <p:sp>
        <p:nvSpPr>
          <p:cNvPr id="74760" name="Oval 7"/>
          <p:cNvSpPr>
            <a:spLocks noChangeArrowheads="1"/>
          </p:cNvSpPr>
          <p:nvPr/>
        </p:nvSpPr>
        <p:spPr bwMode="auto">
          <a:xfrm>
            <a:off x="1979613" y="3502025"/>
            <a:ext cx="431800" cy="288925"/>
          </a:xfrm>
          <a:prstGeom prst="ellipse">
            <a:avLst/>
          </a:prstGeom>
          <a:noFill/>
          <a:ln w="19050" algn="ctr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générique (2/3)</a:t>
            </a:r>
            <a:endParaRPr lang="fr-FR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public class ArrayList&lt;E&gt;</a:t>
            </a:r>
            <a:r>
              <a:rPr lang="fr-BE" smtClean="0"/>
              <a:t> </a:t>
            </a:r>
            <a:br>
              <a:rPr lang="fr-BE" smtClean="0"/>
            </a:br>
            <a:endParaRPr lang="fr-BE" sz="900" smtClean="0"/>
          </a:p>
          <a:p>
            <a:pPr marL="381000" indent="-381000" eaLnBrk="1" hangingPunct="1">
              <a:buFontTx/>
              <a:buNone/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	&lt;E&gt;</a:t>
            </a:r>
            <a:r>
              <a:rPr lang="fr-BE" smtClean="0"/>
              <a:t> permet de définir la variable de type, qui peut être utilisée dans la classe générique</a:t>
            </a:r>
          </a:p>
          <a:p>
            <a:pPr marL="381000" indent="-381000" eaLnBrk="1" hangingPunct="1">
              <a:buFontTx/>
              <a:buNone/>
            </a:pPr>
            <a:endParaRPr lang="fr-BE" smtClean="0"/>
          </a:p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en-GB" smtClean="0"/>
              <a:t>	Par convention, on utilise une simple lettre capitale pour les noms de variable de type</a:t>
            </a:r>
          </a:p>
          <a:p>
            <a:pPr marL="381000" indent="-381000">
              <a:spcBef>
                <a:spcPct val="0"/>
              </a:spcBef>
              <a:buClrTx/>
              <a:buFontTx/>
              <a:buNone/>
            </a:pPr>
            <a:endParaRPr lang="fr-FR" sz="1000" smtClean="0"/>
          </a:p>
          <a:p>
            <a:pPr marL="381000" indent="-381000" eaLnBrk="1" hangingPunct="1">
              <a:buFontTx/>
              <a:buNone/>
            </a:pPr>
            <a:endParaRPr lang="fr-BE" sz="900" smtClean="0"/>
          </a:p>
          <a:p>
            <a:pPr marL="381000" indent="-381000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public E getIndex(int index)</a:t>
            </a:r>
          </a:p>
          <a:p>
            <a:pPr marL="381000" indent="-381000" eaLnBrk="1" hangingPunct="1">
              <a:buFontTx/>
              <a:buNone/>
            </a:pPr>
            <a:r>
              <a:rPr lang="fr-BE" sz="900" smtClean="0"/>
              <a:t>	</a:t>
            </a:r>
          </a:p>
          <a:p>
            <a:pPr marL="381000" indent="-381000" eaLnBrk="1" hangingPunct="1">
              <a:buFontTx/>
              <a:buNone/>
            </a:pPr>
            <a:r>
              <a:rPr lang="fr-BE" smtClean="0"/>
              <a:t>	Utilisation de la variable de type à la place d’un type ordinaire</a:t>
            </a:r>
          </a:p>
          <a:p>
            <a:pPr marL="381000" indent="-381000" eaLnBrk="1" hangingPunct="1"/>
            <a:endParaRPr lang="fr-FR" smtClean="0"/>
          </a:p>
          <a:p>
            <a:pPr marL="381000" indent="-381000"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Classe générique (3/3)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 1</a:t>
            </a:r>
          </a:p>
          <a:p>
            <a:pPr eaLnBrk="1" hangingPunct="1"/>
            <a:endParaRPr lang="fr-BE" sz="1000" smtClean="0"/>
          </a:p>
          <a:p>
            <a:pPr eaLnBrk="1" hangingPunct="1">
              <a:buFontTx/>
              <a:buNone/>
            </a:pPr>
            <a:r>
              <a:rPr lang="fr-BE" smtClean="0"/>
              <a:t>	Dans Eclipse, ouvrir be.wavenet.course.generics.LinkedList</a:t>
            </a:r>
          </a:p>
          <a:p>
            <a:pPr eaLnBrk="1" hangingPunct="1">
              <a:buFontTx/>
              <a:buNone/>
            </a:pPr>
            <a:endParaRPr lang="fr-BE" sz="1000" smtClean="0"/>
          </a:p>
          <a:p>
            <a:pPr eaLnBrk="1" hangingPunct="1">
              <a:buFontTx/>
              <a:buNone/>
            </a:pPr>
            <a:r>
              <a:rPr lang="fr-BE" smtClean="0"/>
              <a:t>	Remarque : si on supprime du code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fr-BE" smtClean="0"/>
              <a:t>, et que l’on remplace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fr-BE" smtClean="0"/>
              <a:t> par Object, on retrouve la programmation sans générique</a:t>
            </a:r>
          </a:p>
          <a:p>
            <a:pPr eaLnBrk="1" hangingPunct="1">
              <a:buFontTx/>
              <a:buNone/>
            </a:pPr>
            <a:endParaRPr lang="fr-BE" smtClean="0"/>
          </a:p>
          <a:p>
            <a:pPr eaLnBrk="1" hangingPunct="1"/>
            <a:r>
              <a:rPr lang="fr-BE" smtClean="0"/>
              <a:t>Exemple 2</a:t>
            </a:r>
          </a:p>
          <a:p>
            <a:pPr eaLnBrk="1" hangingPunct="1"/>
            <a:endParaRPr lang="fr-BE" sz="1000" smtClean="0"/>
          </a:p>
          <a:p>
            <a:pPr eaLnBrk="1" hangingPunct="1">
              <a:buFontTx/>
              <a:buNone/>
            </a:pPr>
            <a:r>
              <a:rPr lang="fr-BE" smtClean="0"/>
              <a:t>	Dans Eclipse, ouvrir be.wavenet.course.generics.Pair</a:t>
            </a:r>
          </a:p>
          <a:p>
            <a:pPr eaLnBrk="1" hangingPunct="1">
              <a:buFontTx/>
              <a:buNone/>
            </a:pPr>
            <a:endParaRPr lang="fr-BE" sz="1000" smtClean="0"/>
          </a:p>
          <a:p>
            <a:pPr eaLnBrk="1" hangingPunct="1">
              <a:buFontTx/>
              <a:buNone/>
            </a:pPr>
            <a:r>
              <a:rPr lang="fr-BE" smtClean="0"/>
              <a:t>	Il s’agit d’une classe générique avec deux types paramétrés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Variable de type (1/2)</a:t>
            </a:r>
            <a:endParaRPr lang="fr-FR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Une variable de type peut être utilisée dans une classe générique pour :</a:t>
            </a:r>
            <a:endParaRPr lang="fr-BE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fr-BE" dirty="0" smtClean="0"/>
              <a:t>déclarer un paramètre de méthode</a:t>
            </a:r>
          </a:p>
          <a:p>
            <a:pPr lvl="1" eaLnBrk="1" hangingPunct="1"/>
            <a:endParaRPr lang="fr-BE" dirty="0" smtClean="0"/>
          </a:p>
          <a:p>
            <a:pPr lvl="1" eaLnBrk="1" hangingPunct="1"/>
            <a:endParaRPr lang="fr-BE" dirty="0" smtClean="0"/>
          </a:p>
          <a:p>
            <a:pPr lvl="1" eaLnBrk="1" hangingPunct="1">
              <a:buFontTx/>
              <a:buNone/>
            </a:pPr>
            <a:endParaRPr lang="fr-BE" dirty="0" smtClean="0"/>
          </a:p>
          <a:p>
            <a:pPr lvl="1" eaLnBrk="1" hangingPunct="1"/>
            <a:endParaRPr lang="fr-BE" dirty="0" smtClean="0"/>
          </a:p>
          <a:p>
            <a:pPr lvl="1" eaLnBrk="1" hangingPunct="1"/>
            <a:endParaRPr lang="fr-BE" dirty="0" smtClean="0"/>
          </a:p>
          <a:p>
            <a:pPr lvl="1" eaLnBrk="1" hangingPunct="1"/>
            <a:r>
              <a:rPr lang="fr-BE" dirty="0" smtClean="0"/>
              <a:t>déclarer le type de retour d’une méthode</a:t>
            </a:r>
          </a:p>
          <a:p>
            <a:pPr lvl="1" eaLnBrk="1" hangingPunct="1"/>
            <a:endParaRPr lang="fr-BE" dirty="0" smtClean="0"/>
          </a:p>
          <a:p>
            <a:pPr lvl="1" eaLnBrk="1" hangingPunct="1"/>
            <a:endParaRPr lang="fr-BE" dirty="0" smtClean="0"/>
          </a:p>
          <a:p>
            <a:pPr lvl="1" eaLnBrk="1" hangingPunct="1"/>
            <a:endParaRPr lang="fr-BE" dirty="0" smtClean="0"/>
          </a:p>
          <a:p>
            <a:pPr eaLnBrk="1" hangingPunct="1"/>
            <a:endParaRPr lang="fr-BE" sz="1000" dirty="0" smtClean="0"/>
          </a:p>
          <a:p>
            <a:pPr eaLnBrk="1" hangingPunct="1">
              <a:buFontTx/>
              <a:buNone/>
            </a:pPr>
            <a:r>
              <a:rPr lang="fr-BE" dirty="0" smtClean="0"/>
              <a:t>	</a:t>
            </a:r>
            <a:endParaRPr lang="fr-FR" dirty="0" smtClean="0"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1619250" y="1916832"/>
            <a:ext cx="4681538" cy="11652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14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&lt;E&gt;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add(E </a:t>
            </a:r>
            <a:r>
              <a:rPr lang="en-GB" sz="14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1619250" y="3991967"/>
            <a:ext cx="4681538" cy="11652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14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&lt;E&gt;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E get(</a:t>
            </a:r>
            <a:r>
              <a:rPr lang="en-GB" sz="14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index);	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nimBg="1"/>
      <p:bldP spid="778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Variable de type (2/2)</a:t>
            </a:r>
            <a:endParaRPr lang="fr-FR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>
          <a:xfrm>
            <a:off x="480416" y="1268760"/>
            <a:ext cx="8183167" cy="4963608"/>
          </a:xfrm>
        </p:spPr>
        <p:txBody>
          <a:bodyPr/>
          <a:lstStyle/>
          <a:p>
            <a:pPr lvl="1" eaLnBrk="1" hangingPunct="1"/>
            <a:r>
              <a:rPr lang="fr-BE" dirty="0" smtClean="0"/>
              <a:t>déclarer une variable</a:t>
            </a:r>
          </a:p>
          <a:p>
            <a:pPr lvl="1" eaLnBrk="1" hangingPunct="1"/>
            <a:endParaRPr lang="fr-BE" dirty="0" smtClean="0"/>
          </a:p>
          <a:p>
            <a:pPr lvl="1" eaLnBrk="1" hangingPunct="1"/>
            <a:endParaRPr lang="fr-BE" dirty="0" smtClean="0"/>
          </a:p>
          <a:p>
            <a:pPr lvl="1" eaLnBrk="1" hangingPunct="1"/>
            <a:endParaRPr lang="fr-BE" dirty="0" smtClean="0"/>
          </a:p>
          <a:p>
            <a:pPr lvl="1" eaLnBrk="1" hangingPunct="1"/>
            <a:endParaRPr lang="fr-BE" dirty="0" smtClean="0"/>
          </a:p>
          <a:p>
            <a:pPr lvl="1" eaLnBrk="1" hangingPunct="1"/>
            <a:r>
              <a:rPr lang="fr-BE" dirty="0" smtClean="0"/>
              <a:t>effectuer un transtypage (warning du compilateur)</a:t>
            </a:r>
          </a:p>
          <a:p>
            <a:pPr eaLnBrk="1" hangingPunct="1">
              <a:buFontTx/>
              <a:buNone/>
            </a:pPr>
            <a:endParaRPr lang="fr-BE" dirty="0" smtClean="0"/>
          </a:p>
          <a:p>
            <a:pPr eaLnBrk="1" hangingPunct="1">
              <a:buFontTx/>
              <a:buNone/>
            </a:pPr>
            <a:r>
              <a:rPr lang="fr-BE" dirty="0" smtClean="0"/>
              <a:t>	</a:t>
            </a:r>
          </a:p>
          <a:p>
            <a:pPr eaLnBrk="1" hangingPunct="1">
              <a:buFontTx/>
              <a:buNone/>
            </a:pPr>
            <a:endParaRPr lang="fr-BE" dirty="0" smtClean="0"/>
          </a:p>
          <a:p>
            <a:pPr eaLnBrk="1" hangingPunct="1">
              <a:buFontTx/>
              <a:buNone/>
            </a:pPr>
            <a:r>
              <a:rPr lang="fr-BE" dirty="0" smtClean="0"/>
              <a:t>	Est interdit </a:t>
            </a:r>
          </a:p>
          <a:p>
            <a:pPr lvl="1" eaLnBrk="1" hangingPunct="1"/>
            <a:r>
              <a:rPr lang="fr-BE" dirty="0" smtClean="0"/>
              <a:t>instancier une variable de type</a:t>
            </a:r>
            <a:endParaRPr lang="fr-BE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fr-BE" dirty="0" smtClean="0"/>
              <a:t>utiliser une variable de type comme opérande droite de l’opérateur </a:t>
            </a:r>
            <a:r>
              <a:rPr lang="fr-BE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  <p:pic>
        <p:nvPicPr>
          <p:cNvPr id="78853" name="Picture 4" descr="excla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7462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4572000" y="4508500"/>
            <a:ext cx="1800225" cy="3143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new E()</a:t>
            </a:r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4572000" y="5227638"/>
            <a:ext cx="1800225" cy="3143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X instanceof E</a:t>
            </a:r>
          </a:p>
        </p:txBody>
      </p:sp>
      <p:sp>
        <p:nvSpPr>
          <p:cNvPr id="78856" name="Text Box 7"/>
          <p:cNvSpPr txBox="1">
            <a:spLocks noChangeArrowheads="1"/>
          </p:cNvSpPr>
          <p:nvPr/>
        </p:nvSpPr>
        <p:spPr bwMode="auto">
          <a:xfrm>
            <a:off x="1619250" y="1484313"/>
            <a:ext cx="4681538" cy="11652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ArrayList&lt;E&gt;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private E[] data;	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GB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1619250" y="3140075"/>
            <a:ext cx="4681538" cy="73977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FR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FR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data[i] = (E) s.readObject();</a:t>
            </a:r>
            <a:endParaRPr lang="fr-FR" sz="140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GB" sz="140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/>
      <p:bldP spid="78855" grpId="0" animBg="1"/>
      <p:bldP spid="788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Héritage et généricité</a:t>
            </a:r>
            <a:endParaRPr lang="fr-FR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Une classe générique peut étendre une autre classe générique si les variables de type sont identiques</a:t>
            </a:r>
            <a:endParaRPr lang="fr-FR" smtClean="0"/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1476375" y="2349500"/>
            <a:ext cx="5545138" cy="2016125"/>
          </a:xfrm>
          <a:prstGeom prst="rect">
            <a:avLst/>
          </a:prstGeom>
          <a:noFill/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Pair&lt;T&gt;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//…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Triplet&lt;T&gt; extends Pair&lt;T&gt;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//…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13639</TotalTime>
  <Words>618</Words>
  <Application>Microsoft Office PowerPoint</Application>
  <PresentationFormat>Affichage à l'écran (4:3)</PresentationFormat>
  <Paragraphs>262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Default Design</vt:lpstr>
      <vt:lpstr>Généricité en Java</vt:lpstr>
      <vt:lpstr>En Résumé</vt:lpstr>
      <vt:lpstr>Avantages</vt:lpstr>
      <vt:lpstr>Classe générique (1/3)</vt:lpstr>
      <vt:lpstr>Classe générique (2/3)</vt:lpstr>
      <vt:lpstr>Classe générique (3/3)</vt:lpstr>
      <vt:lpstr>Variable de type (1/2)</vt:lpstr>
      <vt:lpstr>Variable de type (2/2)</vt:lpstr>
      <vt:lpstr>Héritage et généricité</vt:lpstr>
      <vt:lpstr>Instancier une classe générique (1/2)</vt:lpstr>
      <vt:lpstr>Instancier une classe générique (2/2)</vt:lpstr>
      <vt:lpstr>Restriction de type</vt:lpstr>
      <vt:lpstr>Wildcard (1/4)</vt:lpstr>
      <vt:lpstr>Wildcard (2/4)</vt:lpstr>
      <vt:lpstr>Wildcard (3/4)</vt:lpstr>
      <vt:lpstr>Wildcard (4/4)</vt:lpstr>
      <vt:lpstr>Interfaces génériques</vt:lpstr>
      <vt:lpstr>Méthode générique</vt:lpstr>
      <vt:lpstr>Legacy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Java</dc:title>
  <dc:creator>RP</dc:creator>
  <cp:lastModifiedBy>Laurent Sgualdino</cp:lastModifiedBy>
  <cp:revision>2171</cp:revision>
  <cp:lastPrinted>2012-02-15T10:00:36Z</cp:lastPrinted>
  <dcterms:created xsi:type="dcterms:W3CDTF">2010-01-03T16:37:19Z</dcterms:created>
  <dcterms:modified xsi:type="dcterms:W3CDTF">2014-10-27T15:51:38Z</dcterms:modified>
</cp:coreProperties>
</file>