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73" r:id="rId2"/>
  </p:sldMasterIdLst>
  <p:notesMasterIdLst>
    <p:notesMasterId r:id="rId10"/>
  </p:notesMasterIdLst>
  <p:handoutMasterIdLst>
    <p:handoutMasterId r:id="rId11"/>
  </p:handoutMasterIdLst>
  <p:sldIdLst>
    <p:sldId id="256" r:id="rId3"/>
    <p:sldId id="352" r:id="rId4"/>
    <p:sldId id="353" r:id="rId5"/>
    <p:sldId id="354" r:id="rId6"/>
    <p:sldId id="355" r:id="rId7"/>
    <p:sldId id="356" r:id="rId8"/>
    <p:sldId id="357" r:id="rId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2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35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4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596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716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9835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6954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42D2D4-7288-473E-84B7-AC9A199C49B4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9876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86D95C-477A-4D1C-9842-FE73325BEE5F}" type="datetimeFigureOut">
              <a:rPr lang="fr-FR"/>
              <a:pPr>
                <a:defRPr/>
              </a:pPr>
              <a:t>27/10/2014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B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72AE9A-286C-4573-A7CC-9C45FFB425B2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69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4F9EE5-F407-4C78-A5FF-0E839BCFF471}" type="slidenum">
              <a:rPr lang="fr-BE" altLang="fr-FR" smtClean="0"/>
              <a:pPr eaLnBrk="1" hangingPunct="1"/>
              <a:t>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96939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30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4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666" indent="0" algn="ctr">
              <a:buNone/>
              <a:defRPr/>
            </a:lvl2pPr>
            <a:lvl3pPr marL="801330" indent="0" algn="ctr">
              <a:buNone/>
              <a:defRPr/>
            </a:lvl3pPr>
            <a:lvl4pPr marL="1201995" indent="0" algn="ctr">
              <a:buNone/>
              <a:defRPr/>
            </a:lvl4pPr>
            <a:lvl5pPr marL="1602660" indent="0" algn="ctr">
              <a:buNone/>
              <a:defRPr/>
            </a:lvl5pPr>
            <a:lvl6pPr marL="2003326" indent="0" algn="ctr">
              <a:buNone/>
              <a:defRPr/>
            </a:lvl6pPr>
            <a:lvl7pPr marL="2403991" indent="0" algn="ctr">
              <a:buNone/>
              <a:defRPr/>
            </a:lvl7pPr>
            <a:lvl8pPr marL="2804656" indent="0" algn="ctr">
              <a:buNone/>
              <a:defRPr/>
            </a:lvl8pPr>
            <a:lvl9pPr marL="320532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5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54489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23126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9" y="600418"/>
            <a:ext cx="2059301" cy="552613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76995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5394236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9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3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736" indent="0" algn="ctr">
              <a:buNone/>
              <a:defRPr/>
            </a:lvl2pPr>
            <a:lvl3pPr marL="801472" indent="0" algn="ctr">
              <a:buNone/>
              <a:defRPr/>
            </a:lvl3pPr>
            <a:lvl4pPr marL="1202207" indent="0" algn="ctr">
              <a:buNone/>
              <a:defRPr/>
            </a:lvl4pPr>
            <a:lvl5pPr marL="1602943" indent="0" algn="ctr">
              <a:buNone/>
              <a:defRPr/>
            </a:lvl5pPr>
            <a:lvl6pPr marL="2003679" indent="0" algn="ctr">
              <a:buNone/>
              <a:defRPr/>
            </a:lvl6pPr>
            <a:lvl7pPr marL="2404415" indent="0" algn="ctr">
              <a:buNone/>
              <a:defRPr/>
            </a:lvl7pPr>
            <a:lvl8pPr marL="2805151" indent="0" algn="ctr">
              <a:buNone/>
              <a:defRPr/>
            </a:lvl8pPr>
            <a:lvl9pPr marL="3205886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4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6" y="294090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2" y="1208438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3031" indent="-219848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1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2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2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2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7" y="294091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3" y="1208439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2899" indent="-219810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2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745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7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736" indent="0">
              <a:buNone/>
              <a:defRPr sz="2500"/>
            </a:lvl2pPr>
            <a:lvl3pPr marL="801472" indent="0">
              <a:buNone/>
              <a:defRPr sz="2100"/>
            </a:lvl3pPr>
            <a:lvl4pPr marL="1202207" indent="0">
              <a:buNone/>
              <a:defRPr sz="1800"/>
            </a:lvl4pPr>
            <a:lvl5pPr marL="1602943" indent="0">
              <a:buNone/>
              <a:defRPr sz="1800"/>
            </a:lvl5pPr>
            <a:lvl6pPr marL="2003679" indent="0">
              <a:buNone/>
              <a:defRPr sz="1800"/>
            </a:lvl6pPr>
            <a:lvl7pPr marL="2404415" indent="0">
              <a:buNone/>
              <a:defRPr sz="1800"/>
            </a:lvl7pPr>
            <a:lvl8pPr marL="2805151" indent="0">
              <a:buNone/>
              <a:defRPr sz="1800"/>
            </a:lvl8pPr>
            <a:lvl9pPr marL="3205886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7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8" y="600418"/>
            <a:ext cx="2059301" cy="552613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5394236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2" y="4407379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2" y="2907057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666" indent="0">
              <a:buNone/>
              <a:defRPr sz="1600"/>
            </a:lvl2pPr>
            <a:lvl3pPr marL="801330" indent="0">
              <a:buNone/>
              <a:defRPr sz="1400"/>
            </a:lvl3pPr>
            <a:lvl4pPr marL="1201995" indent="0">
              <a:buNone/>
              <a:defRPr sz="1200"/>
            </a:lvl4pPr>
            <a:lvl5pPr marL="1602660" indent="0">
              <a:buNone/>
              <a:defRPr sz="1200"/>
            </a:lvl5pPr>
            <a:lvl6pPr marL="2003326" indent="0">
              <a:buNone/>
              <a:defRPr sz="1200"/>
            </a:lvl6pPr>
            <a:lvl7pPr marL="2403991" indent="0">
              <a:buNone/>
              <a:defRPr sz="1200"/>
            </a:lvl7pPr>
            <a:lvl8pPr marL="2804656" indent="0">
              <a:buNone/>
              <a:defRPr sz="1200"/>
            </a:lvl8pPr>
            <a:lvl9pPr marL="3205320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68177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3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637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3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3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666" indent="0">
              <a:buNone/>
              <a:defRPr sz="1800" b="1"/>
            </a:lvl2pPr>
            <a:lvl3pPr marL="801330" indent="0">
              <a:buNone/>
              <a:defRPr sz="1600" b="1"/>
            </a:lvl3pPr>
            <a:lvl4pPr marL="1201995" indent="0">
              <a:buNone/>
              <a:defRPr sz="1400" b="1"/>
            </a:lvl4pPr>
            <a:lvl5pPr marL="1602660" indent="0">
              <a:buNone/>
              <a:defRPr sz="1400" b="1"/>
            </a:lvl5pPr>
            <a:lvl6pPr marL="2003326" indent="0">
              <a:buNone/>
              <a:defRPr sz="1400" b="1"/>
            </a:lvl6pPr>
            <a:lvl7pPr marL="2403991" indent="0">
              <a:buNone/>
              <a:defRPr sz="1400" b="1"/>
            </a:lvl7pPr>
            <a:lvl8pPr marL="2804656" indent="0">
              <a:buNone/>
              <a:defRPr sz="1400" b="1"/>
            </a:lvl8pPr>
            <a:lvl9pPr marL="3205320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3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5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666" indent="0">
              <a:buNone/>
              <a:defRPr sz="1800" b="1"/>
            </a:lvl2pPr>
            <a:lvl3pPr marL="801330" indent="0">
              <a:buNone/>
              <a:defRPr sz="1600" b="1"/>
            </a:lvl3pPr>
            <a:lvl4pPr marL="1201995" indent="0">
              <a:buNone/>
              <a:defRPr sz="1400" b="1"/>
            </a:lvl4pPr>
            <a:lvl5pPr marL="1602660" indent="0">
              <a:buNone/>
              <a:defRPr sz="1400" b="1"/>
            </a:lvl5pPr>
            <a:lvl6pPr marL="2003326" indent="0">
              <a:buNone/>
              <a:defRPr sz="1400" b="1"/>
            </a:lvl6pPr>
            <a:lvl7pPr marL="2403991" indent="0">
              <a:buNone/>
              <a:defRPr sz="1400" b="1"/>
            </a:lvl7pPr>
            <a:lvl8pPr marL="2804656" indent="0">
              <a:buNone/>
              <a:defRPr sz="1400" b="1"/>
            </a:lvl8pPr>
            <a:lvl9pPr marL="3205320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5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73930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97377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314552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3" y="273573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9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3" y="1435531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666" indent="0">
              <a:buNone/>
              <a:defRPr sz="1100"/>
            </a:lvl2pPr>
            <a:lvl3pPr marL="801330" indent="0">
              <a:buNone/>
              <a:defRPr sz="900"/>
            </a:lvl3pPr>
            <a:lvl4pPr marL="1201995" indent="0">
              <a:buNone/>
              <a:defRPr sz="800"/>
            </a:lvl4pPr>
            <a:lvl5pPr marL="1602660" indent="0">
              <a:buNone/>
              <a:defRPr sz="800"/>
            </a:lvl5pPr>
            <a:lvl6pPr marL="2003326" indent="0">
              <a:buNone/>
              <a:defRPr sz="800"/>
            </a:lvl6pPr>
            <a:lvl7pPr marL="2403991" indent="0">
              <a:buNone/>
              <a:defRPr sz="800"/>
            </a:lvl7pPr>
            <a:lvl8pPr marL="2804656" indent="0">
              <a:buNone/>
              <a:defRPr sz="800"/>
            </a:lvl8pPr>
            <a:lvl9pPr marL="320532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57657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8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666" indent="0">
              <a:buNone/>
              <a:defRPr sz="2500"/>
            </a:lvl2pPr>
            <a:lvl3pPr marL="801330" indent="0">
              <a:buNone/>
              <a:defRPr sz="2100"/>
            </a:lvl3pPr>
            <a:lvl4pPr marL="1201995" indent="0">
              <a:buNone/>
              <a:defRPr sz="1800"/>
            </a:lvl4pPr>
            <a:lvl5pPr marL="1602660" indent="0">
              <a:buNone/>
              <a:defRPr sz="1800"/>
            </a:lvl5pPr>
            <a:lvl6pPr marL="2003326" indent="0">
              <a:buNone/>
              <a:defRPr sz="1800"/>
            </a:lvl6pPr>
            <a:lvl7pPr marL="2403991" indent="0">
              <a:buNone/>
              <a:defRPr sz="1800"/>
            </a:lvl7pPr>
            <a:lvl8pPr marL="2804656" indent="0">
              <a:buNone/>
              <a:defRPr sz="1800"/>
            </a:lvl8pPr>
            <a:lvl9pPr marL="3205320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8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666" indent="0">
              <a:buNone/>
              <a:defRPr sz="1100"/>
            </a:lvl2pPr>
            <a:lvl3pPr marL="801330" indent="0">
              <a:buNone/>
              <a:defRPr sz="900"/>
            </a:lvl3pPr>
            <a:lvl4pPr marL="1201995" indent="0">
              <a:buNone/>
              <a:defRPr sz="800"/>
            </a:lvl4pPr>
            <a:lvl5pPr marL="1602660" indent="0">
              <a:buNone/>
              <a:defRPr sz="800"/>
            </a:lvl5pPr>
            <a:lvl6pPr marL="2003326" indent="0">
              <a:buNone/>
              <a:defRPr sz="800"/>
            </a:lvl6pPr>
            <a:lvl7pPr marL="2403991" indent="0">
              <a:buNone/>
              <a:defRPr sz="800"/>
            </a:lvl7pPr>
            <a:lvl8pPr marL="2804656" indent="0">
              <a:buNone/>
              <a:defRPr sz="800"/>
            </a:lvl8pPr>
            <a:lvl9pPr marL="320532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977347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7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3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6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2"/>
            <a:ext cx="2133962" cy="218807"/>
          </a:xfrm>
          <a:prstGeom prst="rect">
            <a:avLst/>
          </a:prstGeom>
          <a:ln/>
        </p:spPr>
        <p:txBody>
          <a:bodyPr lIns="80133" tIns="40067" rIns="80133" bIns="40067" anchor="ctr"/>
          <a:lstStyle>
            <a:lvl1pPr algn="ctr"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2" name="AutoShape 2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4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018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666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330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1995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660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10" indent="-219810" algn="l" defTabSz="914018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99" indent="-219810" algn="l" defTabSz="914018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174" indent="-228156" algn="l" defTabSz="91401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599878" indent="-228156" algn="l" defTabSz="914018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191" indent="-228156" algn="l" defTabSz="914018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6857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7521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186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8851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66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33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995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66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32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3991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465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32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6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2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5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1"/>
            <a:ext cx="2133962" cy="218807"/>
          </a:xfrm>
          <a:prstGeom prst="rect">
            <a:avLst/>
          </a:prstGeom>
          <a:ln/>
        </p:spPr>
        <p:txBody>
          <a:bodyPr lIns="80147" tIns="40074" rIns="80147" bIns="40074" anchor="ctr"/>
          <a:lstStyle>
            <a:lvl1pPr algn="ctr"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7" name="AutoShape 2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8" name="AutoShape 4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79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736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472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2207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943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48" indent="-219848" algn="l" defTabSz="914179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3031" indent="-219848" algn="l" defTabSz="914179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376" indent="-228197" algn="l" defTabSz="914179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600160" indent="-228197" algn="l" defTabSz="914179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554" indent="-228197" algn="l" defTabSz="914179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7290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8025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761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9497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ctrTitle"/>
          </p:nvPr>
        </p:nvSpPr>
        <p:spPr>
          <a:xfrm>
            <a:off x="642938" y="642939"/>
            <a:ext cx="7772400" cy="1470025"/>
          </a:xfrm>
        </p:spPr>
        <p:txBody>
          <a:bodyPr/>
          <a:lstStyle/>
          <a:p>
            <a:r>
              <a:rPr lang="fr-BE" altLang="fr-FR" b="1" dirty="0" smtClean="0">
                <a:latin typeface="Calibri" pitchFamily="34" charset="0"/>
              </a:rPr>
              <a:t>Exercices : Classes internes &amp; généricité</a:t>
            </a:r>
          </a:p>
        </p:txBody>
      </p:sp>
      <p:pic>
        <p:nvPicPr>
          <p:cNvPr id="14340" name="Image 5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2143125"/>
            <a:ext cx="1778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Exercice 1 – Classes internes (1/2)</a:t>
            </a:r>
            <a:endParaRPr lang="fr-FR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428736"/>
            <a:ext cx="7929618" cy="4071966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fr-BE" smtClean="0"/>
              <a:t>Définir une interface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fr-BE" smtClean="0"/>
              <a:t> déclarant les quatre méthodes d'une pile : 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void push(Object t) throws FullStackException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Object pop() throws EmptyStackException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boolean isEmpty()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boolean isFull()</a:t>
            </a:r>
          </a:p>
          <a:p>
            <a:pPr lvl="1" eaLnBrk="1" hangingPunct="1">
              <a:buNone/>
            </a:pPr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fr-BE" smtClean="0">
                <a:cs typeface="Courier New" pitchFamily="49" charset="0"/>
              </a:rPr>
              <a:t>Définir une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ArrayStack </a:t>
            </a:r>
            <a:r>
              <a:rPr lang="fr-BE" smtClean="0">
                <a:cs typeface="Courier New" pitchFamily="49" charset="0"/>
              </a:rPr>
              <a:t>qui implémente l'interface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fr-BE" smtClean="0">
                <a:cs typeface="Courier New" pitchFamily="49" charset="0"/>
              </a:rPr>
              <a:t> en utilisant un tableau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Object[]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fr-BE" smtClean="0">
              <a:cs typeface="Courier New" pitchFamily="49" charset="0"/>
            </a:endParaRPr>
          </a:p>
          <a:p>
            <a:pPr marL="457200" indent="-457200" eaLnBrk="1" hangingPunct="1">
              <a:buNone/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BE" b="1" smtClean="0"/>
          </a:p>
          <a:p>
            <a:pPr eaLnBrk="1" hangingPunct="1">
              <a:buFontTx/>
              <a:buNone/>
            </a:pPr>
            <a:endParaRPr lang="fr-FR" b="1" smtClean="0"/>
          </a:p>
        </p:txBody>
      </p:sp>
    </p:spTree>
    <p:extLst>
      <p:ext uri="{BB962C8B-B14F-4D97-AF65-F5344CB8AC3E}">
        <p14:creationId xmlns:p14="http://schemas.microsoft.com/office/powerpoint/2010/main" val="26475893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1 – Classes internes (2/2)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556792"/>
            <a:ext cx="8352928" cy="4104232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fr-BE" smtClean="0"/>
              <a:t>Définir une interface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Iterator </a:t>
            </a:r>
            <a:r>
              <a:rPr lang="fr-BE" smtClean="0"/>
              <a:t>proposant les méthodes suivantes :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Object next() throws NoSuchElementException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boolean hasNext()</a:t>
            </a:r>
          </a:p>
          <a:p>
            <a:pPr lvl="1" eaLnBrk="1" hangingPunct="1"/>
            <a:endParaRPr lang="fr-BE" sz="1000" smtClean="0"/>
          </a:p>
          <a:p>
            <a:pPr marL="457200" indent="-457200" eaLnBrk="1" hangingPunct="1">
              <a:buFont typeface="+mj-lt"/>
              <a:buAutoNum type="arabicPeriod" startAt="3"/>
            </a:pPr>
            <a:r>
              <a:rPr lang="fr-BE" smtClean="0"/>
              <a:t>Ajouter à l'interface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fr-BE" smtClean="0"/>
              <a:t> la méthode :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Iterator iterator()</a:t>
            </a:r>
          </a:p>
          <a:p>
            <a:pPr lvl="1" eaLnBrk="1" hangingPunct="1"/>
            <a:endParaRPr lang="fr-BE" sz="1000" b="1" smtClean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buFont typeface="+mj-lt"/>
              <a:buAutoNum type="arabicPeriod" startAt="3"/>
            </a:pPr>
            <a:r>
              <a:rPr lang="fr-BE" smtClean="0">
                <a:cs typeface="Courier New" pitchFamily="49" charset="0"/>
              </a:rPr>
              <a:t>Implémenter dans la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fr-BE" smtClean="0">
                <a:cs typeface="Courier New" pitchFamily="49" charset="0"/>
              </a:rPr>
              <a:t> la méthode </a:t>
            </a:r>
          </a:p>
          <a:p>
            <a:pPr marL="457200" indent="-457200" eaLnBrk="1" hangingPunct="1">
              <a:buNone/>
            </a:pPr>
            <a:r>
              <a:rPr lang="fr-BE" smtClean="0">
                <a:cs typeface="Courier New" pitchFamily="49" charset="0"/>
              </a:rPr>
              <a:t>		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Iterator iterator()</a:t>
            </a:r>
            <a:endParaRPr lang="fr-BE" sz="1000" smtClean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buNone/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BE" smtClean="0">
                <a:cs typeface="Courier New" pitchFamily="49" charset="0"/>
              </a:rPr>
              <a:t>Pour cela, créer une </a:t>
            </a:r>
            <a:r>
              <a:rPr lang="fr-BE" b="1" smtClean="0">
                <a:cs typeface="Courier New" pitchFamily="49" charset="0"/>
              </a:rPr>
              <a:t>classe interne</a:t>
            </a:r>
            <a:r>
              <a:rPr lang="fr-BE" smtClean="0">
                <a:cs typeface="Courier New" pitchFamily="49" charset="0"/>
              </a:rPr>
              <a:t> ArrayStackIterator.</a:t>
            </a:r>
            <a:endParaRPr lang="fr-BE" smtClean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buNone/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	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2641976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2 - Génériques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00174"/>
            <a:ext cx="8229600" cy="4160850"/>
          </a:xfrm>
        </p:spPr>
        <p:txBody>
          <a:bodyPr/>
          <a:lstStyle/>
          <a:p>
            <a:r>
              <a:rPr lang="fr-BE" smtClean="0"/>
              <a:t>En s'inspirant de l'exercice précédent, </a:t>
            </a:r>
          </a:p>
          <a:p>
            <a:endParaRPr lang="fr-BE" sz="1000" smtClean="0"/>
          </a:p>
          <a:p>
            <a:pPr>
              <a:buNone/>
            </a:pPr>
            <a:r>
              <a:rPr lang="fr-BE" smtClean="0"/>
              <a:t>	Implémenter une pile générique ArrayStack&lt;T&gt; utilisant </a:t>
            </a:r>
          </a:p>
          <a:p>
            <a:pPr lvl="1"/>
            <a:r>
              <a:rPr lang="fr-BE" smtClean="0"/>
              <a:t>un tableau</a:t>
            </a:r>
          </a:p>
          <a:p>
            <a:pPr lvl="1"/>
            <a:r>
              <a:rPr lang="fr-BE" smtClean="0"/>
              <a:t>un ArrayList&lt;T&gt;</a:t>
            </a:r>
          </a:p>
          <a:p>
            <a:pPr>
              <a:buNone/>
            </a:pPr>
            <a:r>
              <a:rPr lang="fr-BE" smtClean="0"/>
              <a:t>	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62826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3 – Méthode générique (1/3)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68825"/>
          </a:xfrm>
        </p:spPr>
        <p:txBody>
          <a:bodyPr/>
          <a:lstStyle/>
          <a:p>
            <a:r>
              <a:rPr lang="fr-BE" smtClean="0"/>
              <a:t>Implémentez une méthode statique et générique permettant de filtrer une instance de List selon un critère. </a:t>
            </a:r>
          </a:p>
          <a:p>
            <a:endParaRPr lang="fr-BE" sz="1000" smtClean="0"/>
          </a:p>
          <a:p>
            <a:r>
              <a:rPr lang="fr-BE" smtClean="0"/>
              <a:t>Exemple, non générique :</a:t>
            </a:r>
          </a:p>
          <a:p>
            <a:pPr lvl="1">
              <a:buFontTx/>
              <a:buNone/>
            </a:pPr>
            <a:r>
              <a:rPr lang="fr-BE" smtClean="0"/>
              <a:t>	List   Lists.select(List items, Predicate predicate)</a:t>
            </a:r>
          </a:p>
          <a:p>
            <a:endParaRPr lang="fr-BE" sz="1000" smtClean="0"/>
          </a:p>
          <a:p>
            <a:r>
              <a:rPr lang="fr-BE" smtClean="0"/>
              <a:t>La méthode a deux paramètres :</a:t>
            </a:r>
          </a:p>
          <a:p>
            <a:pPr lvl="1"/>
            <a:r>
              <a:rPr lang="fr-BE" smtClean="0"/>
              <a:t>la liste à filtrer</a:t>
            </a:r>
          </a:p>
          <a:p>
            <a:pPr lvl="1"/>
            <a:r>
              <a:rPr lang="fr-BE" smtClean="0"/>
              <a:t>un objet prédicat permettant de tester chaque élément de la liste</a:t>
            </a:r>
          </a:p>
          <a:p>
            <a:pPr>
              <a:buFontTx/>
              <a:buNone/>
            </a:pPr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2782455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3 – Méthode générique (2/3)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425950"/>
          </a:xfrm>
        </p:spPr>
        <p:txBody>
          <a:bodyPr/>
          <a:lstStyle/>
          <a:p>
            <a:r>
              <a:rPr lang="fr-BE" smtClean="0"/>
              <a:t>L'objet prédicat est une instance de l'interface Predicate. Exemple, non générique :</a:t>
            </a:r>
          </a:p>
          <a:p>
            <a:pPr>
              <a:buFontTx/>
              <a:buNone/>
            </a:pPr>
            <a:endParaRPr lang="fr-BE" sz="1400" smtClean="0"/>
          </a:p>
          <a:p>
            <a:pPr lvl="1">
              <a:buFontTx/>
              <a:buNone/>
            </a:pPr>
            <a:r>
              <a:rPr lang="fr-BE" smtClean="0"/>
              <a:t>	interface Predicate {</a:t>
            </a:r>
          </a:p>
          <a:p>
            <a:pPr lvl="1">
              <a:buFontTx/>
              <a:buNone/>
            </a:pPr>
            <a:r>
              <a:rPr lang="fr-BE" smtClean="0"/>
              <a:t>			boolean match(Object item);</a:t>
            </a:r>
          </a:p>
          <a:p>
            <a:pPr lvl="1">
              <a:buFontTx/>
              <a:buNone/>
            </a:pPr>
            <a:r>
              <a:rPr lang="fr-BE" smtClean="0"/>
              <a:t>	}</a:t>
            </a:r>
          </a:p>
          <a:p>
            <a:endParaRPr lang="fr-BE" sz="1400" smtClean="0"/>
          </a:p>
          <a:p>
            <a:r>
              <a:rPr lang="fr-BE" smtClean="0"/>
              <a:t>Implémentez une version générique de cette interface</a:t>
            </a:r>
          </a:p>
          <a:p>
            <a:pPr>
              <a:buFontTx/>
              <a:buNone/>
            </a:pPr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19258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</a:t>
            </a:r>
            <a:r>
              <a:rPr lang="fr-BE" dirty="0"/>
              <a:t>3</a:t>
            </a:r>
            <a:r>
              <a:rPr lang="fr-BE" dirty="0" smtClean="0"/>
              <a:t> – Méthode générique (3/3)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r>
              <a:rPr lang="fr-BE" smtClean="0"/>
              <a:t>Ecrivez une classe EvenPredicate implémentant  Predicate et permettant de vérifier qu'un entier est pair.</a:t>
            </a:r>
          </a:p>
          <a:p>
            <a:endParaRPr lang="fr-BE" smtClean="0"/>
          </a:p>
          <a:p>
            <a:r>
              <a:rPr lang="fr-BE" smtClean="0"/>
              <a:t>Implémentez une classe de test. Exemple de sortie :</a:t>
            </a:r>
          </a:p>
          <a:p>
            <a:pPr lvl="1"/>
            <a:r>
              <a:rPr lang="en-US" smtClean="0"/>
              <a:t>Input : [1, 2, 3, 4, 5, 6, 7, 8, 9, 10]</a:t>
            </a:r>
          </a:p>
          <a:p>
            <a:pPr lvl="1"/>
            <a:r>
              <a:rPr lang="en-US" smtClean="0"/>
              <a:t>Output : [2, 4, 6, 8, 10]</a:t>
            </a:r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2797794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</TotalTime>
  <Words>230</Words>
  <Application>Microsoft Office PowerPoint</Application>
  <PresentationFormat>Affichage à l'écran (4:3)</PresentationFormat>
  <Paragraphs>56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Default Design</vt:lpstr>
      <vt:lpstr>1_Default Design</vt:lpstr>
      <vt:lpstr>Exercices : Classes internes &amp; généricité</vt:lpstr>
      <vt:lpstr>Exercice 1 – Classes internes (1/2)</vt:lpstr>
      <vt:lpstr>Exercice 1 – Classes internes (2/2)</vt:lpstr>
      <vt:lpstr>Exercice 2 - Génériques</vt:lpstr>
      <vt:lpstr>Exercice 3 – Méthode générique (1/3)</vt:lpstr>
      <vt:lpstr>Exercice 3 – Méthode générique (2/3)</vt:lpstr>
      <vt:lpstr>Exercice 3 – Méthode générique 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mth</dc:creator>
  <cp:lastModifiedBy>Laurent Sgualdino</cp:lastModifiedBy>
  <cp:revision>234</cp:revision>
  <dcterms:created xsi:type="dcterms:W3CDTF">2008-11-20T11:25:03Z</dcterms:created>
  <dcterms:modified xsi:type="dcterms:W3CDTF">2014-10-27T15:50:56Z</dcterms:modified>
</cp:coreProperties>
</file>