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7C7404-06D1-4B89-AD04-1BC0DFE7A59A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1612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71FA95-5510-45F1-805A-4018A555BCCE}" type="datetimeFigureOut">
              <a:rPr lang="fr-FR"/>
              <a:pPr>
                <a:defRPr/>
              </a:pPr>
              <a:t>27/10/2014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234829-25A3-4581-B79A-339113DC49DA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6232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9F3482-8502-493A-AB98-1EFFBDA4E7A5}" type="slidenum">
              <a:rPr lang="fr-BE" altLang="fr-FR"/>
              <a:pPr eaLnBrk="1" hangingPunct="1"/>
              <a:t>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2079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82F207-E1A6-4088-80EF-3DDFB23D7732}" type="slidenum">
              <a:rPr lang="fr-BE" altLang="fr-FR"/>
              <a:pPr eaLnBrk="1" hangingPunct="1"/>
              <a:t>11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38258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F1E929-A0A6-4153-8269-E93FBE6B295C}" type="slidenum">
              <a:rPr lang="fr-BE" altLang="fr-FR"/>
              <a:pPr eaLnBrk="1" hangingPunct="1"/>
              <a:t>12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96521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BD60F4-017E-45E3-A2A4-ACC5ADC60777}" type="slidenum">
              <a:rPr lang="fr-BE" altLang="fr-FR"/>
              <a:pPr eaLnBrk="1" hangingPunct="1"/>
              <a:t>13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63695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8F8559-7C1F-4976-909A-2D20A8DD2866}" type="slidenum">
              <a:rPr lang="fr-BE" altLang="fr-FR"/>
              <a:pPr eaLnBrk="1" hangingPunct="1"/>
              <a:t>14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792046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8677BA-A11B-4503-8E9E-AE3744720CD8}" type="slidenum">
              <a:rPr lang="fr-BE" altLang="fr-FR"/>
              <a:pPr eaLnBrk="1" hangingPunct="1"/>
              <a:t>15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7901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1204F6-0F9D-4AC8-80C9-C0C9381552E2}" type="slidenum">
              <a:rPr lang="fr-BE" altLang="fr-FR"/>
              <a:pPr eaLnBrk="1" hangingPunct="1"/>
              <a:t>16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105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10D7D1-DC11-4E28-893A-FB83F30E6B0F}" type="slidenum">
              <a:rPr lang="fr-BE" altLang="fr-FR"/>
              <a:pPr eaLnBrk="1" hangingPunct="1"/>
              <a:t>17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64204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9B687A-E402-4FF3-8B3D-4EC6300E5BD3}" type="slidenum">
              <a:rPr lang="fr-BE" altLang="fr-FR"/>
              <a:pPr eaLnBrk="1" hangingPunct="1"/>
              <a:t>18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743419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B65442-5751-443E-96F0-244B74DD1488}" type="slidenum">
              <a:rPr lang="fr-BE" altLang="fr-FR"/>
              <a:pPr eaLnBrk="1" hangingPunct="1"/>
              <a:t>19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767490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2BF1E5-3FDA-44DB-8AC5-6248A8B4783A}" type="slidenum">
              <a:rPr lang="fr-BE" altLang="fr-FR"/>
              <a:pPr eaLnBrk="1" hangingPunct="1"/>
              <a:t>20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79633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BA67E5-F687-41DB-AF33-7E587CA90305}" type="slidenum">
              <a:rPr lang="fr-BE" altLang="fr-FR"/>
              <a:pPr eaLnBrk="1" hangingPunct="1"/>
              <a:t>2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090137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C64C97-4976-4141-9440-CF280FD51EBF}" type="slidenum">
              <a:rPr lang="fr-BE" altLang="fr-FR"/>
              <a:pPr eaLnBrk="1" hangingPunct="1"/>
              <a:t>21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47554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1D1B38-D22F-438B-BAAE-BE0ECC8A7EBA}" type="slidenum">
              <a:rPr lang="fr-BE" altLang="fr-FR"/>
              <a:pPr eaLnBrk="1" hangingPunct="1"/>
              <a:t>22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70587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2B8F51-569E-4E7C-B035-CF91368E8889}" type="slidenum">
              <a:rPr lang="fr-BE" altLang="fr-FR"/>
              <a:pPr eaLnBrk="1" hangingPunct="1"/>
              <a:t>23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302790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A40A5D-AA87-46C1-A408-0D932AEAADBD}" type="slidenum">
              <a:rPr lang="fr-BE" altLang="fr-FR"/>
              <a:pPr eaLnBrk="1" hangingPunct="1"/>
              <a:t>24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10588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73199E-65D7-4BE3-8D79-8F893FA2CD76}" type="slidenum">
              <a:rPr lang="fr-BE" altLang="fr-FR"/>
              <a:pPr eaLnBrk="1" hangingPunct="1"/>
              <a:t>25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14217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B26103-25B4-46C6-8D9A-0291AA2CF0B0}" type="slidenum">
              <a:rPr lang="fr-BE" altLang="fr-FR"/>
              <a:pPr eaLnBrk="1" hangingPunct="1"/>
              <a:t>26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243679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E344DA-E0DB-4F45-BCBD-76D8DC946889}" type="slidenum">
              <a:rPr lang="fr-BE" altLang="fr-FR"/>
              <a:pPr eaLnBrk="1" hangingPunct="1"/>
              <a:t>27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749370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599AA5-8B5C-4A7B-BE80-BF5566D79178}" type="slidenum">
              <a:rPr lang="fr-BE" altLang="fr-FR"/>
              <a:pPr eaLnBrk="1" hangingPunct="1"/>
              <a:t>28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549219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8F10E-26A8-432C-ABB4-CEAD78FF9754}" type="slidenum">
              <a:rPr lang="fr-BE" altLang="fr-FR"/>
              <a:pPr eaLnBrk="1" hangingPunct="1"/>
              <a:t>29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624873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642BD3-B556-4EB8-8CAE-DE5AC1C4A2C6}" type="slidenum">
              <a:rPr lang="fr-BE" altLang="fr-FR"/>
              <a:pPr eaLnBrk="1" hangingPunct="1"/>
              <a:t>30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640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142F16-5130-4027-8328-98FB4746495A}" type="slidenum">
              <a:rPr lang="fr-BE" altLang="fr-FR"/>
              <a:pPr eaLnBrk="1" hangingPunct="1"/>
              <a:t>3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9686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1942FF-3107-4721-AD73-91C1D097090D}" type="slidenum">
              <a:rPr lang="fr-BE" altLang="fr-FR"/>
              <a:pPr eaLnBrk="1" hangingPunct="1"/>
              <a:t>31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480756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7E4FC9-F75E-44E8-BE74-1E757E792874}" type="slidenum">
              <a:rPr lang="fr-BE" altLang="fr-FR"/>
              <a:pPr eaLnBrk="1" hangingPunct="1"/>
              <a:t>32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684613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0FBBB9-48F3-4758-954A-DAD08D7BC57F}" type="slidenum">
              <a:rPr lang="fr-BE" altLang="fr-FR"/>
              <a:pPr eaLnBrk="1" hangingPunct="1"/>
              <a:t>33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697833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DC0CDF-5605-4B52-8DD0-5B00F78CFCA3}" type="slidenum">
              <a:rPr lang="fr-BE" altLang="fr-FR"/>
              <a:pPr eaLnBrk="1" hangingPunct="1"/>
              <a:t>34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849761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E7E754-4635-4FBA-ACC4-C1600D52B1A7}" type="slidenum">
              <a:rPr lang="fr-BE" altLang="fr-FR"/>
              <a:pPr eaLnBrk="1" hangingPunct="1"/>
              <a:t>35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197813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C66688-7C7A-44E1-8EE6-840DE74E1C39}" type="slidenum">
              <a:rPr lang="fr-BE" altLang="fr-FR"/>
              <a:pPr eaLnBrk="1" hangingPunct="1"/>
              <a:t>36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590632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A5E079-6BE2-4A72-B17D-980DD1951312}" type="slidenum">
              <a:rPr lang="fr-BE" altLang="fr-FR"/>
              <a:pPr eaLnBrk="1" hangingPunct="1"/>
              <a:t>37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059630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B08188-6C70-4C17-9DEC-8DAC962FD9BF}" type="slidenum">
              <a:rPr lang="fr-BE" altLang="fr-FR"/>
              <a:pPr eaLnBrk="1" hangingPunct="1"/>
              <a:t>38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78302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9FD7D0-9A69-4414-B26B-F00FEADB2782}" type="slidenum">
              <a:rPr lang="fr-BE" altLang="fr-FR"/>
              <a:pPr eaLnBrk="1" hangingPunct="1"/>
              <a:t>39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08727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C1AFEA-A038-42EE-A051-FD3A36472085}" type="slidenum">
              <a:rPr lang="fr-BE" altLang="fr-FR"/>
              <a:pPr eaLnBrk="1" hangingPunct="1"/>
              <a:t>4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67565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02C031-CF77-4EAF-BB04-8290D1C32E87}" type="slidenum">
              <a:rPr lang="fr-BE" altLang="fr-FR"/>
              <a:pPr eaLnBrk="1" hangingPunct="1"/>
              <a:t>5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33760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045DC-95FA-4CAF-B36A-4B8E219E8379}" type="slidenum">
              <a:rPr lang="fr-BE" altLang="fr-FR"/>
              <a:pPr eaLnBrk="1" hangingPunct="1"/>
              <a:t>6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58812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F0B0DD-7209-41B4-8AE7-ED485845D05F}" type="slidenum">
              <a:rPr lang="fr-BE" altLang="fr-FR"/>
              <a:pPr eaLnBrk="1" hangingPunct="1"/>
              <a:t>7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52218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5D61D6-0661-46AC-9055-95080B21FABB}" type="slidenum">
              <a:rPr lang="fr-BE" altLang="fr-FR"/>
              <a:pPr eaLnBrk="1" hangingPunct="1"/>
              <a:t>9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54848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083F2C-C852-487B-89E8-1AD0E71D4FE1}" type="slidenum">
              <a:rPr lang="fr-BE" altLang="fr-FR"/>
              <a:pPr eaLnBrk="1" hangingPunct="1"/>
              <a:t>10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87945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3643314"/>
            <a:ext cx="7358114" cy="1143008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BE" dirty="0"/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1695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3323544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3546178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fr-BE" noProof="0" smtClean="0"/>
          </a:p>
        </p:txBody>
      </p:sp>
    </p:spTree>
    <p:extLst>
      <p:ext uri="{BB962C8B-B14F-4D97-AF65-F5344CB8AC3E}">
        <p14:creationId xmlns:p14="http://schemas.microsoft.com/office/powerpoint/2010/main" val="3115642304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23BCF6-418E-41A4-AB01-2CEE11F00C17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656297390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5389580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725530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098487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4509687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8998695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06675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285735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04151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  <a:endParaRPr lang="fr-BE" altLang="fr-F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  <a:endParaRPr lang="fr-BE" altLang="fr-FR" smtClean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2813" y="0"/>
            <a:ext cx="611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273E854-887B-4F9F-8924-2F3F970D9621}" type="slidenum">
              <a:rPr lang="fr-BE" altLang="fr-FR">
                <a:solidFill>
                  <a:schemeClr val="bg1"/>
                </a:solidFill>
                <a:latin typeface="Eras Bold ITC" panose="020B0907030504020204" pitchFamily="34" charset="0"/>
              </a:rPr>
              <a:pPr algn="r" eaLnBrk="1" hangingPunct="1">
                <a:spcBef>
                  <a:spcPct val="50000"/>
                </a:spcBef>
              </a:pPr>
              <a:t>‹N°›</a:t>
            </a:fld>
            <a:endParaRPr lang="fr-BE" altLang="fr-FR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0"/>
            <a:ext cx="428625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7292BFB-2944-4012-8983-3BAD21489B3F}" type="slidenum">
              <a:rPr lang="fr-BE" altLang="fr-FR"/>
              <a:pPr/>
              <a:t>‹N°›</a:t>
            </a:fld>
            <a:endParaRPr lang="fr-BE" alt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52" r:id="rId13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5496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5496F"/>
          </a:solidFill>
          <a:latin typeface="Eras Bold IT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5496F"/>
          </a:solidFill>
          <a:latin typeface="Eras Bold IT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5496F"/>
          </a:solidFill>
          <a:latin typeface="Eras Bold IT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5496F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719AD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719AD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719AD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719AD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719AD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books.org/wiki/Programmation/Programmation_orient%C3%A9e_obje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ZoneTexte 4"/>
          <p:cNvSpPr txBox="1">
            <a:spLocks noChangeArrowheads="1"/>
          </p:cNvSpPr>
          <p:nvPr/>
        </p:nvSpPr>
        <p:spPr bwMode="auto">
          <a:xfrm>
            <a:off x="0" y="5715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4400" b="1">
                <a:latin typeface="Calibri" panose="020F0502020204030204" pitchFamily="34" charset="0"/>
              </a:rPr>
              <a:t>Les interfaces graphiques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2143125"/>
            <a:ext cx="20637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3"/>
          <p:cNvSpPr>
            <a:spLocks noGrp="1"/>
          </p:cNvSpPr>
          <p:nvPr>
            <p:ph type="title"/>
          </p:nvPr>
        </p:nvSpPr>
        <p:spPr>
          <a:xfrm>
            <a:off x="36513" y="115888"/>
            <a:ext cx="9144000" cy="500062"/>
          </a:xfrm>
        </p:spPr>
        <p:txBody>
          <a:bodyPr/>
          <a:lstStyle/>
          <a:p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214313" y="1571625"/>
            <a:ext cx="87153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Certains langages de programmation obligent à régler les coordonnées et tailles exactes de chaque composant de la fenêtre. </a:t>
            </a:r>
          </a:p>
          <a:p>
            <a:pPr eaLnBrk="1" hangingPunct="1"/>
            <a:r>
              <a:rPr lang="fr-BE" altLang="fr-FR" sz="1600"/>
              <a:t>Ca marche très bien si l’on connait les réglages de l'écran (sa résolution) de chacun des utilisateurs du programme. </a:t>
            </a:r>
          </a:p>
          <a:p>
            <a:pPr eaLnBrk="1" hangingPunct="1"/>
            <a:r>
              <a:rPr lang="fr-BE" altLang="fr-FR" sz="1600"/>
              <a:t>En </a:t>
            </a:r>
            <a:r>
              <a:rPr lang="fr-BE" altLang="fr-FR" sz="1600" b="1"/>
              <a:t>Java,</a:t>
            </a:r>
            <a:r>
              <a:rPr lang="fr-BE" altLang="fr-FR" sz="1600"/>
              <a:t> les gestionnaires de disposition permettent d’arranger les composants sur l'écran sans avoir à affecter des positions précises aux contrôles graphiques. </a:t>
            </a:r>
          </a:p>
          <a:p>
            <a:pPr eaLnBrk="1" hangingPunct="1"/>
            <a:r>
              <a:rPr lang="fr-BE" altLang="fr-FR" sz="1600" i="1"/>
              <a:t/>
            </a:r>
            <a:br>
              <a:rPr lang="fr-BE" altLang="fr-FR" sz="1600" i="1"/>
            </a:br>
            <a:r>
              <a:rPr lang="fr-BE" altLang="fr-FR" sz="1600" b="1"/>
              <a:t>Swing propose les gestionnaires de disposition suivants : </a:t>
            </a:r>
          </a:p>
          <a:p>
            <a:pPr lvl="4" eaLnBrk="1" hangingPunct="1"/>
            <a:r>
              <a:rPr lang="fr-BE" altLang="fr-FR" sz="1600" i="1"/>
              <a:t/>
            </a:r>
            <a:br>
              <a:rPr lang="fr-BE" altLang="fr-FR" sz="1600" i="1"/>
            </a:br>
            <a:r>
              <a:rPr lang="fr-BE" altLang="fr-FR" sz="1600" b="1" i="1"/>
              <a:t>FlowLayout</a:t>
            </a:r>
            <a:r>
              <a:rPr lang="fr-BE" altLang="fr-FR" sz="1600" i="1"/>
              <a:t> 	(présentation en file) </a:t>
            </a:r>
          </a:p>
          <a:p>
            <a:pPr lvl="4" eaLnBrk="1" hangingPunct="1"/>
            <a:r>
              <a:rPr lang="fr-BE" altLang="fr-FR" sz="1600" b="1" i="1"/>
              <a:t>GridLayout</a:t>
            </a:r>
            <a:r>
              <a:rPr lang="fr-BE" altLang="fr-FR" sz="1600" i="1"/>
              <a:t> 	(présentation en grille) </a:t>
            </a:r>
          </a:p>
          <a:p>
            <a:pPr lvl="4" eaLnBrk="1" hangingPunct="1"/>
            <a:r>
              <a:rPr lang="fr-BE" altLang="fr-FR" sz="1600" b="1" i="1"/>
              <a:t>BoxLayout</a:t>
            </a:r>
            <a:r>
              <a:rPr lang="fr-BE" altLang="fr-FR" sz="1600" i="1"/>
              <a:t> 	(présentation en lignes ou colonnes) </a:t>
            </a:r>
          </a:p>
          <a:p>
            <a:pPr lvl="4" eaLnBrk="1" hangingPunct="1"/>
            <a:r>
              <a:rPr lang="fr-BE" altLang="fr-FR" sz="1600" b="1" i="1"/>
              <a:t>BorderLayout</a:t>
            </a:r>
            <a:r>
              <a:rPr lang="fr-BE" altLang="fr-FR" sz="1600" i="1"/>
              <a:t> 	(présentation avec bordures) </a:t>
            </a:r>
          </a:p>
          <a:p>
            <a:pPr lvl="4" eaLnBrk="1" hangingPunct="1"/>
            <a:r>
              <a:rPr lang="fr-BE" altLang="fr-FR" sz="1600" b="1" i="1"/>
              <a:t>CardLayout</a:t>
            </a:r>
            <a:r>
              <a:rPr lang="fr-BE" altLang="fr-FR" sz="1600" i="1"/>
              <a:t> 	(présentation en pile) </a:t>
            </a:r>
          </a:p>
          <a:p>
            <a:pPr lvl="4" eaLnBrk="1" hangingPunct="1"/>
            <a:r>
              <a:rPr lang="fr-BE" altLang="fr-FR" sz="1600" b="1" i="1"/>
              <a:t>GridBagLayout</a:t>
            </a:r>
            <a:r>
              <a:rPr lang="fr-BE" altLang="fr-FR" sz="1600" i="1"/>
              <a:t> 	(présentation en grille composite)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 	(FlowLayout)</a:t>
            </a:r>
          </a:p>
        </p:txBody>
      </p:sp>
      <p:sp>
        <p:nvSpPr>
          <p:cNvPr id="24579" name="ZoneTexte 6"/>
          <p:cNvSpPr txBox="1">
            <a:spLocks noChangeArrowheads="1"/>
          </p:cNvSpPr>
          <p:nvPr/>
        </p:nvSpPr>
        <p:spPr bwMode="auto">
          <a:xfrm>
            <a:off x="214313" y="1022350"/>
            <a:ext cx="85725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Avec ce gestionnaire de disposition, les composants graphiques sont disposés en ligne dans la fenêtre. Les composants se suivent l’un l’autre temps qu’il y a de la place. Quand la ligne courante est pleine, on passe à la ligne suivante. </a:t>
            </a:r>
          </a:p>
          <a:p>
            <a:pPr eaLnBrk="1" hangingPunct="1"/>
            <a:endParaRPr lang="fr-BE" altLang="fr-FR"/>
          </a:p>
          <a:p>
            <a:pPr eaLnBrk="1" hangingPunct="1"/>
            <a:endParaRPr lang="fr-BE" altLang="fr-FR"/>
          </a:p>
          <a:p>
            <a:pPr eaLnBrk="1" hangingPunct="1"/>
            <a:endParaRPr lang="fr-BE" altLang="fr-FR"/>
          </a:p>
          <a:p>
            <a:pPr eaLnBrk="1" hangingPunct="1"/>
            <a:endParaRPr lang="fr-BE" altLang="fr-FR"/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Si un utilisateur retaille la fenêtre, il risque de désorganiser son apparence.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191000"/>
            <a:ext cx="381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286000"/>
            <a:ext cx="7191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29063"/>
            <a:ext cx="15716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3"/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 (GridLayout)</a:t>
            </a:r>
          </a:p>
        </p:txBody>
      </p:sp>
      <p:sp>
        <p:nvSpPr>
          <p:cNvPr id="25603" name="ZoneTexte 6"/>
          <p:cNvSpPr txBox="1">
            <a:spLocks noChangeArrowheads="1"/>
          </p:cNvSpPr>
          <p:nvPr/>
        </p:nvSpPr>
        <p:spPr bwMode="auto">
          <a:xfrm>
            <a:off x="214313" y="1289050"/>
            <a:ext cx="85725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Le gestionnaire de disposition </a:t>
            </a:r>
            <a:r>
              <a:rPr lang="fr-BE" altLang="fr-FR" b="1" u="sng">
                <a:solidFill>
                  <a:srgbClr val="2603BD"/>
                </a:solidFill>
              </a:rPr>
              <a:t>GridLayout</a:t>
            </a:r>
            <a:r>
              <a:rPr lang="fr-BE" altLang="fr-FR"/>
              <a:t> permet d'organiser les composants graphiques en lignes et en colonnes. 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On va ajouter les composants à des cellules imaginaires de cette grille. </a:t>
            </a:r>
          </a:p>
          <a:p>
            <a:pPr eaLnBrk="1" hangingPunct="1"/>
            <a:r>
              <a:rPr lang="fr-BE" altLang="fr-FR"/>
              <a:t>Si les dimensions de l'écran sont modifiées, les cellules de la grille peuvent changer de taille, mais les positions relatives des composants de la fenêtre ne changent pas.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Notre calculatrice a 7 composants - 3 libellés, 3 champs textuels et 1 bouton. Nous pouvons les organiser selon une grille de 4 lignes sur 2 colonnes (il reste une cellule vide)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676775"/>
            <a:ext cx="4191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 	(BorderLayout)</a:t>
            </a:r>
          </a:p>
        </p:txBody>
      </p:sp>
      <p:sp>
        <p:nvSpPr>
          <p:cNvPr id="26627" name="ZoneTexte 6"/>
          <p:cNvSpPr txBox="1">
            <a:spLocks noChangeArrowheads="1"/>
          </p:cNvSpPr>
          <p:nvPr/>
        </p:nvSpPr>
        <p:spPr bwMode="auto">
          <a:xfrm>
            <a:off x="285750" y="1379538"/>
            <a:ext cx="8572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Le gestionnaire de disposition </a:t>
            </a:r>
            <a:r>
              <a:rPr lang="fr-BE" altLang="fr-FR" b="1" u="sng">
                <a:solidFill>
                  <a:srgbClr val="2603BD"/>
                </a:solidFill>
              </a:rPr>
              <a:t>BorderLayout</a:t>
            </a:r>
            <a:r>
              <a:rPr lang="fr-BE" altLang="fr-FR"/>
              <a:t> partage la fenêtre en cinq zones : South (sud), West (ouest), North (nord), East (est) et Center (centre). 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La région North est toujours en haut de la fenêtre, la région South en bas ; la région West est à gauche et la région East à droite. 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Il n’est pas obligatoire de mettre des contrôles graphiques dans chacune des cinq zones. </a:t>
            </a:r>
          </a:p>
        </p:txBody>
      </p:sp>
      <p:pic>
        <p:nvPicPr>
          <p:cNvPr id="26628" name="Picture 2" descr="http://www.demo2s.com/Code/JavaImages/BorderLayou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714750"/>
            <a:ext cx="2857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3"/>
          <p:cNvSpPr>
            <a:spLocks noGrp="1"/>
          </p:cNvSpPr>
          <p:nvPr>
            <p:ph type="title"/>
          </p:nvPr>
        </p:nvSpPr>
        <p:spPr>
          <a:xfrm>
            <a:off x="36513" y="115888"/>
            <a:ext cx="9144000" cy="714375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 (BoxLayout)</a:t>
            </a:r>
          </a:p>
        </p:txBody>
      </p:sp>
      <p:sp>
        <p:nvSpPr>
          <p:cNvPr id="27651" name="ZoneTexte 6"/>
          <p:cNvSpPr txBox="1">
            <a:spLocks noChangeArrowheads="1"/>
          </p:cNvSpPr>
          <p:nvPr/>
        </p:nvSpPr>
        <p:spPr bwMode="auto">
          <a:xfrm>
            <a:off x="285750" y="1897063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Le gestionnaire de disposition </a:t>
            </a:r>
            <a:r>
              <a:rPr lang="fr-BE" altLang="fr-FR" b="1" u="sng">
                <a:solidFill>
                  <a:srgbClr val="2603BD"/>
                </a:solidFill>
              </a:rPr>
              <a:t>BoxLayout</a:t>
            </a:r>
            <a:r>
              <a:rPr lang="fr-BE" altLang="fr-FR"/>
              <a:t>  permet de disposer de multiples composants soit horizontalement (selon l'axe des X) ou verticalement (selon l'axe des Y). </a:t>
            </a:r>
          </a:p>
          <a:p>
            <a:pPr eaLnBrk="1" hangingPunct="1"/>
            <a:r>
              <a:rPr lang="fr-BE" altLang="fr-FR"/>
              <a:t>Contrairement au gestionnaire </a:t>
            </a:r>
            <a:r>
              <a:rPr lang="fr-BE" altLang="fr-FR" b="1" u="sng">
                <a:solidFill>
                  <a:srgbClr val="2603BD"/>
                </a:solidFill>
              </a:rPr>
              <a:t>FlowLayout</a:t>
            </a:r>
            <a:r>
              <a:rPr lang="fr-BE" altLang="fr-FR"/>
              <a:t>, les contrôles ne changent pas de ligne quand la fenêtre est retaillée. </a:t>
            </a:r>
          </a:p>
          <a:p>
            <a:pPr eaLnBrk="1" hangingPunct="1"/>
            <a:r>
              <a:rPr lang="fr-BE" altLang="fr-FR"/>
              <a:t>Avec BoxLayout, les contrôles peuvent avoir des tailles différentes (ce qui n'est pas possible avec GridLayout).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3"/>
          <p:cNvSpPr>
            <a:spLocks noGrp="1"/>
          </p:cNvSpPr>
          <p:nvPr>
            <p:ph type="title"/>
          </p:nvPr>
        </p:nvSpPr>
        <p:spPr>
          <a:xfrm>
            <a:off x="36513" y="44450"/>
            <a:ext cx="9144000" cy="857250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 	(GridBagLayout)</a:t>
            </a:r>
          </a:p>
        </p:txBody>
      </p:sp>
      <p:sp>
        <p:nvSpPr>
          <p:cNvPr id="28675" name="ZoneTexte 6"/>
          <p:cNvSpPr txBox="1">
            <a:spLocks noChangeArrowheads="1"/>
          </p:cNvSpPr>
          <p:nvPr/>
        </p:nvSpPr>
        <p:spPr bwMode="auto">
          <a:xfrm>
            <a:off x="285750" y="1673225"/>
            <a:ext cx="85725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Le gestionnaire de disposition </a:t>
            </a:r>
            <a:r>
              <a:rPr lang="fr-BE" altLang="fr-FR" b="1" u="sng">
                <a:solidFill>
                  <a:srgbClr val="2603BD"/>
                </a:solidFill>
              </a:rPr>
              <a:t>GridBagLayout</a:t>
            </a:r>
            <a:r>
              <a:rPr lang="fr-BE" altLang="fr-FR"/>
              <a:t> est une grille évoluée, qui permet d'avoir des cellules de tailles différentes. </a:t>
            </a:r>
          </a:p>
          <a:p>
            <a:pPr eaLnBrk="1" hangingPunct="1"/>
            <a:r>
              <a:rPr lang="fr-BE" altLang="fr-FR"/>
              <a:t>La classe GridBagLayout fonctionne en collaboration avec la classe </a:t>
            </a:r>
            <a:r>
              <a:rPr lang="fr-BE" altLang="fr-FR" b="1" u="sng">
                <a:solidFill>
                  <a:srgbClr val="2603BD"/>
                </a:solidFill>
              </a:rPr>
              <a:t>GridBagConstraints</a:t>
            </a:r>
            <a:r>
              <a:rPr lang="fr-BE" altLang="fr-FR"/>
              <a:t> (contraintes de la grille). 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Les contraintes ne sont rien d'autre que des attributs de la cellule. </a:t>
            </a:r>
          </a:p>
          <a:p>
            <a:pPr eaLnBrk="1" hangingPunct="1"/>
            <a:r>
              <a:rPr lang="fr-BE" altLang="fr-FR"/>
              <a:t>Toutes les contraintes d'une cellule doivent être positionnées avant de placer un composant dans la cellule. </a:t>
            </a:r>
          </a:p>
          <a:p>
            <a:pPr eaLnBrk="1" hangingPunct="1"/>
            <a:r>
              <a:rPr lang="fr-BE" altLang="fr-FR"/>
              <a:t>Par exemple, l'un des attributs de contrainte appelé </a:t>
            </a:r>
            <a:r>
              <a:rPr lang="fr-BE" altLang="fr-FR" b="1" u="sng">
                <a:solidFill>
                  <a:srgbClr val="2603BD"/>
                </a:solidFill>
              </a:rPr>
              <a:t>gridwidth</a:t>
            </a:r>
            <a:r>
              <a:rPr lang="fr-BE" altLang="fr-FR"/>
              <a:t> permet de rendre une cellule plus large que d’ autres. </a:t>
            </a:r>
          </a:p>
          <a:p>
            <a:pPr eaLnBrk="1" hangingPunct="1"/>
            <a:r>
              <a:rPr lang="fr-BE" altLang="fr-FR"/>
              <a:t/>
            </a:r>
            <a:br>
              <a:rPr lang="fr-BE" altLang="fr-FR"/>
            </a:br>
            <a:r>
              <a:rPr lang="fr-BE" altLang="fr-FR"/>
              <a:t>Lorsque l’on travaille avec une présentation  de ce type (en grille composite), il faut d’abord créer une instance de l'objet contrainte puis donner une valeur à ses propriétés. Une fois ceci fait, on peut le composant à la cellule dans le conteneur.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 	(GridBagLayout)</a:t>
            </a:r>
          </a:p>
        </p:txBody>
      </p:sp>
      <p:pic>
        <p:nvPicPr>
          <p:cNvPr id="29699" name="Picture 2" descr="http://java.developpez.com/livres/javaEnfants/images/pic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071563"/>
            <a:ext cx="48291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3"/>
          <p:cNvSpPr>
            <a:spLocks noGrp="1"/>
          </p:cNvSpPr>
          <p:nvPr>
            <p:ph type="title"/>
          </p:nvPr>
        </p:nvSpPr>
        <p:spPr>
          <a:xfrm>
            <a:off x="36513" y="50800"/>
            <a:ext cx="9144000" cy="714375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gestionnaires de disposition (CardLayout)</a:t>
            </a:r>
          </a:p>
        </p:txBody>
      </p:sp>
      <p:sp>
        <p:nvSpPr>
          <p:cNvPr id="30723" name="ZoneTexte 6"/>
          <p:cNvSpPr txBox="1">
            <a:spLocks noChangeArrowheads="1"/>
          </p:cNvSpPr>
          <p:nvPr/>
        </p:nvSpPr>
        <p:spPr bwMode="auto">
          <a:xfrm>
            <a:off x="285750" y="1143000"/>
            <a:ext cx="8572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Imaginons une pile de cartes posées les unes sur les autres, de telle sorte qu'on ne puisse voir complètement que la carte du dessus. </a:t>
            </a:r>
          </a:p>
          <a:p>
            <a:pPr eaLnBrk="1" hangingPunct="1"/>
            <a:r>
              <a:rPr lang="fr-BE" altLang="fr-FR"/>
              <a:t>Le gestionnaire de disposition </a:t>
            </a:r>
            <a:r>
              <a:rPr lang="fr-BE" altLang="fr-FR" b="1" u="sng">
                <a:solidFill>
                  <a:srgbClr val="2603BD"/>
                </a:solidFill>
              </a:rPr>
              <a:t>CardLayout</a:t>
            </a:r>
            <a:r>
              <a:rPr lang="fr-BE" altLang="fr-FR"/>
              <a:t> permet de créer un composant qui ressemble à un classeur à onglets. </a:t>
            </a:r>
          </a:p>
        </p:txBody>
      </p:sp>
      <p:pic>
        <p:nvPicPr>
          <p:cNvPr id="30724" name="Picture 2" descr="http://java.developpez.com/livres/javaEnfants/images/pic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71750"/>
            <a:ext cx="6162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357188" y="3429000"/>
            <a:ext cx="82153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Lorsque l’on clique sur un onglet, le contenu de l'écran change. </a:t>
            </a:r>
          </a:p>
          <a:p>
            <a:pPr eaLnBrk="1" hangingPunct="1"/>
            <a:r>
              <a:rPr lang="fr-BE" altLang="fr-FR"/>
              <a:t>En fait, tous les panneaux nécessaires à cet écran sont déjà préchargés et se trouvent les uns au-dessus des autres. Quand l'utilisateur clique sur un onglet, le programme se contente de "mettre cette carte" au-dessus et rend les autres cartes invisibles. </a:t>
            </a:r>
          </a:p>
          <a:p>
            <a:pPr eaLnBrk="1" hangingPunct="1"/>
            <a:r>
              <a:rPr lang="fr-BE" altLang="fr-FR"/>
              <a:t>La librairie Swing comporte un meilleur composant pour les fenêtres à onglet : le composant </a:t>
            </a:r>
            <a:r>
              <a:rPr lang="fr-BE" altLang="fr-FR" b="1" u="sng">
                <a:solidFill>
                  <a:srgbClr val="2603BD"/>
                </a:solidFill>
              </a:rPr>
              <a:t>JTabbedPane</a:t>
            </a:r>
            <a:r>
              <a:rPr lang="fr-BE" altLang="fr-FR"/>
              <a:t>. </a:t>
            </a:r>
          </a:p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3"/>
          <p:cNvSpPr>
            <a:spLocks noGrp="1"/>
          </p:cNvSpPr>
          <p:nvPr>
            <p:ph type="title"/>
          </p:nvPr>
        </p:nvSpPr>
        <p:spPr>
          <a:xfrm>
            <a:off x="36513" y="115888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Se passer des gestionnaires de disposition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5750" y="1397000"/>
            <a:ext cx="85725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BE" sz="1600" dirty="0">
                <a:latin typeface="Arial" charset="0"/>
                <a:cs typeface="Arial" charset="0"/>
              </a:rPr>
              <a:t>Il n’est pas obligatoire d’utiliser un gestionnaire de disposition. </a:t>
            </a:r>
          </a:p>
          <a:p>
            <a:pPr>
              <a:defRPr/>
            </a:pPr>
            <a:r>
              <a:rPr lang="fr-BE" sz="1600" dirty="0">
                <a:latin typeface="Arial" charset="0"/>
                <a:cs typeface="Arial" charset="0"/>
              </a:rPr>
              <a:t>Il faudra alors à ce moment là préciser la position de chaque composant graphique sur le panel.</a:t>
            </a:r>
          </a:p>
          <a:p>
            <a:pPr>
              <a:defRPr/>
            </a:pPr>
            <a:endParaRPr lang="fr-BE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fr-BE" sz="1600" dirty="0">
                <a:latin typeface="Arial" charset="0"/>
                <a:cs typeface="Arial" charset="0"/>
              </a:rPr>
              <a:t> Dans ce cas, la classe doit annoncer explicitement qu'elle n'utilisera pas de gestionnaire de disposition. En </a:t>
            </a:r>
            <a:r>
              <a:rPr lang="fr-BE" sz="1600" b="1" dirty="0">
                <a:latin typeface="Arial" charset="0"/>
                <a:cs typeface="Arial" charset="0"/>
              </a:rPr>
              <a:t>Java</a:t>
            </a:r>
            <a:r>
              <a:rPr lang="fr-BE" sz="1600" dirty="0">
                <a:latin typeface="Arial" charset="0"/>
                <a:cs typeface="Arial" charset="0"/>
              </a:rPr>
              <a:t>, il y a le mot-clé spécial </a:t>
            </a:r>
            <a:r>
              <a:rPr lang="fr-BE" sz="1600" b="1" u="sng" dirty="0" err="1">
                <a:solidFill>
                  <a:srgbClr val="2603BD"/>
                </a:solidFill>
                <a:latin typeface="Arial" charset="0"/>
                <a:cs typeface="Arial" charset="0"/>
              </a:rPr>
              <a:t>null</a:t>
            </a:r>
            <a:r>
              <a:rPr lang="fr-BE" sz="1600" dirty="0">
                <a:latin typeface="Arial" charset="0"/>
                <a:cs typeface="Arial" charset="0"/>
              </a:rPr>
              <a:t> signifie  "n'a pas de valeur". </a:t>
            </a:r>
          </a:p>
          <a:p>
            <a:pPr>
              <a:defRPr/>
            </a:pPr>
            <a:endParaRPr lang="fr-BE" sz="1600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fr-BE" sz="1600" i="1" dirty="0">
                <a:latin typeface="Arial" charset="0"/>
                <a:cs typeface="Arial" charset="0"/>
              </a:rPr>
              <a:t>		</a:t>
            </a:r>
            <a:r>
              <a:rPr lang="fr-BE" sz="1600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contenuFenêtre</a:t>
            </a:r>
            <a:r>
              <a:rPr lang="fr-BE" sz="1600" b="1" i="1" dirty="0" err="1">
                <a:latin typeface="Arial" charset="0"/>
                <a:cs typeface="Arial" charset="0"/>
              </a:rPr>
              <a:t>.</a:t>
            </a:r>
            <a:r>
              <a:rPr lang="fr-BE" sz="16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setLayout</a:t>
            </a:r>
            <a:r>
              <a:rPr lang="fr-BE" sz="1600" b="1" i="1" dirty="0">
                <a:latin typeface="Arial" charset="0"/>
                <a:cs typeface="Arial" charset="0"/>
              </a:rPr>
              <a:t>(</a:t>
            </a:r>
            <a:r>
              <a:rPr lang="fr-BE" sz="1600" b="1" i="1" dirty="0" err="1">
                <a:latin typeface="Arial" charset="0"/>
                <a:cs typeface="Arial" charset="0"/>
              </a:rPr>
              <a:t>null</a:t>
            </a:r>
            <a:r>
              <a:rPr lang="fr-BE" sz="1600" b="1" i="1" dirty="0">
                <a:latin typeface="Arial" charset="0"/>
                <a:cs typeface="Arial" charset="0"/>
              </a:rPr>
              <a:t>); </a:t>
            </a:r>
          </a:p>
          <a:p>
            <a:pPr>
              <a:defRPr/>
            </a:pPr>
            <a:endParaRPr lang="fr-BE" sz="1600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fr-BE" sz="1600" i="1" dirty="0">
                <a:latin typeface="Arial" charset="0"/>
                <a:cs typeface="Arial" charset="0"/>
              </a:rPr>
              <a:t>On doit donc préciser les coordonnées du coin supérieur gauche, la largeur et la hauteur de chaque composant de la fenêtre. Cet exemple montre comment donner à un bouton une largeur de 40 pixels, une hauteur de 20 pixels et le placer à 100 pixels à droite et 200 pixels au-dessous du coin supérieur gauche de la fenêtre : </a:t>
            </a:r>
          </a:p>
          <a:p>
            <a:pPr>
              <a:defRPr/>
            </a:pPr>
            <a:endParaRPr lang="fr-BE" sz="1600" i="1" dirty="0">
              <a:latin typeface="Arial" charset="0"/>
              <a:cs typeface="Arial" charset="0"/>
            </a:endParaRPr>
          </a:p>
          <a:p>
            <a:pPr lvl="4">
              <a:defRPr/>
            </a:pPr>
            <a:r>
              <a:rPr lang="fr-BE" sz="1600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JButton</a:t>
            </a:r>
            <a:r>
              <a:rPr lang="fr-BE" sz="1600" b="1" i="1" dirty="0">
                <a:latin typeface="Arial" charset="0"/>
                <a:cs typeface="Arial" charset="0"/>
              </a:rPr>
              <a:t> </a:t>
            </a:r>
            <a:r>
              <a:rPr lang="fr-BE" sz="1600" b="1" i="1" dirty="0" err="1">
                <a:latin typeface="Arial" charset="0"/>
                <a:cs typeface="Arial" charset="0"/>
              </a:rPr>
              <a:t>monBouton</a:t>
            </a:r>
            <a:r>
              <a:rPr lang="fr-BE" sz="1600" b="1" i="1" dirty="0">
                <a:latin typeface="Arial" charset="0"/>
                <a:cs typeface="Arial" charset="0"/>
              </a:rPr>
              <a:t> = </a:t>
            </a:r>
            <a:r>
              <a:rPr lang="fr-BE" sz="16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new</a:t>
            </a:r>
            <a:r>
              <a:rPr lang="fr-BE" sz="1600" b="1" i="1" dirty="0">
                <a:latin typeface="Arial" charset="0"/>
                <a:cs typeface="Arial" charset="0"/>
              </a:rPr>
              <a:t> </a:t>
            </a:r>
            <a:r>
              <a:rPr lang="fr-BE" sz="1600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JButton</a:t>
            </a:r>
            <a:r>
              <a:rPr lang="fr-BE" sz="1600" b="1" i="1" dirty="0">
                <a:latin typeface="Arial" charset="0"/>
                <a:cs typeface="Arial" charset="0"/>
              </a:rPr>
              <a:t>("Nouvelle partie"); </a:t>
            </a:r>
          </a:p>
          <a:p>
            <a:pPr lvl="4">
              <a:defRPr/>
            </a:pPr>
            <a:r>
              <a:rPr lang="fr-BE" sz="1600" b="1" i="1" dirty="0" err="1">
                <a:latin typeface="Arial" charset="0"/>
                <a:cs typeface="Arial" charset="0"/>
              </a:rPr>
              <a:t>monBouton.</a:t>
            </a:r>
            <a:r>
              <a:rPr lang="fr-BE" sz="16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setBounds</a:t>
            </a:r>
            <a:r>
              <a:rPr lang="fr-BE" sz="1600" b="1" i="1" dirty="0">
                <a:latin typeface="Arial" charset="0"/>
                <a:cs typeface="Arial" charset="0"/>
              </a:rPr>
              <a:t>(100, 200, 40, 20);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3"/>
          <p:cNvSpPr>
            <a:spLocks noGrp="1"/>
          </p:cNvSpPr>
          <p:nvPr>
            <p:ph type="title"/>
          </p:nvPr>
        </p:nvSpPr>
        <p:spPr>
          <a:xfrm>
            <a:off x="36513" y="4445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composants graphiques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143240" y="1071546"/>
            <a:ext cx="271464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JFrame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5502275" y="2143125"/>
            <a:ext cx="712788" cy="1588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 bwMode="auto">
          <a:xfrm rot="5400000">
            <a:off x="4251326" y="1749425"/>
            <a:ext cx="500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 bwMode="auto">
          <a:xfrm>
            <a:off x="3500430" y="1928802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JPanel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 bwMode="auto">
          <a:xfrm>
            <a:off x="6143636" y="1214422"/>
            <a:ext cx="2000264" cy="17859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fr-BE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FlowLayout</a:t>
            </a:r>
            <a:endParaRPr lang="fr-BE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BoxLayout</a:t>
            </a:r>
            <a:endParaRPr lang="fr-BE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BorderLayout</a:t>
            </a:r>
            <a:endParaRPr lang="fr-BE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CardLAyout</a:t>
            </a:r>
            <a:endParaRPr lang="fr-BE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GridbagLayout</a:t>
            </a:r>
            <a:endParaRPr lang="fr-BE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 bwMode="auto">
          <a:xfrm rot="5400000">
            <a:off x="3858419" y="2999582"/>
            <a:ext cx="1285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 bwMode="auto">
          <a:xfrm>
            <a:off x="3500430" y="3643314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JButton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 bwMode="auto">
          <a:xfrm>
            <a:off x="1571625" y="3429000"/>
            <a:ext cx="592931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à coins arrondis 59"/>
          <p:cNvSpPr/>
          <p:nvPr/>
        </p:nvSpPr>
        <p:spPr bwMode="auto">
          <a:xfrm>
            <a:off x="571472" y="3643314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JCheckBox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 bwMode="auto">
          <a:xfrm rot="5400000">
            <a:off x="1465262" y="3535363"/>
            <a:ext cx="21431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 bwMode="auto">
          <a:xfrm>
            <a:off x="6500826" y="3643314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JPanel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 bwMode="auto">
          <a:xfrm rot="5400000">
            <a:off x="7394575" y="3535363"/>
            <a:ext cx="21431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 bwMode="auto">
          <a:xfrm rot="5400000">
            <a:off x="6858794" y="4714082"/>
            <a:ext cx="1285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 bwMode="auto">
          <a:xfrm rot="5400000" flipH="1" flipV="1">
            <a:off x="7285037" y="3214688"/>
            <a:ext cx="430213" cy="1588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 bwMode="auto">
          <a:xfrm>
            <a:off x="6429375" y="4714875"/>
            <a:ext cx="10715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à coins arrondis 75"/>
          <p:cNvSpPr/>
          <p:nvPr/>
        </p:nvSpPr>
        <p:spPr bwMode="auto">
          <a:xfrm>
            <a:off x="4429124" y="4500570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JScrollPane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77" name="Connecteur droit 76"/>
          <p:cNvCxnSpPr/>
          <p:nvPr/>
        </p:nvCxnSpPr>
        <p:spPr bwMode="auto">
          <a:xfrm rot="5400000">
            <a:off x="5251450" y="5106988"/>
            <a:ext cx="35718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à coins arrondis 78"/>
          <p:cNvSpPr/>
          <p:nvPr/>
        </p:nvSpPr>
        <p:spPr bwMode="auto">
          <a:xfrm>
            <a:off x="4429124" y="5286388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 bwMode="auto">
          <a:xfrm>
            <a:off x="6500826" y="5286388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JTextField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ous-titre 2"/>
          <p:cNvSpPr>
            <a:spLocks noGrp="1"/>
          </p:cNvSpPr>
          <p:nvPr>
            <p:ph type="subTitle" idx="1"/>
          </p:nvPr>
        </p:nvSpPr>
        <p:spPr>
          <a:xfrm>
            <a:off x="857250" y="3643313"/>
            <a:ext cx="7358063" cy="1143000"/>
          </a:xfrm>
        </p:spPr>
        <p:txBody>
          <a:bodyPr/>
          <a:lstStyle/>
          <a:p>
            <a:pPr eaLnBrk="1" hangingPunct="1"/>
            <a:endParaRPr lang="fr-BE" altLang="fr-FR" smtClean="0"/>
          </a:p>
        </p:txBody>
      </p:sp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anose="020F0502020204030204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381125"/>
            <a:ext cx="7572375" cy="1292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I .	AWT et Swing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II.	Gestion des événements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composants graphiques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714375"/>
            <a:ext cx="25717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4625" indent="-98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JButton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JRadioButton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JToggleButton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JCheckBox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JLabel</a:t>
            </a:r>
          </a:p>
        </p:txBody>
      </p:sp>
      <p:pic>
        <p:nvPicPr>
          <p:cNvPr id="33796" name="Picture 3" descr="F:\compoBa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714375"/>
            <a:ext cx="378936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 bwMode="auto">
          <a:xfrm flipV="1">
            <a:off x="1357313" y="1000125"/>
            <a:ext cx="1500187" cy="214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 bwMode="auto">
          <a:xfrm rot="10800000">
            <a:off x="6357938" y="2286000"/>
            <a:ext cx="857250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 bwMode="auto">
          <a:xfrm>
            <a:off x="2143125" y="1785938"/>
            <a:ext cx="714375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 bwMode="auto">
          <a:xfrm>
            <a:off x="1714500" y="2000250"/>
            <a:ext cx="1143000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 bwMode="auto">
          <a:xfrm>
            <a:off x="2000250" y="1500188"/>
            <a:ext cx="92868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 bwMode="auto">
          <a:xfrm rot="10800000" flipV="1">
            <a:off x="6357938" y="2714625"/>
            <a:ext cx="857250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5750" y="3429000"/>
            <a:ext cx="2000250" cy="1200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  de base de la </a:t>
            </a:r>
          </a:p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bibliothèque SWING</a:t>
            </a:r>
          </a:p>
        </p:txBody>
      </p:sp>
      <p:sp>
        <p:nvSpPr>
          <p:cNvPr id="33804" name="Rectangle 29"/>
          <p:cNvSpPr>
            <a:spLocks noChangeArrowheads="1"/>
          </p:cNvSpPr>
          <p:nvPr/>
        </p:nvSpPr>
        <p:spPr bwMode="auto">
          <a:xfrm>
            <a:off x="6715125" y="2254250"/>
            <a:ext cx="2214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JComboBox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JList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JSlider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JProgessBar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JTree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JSpinner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JTable</a:t>
            </a:r>
          </a:p>
        </p:txBody>
      </p:sp>
      <p:cxnSp>
        <p:nvCxnSpPr>
          <p:cNvPr id="36" name="Connecteur droit avec flèche 35"/>
          <p:cNvCxnSpPr/>
          <p:nvPr/>
        </p:nvCxnSpPr>
        <p:spPr bwMode="auto">
          <a:xfrm rot="10800000" flipV="1">
            <a:off x="5929313" y="3000375"/>
            <a:ext cx="1285875" cy="714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 bwMode="auto">
          <a:xfrm rot="10800000" flipV="1">
            <a:off x="4714875" y="4143375"/>
            <a:ext cx="2500313" cy="1428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 bwMode="auto">
          <a:xfrm rot="10800000" flipV="1">
            <a:off x="5572125" y="3571875"/>
            <a:ext cx="1643063" cy="12144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 bwMode="auto">
          <a:xfrm rot="10800000" flipV="1">
            <a:off x="5715000" y="3286125"/>
            <a:ext cx="1500188" cy="857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 bwMode="auto">
          <a:xfrm>
            <a:off x="1428750" y="2286000"/>
            <a:ext cx="1357313" cy="5000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composants graphiques</a:t>
            </a:r>
          </a:p>
        </p:txBody>
      </p:sp>
      <p:pic>
        <p:nvPicPr>
          <p:cNvPr id="34819" name="Picture 2" descr="F:\men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928688"/>
            <a:ext cx="47815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85750" y="3429000"/>
            <a:ext cx="2000250" cy="1477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Menus, barre d’outil et </a:t>
            </a:r>
            <a:r>
              <a:rPr lang="fr-B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tooltips</a:t>
            </a: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</a:p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bibliothèque SWING</a:t>
            </a:r>
          </a:p>
        </p:txBody>
      </p:sp>
      <p:cxnSp>
        <p:nvCxnSpPr>
          <p:cNvPr id="38" name="Connecteur droit avec flèche 37"/>
          <p:cNvCxnSpPr/>
          <p:nvPr/>
        </p:nvCxnSpPr>
        <p:spPr bwMode="auto">
          <a:xfrm>
            <a:off x="1785938" y="1071563"/>
            <a:ext cx="5500687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571500"/>
            <a:ext cx="4071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JMenuBar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JMenu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JMenuItem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JCheckBoxMenuItem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JCheckBoxMenuItem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JToolBar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JToolTip</a:t>
            </a:r>
          </a:p>
        </p:txBody>
      </p:sp>
      <p:cxnSp>
        <p:nvCxnSpPr>
          <p:cNvPr id="23" name="Connecteur droit avec flèche 22"/>
          <p:cNvCxnSpPr/>
          <p:nvPr/>
        </p:nvCxnSpPr>
        <p:spPr bwMode="auto">
          <a:xfrm>
            <a:off x="1928813" y="1357313"/>
            <a:ext cx="3857625" cy="714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 bwMode="auto">
          <a:xfrm>
            <a:off x="2786063" y="1643063"/>
            <a:ext cx="3214687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 bwMode="auto">
          <a:xfrm>
            <a:off x="3857625" y="1857375"/>
            <a:ext cx="1928813" cy="214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 bwMode="auto">
          <a:xfrm>
            <a:off x="3857625" y="2143125"/>
            <a:ext cx="1928813" cy="214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 bwMode="auto">
          <a:xfrm>
            <a:off x="3857625" y="2143125"/>
            <a:ext cx="2071688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 bwMode="auto">
          <a:xfrm>
            <a:off x="1643063" y="2428875"/>
            <a:ext cx="3714750" cy="6429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 bwMode="auto">
          <a:xfrm>
            <a:off x="1571625" y="2714625"/>
            <a:ext cx="2857500" cy="857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3"/>
          <p:cNvSpPr>
            <a:spLocks noGrp="1"/>
          </p:cNvSpPr>
          <p:nvPr>
            <p:ph type="title"/>
          </p:nvPr>
        </p:nvSpPr>
        <p:spPr>
          <a:xfrm>
            <a:off x="36513" y="4445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composants graphiques</a:t>
            </a:r>
          </a:p>
        </p:txBody>
      </p:sp>
      <p:pic>
        <p:nvPicPr>
          <p:cNvPr id="35843" name="Picture 2" descr="F:\tex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714375"/>
            <a:ext cx="559117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42875" y="1174750"/>
            <a:ext cx="25717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JPasswordField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JTextField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JTextArea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JTextPane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JEditorPane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5750" y="3429000"/>
            <a:ext cx="2000250" cy="1200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 texte de la </a:t>
            </a:r>
          </a:p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bibliothèque SWING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V="1">
            <a:off x="2286000" y="1500188"/>
            <a:ext cx="3071813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 bwMode="auto">
          <a:xfrm>
            <a:off x="1714500" y="1928813"/>
            <a:ext cx="2000250" cy="10001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 bwMode="auto">
          <a:xfrm>
            <a:off x="1714500" y="2214563"/>
            <a:ext cx="1928813" cy="10715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 bwMode="auto">
          <a:xfrm>
            <a:off x="1714500" y="2500313"/>
            <a:ext cx="1857375" cy="10715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 bwMode="auto">
          <a:xfrm>
            <a:off x="1928813" y="2786063"/>
            <a:ext cx="2214562" cy="1571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à coins arrondis 49"/>
          <p:cNvSpPr>
            <a:spLocks noChangeArrowheads="1"/>
          </p:cNvSpPr>
          <p:nvPr/>
        </p:nvSpPr>
        <p:spPr bwMode="auto">
          <a:xfrm>
            <a:off x="5286375" y="2214563"/>
            <a:ext cx="2428875" cy="15716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54" name="Rectangle à coins arrondis 53"/>
          <p:cNvSpPr/>
          <p:nvPr/>
        </p:nvSpPr>
        <p:spPr bwMode="auto">
          <a:xfrm>
            <a:off x="3714750" y="2357438"/>
            <a:ext cx="2000250" cy="714375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latin typeface="Arial" charset="0"/>
              <a:cs typeface="Arial" charset="0"/>
            </a:endParaRPr>
          </a:p>
        </p:txBody>
      </p:sp>
      <p:sp>
        <p:nvSpPr>
          <p:cNvPr id="36868" name="Rectangle à coins arrondis 43"/>
          <p:cNvSpPr>
            <a:spLocks noChangeArrowheads="1"/>
          </p:cNvSpPr>
          <p:nvPr/>
        </p:nvSpPr>
        <p:spPr bwMode="auto">
          <a:xfrm>
            <a:off x="1285875" y="2214563"/>
            <a:ext cx="2357438" cy="1643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56" name="Rectangle à coins arrondis 55"/>
          <p:cNvSpPr/>
          <p:nvPr/>
        </p:nvSpPr>
        <p:spPr bwMode="auto">
          <a:xfrm>
            <a:off x="3071813" y="2428875"/>
            <a:ext cx="2143125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latin typeface="Arial" charset="0"/>
              <a:cs typeface="Arial" charset="0"/>
            </a:endParaRPr>
          </a:p>
        </p:txBody>
      </p:sp>
      <p:sp>
        <p:nvSpPr>
          <p:cNvPr id="55" name="Rectangle à coins arrondis 54"/>
          <p:cNvSpPr/>
          <p:nvPr/>
        </p:nvSpPr>
        <p:spPr bwMode="auto">
          <a:xfrm>
            <a:off x="1357313" y="2357438"/>
            <a:ext cx="2214562" cy="13573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latin typeface="Arial" charset="0"/>
              <a:cs typeface="Arial" charset="0"/>
            </a:endParaRPr>
          </a:p>
        </p:txBody>
      </p:sp>
      <p:sp>
        <p:nvSpPr>
          <p:cNvPr id="53" name="Rectangle à coins arrondis 52"/>
          <p:cNvSpPr/>
          <p:nvPr/>
        </p:nvSpPr>
        <p:spPr bwMode="auto">
          <a:xfrm>
            <a:off x="5357813" y="2357438"/>
            <a:ext cx="2286000" cy="1357312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latin typeface="Arial" charset="0"/>
              <a:cs typeface="Arial" charset="0"/>
            </a:endParaRPr>
          </a:p>
        </p:txBody>
      </p:sp>
      <p:sp>
        <p:nvSpPr>
          <p:cNvPr id="36872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composants graphiques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143240" y="1071546"/>
            <a:ext cx="271464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</a:rPr>
              <a:t>JTextComponent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 rot="5400000">
            <a:off x="3999706" y="1999457"/>
            <a:ext cx="100012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 bwMode="auto">
          <a:xfrm>
            <a:off x="2500313" y="2000250"/>
            <a:ext cx="40005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 rot="5400000">
            <a:off x="6249987" y="2249488"/>
            <a:ext cx="5000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 bwMode="auto">
          <a:xfrm>
            <a:off x="3857620" y="2500306"/>
            <a:ext cx="128588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bg1"/>
                </a:solidFill>
              </a:rPr>
              <a:t>JTextArea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 bwMode="auto">
          <a:xfrm>
            <a:off x="1500166" y="2500306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bg1"/>
                </a:solidFill>
              </a:rPr>
              <a:t>JTextField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 bwMode="auto">
          <a:xfrm>
            <a:off x="1500166" y="3143248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bg1"/>
                </a:solidFill>
              </a:rPr>
              <a:t>JPasswordField</a:t>
            </a:r>
            <a:endParaRPr lang="fr-BE" dirty="0">
              <a:solidFill>
                <a:schemeClr val="bg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 bwMode="auto">
          <a:xfrm rot="5400000">
            <a:off x="2392363" y="3035300"/>
            <a:ext cx="214312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 bwMode="auto">
          <a:xfrm>
            <a:off x="5500694" y="2500306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bg1"/>
                </a:solidFill>
              </a:rPr>
              <a:t>JEditorPane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 bwMode="auto">
          <a:xfrm>
            <a:off x="5500694" y="3143248"/>
            <a:ext cx="200026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 err="1">
                <a:solidFill>
                  <a:schemeClr val="bg1"/>
                </a:solidFill>
              </a:rPr>
              <a:t>JTextPane</a:t>
            </a:r>
            <a:endParaRPr lang="fr-BE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 bwMode="auto">
          <a:xfrm rot="5400000">
            <a:off x="6394451" y="3035300"/>
            <a:ext cx="21431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 bwMode="auto">
          <a:xfrm rot="5400000">
            <a:off x="2251075" y="2249488"/>
            <a:ext cx="5000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897" name="Rectangle à coins arrondis 50"/>
          <p:cNvSpPr>
            <a:spLocks noChangeArrowheads="1"/>
          </p:cNvSpPr>
          <p:nvPr/>
        </p:nvSpPr>
        <p:spPr bwMode="auto">
          <a:xfrm>
            <a:off x="3000375" y="4929188"/>
            <a:ext cx="1562100" cy="3476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/>
              <a:t>Simple ligne</a:t>
            </a:r>
          </a:p>
        </p:txBody>
      </p:sp>
      <p:sp>
        <p:nvSpPr>
          <p:cNvPr id="36898" name="Rectangle à coins arrondis 51"/>
          <p:cNvSpPr>
            <a:spLocks noChangeArrowheads="1"/>
          </p:cNvSpPr>
          <p:nvPr/>
        </p:nvSpPr>
        <p:spPr bwMode="auto">
          <a:xfrm>
            <a:off x="3000375" y="5357813"/>
            <a:ext cx="1571625" cy="35718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i="1"/>
              <a:t>Stylé</a:t>
            </a:r>
          </a:p>
        </p:txBody>
      </p:sp>
      <p:sp>
        <p:nvSpPr>
          <p:cNvPr id="57" name="Rectangle à coins arrondis 56"/>
          <p:cNvSpPr/>
          <p:nvPr/>
        </p:nvSpPr>
        <p:spPr bwMode="auto">
          <a:xfrm>
            <a:off x="4643438" y="4929188"/>
            <a:ext cx="1571625" cy="3571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BE" dirty="0">
                <a:latin typeface="Arial" charset="0"/>
                <a:cs typeface="Arial" charset="0"/>
              </a:rPr>
              <a:t>Ordinaire</a:t>
            </a:r>
          </a:p>
        </p:txBody>
      </p:sp>
      <p:sp>
        <p:nvSpPr>
          <p:cNvPr id="58" name="Rectangle à coins arrondis 57"/>
          <p:cNvSpPr/>
          <p:nvPr/>
        </p:nvSpPr>
        <p:spPr bwMode="auto">
          <a:xfrm>
            <a:off x="4643438" y="5357813"/>
            <a:ext cx="1571625" cy="357187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BE" dirty="0">
                <a:latin typeface="Arial" charset="0"/>
                <a:cs typeface="Arial" charset="0"/>
              </a:rPr>
              <a:t>Multi lignes</a:t>
            </a:r>
          </a:p>
        </p:txBody>
      </p:sp>
      <p:sp>
        <p:nvSpPr>
          <p:cNvPr id="36901" name="ZoneTexte 24"/>
          <p:cNvSpPr txBox="1">
            <a:spLocks noChangeArrowheads="1"/>
          </p:cNvSpPr>
          <p:nvPr/>
        </p:nvSpPr>
        <p:spPr bwMode="auto">
          <a:xfrm>
            <a:off x="3000375" y="4572000"/>
            <a:ext cx="1071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400" b="1" i="1" u="sng"/>
              <a:t>Légende: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</a:t>
            </a:r>
            <a:r>
              <a:rPr lang="fr-BE" altLang="fr-FR" sz="2400" i="1" smtClean="0"/>
              <a:t>– Les composants graphiques</a:t>
            </a:r>
          </a:p>
        </p:txBody>
      </p:sp>
      <p:pic>
        <p:nvPicPr>
          <p:cNvPr id="37891" name="Picture 2" descr="F:\tex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642938"/>
            <a:ext cx="559117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42875" y="1174750"/>
            <a:ext cx="28575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JOptionPane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JDialog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JTabbedPane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JSplitPane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JScrollPane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 JFrame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JInternalFrame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JDesktopPane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fr-BE" altLang="fr-FR"/>
          </a:p>
        </p:txBody>
      </p:sp>
      <p:sp>
        <p:nvSpPr>
          <p:cNvPr id="25" name="Rectangle 24"/>
          <p:cNvSpPr/>
          <p:nvPr/>
        </p:nvSpPr>
        <p:spPr>
          <a:xfrm>
            <a:off x="500063" y="4291013"/>
            <a:ext cx="2000250" cy="120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Containers de la </a:t>
            </a:r>
          </a:p>
          <a:p>
            <a:pPr algn="ctr">
              <a:defRPr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bibliothèque SWING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V="1">
            <a:off x="2071688" y="1071563"/>
            <a:ext cx="5000625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 bwMode="auto">
          <a:xfrm>
            <a:off x="1428750" y="3000375"/>
            <a:ext cx="1928813" cy="857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 bwMode="auto">
          <a:xfrm>
            <a:off x="1857375" y="2714625"/>
            <a:ext cx="3071813" cy="1285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</a:t>
            </a:r>
            <a:r>
              <a:rPr lang="fr-BE" altLang="fr-FR" sz="2400" i="1" smtClean="0"/>
              <a:t>– Le container JDesktopPane</a:t>
            </a: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214313" y="714375"/>
            <a:ext cx="8786812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300"/>
              <a:t>La classe </a:t>
            </a:r>
            <a:r>
              <a:rPr lang="fr-BE" altLang="fr-FR" sz="1300" b="1" u="sng">
                <a:solidFill>
                  <a:srgbClr val="2603BD"/>
                </a:solidFill>
              </a:rPr>
              <a:t>JDesktopPane</a:t>
            </a:r>
            <a:r>
              <a:rPr lang="fr-BE" altLang="fr-FR" sz="1300"/>
              <a:t>, associée à la classe </a:t>
            </a:r>
            <a:r>
              <a:rPr lang="fr-BE" altLang="fr-FR" sz="1300" b="1" u="sng">
                <a:solidFill>
                  <a:srgbClr val="2603BD"/>
                </a:solidFill>
              </a:rPr>
              <a:t>JInternalFrame,</a:t>
            </a:r>
            <a:r>
              <a:rPr lang="fr-BE" altLang="fr-FR" sz="1300"/>
              <a:t> permet de réaliser des applications «multi-documents». </a:t>
            </a:r>
          </a:p>
          <a:p>
            <a:pPr eaLnBrk="1" hangingPunct="1"/>
            <a:r>
              <a:rPr lang="fr-BE" altLang="fr-FR" sz="1300"/>
              <a:t>Une application multi-documents est une application pouvant avoir plusieurs fenêtres incluses dans une fenêtre principale.</a:t>
            </a:r>
          </a:p>
          <a:p>
            <a:pPr eaLnBrk="1" hangingPunct="1"/>
            <a:r>
              <a:rPr lang="fr-BE" altLang="fr-FR" sz="1300"/>
              <a:t/>
            </a:r>
            <a:br>
              <a:rPr lang="fr-BE" altLang="fr-FR" sz="1300"/>
            </a:br>
            <a:r>
              <a:rPr lang="fr-BE" altLang="fr-FR" sz="1300"/>
              <a:t>Pour réaliser ceci, il faut :  </a:t>
            </a:r>
          </a:p>
          <a:p>
            <a:pPr eaLnBrk="1" hangingPunct="1"/>
            <a:endParaRPr lang="fr-BE" altLang="fr-FR" sz="130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 sz="1300"/>
              <a:t> Que le </a:t>
            </a:r>
            <a:r>
              <a:rPr lang="fr-BE" altLang="fr-FR" sz="1300" b="1" u="sng">
                <a:solidFill>
                  <a:srgbClr val="2603BD"/>
                </a:solidFill>
              </a:rPr>
              <a:t>contentPane</a:t>
            </a:r>
            <a:r>
              <a:rPr lang="fr-BE" altLang="fr-FR" sz="1300"/>
              <a:t> de la fenêtre principale soit une instance de la classe </a:t>
            </a:r>
            <a:r>
              <a:rPr lang="fr-BE" altLang="fr-FR" sz="1300" b="1" u="sng">
                <a:solidFill>
                  <a:srgbClr val="2603BD"/>
                </a:solidFill>
              </a:rPr>
              <a:t>JDesktopPane</a:t>
            </a:r>
            <a:r>
              <a:rPr lang="fr-BE" altLang="fr-FR" sz="1300"/>
              <a:t>, ou d’une sous-classe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BE" altLang="fr-FR" sz="130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 sz="1300"/>
              <a:t> Que les </a:t>
            </a:r>
            <a:r>
              <a:rPr lang="fr-BE" altLang="fr-FR" sz="1300" b="1" u="sng">
                <a:solidFill>
                  <a:srgbClr val="2603BD"/>
                </a:solidFill>
              </a:rPr>
              <a:t>fenêtres</a:t>
            </a:r>
            <a:r>
              <a:rPr lang="fr-BE" altLang="fr-FR" sz="1300"/>
              <a:t> </a:t>
            </a:r>
            <a:r>
              <a:rPr lang="fr-BE" altLang="fr-FR" sz="1300" b="1" u="sng">
                <a:solidFill>
                  <a:srgbClr val="2603BD"/>
                </a:solidFill>
              </a:rPr>
              <a:t>internes</a:t>
            </a:r>
            <a:r>
              <a:rPr lang="fr-BE" altLang="fr-FR" sz="1300"/>
              <a:t> soient des instances de </a:t>
            </a:r>
            <a:r>
              <a:rPr lang="fr-BE" altLang="fr-FR" sz="1300" b="1" u="sng">
                <a:solidFill>
                  <a:srgbClr val="2603BD"/>
                </a:solidFill>
              </a:rPr>
              <a:t>JInternalFrame</a:t>
            </a:r>
            <a:r>
              <a:rPr lang="fr-BE" altLang="fr-FR" sz="1300"/>
              <a:t> ou de sous-classes</a:t>
            </a:r>
          </a:p>
          <a:p>
            <a:pPr lvl="1" eaLnBrk="1" hangingPunct="1"/>
            <a:endParaRPr lang="fr-BE" altLang="fr-FR" sz="130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 sz="1300"/>
              <a:t> Ajouter des instances de </a:t>
            </a:r>
            <a:r>
              <a:rPr lang="fr-BE" altLang="fr-FR" sz="1300" b="1" u="sng">
                <a:solidFill>
                  <a:srgbClr val="2603BD"/>
                </a:solidFill>
              </a:rPr>
              <a:t>JInternalFrame</a:t>
            </a:r>
            <a:r>
              <a:rPr lang="fr-BE" altLang="fr-FR" sz="1300"/>
              <a:t> à l’instance du </a:t>
            </a:r>
            <a:r>
              <a:rPr lang="fr-BE" altLang="fr-FR" sz="1300" b="1" u="sng">
                <a:solidFill>
                  <a:srgbClr val="2603BD"/>
                </a:solidFill>
              </a:rPr>
              <a:t>JDesktopPane</a:t>
            </a:r>
            <a:endParaRPr lang="fr-BE" altLang="fr-FR" sz="130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595688"/>
            <a:ext cx="48577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3"/>
          <p:cNvSpPr>
            <a:spLocks noGrp="1"/>
          </p:cNvSpPr>
          <p:nvPr>
            <p:ph type="title"/>
          </p:nvPr>
        </p:nvSpPr>
        <p:spPr>
          <a:xfrm>
            <a:off x="36513" y="50800"/>
            <a:ext cx="9144000" cy="857250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 container JDesktopPane </a:t>
            </a:r>
            <a:br>
              <a:rPr lang="fr-BE" altLang="fr-FR" sz="2400" i="1" smtClean="0"/>
            </a:br>
            <a:r>
              <a:rPr lang="fr-BE" altLang="fr-FR" sz="2400" i="1" smtClean="0"/>
              <a:t>	(la classe DesktopManager)</a:t>
            </a:r>
          </a:p>
        </p:txBody>
      </p:sp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214313" y="1608138"/>
            <a:ext cx="871537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400"/>
              <a:t>La classe </a:t>
            </a:r>
            <a:r>
              <a:rPr lang="fr-BE" altLang="fr-FR" sz="1400" b="1" u="sng">
                <a:solidFill>
                  <a:srgbClr val="2603BD"/>
                </a:solidFill>
              </a:rPr>
              <a:t>DesktopManager</a:t>
            </a:r>
            <a:r>
              <a:rPr lang="fr-BE" altLang="fr-FR" sz="1400"/>
              <a:t> est responsable de la gestion des fenêtres internes d'un </a:t>
            </a:r>
            <a:r>
              <a:rPr lang="fr-BE" altLang="fr-FR" sz="1400" b="1" u="sng">
                <a:solidFill>
                  <a:srgbClr val="2603BD"/>
                </a:solidFill>
              </a:rPr>
              <a:t>JDesktopPane</a:t>
            </a:r>
            <a:r>
              <a:rPr lang="fr-BE" altLang="fr-FR" sz="1400"/>
              <a:t>.</a:t>
            </a:r>
          </a:p>
          <a:p>
            <a:pPr eaLnBrk="1" hangingPunct="1"/>
            <a:endParaRPr lang="fr-BE" altLang="fr-FR" sz="1400"/>
          </a:p>
          <a:p>
            <a:pPr eaLnBrk="1" hangingPunct="1"/>
            <a:endParaRPr lang="fr-BE" altLang="fr-FR" sz="1400"/>
          </a:p>
          <a:p>
            <a:pPr eaLnBrk="1" hangingPunct="1"/>
            <a:r>
              <a:rPr lang="fr-BE" altLang="fr-FR" sz="1400" i="1" u="sng"/>
              <a:t>Exemple : iconifier toutes les fenêtres internes d’un JDesktopPane</a:t>
            </a:r>
          </a:p>
          <a:p>
            <a:pPr eaLnBrk="1" hangingPunct="1"/>
            <a:endParaRPr lang="fr-BE" altLang="fr-FR" sz="1400" i="1" u="sng"/>
          </a:p>
          <a:p>
            <a:pPr eaLnBrk="1" hangingPunct="1"/>
            <a:endParaRPr lang="fr-BE" altLang="fr-FR" sz="1400"/>
          </a:p>
          <a:p>
            <a:pPr lvl="4" eaLnBrk="1" hangingPunct="1"/>
            <a:r>
              <a:rPr lang="fr-BE" altLang="fr-FR" sz="1400">
                <a:solidFill>
                  <a:srgbClr val="00B0F0"/>
                </a:solidFill>
              </a:rPr>
              <a:t>DesktopManager</a:t>
            </a:r>
            <a:r>
              <a:rPr lang="fr-BE" altLang="fr-FR" sz="1400"/>
              <a:t> </a:t>
            </a:r>
            <a:r>
              <a:rPr lang="fr-BE" altLang="fr-FR" sz="1400" b="1"/>
              <a:t>dm = </a:t>
            </a:r>
            <a:r>
              <a:rPr lang="fr-BE" altLang="fr-FR" sz="1400">
                <a:solidFill>
                  <a:srgbClr val="00B0F0"/>
                </a:solidFill>
              </a:rPr>
              <a:t>getJDesktopPane</a:t>
            </a:r>
            <a:r>
              <a:rPr lang="fr-BE" altLang="fr-FR" sz="1400" b="1"/>
              <a:t>().</a:t>
            </a:r>
            <a:r>
              <a:rPr lang="fr-BE" altLang="fr-FR" sz="1400">
                <a:solidFill>
                  <a:srgbClr val="00B0F0"/>
                </a:solidFill>
              </a:rPr>
              <a:t>getDesktopManager</a:t>
            </a:r>
            <a:r>
              <a:rPr lang="fr-BE" altLang="fr-FR" sz="1400" b="1"/>
              <a:t>(); </a:t>
            </a:r>
            <a:endParaRPr lang="fr-BE" altLang="fr-FR" sz="1400" b="1">
              <a:solidFill>
                <a:srgbClr val="00B0F0"/>
              </a:solidFill>
            </a:endParaRPr>
          </a:p>
          <a:p>
            <a:pPr lvl="4" eaLnBrk="1" hangingPunct="1"/>
            <a:r>
              <a:rPr lang="fr-BE" altLang="fr-FR" sz="1400">
                <a:solidFill>
                  <a:srgbClr val="00B0F0"/>
                </a:solidFill>
              </a:rPr>
              <a:t>JInternalFrame</a:t>
            </a:r>
            <a:r>
              <a:rPr lang="fr-BE" altLang="fr-FR" sz="1400" b="1"/>
              <a:t>[] t = </a:t>
            </a:r>
            <a:r>
              <a:rPr lang="fr-BE" altLang="fr-FR" sz="1400">
                <a:solidFill>
                  <a:srgbClr val="00B0F0"/>
                </a:solidFill>
              </a:rPr>
              <a:t>getJDesktopPane</a:t>
            </a:r>
            <a:r>
              <a:rPr lang="fr-BE" altLang="fr-FR" sz="1400" b="1"/>
              <a:t>().</a:t>
            </a:r>
            <a:r>
              <a:rPr lang="fr-BE" altLang="fr-FR" sz="1400">
                <a:solidFill>
                  <a:srgbClr val="00B0F0"/>
                </a:solidFill>
              </a:rPr>
              <a:t>getAllFrames</a:t>
            </a:r>
            <a:r>
              <a:rPr lang="fr-BE" altLang="fr-FR" sz="1400" b="1"/>
              <a:t>(); </a:t>
            </a:r>
            <a:endParaRPr lang="fr-BE" altLang="fr-FR" sz="1400" b="1">
              <a:solidFill>
                <a:srgbClr val="00B0F0"/>
              </a:solidFill>
            </a:endParaRPr>
          </a:p>
          <a:p>
            <a:pPr lvl="4" eaLnBrk="1" hangingPunct="1"/>
            <a:endParaRPr lang="fr-BE" altLang="fr-FR" sz="1400">
              <a:solidFill>
                <a:srgbClr val="00B0F0"/>
              </a:solidFill>
            </a:endParaRPr>
          </a:p>
          <a:p>
            <a:pPr lvl="4" eaLnBrk="1" hangingPunct="1"/>
            <a:r>
              <a:rPr lang="fr-BE" altLang="fr-FR" sz="1400">
                <a:solidFill>
                  <a:srgbClr val="00B0F0"/>
                </a:solidFill>
              </a:rPr>
              <a:t>For </a:t>
            </a:r>
            <a:r>
              <a:rPr lang="fr-BE" altLang="fr-FR" sz="1400" b="1"/>
              <a:t>(</a:t>
            </a:r>
            <a:r>
              <a:rPr lang="fr-BE" altLang="fr-FR" sz="1400">
                <a:solidFill>
                  <a:srgbClr val="00B0F0"/>
                </a:solidFill>
              </a:rPr>
              <a:t>int</a:t>
            </a:r>
            <a:r>
              <a:rPr lang="fr-BE" altLang="fr-FR" sz="1400"/>
              <a:t> </a:t>
            </a:r>
            <a:r>
              <a:rPr lang="fr-BE" altLang="fr-FR" sz="1400" b="1"/>
              <a:t>i = 0 ; i&lt;t.</a:t>
            </a:r>
            <a:r>
              <a:rPr lang="fr-BE" altLang="fr-FR" sz="1400">
                <a:solidFill>
                  <a:srgbClr val="00B0F0"/>
                </a:solidFill>
              </a:rPr>
              <a:t>length </a:t>
            </a:r>
            <a:r>
              <a:rPr lang="fr-BE" altLang="fr-FR" sz="1400" b="1"/>
              <a:t>; ++i)</a:t>
            </a:r>
            <a:r>
              <a:rPr lang="fr-BE" altLang="fr-FR" sz="1400"/>
              <a:t> </a:t>
            </a:r>
          </a:p>
          <a:p>
            <a:pPr lvl="4" eaLnBrk="1" hangingPunct="1"/>
            <a:r>
              <a:rPr lang="fr-BE" altLang="fr-FR" sz="1400" b="1"/>
              <a:t>{</a:t>
            </a:r>
          </a:p>
          <a:p>
            <a:pPr lvl="4" eaLnBrk="1" hangingPunct="1"/>
            <a:r>
              <a:rPr lang="fr-BE" altLang="fr-FR" sz="1400"/>
              <a:t>	</a:t>
            </a:r>
            <a:r>
              <a:rPr lang="fr-BE" altLang="fr-FR" sz="1400" b="1"/>
              <a:t>dm.</a:t>
            </a:r>
            <a:r>
              <a:rPr lang="fr-BE" altLang="fr-FR" sz="1400">
                <a:solidFill>
                  <a:srgbClr val="00B0F0"/>
                </a:solidFill>
              </a:rPr>
              <a:t>iconifyFrame</a:t>
            </a:r>
            <a:r>
              <a:rPr lang="fr-BE" altLang="fr-FR" sz="1400" b="1"/>
              <a:t>(t[i]);</a:t>
            </a:r>
          </a:p>
          <a:p>
            <a:pPr lvl="4" eaLnBrk="1" hangingPunct="1"/>
            <a:r>
              <a:rPr lang="fr-BE" altLang="fr-FR" sz="1400" b="1"/>
              <a:t>}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 container JDesktopPane</a:t>
            </a:r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214313" y="1428750"/>
            <a:ext cx="3429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400" b="1" i="1" u="sng"/>
              <a:t>Méthodes de la classe JDesktopPane:</a:t>
            </a:r>
            <a:endParaRPr lang="fr-BE" altLang="fr-FR" sz="1400" b="1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85750" y="2057400"/>
          <a:ext cx="8501063" cy="25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3929063"/>
              </a:tblGrid>
              <a:tr h="370778">
                <a:tc>
                  <a:txBody>
                    <a:bodyPr/>
                    <a:lstStyle/>
                    <a:p>
                      <a:pPr algn="ctr"/>
                      <a:r>
                        <a:rPr lang="fr-BE" sz="1400" b="1" i="1" dirty="0" smtClean="0">
                          <a:solidFill>
                            <a:schemeClr val="tx1"/>
                          </a:solidFill>
                        </a:rPr>
                        <a:t>Méthodes</a:t>
                      </a:r>
                      <a:endParaRPr lang="fr-BE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i="1" dirty="0" smtClean="0">
                          <a:solidFill>
                            <a:schemeClr val="tx1"/>
                          </a:solidFill>
                        </a:rPr>
                        <a:t>Descriptions</a:t>
                      </a:r>
                      <a:endParaRPr lang="fr-BE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2" marB="45712"/>
                </a:tc>
              </a:tr>
              <a:tr h="518126">
                <a:tc>
                  <a:txBody>
                    <a:bodyPr/>
                    <a:lstStyle/>
                    <a:p>
                      <a:r>
                        <a:rPr lang="fr-BE" sz="1400" b="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JInternalFrame</a:t>
                      </a:r>
                      <a:r>
                        <a:rPr lang="fr-BE" sz="1400" b="0" dirty="0" smtClean="0"/>
                        <a:t> [] </a:t>
                      </a:r>
                      <a:r>
                        <a:rPr lang="fr-BE" sz="1400" b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getAllFrames</a:t>
                      </a:r>
                      <a:r>
                        <a:rPr lang="fr-BE" sz="1400" b="0" dirty="0" smtClean="0"/>
                        <a:t>() </a:t>
                      </a:r>
                      <a:endParaRPr lang="fr-BE" sz="1400" b="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r-BE" sz="1400" b="0" dirty="0" smtClean="0">
                          <a:solidFill>
                            <a:schemeClr val="tx1"/>
                          </a:solidFill>
                        </a:rPr>
                        <a:t>Retourne un tableau contenant toutes les fenêtres internes </a:t>
                      </a:r>
                      <a:endParaRPr lang="fr-B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2" marB="45712"/>
                </a:tc>
              </a:tr>
              <a:tr h="370778">
                <a:tc>
                  <a:txBody>
                    <a:bodyPr/>
                    <a:lstStyle/>
                    <a:p>
                      <a:r>
                        <a:rPr lang="fr-BE" sz="1400" b="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JInternalFrame</a:t>
                      </a:r>
                      <a:r>
                        <a:rPr lang="fr-BE" sz="1400" b="0" dirty="0" smtClean="0"/>
                        <a:t> </a:t>
                      </a:r>
                      <a:r>
                        <a:rPr lang="fr-BE" sz="1400" b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getSelectedFrame</a:t>
                      </a:r>
                      <a:r>
                        <a:rPr lang="fr-BE" sz="1400" b="0" dirty="0" smtClean="0"/>
                        <a:t>() </a:t>
                      </a:r>
                      <a:endParaRPr lang="fr-BE" sz="1400" b="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r-BE" sz="1400" b="0" dirty="0" smtClean="0"/>
                        <a:t>Retourne la fenêtre interne sélectionnée</a:t>
                      </a:r>
                      <a:endParaRPr lang="fr-BE" sz="1400" b="0" dirty="0"/>
                    </a:p>
                  </a:txBody>
                  <a:tcPr marL="91439" marR="91439" marT="45712" marB="45712"/>
                </a:tc>
              </a:tr>
              <a:tr h="518126">
                <a:tc>
                  <a:txBody>
                    <a:bodyPr/>
                    <a:lstStyle/>
                    <a:p>
                      <a:r>
                        <a:rPr lang="fr-BE" sz="1400" b="0" dirty="0" err="1" smtClean="0"/>
                        <a:t>void</a:t>
                      </a:r>
                      <a:r>
                        <a:rPr lang="fr-BE" sz="1400" b="0" dirty="0" smtClean="0"/>
                        <a:t> </a:t>
                      </a:r>
                      <a:r>
                        <a:rPr lang="fr-BE" sz="1400" b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setSelectedFrame</a:t>
                      </a:r>
                      <a:r>
                        <a:rPr lang="fr-BE" sz="1400" b="0" dirty="0" smtClean="0"/>
                        <a:t>(</a:t>
                      </a:r>
                      <a:r>
                        <a:rPr lang="fr-BE" sz="1400" b="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JInternalFrame</a:t>
                      </a:r>
                      <a:r>
                        <a:rPr lang="fr-BE" sz="1400" b="0" dirty="0" smtClean="0"/>
                        <a:t> f) </a:t>
                      </a:r>
                      <a:endParaRPr lang="fr-BE" sz="1400" b="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r-BE" sz="1400" b="0" dirty="0" smtClean="0"/>
                        <a:t>La fenêtre </a:t>
                      </a:r>
                      <a:r>
                        <a:rPr lang="fr-BE" sz="1400" b="0" i="1" dirty="0" smtClean="0"/>
                        <a:t>f</a:t>
                      </a:r>
                      <a:r>
                        <a:rPr lang="fr-BE" sz="1400" b="0" dirty="0" smtClean="0"/>
                        <a:t> est la fenêtre sélectionnée (active)</a:t>
                      </a:r>
                      <a:endParaRPr lang="fr-BE" sz="1400" b="0" dirty="0"/>
                    </a:p>
                  </a:txBody>
                  <a:tcPr marL="91439" marR="91439" marT="45712" marB="45712"/>
                </a:tc>
              </a:tr>
              <a:tr h="370778">
                <a:tc>
                  <a:txBody>
                    <a:bodyPr/>
                    <a:lstStyle/>
                    <a:p>
                      <a:r>
                        <a:rPr lang="fr-BE" sz="1400" b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DesktopManager</a:t>
                      </a:r>
                      <a:r>
                        <a:rPr lang="fr-BE" sz="1400" b="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fr-BE" sz="1400" b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getDesktopManager</a:t>
                      </a:r>
                      <a:r>
                        <a:rPr lang="fr-BE" sz="1400" b="0" dirty="0" smtClean="0"/>
                        <a:t>() 	</a:t>
                      </a:r>
                      <a:endParaRPr lang="fr-BE" sz="1400" b="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r-BE" sz="1400" b="0" dirty="0" smtClean="0"/>
                        <a:t>Retourne le </a:t>
                      </a:r>
                      <a:r>
                        <a:rPr lang="fr-BE" sz="1400" b="1" u="sng" dirty="0" smtClean="0">
                          <a:solidFill>
                            <a:srgbClr val="2603BD"/>
                          </a:solidFill>
                        </a:rPr>
                        <a:t>DeskTopManager</a:t>
                      </a:r>
                      <a:endParaRPr lang="fr-BE" sz="1400" b="1" dirty="0"/>
                    </a:p>
                  </a:txBody>
                  <a:tcPr marL="91439" marR="91439" marT="45712" marB="45712"/>
                </a:tc>
              </a:tr>
              <a:tr h="370778">
                <a:tc>
                  <a:txBody>
                    <a:bodyPr/>
                    <a:lstStyle/>
                    <a:p>
                      <a:r>
                        <a:rPr lang="fr-BE" sz="1400" b="0" dirty="0" err="1" smtClean="0"/>
                        <a:t>void</a:t>
                      </a:r>
                      <a:r>
                        <a:rPr lang="fr-BE" sz="1400" b="0" dirty="0" smtClean="0"/>
                        <a:t> </a:t>
                      </a:r>
                      <a:r>
                        <a:rPr lang="fr-BE" sz="1400" b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setDesktopManager</a:t>
                      </a:r>
                      <a:r>
                        <a:rPr lang="fr-BE" sz="1400" b="0" dirty="0" smtClean="0"/>
                        <a:t>(</a:t>
                      </a:r>
                      <a:r>
                        <a:rPr lang="fr-BE" sz="1400" b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DesktopManager</a:t>
                      </a:r>
                      <a:r>
                        <a:rPr lang="fr-BE" sz="1400" b="0" dirty="0" smtClean="0"/>
                        <a:t> dm) </a:t>
                      </a:r>
                      <a:endParaRPr lang="fr-BE" sz="1400" b="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r-BE" sz="1400" b="0" dirty="0" smtClean="0"/>
                        <a:t>Affecte le </a:t>
                      </a:r>
                      <a:r>
                        <a:rPr lang="fr-BE" sz="1400" b="1" u="sng" dirty="0" smtClean="0">
                          <a:solidFill>
                            <a:srgbClr val="2603BD"/>
                          </a:solidFill>
                        </a:rPr>
                        <a:t>DeskTopManager</a:t>
                      </a:r>
                      <a:endParaRPr lang="fr-BE" sz="1400" b="1" dirty="0"/>
                    </a:p>
                  </a:txBody>
                  <a:tcPr marL="91439" marR="91439" marT="45712" marB="45712"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Les classes Container et JComponent</a:t>
            </a:r>
          </a:p>
        </p:txBody>
      </p:sp>
      <p:sp>
        <p:nvSpPr>
          <p:cNvPr id="41987" name="ZoneTexte 8"/>
          <p:cNvSpPr txBox="1">
            <a:spLocks noChangeArrowheads="1"/>
          </p:cNvSpPr>
          <p:nvPr/>
        </p:nvSpPr>
        <p:spPr bwMode="auto">
          <a:xfrm>
            <a:off x="285750" y="884238"/>
            <a:ext cx="8643938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La plupart des composants graphiques Swing héritent directement de la classe </a:t>
            </a:r>
            <a:r>
              <a:rPr lang="fr-BE" altLang="fr-FR" sz="1600" b="1" u="sng">
                <a:solidFill>
                  <a:srgbClr val="2603BD"/>
                </a:solidFill>
              </a:rPr>
              <a:t>javax.swing.JComponent</a:t>
            </a:r>
            <a:r>
              <a:rPr lang="fr-BE" altLang="fr-FR" sz="1600"/>
              <a:t> qui elle-même hérite de la classe </a:t>
            </a:r>
            <a:r>
              <a:rPr lang="fr-BE" altLang="fr-FR" sz="1600" b="1" u="sng">
                <a:solidFill>
                  <a:srgbClr val="2603BD"/>
                </a:solidFill>
              </a:rPr>
              <a:t>java.awt.Container</a:t>
            </a:r>
            <a:r>
              <a:rPr lang="fr-BE" altLang="fr-FR" sz="1600"/>
              <a:t>.</a:t>
            </a:r>
          </a:p>
          <a:p>
            <a:pPr eaLnBrk="1" hangingPunct="1"/>
            <a:endParaRPr lang="fr-BE" altLang="fr-FR" sz="1600"/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Les composants graphiques Swing partagent donc des méthodes communes grâce à ces héritages: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 b="1"/>
              <a:t>setBorder () </a:t>
            </a:r>
            <a:r>
              <a:rPr lang="fr-BE" altLang="fr-FR" sz="1600"/>
              <a:t>qui spécifie une bordure autour du composant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 b="1"/>
              <a:t>setTooltip()</a:t>
            </a:r>
            <a:r>
              <a:rPr lang="fr-BE" altLang="fr-FR" sz="1600"/>
              <a:t> qui spécifie l’affiche d’une info-bulle lors du survol du composant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 b="1"/>
              <a:t>registerKeybordNavigation() </a:t>
            </a:r>
            <a:r>
              <a:rPr lang="fr-BE" altLang="fr-FR" sz="1600"/>
              <a:t>qui autorise l’usage du clavier, en plus de la souris, pour naviguer dans les contrôles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 b="1"/>
              <a:t>setBound ()</a:t>
            </a:r>
            <a:r>
              <a:rPr lang="fr-BE" altLang="fr-FR" sz="1600"/>
              <a:t> ; </a:t>
            </a:r>
            <a:r>
              <a:rPr lang="fr-BE" altLang="fr-FR" sz="1600" b="1"/>
              <a:t>setPreferredSize() </a:t>
            </a:r>
            <a:r>
              <a:rPr lang="fr-BE" altLang="fr-FR" sz="1600"/>
              <a:t>; </a:t>
            </a:r>
            <a:r>
              <a:rPr lang="fr-BE" altLang="fr-FR" sz="1600" b="1"/>
              <a:t>setMinimumSize() </a:t>
            </a:r>
            <a:r>
              <a:rPr lang="fr-BE" altLang="fr-FR" sz="1600"/>
              <a:t>; </a:t>
            </a:r>
            <a:r>
              <a:rPr lang="fr-BE" altLang="fr-FR" sz="1600" b="1"/>
              <a:t>setMaximumSize() </a:t>
            </a:r>
            <a:r>
              <a:rPr lang="fr-BE" altLang="fr-FR" sz="1600"/>
              <a:t>; </a:t>
            </a:r>
            <a:r>
              <a:rPr lang="fr-BE" altLang="fr-FR" sz="1600" b="1"/>
              <a:t>SetAlignementX() </a:t>
            </a:r>
            <a:r>
              <a:rPr lang="fr-BE" altLang="fr-FR" sz="1600"/>
              <a:t>; </a:t>
            </a:r>
            <a:r>
              <a:rPr lang="fr-BE" altLang="fr-FR" sz="1600" b="1"/>
              <a:t>setAlignementY() </a:t>
            </a:r>
            <a:r>
              <a:rPr lang="fr-BE" altLang="fr-FR" sz="1600"/>
              <a:t>qui déterminent les placements du contrôle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 b="1"/>
              <a:t>…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Démonstration</a:t>
            </a:r>
          </a:p>
        </p:txBody>
      </p:sp>
      <p:sp>
        <p:nvSpPr>
          <p:cNvPr id="43011" name="ZoneTexte 6"/>
          <p:cNvSpPr txBox="1">
            <a:spLocks noChangeArrowheads="1"/>
          </p:cNvSpPr>
          <p:nvPr/>
        </p:nvSpPr>
        <p:spPr bwMode="auto">
          <a:xfrm>
            <a:off x="285750" y="884238"/>
            <a:ext cx="8572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Java est accompagné d'une excellente application de démonstration qui présente tous les composants Swing disponibles en action. </a:t>
            </a:r>
          </a:p>
          <a:p>
            <a:pPr eaLnBrk="1" hangingPunct="1"/>
            <a:r>
              <a:rPr lang="fr-BE" altLang="fr-FR" sz="1600"/>
              <a:t>Elle se trouve dans le répertoire demo\jfc\SwingSet2 du répertoire d'installation de la JDK. </a:t>
            </a:r>
            <a:endParaRPr lang="fr-BE" altLang="fr-FR" sz="1600" b="1"/>
          </a:p>
        </p:txBody>
      </p:sp>
      <p:pic>
        <p:nvPicPr>
          <p:cNvPr id="43012" name="Picture 2" descr="http://java.developpez.com/livres/javaEnfants/images/pic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785938"/>
            <a:ext cx="5357812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- Introduction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0063" y="928688"/>
            <a:ext cx="8286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Lorsque </a:t>
            </a:r>
            <a:r>
              <a:rPr lang="fr-BE" altLang="fr-FR" b="1"/>
              <a:t>Java</a:t>
            </a:r>
            <a:r>
              <a:rPr lang="fr-BE" altLang="fr-FR"/>
              <a:t> fut créé, seule la librairie </a:t>
            </a:r>
            <a:r>
              <a:rPr lang="fr-BE" altLang="fr-FR" b="1" u="sng">
                <a:solidFill>
                  <a:srgbClr val="2603BD"/>
                </a:solidFill>
              </a:rPr>
              <a:t>AWT</a:t>
            </a:r>
            <a:r>
              <a:rPr lang="fr-BE" altLang="fr-FR"/>
              <a:t> était disponible pour travailler en  graphique. 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Cette librairie est un simple ensemble de classes telles que </a:t>
            </a:r>
            <a:r>
              <a:rPr lang="fr-BE" altLang="fr-FR" b="1" u="sng">
                <a:solidFill>
                  <a:srgbClr val="2603BD"/>
                </a:solidFill>
              </a:rPr>
              <a:t>Button</a:t>
            </a:r>
            <a:r>
              <a:rPr lang="fr-BE" altLang="fr-FR"/>
              <a:t> (bouton), </a:t>
            </a:r>
            <a:r>
              <a:rPr lang="fr-BE" altLang="fr-FR" b="1" u="sng">
                <a:solidFill>
                  <a:srgbClr val="2603BD"/>
                </a:solidFill>
              </a:rPr>
              <a:t>TextField</a:t>
            </a:r>
            <a:r>
              <a:rPr lang="fr-BE" altLang="fr-FR"/>
              <a:t> (champ textuel), </a:t>
            </a:r>
            <a:r>
              <a:rPr lang="fr-BE" altLang="fr-FR" b="1" u="sng">
                <a:solidFill>
                  <a:srgbClr val="2603BD"/>
                </a:solidFill>
              </a:rPr>
              <a:t>Label</a:t>
            </a:r>
            <a:r>
              <a:rPr lang="fr-BE" altLang="fr-FR"/>
              <a:t> (libellé) ,….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Peu après, une autre librairie, plus évoluée, apparut : </a:t>
            </a:r>
            <a:r>
              <a:rPr lang="fr-BE" altLang="fr-FR" b="1" u="sng">
                <a:solidFill>
                  <a:srgbClr val="2603BD"/>
                </a:solidFill>
              </a:rPr>
              <a:t>Swing</a:t>
            </a:r>
            <a:endParaRPr lang="fr-BE" altLang="fr-FR"/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Elle inclut aussi les boutons, les champs textuels et d'autres contrôles. </a:t>
            </a:r>
          </a:p>
          <a:p>
            <a:pPr eaLnBrk="1" hangingPunct="1"/>
            <a:r>
              <a:rPr lang="fr-BE" altLang="fr-FR"/>
              <a:t>Le nom des composants Swing commence par la lettre J, par exemple </a:t>
            </a:r>
            <a:r>
              <a:rPr lang="fr-BE" altLang="fr-FR" b="1" u="sng">
                <a:solidFill>
                  <a:srgbClr val="2603BD"/>
                </a:solidFill>
              </a:rPr>
              <a:t>JButton</a:t>
            </a:r>
            <a:r>
              <a:rPr lang="fr-BE" altLang="fr-FR"/>
              <a:t>, </a:t>
            </a:r>
            <a:r>
              <a:rPr lang="fr-BE" altLang="fr-FR" b="1" u="sng">
                <a:solidFill>
                  <a:srgbClr val="2603BD"/>
                </a:solidFill>
              </a:rPr>
              <a:t>JTextField</a:t>
            </a:r>
            <a:r>
              <a:rPr lang="fr-BE" altLang="fr-FR"/>
              <a:t>, </a:t>
            </a:r>
            <a:r>
              <a:rPr lang="fr-BE" altLang="fr-FR" b="1" u="sng">
                <a:solidFill>
                  <a:srgbClr val="2603BD"/>
                </a:solidFill>
              </a:rPr>
              <a:t>JLabel</a:t>
            </a:r>
            <a:r>
              <a:rPr lang="fr-BE" altLang="fr-FR"/>
              <a:t>, etc. 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L’idée est ici de créer une calculatrice graphique pas à pas pour illustrer les possibilités offertes par ces deux bibliothèques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II. La gestion des événements – </a:t>
            </a:r>
            <a:r>
              <a:rPr lang="fr-BE" altLang="fr-FR" sz="2400" i="1" smtClean="0"/>
              <a:t>Les listeners </a:t>
            </a:r>
          </a:p>
        </p:txBody>
      </p:sp>
      <p:sp>
        <p:nvSpPr>
          <p:cNvPr id="44035" name="ZoneTexte 6"/>
          <p:cNvSpPr txBox="1">
            <a:spLocks noChangeArrowheads="1"/>
          </p:cNvSpPr>
          <p:nvPr/>
        </p:nvSpPr>
        <p:spPr bwMode="auto">
          <a:xfrm>
            <a:off x="285750" y="884238"/>
            <a:ext cx="85725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Toute application </a:t>
            </a:r>
            <a:r>
              <a:rPr lang="fr-BE" altLang="fr-FR" sz="1600" b="1"/>
              <a:t>Java</a:t>
            </a:r>
            <a:r>
              <a:rPr lang="fr-BE" altLang="fr-FR" sz="1600"/>
              <a:t> peut être confrontée à divers événements : un clic sur un bouton dans une fenêtre, un survol de la souris, etc.</a:t>
            </a:r>
          </a:p>
          <a:p>
            <a:pPr eaLnBrk="1" hangingPunct="1"/>
            <a:r>
              <a:rPr lang="fr-BE" altLang="fr-FR" sz="1600"/>
              <a:t/>
            </a:r>
            <a:br>
              <a:rPr lang="fr-BE" altLang="fr-FR" sz="1600"/>
            </a:br>
            <a:r>
              <a:rPr lang="fr-BE" altLang="fr-FR" sz="1600"/>
              <a:t>Chaque </a:t>
            </a:r>
            <a:r>
              <a:rPr lang="fr-BE" altLang="fr-FR" sz="1600" b="1" u="sng">
                <a:solidFill>
                  <a:srgbClr val="2603BD"/>
                </a:solidFill>
              </a:rPr>
              <a:t>composant</a:t>
            </a:r>
            <a:r>
              <a:rPr lang="fr-BE" altLang="fr-FR" sz="1600"/>
              <a:t> </a:t>
            </a:r>
            <a:r>
              <a:rPr lang="fr-BE" altLang="fr-FR" sz="1600" b="1" u="sng">
                <a:solidFill>
                  <a:srgbClr val="2603BD"/>
                </a:solidFill>
              </a:rPr>
              <a:t>graphique</a:t>
            </a:r>
            <a:r>
              <a:rPr lang="fr-BE" altLang="fr-FR" sz="1600"/>
              <a:t> d'une fenêtre peut </a:t>
            </a:r>
            <a:r>
              <a:rPr lang="fr-BE" altLang="fr-FR" sz="1600" b="1" i="1"/>
              <a:t>émettre</a:t>
            </a:r>
            <a:r>
              <a:rPr lang="fr-BE" altLang="fr-FR" sz="1600" i="1"/>
              <a:t> des  </a:t>
            </a:r>
            <a:r>
              <a:rPr lang="fr-BE" altLang="fr-FR" sz="1600"/>
              <a:t>événements.</a:t>
            </a:r>
          </a:p>
          <a:p>
            <a:pPr eaLnBrk="1" hangingPunct="1"/>
            <a:r>
              <a:rPr lang="fr-BE" altLang="fr-FR" sz="1600"/>
              <a:t>Pour réagir aux actions d’un utilisateur, l’application doit </a:t>
            </a:r>
            <a:r>
              <a:rPr lang="fr-BE" altLang="fr-FR" sz="1600" i="1"/>
              <a:t>enregistrer</a:t>
            </a:r>
            <a:r>
              <a:rPr lang="fr-BE" altLang="fr-FR" sz="1600"/>
              <a:t> ses composants graphiques auprès de </a:t>
            </a:r>
            <a:r>
              <a:rPr lang="fr-BE" altLang="fr-FR" sz="1600" b="1" i="1"/>
              <a:t>récepteurs</a:t>
            </a:r>
            <a:r>
              <a:rPr lang="fr-BE" altLang="fr-FR" sz="1600"/>
              <a:t> (</a:t>
            </a:r>
            <a:r>
              <a:rPr lang="fr-BE" altLang="fr-FR" sz="1600" b="1" u="sng">
                <a:solidFill>
                  <a:srgbClr val="2603BD"/>
                </a:solidFill>
              </a:rPr>
              <a:t>event</a:t>
            </a:r>
            <a:r>
              <a:rPr lang="fr-BE" altLang="fr-FR" sz="1600"/>
              <a:t> </a:t>
            </a:r>
            <a:r>
              <a:rPr lang="fr-BE" altLang="fr-FR" sz="1600" b="1" u="sng">
                <a:solidFill>
                  <a:srgbClr val="2603BD"/>
                </a:solidFill>
              </a:rPr>
              <a:t>listeners</a:t>
            </a:r>
            <a:r>
              <a:rPr lang="fr-BE" altLang="fr-FR" sz="1600"/>
              <a:t>).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En </a:t>
            </a:r>
            <a:r>
              <a:rPr lang="fr-BE" altLang="fr-FR" sz="1600" b="1"/>
              <a:t>Java,</a:t>
            </a:r>
            <a:r>
              <a:rPr lang="fr-BE" altLang="fr-FR" sz="1600"/>
              <a:t> </a:t>
            </a:r>
            <a:r>
              <a:rPr lang="fr-BE" altLang="fr-FR" sz="1600" u="sng"/>
              <a:t>tous</a:t>
            </a:r>
            <a:r>
              <a:rPr lang="fr-BE" altLang="fr-FR" sz="1600"/>
              <a:t> ces </a:t>
            </a:r>
            <a:r>
              <a:rPr lang="fr-BE" altLang="fr-FR" sz="1600" b="1" u="sng">
                <a:solidFill>
                  <a:srgbClr val="2603BD"/>
                </a:solidFill>
              </a:rPr>
              <a:t>récepteurs</a:t>
            </a:r>
            <a:r>
              <a:rPr lang="fr-BE" altLang="fr-FR" sz="1600"/>
              <a:t> sont en fait des </a:t>
            </a:r>
            <a:r>
              <a:rPr lang="fr-BE" altLang="fr-FR" sz="1600" b="1" u="sng">
                <a:solidFill>
                  <a:srgbClr val="2603BD"/>
                </a:solidFill>
              </a:rPr>
              <a:t>interfaces</a:t>
            </a:r>
            <a:r>
              <a:rPr lang="fr-BE" altLang="fr-FR" sz="1600"/>
              <a:t>.</a:t>
            </a:r>
          </a:p>
        </p:txBody>
      </p:sp>
      <p:pic>
        <p:nvPicPr>
          <p:cNvPr id="44036" name="Picture 3" descr="C:\Users\mth\AppData\Local\Microsoft\Windows\Temporary Internet Files\Content.IE5\KIHACRQG\MCj0239299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3714750"/>
            <a:ext cx="1695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/>
          <p:cNvCxnSpPr/>
          <p:nvPr/>
        </p:nvCxnSpPr>
        <p:spPr bwMode="auto">
          <a:xfrm rot="5400000">
            <a:off x="3858419" y="4501356"/>
            <a:ext cx="200025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38" name="Flèche droite 9"/>
          <p:cNvSpPr>
            <a:spLocks noChangeArrowheads="1"/>
          </p:cNvSpPr>
          <p:nvPr/>
        </p:nvSpPr>
        <p:spPr bwMode="auto">
          <a:xfrm>
            <a:off x="6500813" y="4286250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44039" name="ZoneTexte 10"/>
          <p:cNvSpPr txBox="1">
            <a:spLocks noChangeArrowheads="1"/>
          </p:cNvSpPr>
          <p:nvPr/>
        </p:nvSpPr>
        <p:spPr bwMode="auto">
          <a:xfrm>
            <a:off x="7215188" y="4071938"/>
            <a:ext cx="1785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/>
              <a:t>Déclenche les actions appropriées</a:t>
            </a: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2071670" y="4357694"/>
            <a:ext cx="228601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bouton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800" smtClean="0"/>
              <a:t>II. La gestion des événements– </a:t>
            </a:r>
            <a:r>
              <a:rPr lang="fr-BE" altLang="fr-FR" sz="2400" i="1" smtClean="0"/>
              <a:t>Les listeners </a:t>
            </a: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357158" y="785794"/>
            <a:ext cx="3929090" cy="214314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i="1" u="sng" dirty="0">
                <a:solidFill>
                  <a:schemeClr val="tx1"/>
                </a:solidFill>
                <a:latin typeface="Arial" charset="0"/>
              </a:rPr>
              <a:t>Classe </a:t>
            </a:r>
            <a:r>
              <a:rPr lang="fr-BE" i="1" u="sng" dirty="0" err="1">
                <a:solidFill>
                  <a:schemeClr val="tx1"/>
                </a:solidFill>
                <a:latin typeface="Arial" charset="0"/>
              </a:rPr>
              <a:t>MonApplicationGraphique</a:t>
            </a:r>
            <a:endParaRPr lang="fr-BE" i="1" u="sng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i="1" u="sng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Méthode Main()</a:t>
            </a:r>
          </a:p>
          <a:p>
            <a:pPr algn="ctr">
              <a:defRPr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Composant </a:t>
            </a:r>
            <a:r>
              <a:rPr lang="fr-BE" dirty="0" err="1">
                <a:solidFill>
                  <a:schemeClr val="tx1"/>
                </a:solidFill>
                <a:latin typeface="Arial" charset="0"/>
              </a:rPr>
              <a:t>Jbutton</a:t>
            </a:r>
            <a:r>
              <a:rPr lang="fr-B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BE" dirty="0" err="1">
                <a:solidFill>
                  <a:schemeClr val="tx1"/>
                </a:solidFill>
                <a:latin typeface="Arial" charset="0"/>
              </a:rPr>
              <a:t>monBouton</a:t>
            </a:r>
            <a:endParaRPr lang="fr-BE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…</a:t>
            </a:r>
          </a:p>
          <a:p>
            <a:pPr algn="ctr">
              <a:defRPr/>
            </a:pPr>
            <a:r>
              <a:rPr lang="fr-BE" dirty="0" err="1">
                <a:solidFill>
                  <a:schemeClr val="tx1"/>
                </a:solidFill>
                <a:latin typeface="Arial" charset="0"/>
              </a:rPr>
              <a:t>monBouton.</a:t>
            </a:r>
            <a:r>
              <a:rPr lang="fr-BE" b="1" dirty="0" err="1">
                <a:solidFill>
                  <a:schemeClr val="tx1"/>
                </a:solidFill>
              </a:rPr>
              <a:t>addActionListener</a:t>
            </a:r>
            <a:r>
              <a:rPr lang="fr-BE" b="1" dirty="0">
                <a:solidFill>
                  <a:schemeClr val="tx1"/>
                </a:solidFill>
              </a:rPr>
              <a:t>(     )</a:t>
            </a:r>
            <a:endParaRPr lang="fr-BE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4714876" y="3429000"/>
            <a:ext cx="4071966" cy="185738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i="1" u="sng" dirty="0">
                <a:solidFill>
                  <a:schemeClr val="tx1"/>
                </a:solidFill>
                <a:latin typeface="Arial" charset="0"/>
              </a:rPr>
              <a:t>Classe </a:t>
            </a:r>
            <a:r>
              <a:rPr lang="fr-BE" i="1" u="sng" dirty="0" err="1">
                <a:solidFill>
                  <a:schemeClr val="tx1"/>
                </a:solidFill>
                <a:latin typeface="Arial" charset="0"/>
              </a:rPr>
              <a:t>EvenementsSurLesBoutons</a:t>
            </a:r>
            <a:endParaRPr lang="fr-BE" i="1" u="sng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BE" dirty="0">
                <a:solidFill>
                  <a:schemeClr val="tx1"/>
                </a:solidFill>
              </a:rPr>
              <a:t>Méthode </a:t>
            </a:r>
            <a:r>
              <a:rPr lang="fr-BE" dirty="0" err="1">
                <a:solidFill>
                  <a:schemeClr val="tx1"/>
                </a:solidFill>
              </a:rPr>
              <a:t>actionPerformed</a:t>
            </a:r>
            <a:r>
              <a:rPr lang="fr-BE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       {</a:t>
            </a:r>
          </a:p>
          <a:p>
            <a:pPr algn="ctr">
              <a:defRPr/>
            </a:pPr>
            <a:r>
              <a:rPr lang="fr-BE" sz="1100" dirty="0">
                <a:solidFill>
                  <a:schemeClr val="tx1"/>
                </a:solidFill>
                <a:latin typeface="Arial" charset="0"/>
              </a:rPr>
              <a:t>		code lié à l’événement du clic sur un bouton</a:t>
            </a:r>
          </a:p>
          <a:p>
            <a:pPr>
              <a:defRPr/>
            </a:pPr>
            <a:r>
              <a:rPr lang="fr-BE" dirty="0">
                <a:solidFill>
                  <a:schemeClr val="tx1"/>
                </a:solidFill>
                <a:latin typeface="Arial" charset="0"/>
              </a:rPr>
              <a:t>       }</a:t>
            </a:r>
          </a:p>
          <a:p>
            <a:pPr algn="ctr">
              <a:defRPr/>
            </a:pPr>
            <a:endParaRPr lang="fr-BE" i="1" u="sng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 rot="5400000">
            <a:off x="6285706" y="2964657"/>
            <a:ext cx="930275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 bwMode="auto">
          <a:xfrm>
            <a:off x="4714876" y="785794"/>
            <a:ext cx="4071966" cy="1714512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i="1" u="sng" dirty="0">
                <a:solidFill>
                  <a:schemeClr val="bg1"/>
                </a:solidFill>
                <a:latin typeface="Arial" charset="0"/>
              </a:rPr>
              <a:t>Interface </a:t>
            </a:r>
            <a:r>
              <a:rPr lang="fr-BE" i="1" u="sng" dirty="0" err="1">
                <a:solidFill>
                  <a:schemeClr val="bg1"/>
                </a:solidFill>
              </a:rPr>
              <a:t>ActionListener</a:t>
            </a:r>
            <a:endParaRPr lang="fr-BE" i="1" u="sng" dirty="0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endParaRPr lang="fr-BE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BE" dirty="0">
                <a:solidFill>
                  <a:schemeClr val="bg1"/>
                </a:solidFill>
              </a:rPr>
              <a:t>Méthode </a:t>
            </a:r>
            <a:r>
              <a:rPr lang="fr-BE" dirty="0" err="1">
                <a:solidFill>
                  <a:schemeClr val="bg1"/>
                </a:solidFill>
              </a:rPr>
              <a:t>actionPerformed</a:t>
            </a:r>
            <a:r>
              <a:rPr lang="fr-BE" dirty="0">
                <a:solidFill>
                  <a:schemeClr val="bg1"/>
                </a:solidFill>
              </a:rPr>
              <a:t>();</a:t>
            </a:r>
            <a:endParaRPr lang="fr-BE" i="1" u="sng" dirty="0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endParaRPr lang="fr-BE" i="1" u="sng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3428992" y="4000504"/>
            <a:ext cx="1000132" cy="100965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3643306" y="4224342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cxnSp>
        <p:nvCxnSpPr>
          <p:cNvPr id="25" name="Connecteur droit 24"/>
          <p:cNvCxnSpPr/>
          <p:nvPr/>
        </p:nvCxnSpPr>
        <p:spPr>
          <a:xfrm>
            <a:off x="3429000" y="4510088"/>
            <a:ext cx="21431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0800000" flipV="1">
            <a:off x="4214813" y="4438650"/>
            <a:ext cx="214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3822701" y="4902200"/>
            <a:ext cx="214312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 flipH="1" flipV="1">
            <a:off x="3822700" y="4106863"/>
            <a:ext cx="21431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 bwMode="auto">
          <a:xfrm rot="5400000" flipH="1" flipV="1">
            <a:off x="3286125" y="3214688"/>
            <a:ext cx="12874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143000" y="4252913"/>
            <a:ext cx="2214563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defRPr/>
            </a:pPr>
            <a:r>
              <a:rPr lang="fr-BE" sz="1200" b="1" dirty="0"/>
              <a:t>Objet de la classe</a:t>
            </a:r>
          </a:p>
          <a:p>
            <a:pPr algn="r">
              <a:defRPr/>
            </a:pPr>
            <a:r>
              <a:rPr lang="fr-BE" sz="1200" b="1" i="1" dirty="0" err="1">
                <a:latin typeface="Arial" charset="0"/>
              </a:rPr>
              <a:t>EvenementsSurLesBoutons</a:t>
            </a:r>
            <a:endParaRPr lang="fr-BE" sz="1200" b="1" i="1" dirty="0">
              <a:latin typeface="Arial" charset="0"/>
            </a:endParaRPr>
          </a:p>
          <a:p>
            <a:pPr algn="r">
              <a:defRPr/>
            </a:pPr>
            <a:r>
              <a:rPr lang="fr-BE" sz="1200" b="1" i="1" dirty="0">
                <a:latin typeface="Arial" charset="0"/>
              </a:rPr>
              <a:t>(récepteur)</a:t>
            </a:r>
            <a:r>
              <a:rPr lang="fr-BE" sz="1200" b="1" dirty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3"/>
          <p:cNvSpPr>
            <a:spLocks noGrp="1"/>
          </p:cNvSpPr>
          <p:nvPr>
            <p:ph type="title"/>
          </p:nvPr>
        </p:nvSpPr>
        <p:spPr>
          <a:xfrm>
            <a:off x="36513" y="49213"/>
            <a:ext cx="9144000" cy="500062"/>
          </a:xfrm>
        </p:spPr>
        <p:txBody>
          <a:bodyPr/>
          <a:lstStyle/>
          <a:p>
            <a:pPr algn="l"/>
            <a:r>
              <a:rPr lang="fr-BE" altLang="fr-FR" sz="2400" smtClean="0"/>
              <a:t>II. La gestion des événements– </a:t>
            </a:r>
            <a:r>
              <a:rPr lang="fr-BE" altLang="fr-FR" sz="2400" i="1" smtClean="0"/>
              <a:t>Les classes internes (rappel)</a:t>
            </a:r>
          </a:p>
        </p:txBody>
      </p:sp>
      <p:sp>
        <p:nvSpPr>
          <p:cNvPr id="46083" name="ZoneTexte 4"/>
          <p:cNvSpPr txBox="1">
            <a:spLocks noChangeArrowheads="1"/>
          </p:cNvSpPr>
          <p:nvPr/>
        </p:nvSpPr>
        <p:spPr bwMode="auto">
          <a:xfrm>
            <a:off x="285750" y="882650"/>
            <a:ext cx="87153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Une classe interne est déclarée à </a:t>
            </a:r>
            <a:r>
              <a:rPr lang="fr-BE" altLang="fr-FR" sz="1600" b="1" u="sng">
                <a:solidFill>
                  <a:srgbClr val="2603BD"/>
                </a:solidFill>
              </a:rPr>
              <a:t>l'intérieur</a:t>
            </a:r>
            <a:r>
              <a:rPr lang="fr-BE" altLang="fr-FR" sz="1600"/>
              <a:t> d'une autre classe.</a:t>
            </a:r>
          </a:p>
          <a:p>
            <a:pPr eaLnBrk="1" hangingPunct="1"/>
            <a:r>
              <a:rPr lang="fr-BE" altLang="fr-FR" sz="1600"/>
              <a:t>Elle peut donc accéder aux attributs et méthodes membres de la classe </a:t>
            </a:r>
            <a:r>
              <a:rPr lang="fr-BE" altLang="fr-FR" sz="1600" b="1" u="sng">
                <a:solidFill>
                  <a:srgbClr val="2603BD"/>
                </a:solidFill>
              </a:rPr>
              <a:t>externe</a:t>
            </a:r>
            <a:r>
              <a:rPr lang="fr-BE" altLang="fr-FR" sz="1600"/>
              <a:t>.</a:t>
            </a:r>
            <a:endParaRPr lang="fr-BE" altLang="fr-FR" sz="1600">
              <a:hlinkClick r:id="rId3" action="ppaction://hlinkfile" tooltip="Programmation/Programmation orientée objet"/>
            </a:endParaRP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Il existe: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 sz="1600"/>
              <a:t> les </a:t>
            </a:r>
            <a:r>
              <a:rPr lang="fr-BE" altLang="fr-FR" sz="1600" b="1" u="sng">
                <a:solidFill>
                  <a:srgbClr val="2603BD"/>
                </a:solidFill>
              </a:rPr>
              <a:t>classes internes statiques </a:t>
            </a:r>
            <a:r>
              <a:rPr lang="fr-BE" altLang="fr-FR" sz="1600"/>
              <a:t>qui ne peuvent accéder dès lors qu’aux attributs et méthodes </a:t>
            </a:r>
            <a:r>
              <a:rPr lang="fr-BE" altLang="fr-FR" sz="1600" b="1" u="sng">
                <a:solidFill>
                  <a:srgbClr val="2603BD"/>
                </a:solidFill>
              </a:rPr>
              <a:t>statiques</a:t>
            </a:r>
            <a:r>
              <a:rPr lang="fr-BE" altLang="fr-FR" sz="1600"/>
              <a:t> de la classe externe.</a:t>
            </a:r>
          </a:p>
          <a:p>
            <a:pPr eaLnBrk="1" hangingPunct="1"/>
            <a:r>
              <a:rPr lang="fr-BE" altLang="fr-FR" sz="1600"/>
              <a:t>	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BE" altLang="fr-FR" sz="1600"/>
              <a:t> les </a:t>
            </a:r>
            <a:r>
              <a:rPr lang="fr-BE" altLang="fr-FR" sz="1600" b="1" u="sng">
                <a:solidFill>
                  <a:srgbClr val="2603BD"/>
                </a:solidFill>
              </a:rPr>
              <a:t>classes</a:t>
            </a:r>
            <a:r>
              <a:rPr lang="fr-BE" altLang="fr-FR" sz="1600"/>
              <a:t> </a:t>
            </a:r>
            <a:r>
              <a:rPr lang="fr-BE" altLang="fr-FR" sz="1600" b="1" u="sng">
                <a:solidFill>
                  <a:srgbClr val="2603BD"/>
                </a:solidFill>
              </a:rPr>
              <a:t>internes non statiques </a:t>
            </a:r>
            <a:r>
              <a:rPr lang="fr-BE" altLang="fr-FR" sz="1600"/>
              <a:t>qui peuvent accéder aux attributs et méthodes statiques de la classe ainsi qu'aux attributs et méthodes de l'objet.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Une telle classe interne peut-être déclarée de manière globale dans l'objet, elle sera accessible par l'ensemble des méthodes de l'objet.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Elle peut aussi être déclarée de manière locale à une méthode de l'objet.</a:t>
            </a:r>
          </a:p>
          <a:p>
            <a:pPr eaLnBrk="1" hangingPunct="1"/>
            <a:r>
              <a:rPr lang="fr-BE" altLang="fr-FR" sz="1600"/>
              <a:t>Elle sera alors accessible depuis cette seule méthode.</a:t>
            </a:r>
            <a:endParaRPr lang="fr-BE" altLang="fr-FR" sz="20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3"/>
          <p:cNvSpPr>
            <a:spLocks noGrp="1"/>
          </p:cNvSpPr>
          <p:nvPr>
            <p:ph type="title"/>
          </p:nvPr>
        </p:nvSpPr>
        <p:spPr>
          <a:xfrm>
            <a:off x="36513" y="120650"/>
            <a:ext cx="9144000" cy="500063"/>
          </a:xfrm>
        </p:spPr>
        <p:txBody>
          <a:bodyPr/>
          <a:lstStyle/>
          <a:p>
            <a:pPr algn="l"/>
            <a:r>
              <a:rPr lang="fr-BE" altLang="fr-FR" sz="2400" smtClean="0"/>
              <a:t>II. La gestion des événements – </a:t>
            </a:r>
            <a:r>
              <a:rPr lang="fr-BE" altLang="fr-FR" sz="2400" i="1" smtClean="0"/>
              <a:t>Les classes internes (rappel)</a:t>
            </a:r>
          </a:p>
        </p:txBody>
      </p:sp>
      <p:sp>
        <p:nvSpPr>
          <p:cNvPr id="47107" name="ZoneTexte 6"/>
          <p:cNvSpPr txBox="1">
            <a:spLocks noChangeArrowheads="1"/>
          </p:cNvSpPr>
          <p:nvPr/>
        </p:nvSpPr>
        <p:spPr bwMode="auto">
          <a:xfrm>
            <a:off x="2928938" y="1296988"/>
            <a:ext cx="31432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 b="1">
                <a:solidFill>
                  <a:srgbClr val="00B0F0"/>
                </a:solidFill>
              </a:rPr>
              <a:t>public class </a:t>
            </a:r>
            <a:r>
              <a:rPr lang="fr-BE" altLang="fr-FR" sz="1600"/>
              <a:t>ClasseExterne</a:t>
            </a:r>
          </a:p>
          <a:p>
            <a:pPr eaLnBrk="1" hangingPunct="1"/>
            <a:r>
              <a:rPr lang="fr-BE" altLang="fr-FR" sz="1600" b="1"/>
              <a:t>{ </a:t>
            </a:r>
            <a:endParaRPr lang="fr-BE" altLang="fr-FR" sz="1600"/>
          </a:p>
          <a:p>
            <a:pPr eaLnBrk="1" hangingPunct="1"/>
            <a:r>
              <a:rPr lang="fr-BE" altLang="fr-FR" sz="1600"/>
              <a:t>	</a:t>
            </a:r>
            <a:r>
              <a:rPr lang="fr-BE" altLang="fr-FR" sz="1600" b="1">
                <a:solidFill>
                  <a:srgbClr val="00B0F0"/>
                </a:solidFill>
              </a:rPr>
              <a:t>class </a:t>
            </a:r>
            <a:r>
              <a:rPr lang="fr-BE" altLang="fr-FR" sz="1600"/>
              <a:t>ClasseInterne </a:t>
            </a:r>
          </a:p>
          <a:p>
            <a:pPr eaLnBrk="1" hangingPunct="1"/>
            <a:r>
              <a:rPr lang="fr-BE" altLang="fr-FR" sz="1600"/>
              <a:t>	</a:t>
            </a:r>
            <a:r>
              <a:rPr lang="fr-BE" altLang="fr-FR" sz="1600" b="1"/>
              <a:t>{ </a:t>
            </a:r>
            <a:r>
              <a:rPr lang="fr-BE" altLang="fr-FR" sz="1600"/>
              <a:t>			</a:t>
            </a:r>
            <a:endParaRPr lang="fr-BE" altLang="fr-FR" sz="1600" b="1"/>
          </a:p>
          <a:p>
            <a:pPr eaLnBrk="1" hangingPunct="1"/>
            <a:r>
              <a:rPr lang="fr-BE" altLang="fr-FR" sz="1600" b="1"/>
              <a:t>	} </a:t>
            </a:r>
          </a:p>
          <a:p>
            <a:pPr eaLnBrk="1" hangingPunct="1"/>
            <a:r>
              <a:rPr lang="fr-BE" altLang="fr-FR" sz="1600" b="1"/>
              <a:t>}</a:t>
            </a:r>
          </a:p>
          <a:p>
            <a:pPr eaLnBrk="1" hangingPunct="1"/>
            <a:endParaRPr lang="fr-BE" altLang="fr-FR" b="1"/>
          </a:p>
        </p:txBody>
      </p:sp>
      <p:sp>
        <p:nvSpPr>
          <p:cNvPr id="8" name="ZoneTexte 7"/>
          <p:cNvSpPr txBox="1"/>
          <p:nvPr/>
        </p:nvSpPr>
        <p:spPr>
          <a:xfrm>
            <a:off x="500063" y="3714750"/>
            <a:ext cx="8215312" cy="954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BE" sz="1400" b="1" dirty="0"/>
              <a:t>La compilation du fichier ClasseExterne.java produit deux fichiers compilés :</a:t>
            </a:r>
          </a:p>
          <a:p>
            <a:pPr>
              <a:defRPr/>
            </a:pPr>
            <a:endParaRPr lang="fr-BE" sz="1400" b="1" dirty="0"/>
          </a:p>
          <a:p>
            <a:pPr>
              <a:defRPr/>
            </a:pPr>
            <a:r>
              <a:rPr lang="fr-BE" sz="1400" b="1" dirty="0" err="1"/>
              <a:t>ClasseExterne.class</a:t>
            </a:r>
            <a:r>
              <a:rPr lang="fr-BE" sz="1400" b="1" dirty="0"/>
              <a:t> 			(contient la classe </a:t>
            </a:r>
            <a:r>
              <a:rPr lang="fr-BE" sz="1400" b="1" dirty="0" err="1"/>
              <a:t>ClasseExterne</a:t>
            </a:r>
            <a:r>
              <a:rPr lang="fr-BE" sz="1400" b="1" dirty="0"/>
              <a:t> uniquement )</a:t>
            </a:r>
          </a:p>
          <a:p>
            <a:pPr>
              <a:defRPr/>
            </a:pPr>
            <a:r>
              <a:rPr lang="fr-BE" sz="1400" b="1" dirty="0" err="1"/>
              <a:t>ClasseExterne</a:t>
            </a:r>
            <a:r>
              <a:rPr lang="fr-BE" sz="1400" b="1" dirty="0"/>
              <a:t>$</a:t>
            </a:r>
            <a:r>
              <a:rPr lang="fr-BE" sz="1400" b="1" dirty="0" err="1"/>
              <a:t>ClasseInterne.class</a:t>
            </a:r>
            <a:r>
              <a:rPr lang="fr-BE" sz="1400" b="1" dirty="0"/>
              <a:t> 	(contient la classe </a:t>
            </a:r>
            <a:r>
              <a:rPr lang="fr-BE" sz="1400" b="1" dirty="0" err="1"/>
              <a:t>ClasseInterne</a:t>
            </a:r>
            <a:r>
              <a:rPr lang="fr-BE" sz="1400" b="1" dirty="0"/>
              <a:t>)</a:t>
            </a:r>
            <a:endParaRPr lang="fr-BE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ZoneTexte 10"/>
          <p:cNvSpPr txBox="1">
            <a:spLocks noChangeArrowheads="1"/>
          </p:cNvSpPr>
          <p:nvPr/>
        </p:nvSpPr>
        <p:spPr bwMode="auto">
          <a:xfrm>
            <a:off x="500063" y="1000125"/>
            <a:ext cx="8501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Depuis la </a:t>
            </a:r>
            <a:r>
              <a:rPr lang="fr-BE" altLang="fr-FR" sz="1600" b="1" u="sng">
                <a:solidFill>
                  <a:srgbClr val="2603BD"/>
                </a:solidFill>
              </a:rPr>
              <a:t>classe</a:t>
            </a:r>
            <a:r>
              <a:rPr lang="fr-BE" altLang="fr-FR" sz="1600"/>
              <a:t> </a:t>
            </a:r>
            <a:r>
              <a:rPr lang="fr-BE" altLang="fr-FR" sz="1600" b="1" u="sng">
                <a:solidFill>
                  <a:srgbClr val="2603BD"/>
                </a:solidFill>
              </a:rPr>
              <a:t>interne</a:t>
            </a:r>
            <a:r>
              <a:rPr lang="fr-BE" altLang="fr-FR" sz="1600"/>
              <a:t>, dans le cas où plusieurs </a:t>
            </a:r>
            <a:r>
              <a:rPr lang="fr-BE" altLang="fr-FR" sz="1600" b="1" u="sng">
                <a:solidFill>
                  <a:srgbClr val="2603BD"/>
                </a:solidFill>
              </a:rPr>
              <a:t>attributs</a:t>
            </a:r>
            <a:r>
              <a:rPr lang="fr-BE" altLang="fr-FR" sz="1600"/>
              <a:t> ou </a:t>
            </a:r>
            <a:r>
              <a:rPr lang="fr-BE" altLang="fr-FR" sz="1600" b="1" u="sng">
                <a:solidFill>
                  <a:srgbClr val="2603BD"/>
                </a:solidFill>
              </a:rPr>
              <a:t>méthodes</a:t>
            </a:r>
            <a:r>
              <a:rPr lang="fr-BE" altLang="fr-FR" sz="1600"/>
              <a:t> portent le </a:t>
            </a:r>
            <a:r>
              <a:rPr lang="fr-BE" altLang="fr-FR" sz="1600" b="1" u="sng">
                <a:solidFill>
                  <a:srgbClr val="2603BD"/>
                </a:solidFill>
              </a:rPr>
              <a:t>même</a:t>
            </a:r>
            <a:r>
              <a:rPr lang="fr-BE" altLang="fr-FR" sz="1600"/>
              <a:t> </a:t>
            </a:r>
            <a:r>
              <a:rPr lang="fr-BE" altLang="fr-FR" sz="1600" b="1" u="sng">
                <a:solidFill>
                  <a:srgbClr val="2603BD"/>
                </a:solidFill>
              </a:rPr>
              <a:t>nom</a:t>
            </a:r>
            <a:r>
              <a:rPr lang="fr-BE" altLang="fr-FR" sz="1600"/>
              <a:t> dans la classe interne et la </a:t>
            </a:r>
            <a:r>
              <a:rPr lang="fr-BE" altLang="fr-FR" sz="1600" b="1" u="sng">
                <a:solidFill>
                  <a:srgbClr val="2603BD"/>
                </a:solidFill>
              </a:rPr>
              <a:t>classe</a:t>
            </a:r>
            <a:r>
              <a:rPr lang="fr-BE" altLang="fr-FR" sz="1600"/>
              <a:t> </a:t>
            </a:r>
            <a:r>
              <a:rPr lang="fr-BE" altLang="fr-FR" sz="1600" b="1" u="sng">
                <a:solidFill>
                  <a:srgbClr val="2603BD"/>
                </a:solidFill>
              </a:rPr>
              <a:t>externe</a:t>
            </a:r>
            <a:r>
              <a:rPr lang="fr-BE" altLang="fr-FR" sz="1600"/>
              <a:t>, le pointeur </a:t>
            </a:r>
            <a:r>
              <a:rPr lang="fr-BE" altLang="fr-FR" sz="1600" b="1" u="sng">
                <a:solidFill>
                  <a:srgbClr val="2603BD"/>
                </a:solidFill>
              </a:rPr>
              <a:t>this</a:t>
            </a:r>
            <a:r>
              <a:rPr lang="fr-BE" altLang="fr-FR" sz="1600"/>
              <a:t> seul désigne l'instance de la classe interne, tandis que le pointeur </a:t>
            </a:r>
            <a:r>
              <a:rPr lang="fr-BE" altLang="fr-FR" sz="1600" b="1" u="sng">
                <a:solidFill>
                  <a:srgbClr val="2603BD"/>
                </a:solidFill>
              </a:rPr>
              <a:t>this</a:t>
            </a:r>
            <a:r>
              <a:rPr lang="fr-BE" altLang="fr-FR" sz="1600"/>
              <a:t> précédé du nom de la classe externe désigne l'instance de la classe externe.</a:t>
            </a:r>
          </a:p>
          <a:p>
            <a:pPr eaLnBrk="1" hangingPunct="1"/>
            <a:endParaRPr lang="fr-BE" altLang="fr-FR"/>
          </a:p>
          <a:p>
            <a:pPr lvl="2" eaLnBrk="1" hangingPunct="1"/>
            <a:r>
              <a:rPr lang="fr-BE" altLang="fr-FR" sz="1600" b="1">
                <a:solidFill>
                  <a:srgbClr val="00B0F0"/>
                </a:solidFill>
              </a:rPr>
              <a:t>public</a:t>
            </a:r>
            <a:r>
              <a:rPr lang="fr-BE" altLang="fr-FR" sz="1600"/>
              <a:t> </a:t>
            </a:r>
            <a:r>
              <a:rPr lang="fr-BE" altLang="fr-FR" sz="1600" b="1">
                <a:solidFill>
                  <a:srgbClr val="00B0F0"/>
                </a:solidFill>
              </a:rPr>
              <a:t>class</a:t>
            </a:r>
            <a:r>
              <a:rPr lang="fr-BE" altLang="fr-FR" sz="1600"/>
              <a:t> ClasseExterne </a:t>
            </a:r>
          </a:p>
          <a:p>
            <a:pPr lvl="2" eaLnBrk="1" hangingPunct="1"/>
            <a:r>
              <a:rPr lang="fr-BE" altLang="fr-FR" sz="1600" b="1"/>
              <a:t>{</a:t>
            </a:r>
            <a:r>
              <a:rPr lang="fr-BE" altLang="fr-FR" sz="1600"/>
              <a:t> </a:t>
            </a:r>
          </a:p>
          <a:p>
            <a:pPr lvl="2" eaLnBrk="1" hangingPunct="1"/>
            <a:r>
              <a:rPr lang="fr-BE" altLang="fr-FR" sz="1600"/>
              <a:t>	</a:t>
            </a:r>
            <a:r>
              <a:rPr lang="fr-BE" altLang="fr-FR" sz="1600" b="1">
                <a:solidFill>
                  <a:srgbClr val="00B0F0"/>
                </a:solidFill>
              </a:rPr>
              <a:t>private</a:t>
            </a:r>
            <a:r>
              <a:rPr lang="fr-BE" altLang="fr-FR" sz="1600"/>
              <a:t> </a:t>
            </a:r>
            <a:r>
              <a:rPr lang="fr-BE" altLang="fr-FR" sz="1600" b="1">
                <a:solidFill>
                  <a:srgbClr val="00B0F0"/>
                </a:solidFill>
              </a:rPr>
              <a:t>int</a:t>
            </a:r>
            <a:r>
              <a:rPr lang="fr-BE" altLang="fr-FR" sz="1600"/>
              <a:t> compteur = 10; </a:t>
            </a:r>
          </a:p>
          <a:p>
            <a:pPr lvl="2" eaLnBrk="1" hangingPunct="1"/>
            <a:endParaRPr lang="fr-BE" altLang="fr-FR" sz="1600"/>
          </a:p>
          <a:p>
            <a:pPr lvl="2" eaLnBrk="1" hangingPunct="1"/>
            <a:r>
              <a:rPr lang="fr-BE" altLang="fr-FR" sz="1600"/>
              <a:t>	</a:t>
            </a:r>
            <a:r>
              <a:rPr lang="fr-BE" altLang="fr-FR" sz="1600" b="1">
                <a:solidFill>
                  <a:srgbClr val="00B0F0"/>
                </a:solidFill>
              </a:rPr>
              <a:t>class</a:t>
            </a:r>
            <a:r>
              <a:rPr lang="fr-BE" altLang="fr-FR" sz="1600"/>
              <a:t> ClasseInterne </a:t>
            </a:r>
          </a:p>
          <a:p>
            <a:pPr lvl="2" eaLnBrk="1" hangingPunct="1"/>
            <a:r>
              <a:rPr lang="fr-BE" altLang="fr-FR" sz="1600"/>
              <a:t>	</a:t>
            </a:r>
            <a:r>
              <a:rPr lang="fr-BE" altLang="fr-FR" sz="1600" b="1"/>
              <a:t>{</a:t>
            </a:r>
            <a:r>
              <a:rPr lang="fr-BE" altLang="fr-FR" sz="1600"/>
              <a:t> </a:t>
            </a:r>
          </a:p>
          <a:p>
            <a:pPr lvl="2" eaLnBrk="1" hangingPunct="1"/>
            <a:r>
              <a:rPr lang="fr-BE" altLang="fr-FR" sz="1600"/>
              <a:t>		</a:t>
            </a:r>
            <a:r>
              <a:rPr lang="fr-BE" altLang="fr-FR" sz="1600" b="1">
                <a:solidFill>
                  <a:srgbClr val="00B0F0"/>
                </a:solidFill>
              </a:rPr>
              <a:t>private</a:t>
            </a:r>
            <a:r>
              <a:rPr lang="fr-BE" altLang="fr-FR" sz="1600"/>
              <a:t> </a:t>
            </a:r>
            <a:r>
              <a:rPr lang="fr-BE" altLang="fr-FR" sz="1600" b="1">
                <a:solidFill>
                  <a:srgbClr val="00B0F0"/>
                </a:solidFill>
              </a:rPr>
              <a:t>int</a:t>
            </a:r>
            <a:r>
              <a:rPr lang="fr-BE" altLang="fr-FR" sz="1600"/>
              <a:t> compteur = 0; </a:t>
            </a:r>
          </a:p>
          <a:p>
            <a:pPr lvl="2" eaLnBrk="1" hangingPunct="1"/>
            <a:r>
              <a:rPr lang="fr-BE" altLang="fr-FR" sz="1600"/>
              <a:t>		</a:t>
            </a:r>
            <a:r>
              <a:rPr lang="fr-BE" altLang="fr-FR" sz="1600" b="1">
                <a:solidFill>
                  <a:srgbClr val="00B0F0"/>
                </a:solidFill>
              </a:rPr>
              <a:t>public</a:t>
            </a:r>
            <a:r>
              <a:rPr lang="fr-BE" altLang="fr-FR" sz="1600"/>
              <a:t> </a:t>
            </a:r>
            <a:r>
              <a:rPr lang="fr-BE" altLang="fr-FR" sz="1600" b="1">
                <a:solidFill>
                  <a:srgbClr val="00B0F0"/>
                </a:solidFill>
              </a:rPr>
              <a:t>void</a:t>
            </a:r>
            <a:r>
              <a:rPr lang="fr-BE" altLang="fr-FR" sz="1600"/>
              <a:t> count() </a:t>
            </a:r>
          </a:p>
          <a:p>
            <a:pPr lvl="2" eaLnBrk="1" hangingPunct="1"/>
            <a:r>
              <a:rPr lang="fr-BE" altLang="fr-FR" sz="1600"/>
              <a:t>		</a:t>
            </a:r>
            <a:r>
              <a:rPr lang="fr-BE" altLang="fr-FR" sz="1600" b="1"/>
              <a:t>{ </a:t>
            </a:r>
          </a:p>
          <a:p>
            <a:pPr lvl="2" eaLnBrk="1" hangingPunct="1"/>
            <a:r>
              <a:rPr lang="fr-BE" altLang="fr-FR" sz="1600"/>
              <a:t>			</a:t>
            </a:r>
            <a:r>
              <a:rPr lang="fr-BE" altLang="fr-FR" sz="1600" b="1">
                <a:solidFill>
                  <a:srgbClr val="00B0F0"/>
                </a:solidFill>
              </a:rPr>
              <a:t>this.</a:t>
            </a:r>
            <a:r>
              <a:rPr lang="fr-BE" altLang="fr-FR" sz="1600">
                <a:solidFill>
                  <a:srgbClr val="00B0F0"/>
                </a:solidFill>
              </a:rPr>
              <a:t>compteur</a:t>
            </a:r>
            <a:r>
              <a:rPr lang="fr-BE" altLang="fr-FR" sz="1600"/>
              <a:t>++; </a:t>
            </a:r>
            <a:r>
              <a:rPr lang="fr-BE" altLang="fr-FR" sz="1600">
                <a:solidFill>
                  <a:srgbClr val="92D050"/>
                </a:solidFill>
              </a:rPr>
              <a:t>// -&gt; 1 </a:t>
            </a:r>
          </a:p>
          <a:p>
            <a:pPr lvl="2" eaLnBrk="1" hangingPunct="1"/>
            <a:r>
              <a:rPr lang="fr-BE" altLang="fr-FR" sz="1600"/>
              <a:t>			</a:t>
            </a:r>
            <a:r>
              <a:rPr lang="fr-BE" altLang="fr-FR" sz="1600" b="1">
                <a:solidFill>
                  <a:srgbClr val="00B0F0"/>
                </a:solidFill>
              </a:rPr>
              <a:t>ClasseExterne.this.</a:t>
            </a:r>
            <a:r>
              <a:rPr lang="fr-BE" altLang="fr-FR" sz="1600"/>
              <a:t>compteur--; </a:t>
            </a:r>
            <a:r>
              <a:rPr lang="fr-BE" altLang="fr-FR" sz="1600">
                <a:solidFill>
                  <a:srgbClr val="92D050"/>
                </a:solidFill>
              </a:rPr>
              <a:t>// -&gt; 9</a:t>
            </a:r>
            <a:r>
              <a:rPr lang="fr-BE" altLang="fr-FR" sz="1600"/>
              <a:t> </a:t>
            </a:r>
          </a:p>
          <a:p>
            <a:pPr lvl="2" eaLnBrk="1" hangingPunct="1"/>
            <a:r>
              <a:rPr lang="fr-BE" altLang="fr-FR" sz="1600" b="1"/>
              <a:t>		}</a:t>
            </a:r>
          </a:p>
          <a:p>
            <a:pPr lvl="2" eaLnBrk="1" hangingPunct="1"/>
            <a:r>
              <a:rPr lang="fr-BE" altLang="fr-FR" sz="1600" b="1"/>
              <a:t>	 }</a:t>
            </a:r>
          </a:p>
          <a:p>
            <a:pPr lvl="2" eaLnBrk="1" hangingPunct="1"/>
            <a:r>
              <a:rPr lang="fr-BE" altLang="fr-FR" sz="1600" b="1"/>
              <a:t> }</a:t>
            </a:r>
            <a:r>
              <a:rPr lang="fr-BE" altLang="fr-FR" sz="1600"/>
              <a:t> </a:t>
            </a:r>
          </a:p>
        </p:txBody>
      </p:sp>
      <p:sp>
        <p:nvSpPr>
          <p:cNvPr id="48132" name="Titre 3"/>
          <p:cNvSpPr txBox="1">
            <a:spLocks/>
          </p:cNvSpPr>
          <p:nvPr/>
        </p:nvSpPr>
        <p:spPr bwMode="auto">
          <a:xfrm>
            <a:off x="36513" y="120650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BE" altLang="fr-FR" sz="2400">
                <a:solidFill>
                  <a:srgbClr val="35496F"/>
                </a:solidFill>
                <a:latin typeface="Eras Bold ITC" panose="020B0907030504020204" pitchFamily="34" charset="0"/>
              </a:rPr>
              <a:t>II. La gestion des événements – </a:t>
            </a:r>
            <a:r>
              <a:rPr lang="fr-BE" altLang="fr-FR" sz="2400" i="1">
                <a:solidFill>
                  <a:srgbClr val="35496F"/>
                </a:solidFill>
                <a:latin typeface="Eras Bold ITC" panose="020B0907030504020204" pitchFamily="34" charset="0"/>
              </a:rPr>
              <a:t>Les classes internes (rappel)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pPr algn="l"/>
            <a:r>
              <a:rPr lang="fr-BE" altLang="fr-FR" sz="2800" smtClean="0"/>
              <a:t>II. La gestion des événements– </a:t>
            </a:r>
            <a:r>
              <a:rPr lang="fr-BE" altLang="fr-FR" sz="2400" i="1" smtClean="0"/>
              <a:t>Les listeners </a:t>
            </a:r>
            <a:br>
              <a:rPr lang="fr-BE" altLang="fr-FR" sz="2400" i="1" smtClean="0"/>
            </a:br>
            <a:r>
              <a:rPr lang="fr-BE" altLang="fr-FR" sz="2400" i="1" smtClean="0"/>
              <a:t>	(Les classes internes) </a:t>
            </a:r>
          </a:p>
        </p:txBody>
      </p:sp>
      <p:sp>
        <p:nvSpPr>
          <p:cNvPr id="49155" name="ZoneTexte 6"/>
          <p:cNvSpPr txBox="1">
            <a:spLocks noChangeArrowheads="1"/>
          </p:cNvSpPr>
          <p:nvPr/>
        </p:nvSpPr>
        <p:spPr bwMode="auto">
          <a:xfrm>
            <a:off x="285750" y="1087438"/>
            <a:ext cx="85725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Chaque </a:t>
            </a:r>
            <a:r>
              <a:rPr lang="fr-BE" altLang="fr-FR" sz="1600" b="1" u="sng">
                <a:solidFill>
                  <a:srgbClr val="2603BD"/>
                </a:solidFill>
              </a:rPr>
              <a:t>récepteur</a:t>
            </a:r>
            <a:r>
              <a:rPr lang="fr-BE" altLang="fr-FR" sz="1600"/>
              <a:t>  est donc un </a:t>
            </a:r>
            <a:r>
              <a:rPr lang="fr-BE" altLang="fr-FR" sz="1600" b="1" u="sng">
                <a:solidFill>
                  <a:srgbClr val="2603BD"/>
                </a:solidFill>
              </a:rPr>
              <a:t>objet</a:t>
            </a:r>
            <a:r>
              <a:rPr lang="fr-BE" altLang="fr-FR" sz="1600"/>
              <a:t> d'une classe qui </a:t>
            </a:r>
            <a:r>
              <a:rPr lang="fr-BE" altLang="fr-FR" sz="1600" b="1" u="sng">
                <a:solidFill>
                  <a:srgbClr val="2603BD"/>
                </a:solidFill>
              </a:rPr>
              <a:t>implémente</a:t>
            </a:r>
            <a:r>
              <a:rPr lang="fr-BE" altLang="fr-FR" sz="1600"/>
              <a:t> une</a:t>
            </a:r>
          </a:p>
          <a:p>
            <a:pPr eaLnBrk="1" hangingPunct="1"/>
            <a:r>
              <a:rPr lang="fr-BE" altLang="fr-FR" sz="1600" b="1" u="sng">
                <a:solidFill>
                  <a:srgbClr val="2603BD"/>
                </a:solidFill>
              </a:rPr>
              <a:t>interface</a:t>
            </a:r>
            <a:r>
              <a:rPr lang="fr-BE" altLang="fr-FR" sz="1600"/>
              <a:t>  particulière de type </a:t>
            </a:r>
            <a:r>
              <a:rPr lang="fr-BE" altLang="fr-FR" sz="1600" b="1" u="sng">
                <a:solidFill>
                  <a:srgbClr val="2603BD"/>
                </a:solidFill>
              </a:rPr>
              <a:t>listener</a:t>
            </a:r>
            <a:r>
              <a:rPr lang="fr-BE" altLang="fr-FR" sz="1600"/>
              <a:t>. 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En tant que programmeur, il faut créer un objet </a:t>
            </a:r>
            <a:r>
              <a:rPr lang="fr-BE" altLang="fr-FR" sz="1600" i="1"/>
              <a:t>listener</a:t>
            </a:r>
            <a:r>
              <a:rPr lang="fr-BE" altLang="fr-FR" sz="1600"/>
              <a:t> et l'enregistrer avec le composant qui envoie l'événement. </a:t>
            </a:r>
          </a:p>
          <a:p>
            <a:pPr eaLnBrk="1" hangingPunct="1"/>
            <a:r>
              <a:rPr lang="fr-BE" altLang="fr-FR" sz="1600"/>
              <a:t>Cet enregistrement se fait par appel à une méthode du type  add</a:t>
            </a:r>
            <a:r>
              <a:rPr lang="fr-BE" altLang="fr-FR" sz="1600" b="1" i="1"/>
              <a:t>XXX</a:t>
            </a:r>
            <a:r>
              <a:rPr lang="fr-BE" altLang="fr-FR" sz="1600"/>
              <a:t>Listener() du composant envoyant l'événement, où </a:t>
            </a:r>
            <a:r>
              <a:rPr lang="fr-BE" altLang="fr-FR" sz="1600" b="1" i="1"/>
              <a:t>XXX</a:t>
            </a:r>
            <a:r>
              <a:rPr lang="fr-BE" altLang="fr-FR" sz="1600"/>
              <a:t> représente le type d'événement qu'on écoute.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Toute notre logique des événements va se trouver dans une classe </a:t>
            </a:r>
            <a:r>
              <a:rPr lang="fr-BE" altLang="fr-FR" sz="1600" i="1"/>
              <a:t>listener</a:t>
            </a:r>
            <a:r>
              <a:rPr lang="fr-BE" altLang="fr-FR" sz="1600"/>
              <a:t>. </a:t>
            </a:r>
          </a:p>
          <a:p>
            <a:pPr eaLnBrk="1" hangingPunct="1"/>
            <a:r>
              <a:rPr lang="fr-BE" altLang="fr-FR" sz="1600"/>
              <a:t>Lorsqu'on crée une telle classe, la seule restriction est qu'elle doit implémenter l'interface appropriée. 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On pourrait créer une classe globale, mais on est ici dans un cas où les </a:t>
            </a:r>
            <a:r>
              <a:rPr lang="fr-BE" altLang="fr-FR" sz="1600" b="1" u="sng">
                <a:solidFill>
                  <a:srgbClr val="2603BD"/>
                </a:solidFill>
              </a:rPr>
              <a:t>classes</a:t>
            </a:r>
            <a:r>
              <a:rPr lang="fr-BE" altLang="fr-FR" sz="1600"/>
              <a:t> </a:t>
            </a:r>
            <a:r>
              <a:rPr lang="fr-BE" altLang="fr-FR" sz="1600" b="1" u="sng">
                <a:solidFill>
                  <a:srgbClr val="2603BD"/>
                </a:solidFill>
              </a:rPr>
              <a:t>internes</a:t>
            </a:r>
            <a:r>
              <a:rPr lang="fr-BE" altLang="fr-FR" sz="1600"/>
              <a:t> sont assez utiles, non seulement parce qu'elles fournissent un groupement logique de nos classes </a:t>
            </a:r>
            <a:r>
              <a:rPr lang="fr-BE" altLang="fr-FR" sz="1600" i="1"/>
              <a:t>listener</a:t>
            </a:r>
            <a:r>
              <a:rPr lang="fr-BE" altLang="fr-FR" sz="1600"/>
              <a:t> à l'intérieur des classes de l’application, mais aussi parce que le fait qu'un objet d'une classe interne garde une référence à son objet parent fournit une façon élégante d'appeler des classes et des sous-systèmes.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algn="l"/>
            <a:r>
              <a:rPr lang="fr-BE" altLang="fr-FR" sz="2400" smtClean="0"/>
              <a:t>II. La gestion des événements – </a:t>
            </a:r>
            <a:r>
              <a:rPr lang="fr-BE" altLang="fr-FR" sz="2400" i="1" smtClean="0"/>
              <a:t>Les listeners </a:t>
            </a:r>
            <a:r>
              <a:rPr lang="fr-BE" altLang="fr-FR" sz="2800" i="1" smtClean="0"/>
              <a:t/>
            </a:r>
            <a:br>
              <a:rPr lang="fr-BE" altLang="fr-FR" sz="2800" i="1" smtClean="0"/>
            </a:br>
            <a:r>
              <a:rPr lang="fr-BE" altLang="fr-FR" sz="2400" i="1" smtClean="0"/>
              <a:t>	(Les classes internes)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500688" y="2357438"/>
            <a:ext cx="2214562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BE" sz="1200" b="1" dirty="0"/>
              <a:t>Objet de la classe</a:t>
            </a:r>
          </a:p>
          <a:p>
            <a:pPr>
              <a:defRPr/>
            </a:pPr>
            <a:r>
              <a:rPr lang="fr-BE" sz="1200" b="1" i="1" dirty="0" err="1">
                <a:latin typeface="Arial" charset="0"/>
              </a:rPr>
              <a:t>EvenementsSurLesBouton</a:t>
            </a:r>
            <a:endParaRPr lang="fr-BE" sz="1200" b="1" i="1" dirty="0">
              <a:latin typeface="Arial" charset="0"/>
            </a:endParaRPr>
          </a:p>
          <a:p>
            <a:pPr>
              <a:defRPr/>
            </a:pPr>
            <a:r>
              <a:rPr lang="fr-BE" sz="1200" b="1" i="1" dirty="0">
                <a:latin typeface="Arial" charset="0"/>
              </a:rPr>
              <a:t>(récepteur)</a:t>
            </a:r>
            <a:r>
              <a:rPr lang="fr-BE" sz="1200" b="1" dirty="0"/>
              <a:t> </a:t>
            </a: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214282" y="1000108"/>
            <a:ext cx="4857784" cy="464347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sz="1600" u="sng" dirty="0">
                <a:solidFill>
                  <a:schemeClr val="tx1"/>
                </a:solidFill>
                <a:latin typeface="Arial" charset="0"/>
              </a:rPr>
              <a:t>Classe</a:t>
            </a:r>
            <a:r>
              <a:rPr lang="fr-BE" sz="1600" i="1" u="sng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BE" sz="1600" i="1" u="sng" dirty="0" err="1">
                <a:solidFill>
                  <a:schemeClr val="tx1"/>
                </a:solidFill>
                <a:latin typeface="Arial" charset="0"/>
              </a:rPr>
              <a:t>MonApplicationGraphique</a:t>
            </a:r>
            <a:endParaRPr lang="fr-BE" sz="1600" i="1" u="sng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sz="1600" i="1" u="sng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fr-BE" sz="1600" dirty="0">
                <a:solidFill>
                  <a:schemeClr val="tx1"/>
                </a:solidFill>
                <a:latin typeface="Arial" charset="0"/>
              </a:rPr>
              <a:t>Méthode Main()</a:t>
            </a:r>
          </a:p>
          <a:p>
            <a:pPr algn="ctr">
              <a:defRPr/>
            </a:pPr>
            <a:r>
              <a:rPr lang="fr-BE" sz="1600" dirty="0">
                <a:solidFill>
                  <a:schemeClr val="tx1"/>
                </a:solidFill>
                <a:latin typeface="Arial" charset="0"/>
              </a:rPr>
              <a:t>Composant </a:t>
            </a:r>
            <a:r>
              <a:rPr lang="fr-BE" sz="1600" dirty="0" err="1">
                <a:solidFill>
                  <a:schemeClr val="tx1"/>
                </a:solidFill>
                <a:latin typeface="Arial" charset="0"/>
              </a:rPr>
              <a:t>Jbutton</a:t>
            </a:r>
            <a:r>
              <a:rPr lang="fr-BE" sz="1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latin typeface="Arial" charset="0"/>
              </a:rPr>
              <a:t>monBouton</a:t>
            </a:r>
            <a:endParaRPr lang="fr-BE" sz="1600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fr-BE" sz="1600" dirty="0">
                <a:solidFill>
                  <a:schemeClr val="tx1"/>
                </a:solidFill>
                <a:latin typeface="Arial" charset="0"/>
              </a:rPr>
              <a:t>…</a:t>
            </a:r>
          </a:p>
          <a:p>
            <a:pPr algn="ctr">
              <a:defRPr/>
            </a:pPr>
            <a:r>
              <a:rPr lang="fr-BE" sz="1600" dirty="0" err="1">
                <a:solidFill>
                  <a:schemeClr val="tx1"/>
                </a:solidFill>
                <a:latin typeface="Arial" charset="0"/>
              </a:rPr>
              <a:t>monBouton.</a:t>
            </a:r>
            <a:r>
              <a:rPr lang="fr-BE" sz="1600" b="1" dirty="0" err="1">
                <a:solidFill>
                  <a:schemeClr val="tx1"/>
                </a:solidFill>
              </a:rPr>
              <a:t>addActionListener</a:t>
            </a:r>
            <a:r>
              <a:rPr lang="fr-BE" sz="1600" b="1" dirty="0">
                <a:solidFill>
                  <a:schemeClr val="tx1"/>
                </a:solidFill>
              </a:rPr>
              <a:t>(     )</a:t>
            </a:r>
          </a:p>
          <a:p>
            <a:pPr algn="ctr"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571472" y="2857496"/>
            <a:ext cx="4214842" cy="207170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fr-BE" sz="1200" u="sng" dirty="0">
                <a:solidFill>
                  <a:schemeClr val="tx1"/>
                </a:solidFill>
                <a:latin typeface="Arial" charset="0"/>
              </a:rPr>
              <a:t>Classe interne </a:t>
            </a:r>
            <a:r>
              <a:rPr lang="fr-BE" sz="1200" i="1" u="sng" dirty="0" err="1">
                <a:solidFill>
                  <a:schemeClr val="tx1"/>
                </a:solidFill>
                <a:latin typeface="Arial" charset="0"/>
              </a:rPr>
              <a:t>EvenementsSurLesBoutons</a:t>
            </a:r>
            <a:endParaRPr lang="fr-BE" sz="1200" i="1" u="sng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BE" sz="1200" dirty="0">
                <a:solidFill>
                  <a:schemeClr val="tx1"/>
                </a:solidFill>
              </a:rPr>
              <a:t>       Méthode </a:t>
            </a:r>
            <a:r>
              <a:rPr lang="fr-BE" sz="1200" dirty="0" err="1">
                <a:solidFill>
                  <a:schemeClr val="tx1"/>
                </a:solidFill>
              </a:rPr>
              <a:t>actionPerformed</a:t>
            </a:r>
            <a:r>
              <a:rPr lang="fr-BE" sz="1200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fr-BE" sz="1200" dirty="0">
                <a:solidFill>
                  <a:schemeClr val="tx1"/>
                </a:solidFill>
                <a:latin typeface="Arial" charset="0"/>
              </a:rPr>
              <a:t>       {</a:t>
            </a:r>
          </a:p>
          <a:p>
            <a:pPr algn="ctr">
              <a:defRPr/>
            </a:pPr>
            <a:r>
              <a:rPr lang="fr-BE" sz="1200" dirty="0">
                <a:solidFill>
                  <a:schemeClr val="tx1"/>
                </a:solidFill>
                <a:latin typeface="Arial" charset="0"/>
              </a:rPr>
              <a:t>  code lié à l’événement du clique sur un bouton</a:t>
            </a:r>
          </a:p>
          <a:p>
            <a:pPr>
              <a:defRPr/>
            </a:pPr>
            <a:r>
              <a:rPr lang="fr-BE" sz="1200" dirty="0">
                <a:solidFill>
                  <a:schemeClr val="tx1"/>
                </a:solidFill>
                <a:latin typeface="Arial" charset="0"/>
              </a:rPr>
              <a:t>       }</a:t>
            </a:r>
          </a:p>
          <a:p>
            <a:pPr algn="ctr">
              <a:defRPr/>
            </a:pPr>
            <a:endParaRPr lang="fr-BE" i="1" u="sng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500662" y="3214686"/>
            <a:ext cx="3643338" cy="1714512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u="sng" dirty="0">
                <a:solidFill>
                  <a:schemeClr val="bg1"/>
                </a:solidFill>
                <a:latin typeface="Arial" charset="0"/>
              </a:rPr>
              <a:t>Interface</a:t>
            </a:r>
            <a:r>
              <a:rPr lang="fr-BE" i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BE" i="1" u="sng" dirty="0" err="1">
                <a:solidFill>
                  <a:schemeClr val="bg1"/>
                </a:solidFill>
              </a:rPr>
              <a:t>ActionListener</a:t>
            </a:r>
            <a:endParaRPr lang="fr-BE" i="1" u="sng" dirty="0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endParaRPr lang="fr-BE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BE" dirty="0">
                <a:solidFill>
                  <a:schemeClr val="bg1"/>
                </a:solidFill>
              </a:rPr>
              <a:t>Méthode </a:t>
            </a:r>
            <a:r>
              <a:rPr lang="fr-BE" dirty="0" err="1">
                <a:solidFill>
                  <a:schemeClr val="bg1"/>
                </a:solidFill>
              </a:rPr>
              <a:t>actionPerformed</a:t>
            </a:r>
            <a:r>
              <a:rPr lang="fr-BE" dirty="0">
                <a:solidFill>
                  <a:schemeClr val="bg1"/>
                </a:solidFill>
              </a:rPr>
              <a:t>();</a:t>
            </a:r>
            <a:endParaRPr lang="fr-BE" i="1" u="sng" dirty="0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endParaRPr lang="fr-BE" i="1" u="sng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 bwMode="auto">
          <a:xfrm rot="10800000">
            <a:off x="4071938" y="2571750"/>
            <a:ext cx="428625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 bwMode="auto">
          <a:xfrm>
            <a:off x="4786313" y="4070350"/>
            <a:ext cx="714375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4429124" y="2633658"/>
            <a:ext cx="1000132" cy="100965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4643438" y="2857496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cxnSp>
        <p:nvCxnSpPr>
          <p:cNvPr id="25" name="Connecteur droit 24"/>
          <p:cNvCxnSpPr/>
          <p:nvPr/>
        </p:nvCxnSpPr>
        <p:spPr>
          <a:xfrm>
            <a:off x="4429125" y="3143250"/>
            <a:ext cx="21431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0800000" flipV="1">
            <a:off x="5214938" y="3071813"/>
            <a:ext cx="214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4822825" y="3535363"/>
            <a:ext cx="21431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 flipH="1" flipV="1">
            <a:off x="4822826" y="2740025"/>
            <a:ext cx="214312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pPr algn="l"/>
            <a:r>
              <a:rPr lang="fr-BE" altLang="fr-FR" sz="2800" smtClean="0"/>
              <a:t>II. La gestion des événements – </a:t>
            </a:r>
            <a:r>
              <a:rPr lang="fr-BE" altLang="fr-FR" sz="2400" i="1" smtClean="0"/>
              <a:t>Les listeners </a:t>
            </a:r>
            <a:br>
              <a:rPr lang="fr-BE" altLang="fr-FR" sz="2400" i="1" smtClean="0"/>
            </a:br>
            <a:r>
              <a:rPr lang="fr-BE" altLang="fr-FR" sz="2400" i="1" smtClean="0"/>
              <a:t>	(Les classes internes anonymes) </a:t>
            </a:r>
          </a:p>
        </p:txBody>
      </p:sp>
      <p:sp>
        <p:nvSpPr>
          <p:cNvPr id="51203" name="ZoneTexte 6"/>
          <p:cNvSpPr txBox="1">
            <a:spLocks noChangeArrowheads="1"/>
          </p:cNvSpPr>
          <p:nvPr/>
        </p:nvSpPr>
        <p:spPr bwMode="auto">
          <a:xfrm>
            <a:off x="285750" y="884238"/>
            <a:ext cx="8572500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/>
              <a:t>Une autre manière de procéder est d’utiliser une classe interne mais </a:t>
            </a:r>
            <a:r>
              <a:rPr lang="fr-BE" altLang="fr-FR" sz="1600" b="1" u="sng">
                <a:solidFill>
                  <a:srgbClr val="2603BD"/>
                </a:solidFill>
              </a:rPr>
              <a:t>anonyme.</a:t>
            </a:r>
          </a:p>
          <a:p>
            <a:pPr eaLnBrk="1" hangingPunct="1"/>
            <a:r>
              <a:rPr lang="fr-BE" altLang="fr-FR" sz="1600"/>
              <a:t>C’est-à-dire que cette classe interne n’aura pas de nom car elle sera créée à la volée au moment de leur instanciation.</a:t>
            </a:r>
          </a:p>
          <a:p>
            <a:pPr eaLnBrk="1" hangingPunct="1"/>
            <a:endParaRPr lang="fr-BE" altLang="fr-FR" sz="1600"/>
          </a:p>
          <a:p>
            <a:pPr eaLnBrk="1" hangingPunct="1"/>
            <a:r>
              <a:rPr lang="fr-BE" altLang="fr-FR" sz="1600"/>
              <a:t>On s’en sert généralement pour implémenter une interface.</a:t>
            </a:r>
          </a:p>
          <a:p>
            <a:pPr eaLnBrk="1" hangingPunct="1"/>
            <a:r>
              <a:rPr lang="fr-BE" altLang="fr-FR" sz="1600"/>
              <a:t>En l’occurrence ici ce qui nous intéresse est d’implémenter l’interface ActionListener.</a:t>
            </a:r>
          </a:p>
          <a:p>
            <a:pPr eaLnBrk="1" hangingPunct="1"/>
            <a:endParaRPr lang="fr-BE" altLang="fr-FR" sz="1600" i="1" u="sng"/>
          </a:p>
          <a:p>
            <a:pPr eaLnBrk="1" hangingPunct="1"/>
            <a:r>
              <a:rPr lang="fr-BE" altLang="fr-FR" sz="1600" i="1" u="sng"/>
              <a:t>La syntaxe (un peu particulière) sera la suivante:</a:t>
            </a:r>
          </a:p>
          <a:p>
            <a:pPr eaLnBrk="1" hangingPunct="1"/>
            <a:endParaRPr lang="fr-BE" altLang="fr-FR" sz="1600" i="1" u="sng"/>
          </a:p>
          <a:p>
            <a:pPr eaLnBrk="1" hangingPunct="1"/>
            <a:r>
              <a:rPr lang="fr-BE" altLang="fr-FR" sz="1400"/>
              <a:t>monBouton.addActionListener   </a:t>
            </a:r>
            <a:r>
              <a:rPr lang="fr-BE" altLang="fr-FR" sz="1400" b="1"/>
              <a:t>(</a:t>
            </a:r>
            <a:r>
              <a:rPr lang="fr-BE" altLang="fr-FR" sz="1400" b="1">
                <a:solidFill>
                  <a:srgbClr val="00B0F0"/>
                </a:solidFill>
              </a:rPr>
              <a:t>new</a:t>
            </a:r>
            <a:r>
              <a:rPr lang="fr-BE" altLang="fr-FR" sz="1400"/>
              <a:t> </a:t>
            </a:r>
            <a:r>
              <a:rPr lang="fr-BE" altLang="fr-FR" sz="1400" b="1">
                <a:solidFill>
                  <a:srgbClr val="00B0F0"/>
                </a:solidFill>
              </a:rPr>
              <a:t>ActionListener</a:t>
            </a:r>
            <a:r>
              <a:rPr lang="fr-BE" altLang="fr-FR" sz="1400"/>
              <a:t>() </a:t>
            </a:r>
          </a:p>
          <a:p>
            <a:pPr eaLnBrk="1" hangingPunct="1"/>
            <a:r>
              <a:rPr lang="fr-BE" altLang="fr-FR" sz="1400" b="1"/>
              <a:t>				             { </a:t>
            </a:r>
          </a:p>
          <a:p>
            <a:pPr eaLnBrk="1" hangingPunct="1"/>
            <a:r>
              <a:rPr lang="fr-BE" altLang="fr-FR" sz="1400" b="1"/>
              <a:t>				                 </a:t>
            </a:r>
            <a:r>
              <a:rPr lang="fr-BE" altLang="fr-FR" sz="1400" b="1">
                <a:solidFill>
                  <a:srgbClr val="00B0F0"/>
                </a:solidFill>
              </a:rPr>
              <a:t>public</a:t>
            </a:r>
            <a:r>
              <a:rPr lang="fr-BE" altLang="fr-FR" sz="1400" b="1"/>
              <a:t> </a:t>
            </a:r>
            <a:r>
              <a:rPr lang="fr-BE" altLang="fr-FR" sz="1400" b="1">
                <a:solidFill>
                  <a:srgbClr val="00B0F0"/>
                </a:solidFill>
              </a:rPr>
              <a:t>void</a:t>
            </a:r>
            <a:r>
              <a:rPr lang="fr-BE" altLang="fr-FR" sz="1400"/>
              <a:t> actionPerformed(</a:t>
            </a:r>
            <a:r>
              <a:rPr lang="fr-BE" altLang="fr-FR" sz="1400" b="1">
                <a:solidFill>
                  <a:srgbClr val="00B0F0"/>
                </a:solidFill>
              </a:rPr>
              <a:t>ActionEvent</a:t>
            </a:r>
            <a:r>
              <a:rPr lang="fr-BE" altLang="fr-FR" sz="1400"/>
              <a:t> e) </a:t>
            </a:r>
          </a:p>
          <a:p>
            <a:pPr eaLnBrk="1" hangingPunct="1"/>
            <a:r>
              <a:rPr lang="fr-BE" altLang="fr-FR" sz="1400"/>
              <a:t>				</a:t>
            </a:r>
            <a:r>
              <a:rPr lang="fr-BE" altLang="fr-FR" sz="1400" b="1"/>
              <a:t>                 { </a:t>
            </a:r>
            <a:r>
              <a:rPr lang="fr-BE" altLang="fr-FR" sz="1400"/>
              <a:t> </a:t>
            </a:r>
          </a:p>
          <a:p>
            <a:pPr eaLnBrk="1" hangingPunct="1"/>
            <a:r>
              <a:rPr lang="fr-BE" altLang="fr-FR" sz="1400"/>
              <a:t>					  </a:t>
            </a:r>
            <a:r>
              <a:rPr lang="fr-BE" altLang="fr-FR" sz="1400" b="1">
                <a:solidFill>
                  <a:srgbClr val="92D050"/>
                </a:solidFill>
              </a:rPr>
              <a:t>/*actions liées au click sur le bouton*/</a:t>
            </a:r>
          </a:p>
          <a:p>
            <a:pPr eaLnBrk="1" hangingPunct="1"/>
            <a:r>
              <a:rPr lang="fr-BE" altLang="fr-FR" sz="1400"/>
              <a:t>				</a:t>
            </a:r>
            <a:r>
              <a:rPr lang="fr-BE" altLang="fr-FR" sz="1400" b="1"/>
              <a:t>                 } </a:t>
            </a:r>
          </a:p>
          <a:p>
            <a:pPr eaLnBrk="1" hangingPunct="1"/>
            <a:r>
              <a:rPr lang="fr-BE" altLang="fr-FR" sz="1400" b="1"/>
              <a:t>                                                                                       } </a:t>
            </a:r>
          </a:p>
          <a:p>
            <a:pPr eaLnBrk="1" hangingPunct="1"/>
            <a:r>
              <a:rPr lang="fr-BE" altLang="fr-FR" sz="1400"/>
              <a:t>                                               </a:t>
            </a:r>
            <a:r>
              <a:rPr lang="fr-BE" altLang="fr-FR" sz="1400" b="1"/>
              <a:t>     );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286125" y="3214688"/>
            <a:ext cx="5715000" cy="1928812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51205" name="Rectangle à coins arrondis 5"/>
          <p:cNvSpPr>
            <a:spLocks noChangeArrowheads="1"/>
          </p:cNvSpPr>
          <p:nvPr/>
        </p:nvSpPr>
        <p:spPr bwMode="auto">
          <a:xfrm>
            <a:off x="4500563" y="5143500"/>
            <a:ext cx="2857500" cy="500063"/>
          </a:xfrm>
          <a:prstGeom prst="wedgeRoundRectCallout">
            <a:avLst>
              <a:gd name="adj1" fmla="val -16773"/>
              <a:gd name="adj2" fmla="val -10960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b="1"/>
              <a:t>Classe interne anonyme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algn="l"/>
            <a:r>
              <a:rPr lang="fr-BE" altLang="fr-FR" sz="2400" smtClean="0"/>
              <a:t>II. La gestion des événements – </a:t>
            </a:r>
            <a:r>
              <a:rPr lang="fr-BE" altLang="fr-FR" sz="2400" i="1" smtClean="0"/>
              <a:t>Les listeners </a:t>
            </a:r>
            <a:r>
              <a:rPr lang="fr-BE" altLang="fr-FR" sz="2800" i="1" smtClean="0"/>
              <a:t/>
            </a:r>
            <a:br>
              <a:rPr lang="fr-BE" altLang="fr-FR" sz="2800" i="1" smtClean="0"/>
            </a:br>
            <a:r>
              <a:rPr lang="fr-BE" altLang="fr-FR" sz="2400" i="1" smtClean="0"/>
              <a:t>	(Les classes internes anonymes) </a:t>
            </a: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357158" y="1285860"/>
            <a:ext cx="8429684" cy="3357586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fr-BE" sz="1600" u="sng" dirty="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endParaRPr lang="fr-BE" sz="1600" u="sng" dirty="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r>
              <a:rPr lang="fr-BE" sz="1600" u="sng" dirty="0">
                <a:solidFill>
                  <a:schemeClr val="tx1"/>
                </a:solidFill>
                <a:latin typeface="Arial" charset="0"/>
              </a:rPr>
              <a:t>Classe</a:t>
            </a:r>
            <a:r>
              <a:rPr lang="fr-BE" sz="1600" i="1" u="sng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BE" sz="1600" i="1" u="sng" dirty="0" err="1">
                <a:solidFill>
                  <a:schemeClr val="tx1"/>
                </a:solidFill>
                <a:latin typeface="Arial" charset="0"/>
              </a:rPr>
              <a:t>MonApplicationGraphique</a:t>
            </a:r>
            <a:endParaRPr lang="fr-BE" sz="1600" i="1" u="sng" dirty="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endParaRPr lang="fr-BE" sz="1600" i="1" u="sng" dirty="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r>
              <a:rPr lang="fr-BE" sz="1600" dirty="0">
                <a:solidFill>
                  <a:schemeClr val="tx1"/>
                </a:solidFill>
                <a:latin typeface="Arial" charset="0"/>
              </a:rPr>
              <a:t>Méthode Main()</a:t>
            </a:r>
          </a:p>
          <a:p>
            <a:pPr>
              <a:defRPr/>
            </a:pPr>
            <a:r>
              <a:rPr lang="fr-BE" sz="1600" dirty="0">
                <a:solidFill>
                  <a:schemeClr val="tx1"/>
                </a:solidFill>
                <a:latin typeface="Arial" charset="0"/>
              </a:rPr>
              <a:t>Composant </a:t>
            </a:r>
            <a:r>
              <a:rPr lang="fr-BE" sz="1600" dirty="0" err="1">
                <a:solidFill>
                  <a:schemeClr val="tx1"/>
                </a:solidFill>
                <a:latin typeface="Arial" charset="0"/>
              </a:rPr>
              <a:t>Jbutton</a:t>
            </a:r>
            <a:r>
              <a:rPr lang="fr-BE" sz="1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latin typeface="Arial" charset="0"/>
              </a:rPr>
              <a:t>monBouton</a:t>
            </a:r>
            <a:endParaRPr lang="fr-BE" sz="1600" dirty="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r>
              <a:rPr lang="fr-BE" sz="1600" dirty="0">
                <a:solidFill>
                  <a:schemeClr val="tx1"/>
                </a:solidFill>
                <a:latin typeface="Arial" charset="0"/>
              </a:rPr>
              <a:t>…</a:t>
            </a:r>
          </a:p>
          <a:p>
            <a:pPr>
              <a:defRPr/>
            </a:pPr>
            <a:r>
              <a:rPr lang="fr-BE" sz="1600" dirty="0" err="1">
                <a:solidFill>
                  <a:schemeClr val="tx1"/>
                </a:solidFill>
                <a:latin typeface="Arial" charset="0"/>
              </a:rPr>
              <a:t>monBouton.</a:t>
            </a:r>
            <a:r>
              <a:rPr lang="fr-BE" sz="1600" b="1" dirty="0" err="1">
                <a:solidFill>
                  <a:schemeClr val="tx1"/>
                </a:solidFill>
              </a:rPr>
              <a:t>addActionListener</a:t>
            </a:r>
            <a:r>
              <a:rPr lang="fr-BE" sz="1600" b="1" dirty="0">
                <a:solidFill>
                  <a:schemeClr val="tx1"/>
                </a:solidFill>
              </a:rPr>
              <a:t> (</a:t>
            </a:r>
          </a:p>
          <a:p>
            <a:pPr algn="ctr"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3857620" y="2214554"/>
            <a:ext cx="4214842" cy="1571636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fr-BE" sz="1200" u="sng" dirty="0">
                <a:solidFill>
                  <a:schemeClr val="tx1"/>
                </a:solidFill>
                <a:latin typeface="Arial" charset="0"/>
              </a:rPr>
              <a:t>Classe interne anonyme</a:t>
            </a:r>
            <a:endParaRPr lang="fr-BE" sz="1200" i="1" u="sng" dirty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endParaRPr lang="fr-BE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BE" sz="1200" dirty="0">
                <a:solidFill>
                  <a:schemeClr val="tx1"/>
                </a:solidFill>
              </a:rPr>
              <a:t>       Méthode </a:t>
            </a:r>
            <a:r>
              <a:rPr lang="fr-BE" sz="1200" dirty="0" err="1">
                <a:solidFill>
                  <a:schemeClr val="tx1"/>
                </a:solidFill>
              </a:rPr>
              <a:t>actionPerformed</a:t>
            </a:r>
            <a:r>
              <a:rPr lang="fr-BE" sz="1200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fr-BE" sz="1200" dirty="0">
                <a:solidFill>
                  <a:schemeClr val="tx1"/>
                </a:solidFill>
                <a:latin typeface="Arial" charset="0"/>
              </a:rPr>
              <a:t>       {</a:t>
            </a:r>
          </a:p>
          <a:p>
            <a:pPr algn="ctr">
              <a:defRPr/>
            </a:pPr>
            <a:r>
              <a:rPr lang="fr-BE" sz="1200" dirty="0">
                <a:solidFill>
                  <a:schemeClr val="tx1"/>
                </a:solidFill>
                <a:latin typeface="Arial" charset="0"/>
              </a:rPr>
              <a:t>  code lié à l’événement du clic sur un bouton</a:t>
            </a:r>
          </a:p>
          <a:p>
            <a:pPr>
              <a:defRPr/>
            </a:pPr>
            <a:r>
              <a:rPr lang="fr-BE" sz="1200" dirty="0">
                <a:solidFill>
                  <a:schemeClr val="tx1"/>
                </a:solidFill>
                <a:latin typeface="Arial" charset="0"/>
              </a:rPr>
              <a:t>       }</a:t>
            </a:r>
          </a:p>
          <a:p>
            <a:pPr algn="ctr">
              <a:defRPr/>
            </a:pPr>
            <a:endParaRPr lang="fr-BE" i="1" u="sng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33" name="ZoneTexte 14"/>
          <p:cNvSpPr txBox="1">
            <a:spLocks noChangeArrowheads="1"/>
          </p:cNvSpPr>
          <p:nvPr/>
        </p:nvSpPr>
        <p:spPr bwMode="auto">
          <a:xfrm>
            <a:off x="8286750" y="2714625"/>
            <a:ext cx="214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 b="1"/>
              <a:t>)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143504" y="4857760"/>
            <a:ext cx="2786082" cy="1285884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sz="1400" u="sng" dirty="0">
                <a:solidFill>
                  <a:schemeClr val="bg1"/>
                </a:solidFill>
                <a:latin typeface="Arial" charset="0"/>
              </a:rPr>
              <a:t>Interface</a:t>
            </a:r>
            <a:r>
              <a:rPr lang="fr-BE" sz="1400" i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fr-BE" sz="1400" i="1" u="sng" dirty="0" err="1">
                <a:solidFill>
                  <a:schemeClr val="bg1"/>
                </a:solidFill>
              </a:rPr>
              <a:t>ActionListener</a:t>
            </a:r>
            <a:endParaRPr lang="fr-BE" sz="1400" i="1" u="sng" dirty="0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endParaRPr lang="fr-BE" sz="14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BE" sz="1400" dirty="0">
                <a:solidFill>
                  <a:schemeClr val="bg1"/>
                </a:solidFill>
              </a:rPr>
              <a:t>Méthode </a:t>
            </a:r>
            <a:r>
              <a:rPr lang="fr-BE" sz="1400" dirty="0" err="1">
                <a:solidFill>
                  <a:schemeClr val="bg1"/>
                </a:solidFill>
              </a:rPr>
              <a:t>actionPerformed</a:t>
            </a:r>
            <a:r>
              <a:rPr lang="fr-BE" sz="1400" dirty="0">
                <a:solidFill>
                  <a:schemeClr val="bg1"/>
                </a:solidFill>
              </a:rPr>
              <a:t>();</a:t>
            </a:r>
            <a:endParaRPr lang="fr-BE" sz="1400" i="1" u="sng" dirty="0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endParaRPr lang="fr-BE" i="1" u="sng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 rot="5400000" flipH="1" flipV="1">
            <a:off x="6019007" y="4304506"/>
            <a:ext cx="1071562" cy="3492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re 1"/>
          <p:cNvSpPr>
            <a:spLocks noGrp="1"/>
          </p:cNvSpPr>
          <p:nvPr>
            <p:ph type="title"/>
          </p:nvPr>
        </p:nvSpPr>
        <p:spPr>
          <a:xfrm>
            <a:off x="34925" y="-26988"/>
            <a:ext cx="9001125" cy="503238"/>
          </a:xfrm>
        </p:spPr>
        <p:txBody>
          <a:bodyPr/>
          <a:lstStyle/>
          <a:p>
            <a:pPr algn="l"/>
            <a:r>
              <a:rPr lang="fr-BE" altLang="fr-FR" sz="2400" smtClean="0"/>
              <a:t>II. La gestion des événements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1625"/>
            <a:ext cx="75676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14313" y="642938"/>
            <a:ext cx="857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Ci-dessous la liste des interfaces, des types d’événements qu’elles permettent de gérer et les méthodes qu’elles définissent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3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smtClean="0"/>
              <a:t>– </a:t>
            </a:r>
            <a:r>
              <a:rPr lang="fr-BE" altLang="fr-FR" sz="2400" i="1" smtClean="0"/>
              <a:t>Packages et importation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500063" y="2138363"/>
            <a:ext cx="82867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Les classes Swing et AWT les plus importantes se trouvent respectivement dans les package suivants: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	</a:t>
            </a:r>
            <a:r>
              <a:rPr lang="fr-BE" altLang="fr-FR" b="1"/>
              <a:t>Swing</a:t>
            </a:r>
            <a:r>
              <a:rPr lang="fr-BE" altLang="fr-FR"/>
              <a:t> : 		</a:t>
            </a:r>
            <a:r>
              <a:rPr lang="fr-BE" altLang="fr-FR" i="1"/>
              <a:t>javax.swing</a:t>
            </a:r>
          </a:p>
          <a:p>
            <a:pPr eaLnBrk="1" hangingPunct="1"/>
            <a:r>
              <a:rPr lang="fr-BE" altLang="fr-FR" i="1"/>
              <a:t>			javax.swing.event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	</a:t>
            </a:r>
            <a:r>
              <a:rPr lang="fr-BE" altLang="fr-FR" b="1"/>
              <a:t>AWT</a:t>
            </a:r>
            <a:r>
              <a:rPr lang="fr-BE" altLang="fr-FR"/>
              <a:t>: 		</a:t>
            </a:r>
            <a:r>
              <a:rPr lang="fr-BE" altLang="fr-FR" i="1"/>
              <a:t>java.awt</a:t>
            </a:r>
          </a:p>
          <a:p>
            <a:pPr eaLnBrk="1" hangingPunct="1"/>
            <a:r>
              <a:rPr lang="fr-BE" altLang="fr-FR" i="1"/>
              <a:t>			java.awt.event</a:t>
            </a:r>
          </a:p>
          <a:p>
            <a:pPr eaLnBrk="1" hangingPunct="1"/>
            <a:endParaRPr lang="fr-BE" altLang="fr-FR"/>
          </a:p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36513" y="4445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La classe JFrame</a:t>
            </a:r>
          </a:p>
        </p:txBody>
      </p:sp>
      <p:sp>
        <p:nvSpPr>
          <p:cNvPr id="18435" name="ZoneTexte 4"/>
          <p:cNvSpPr txBox="1">
            <a:spLocks noChangeArrowheads="1"/>
          </p:cNvSpPr>
          <p:nvPr/>
        </p:nvSpPr>
        <p:spPr bwMode="auto">
          <a:xfrm>
            <a:off x="214313" y="714375"/>
            <a:ext cx="871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Une </a:t>
            </a:r>
            <a:r>
              <a:rPr lang="fr-BE" altLang="fr-FR" b="1" u="sng">
                <a:solidFill>
                  <a:srgbClr val="2603BD"/>
                </a:solidFill>
              </a:rPr>
              <a:t>fenêtre</a:t>
            </a:r>
            <a:r>
              <a:rPr lang="fr-BE" altLang="fr-FR"/>
              <a:t> est un objet de type </a:t>
            </a:r>
            <a:r>
              <a:rPr lang="fr-BE" altLang="fr-FR" b="1" u="sng">
                <a:solidFill>
                  <a:srgbClr val="2603BD"/>
                </a:solidFill>
              </a:rPr>
              <a:t>JFrame</a:t>
            </a:r>
            <a:r>
              <a:rPr lang="fr-BE" altLang="fr-FR"/>
              <a:t>, classe à laquelle on accède avec la commande d’importation </a:t>
            </a:r>
            <a:r>
              <a:rPr lang="fr-BE" altLang="fr-FR" b="1"/>
              <a:t>import javax.swing.*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85750" y="2859088"/>
          <a:ext cx="8429625" cy="257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474"/>
                <a:gridCol w="3957151"/>
              </a:tblGrid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fr-BE" sz="1400" b="1" i="1" dirty="0" smtClean="0">
                          <a:solidFill>
                            <a:schemeClr val="tx1"/>
                          </a:solidFill>
                        </a:rPr>
                        <a:t>Méthodes</a:t>
                      </a:r>
                      <a:endParaRPr lang="fr-BE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i="1" dirty="0" smtClean="0">
                          <a:solidFill>
                            <a:schemeClr val="tx1"/>
                          </a:solidFill>
                        </a:rPr>
                        <a:t>Descriptions</a:t>
                      </a:r>
                      <a:endParaRPr lang="fr-BE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/>
                </a:tc>
              </a:tr>
              <a:tr h="457156">
                <a:tc>
                  <a:txBody>
                    <a:bodyPr/>
                    <a:lstStyle/>
                    <a:p>
                      <a:r>
                        <a:rPr lang="fr-BE" sz="1200" b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public</a:t>
                      </a:r>
                      <a:r>
                        <a:rPr lang="fr-BE" sz="1200" b="1" dirty="0" smtClean="0"/>
                        <a:t> 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void</a:t>
                      </a:r>
                      <a:r>
                        <a:rPr lang="fr-BE" sz="1200" b="1" dirty="0" smtClean="0"/>
                        <a:t> </a:t>
                      </a:r>
                      <a:r>
                        <a:rPr lang="fr-BE" sz="1200" dirty="0" err="1" smtClean="0"/>
                        <a:t>setTitle</a:t>
                      </a:r>
                      <a:r>
                        <a:rPr lang="fr-BE" sz="1200" dirty="0" smtClean="0"/>
                        <a:t>(</a:t>
                      </a:r>
                      <a:r>
                        <a:rPr lang="fr-BE" sz="1200" b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String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dirty="0" err="1" smtClean="0"/>
                        <a:t>title</a:t>
                      </a:r>
                      <a:r>
                        <a:rPr lang="fr-BE" sz="1200" dirty="0" smtClean="0"/>
                        <a:t>)</a:t>
                      </a:r>
                      <a:endParaRPr lang="fr-BE" sz="1200" b="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dirty="0" smtClean="0"/>
                        <a:t>pour définir le titre de la fenêtre</a:t>
                      </a:r>
                    </a:p>
                    <a:p>
                      <a:endParaRPr lang="fr-BE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/>
                </a:tc>
              </a:tr>
              <a:tr h="457156">
                <a:tc>
                  <a:txBody>
                    <a:bodyPr/>
                    <a:lstStyle/>
                    <a:p>
                      <a:r>
                        <a:rPr lang="fr-BE" sz="1200" b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public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void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dirty="0" err="1" smtClean="0"/>
                        <a:t>setVisible</a:t>
                      </a:r>
                      <a:r>
                        <a:rPr lang="fr-BE" sz="1200" dirty="0" smtClean="0"/>
                        <a:t>(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boolean</a:t>
                      </a:r>
                      <a:r>
                        <a:rPr lang="fr-BE" sz="1200" dirty="0" smtClean="0"/>
                        <a:t> b), </a:t>
                      </a:r>
                      <a:endParaRPr lang="fr-BE" sz="1200" b="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dirty="0" smtClean="0"/>
                        <a:t>pour afficher la fenêtre</a:t>
                      </a:r>
                    </a:p>
                    <a:p>
                      <a:endParaRPr lang="fr-BE" sz="1200" b="0" dirty="0"/>
                    </a:p>
                  </a:txBody>
                  <a:tcPr marL="91439" marR="91439" marT="45711" marB="45711"/>
                </a:tc>
              </a:tr>
              <a:tr h="370768">
                <a:tc>
                  <a:txBody>
                    <a:bodyPr/>
                    <a:lstStyle/>
                    <a:p>
                      <a:r>
                        <a:rPr lang="fr-BE" sz="1200" b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public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void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dirty="0" err="1" smtClean="0"/>
                        <a:t>setSize</a:t>
                      </a:r>
                      <a:r>
                        <a:rPr lang="fr-BE" sz="1200" dirty="0" smtClean="0"/>
                        <a:t>(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int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dirty="0" err="1" smtClean="0"/>
                        <a:t>width</a:t>
                      </a:r>
                      <a:r>
                        <a:rPr lang="fr-BE" sz="1200" dirty="0" smtClean="0"/>
                        <a:t>, 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int</a:t>
                      </a:r>
                      <a:r>
                        <a:rPr lang="fr-BE" sz="1200" b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fr-BE" sz="1200" dirty="0" err="1" smtClean="0"/>
                        <a:t>height</a:t>
                      </a:r>
                      <a:r>
                        <a:rPr lang="fr-BE" sz="1200" dirty="0" smtClean="0"/>
                        <a:t>)</a:t>
                      </a:r>
                      <a:endParaRPr lang="fr-BE" sz="1200" b="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pour préciser les dimensions de la fenêtre</a:t>
                      </a:r>
                      <a:endParaRPr lang="fr-BE" sz="1200" b="0" dirty="0"/>
                    </a:p>
                  </a:txBody>
                  <a:tcPr marL="91439" marR="91439" marT="45711" marB="45711"/>
                </a:tc>
              </a:tr>
              <a:tr h="457156">
                <a:tc>
                  <a:txBody>
                    <a:bodyPr/>
                    <a:lstStyle/>
                    <a:p>
                      <a:r>
                        <a:rPr lang="fr-BE" sz="1200" b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public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void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dirty="0" err="1" smtClean="0"/>
                        <a:t>setDefaultCloseOperation</a:t>
                      </a:r>
                      <a:r>
                        <a:rPr lang="fr-BE" sz="1200" dirty="0" smtClean="0"/>
                        <a:t>(</a:t>
                      </a:r>
                      <a:r>
                        <a:rPr lang="fr-BE" sz="1200" b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int</a:t>
                      </a:r>
                      <a:r>
                        <a:rPr lang="fr-BE" sz="1200" dirty="0" smtClean="0"/>
                        <a:t> </a:t>
                      </a:r>
                      <a:r>
                        <a:rPr lang="fr-BE" sz="1200" dirty="0" err="1" smtClean="0"/>
                        <a:t>operation</a:t>
                      </a:r>
                      <a:r>
                        <a:rPr lang="fr-BE" sz="1200" dirty="0" smtClean="0"/>
                        <a:t>)</a:t>
                      </a:r>
                      <a:r>
                        <a:rPr lang="fr-BE" sz="1200" b="0" dirty="0" smtClean="0"/>
                        <a:t>	</a:t>
                      </a:r>
                      <a:endParaRPr lang="fr-BE" sz="1200" b="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pour déterminer le comportement de la fenêtre lors de sa fermeture</a:t>
                      </a:r>
                      <a:endParaRPr lang="fr-BE" sz="1200" b="1" dirty="0"/>
                    </a:p>
                  </a:txBody>
                  <a:tcPr marL="91439" marR="91439" marT="45711" marB="45711"/>
                </a:tc>
              </a:tr>
              <a:tr h="457156">
                <a:tc>
                  <a:txBody>
                    <a:bodyPr/>
                    <a:lstStyle/>
                    <a:p>
                      <a:r>
                        <a:rPr lang="fr-BE" sz="1200" b="1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BE" sz="1200" b="0" dirty="0" smtClean="0"/>
                        <a:t> </a:t>
                      </a:r>
                      <a:r>
                        <a:rPr lang="fr-BE" sz="1200" b="1" kern="12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BE" sz="1200" b="0" dirty="0" smtClean="0"/>
                        <a:t> </a:t>
                      </a:r>
                      <a:r>
                        <a:rPr lang="fr-BE" sz="1200" b="0" dirty="0" err="1" smtClean="0"/>
                        <a:t>setLocationRemlativeTo</a:t>
                      </a:r>
                      <a:r>
                        <a:rPr lang="fr-BE" sz="1200" b="0" dirty="0" smtClean="0"/>
                        <a:t>(</a:t>
                      </a:r>
                      <a:r>
                        <a:rPr lang="fr-BE" sz="1200" b="1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r>
                        <a:rPr lang="fr-BE" sz="1200" b="0" dirty="0" smtClean="0"/>
                        <a:t> c)</a:t>
                      </a:r>
                      <a:endParaRPr lang="fr-BE" sz="1200" b="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r>
                        <a:rPr lang="fr-BE" sz="1200" b="0" dirty="0" smtClean="0"/>
                        <a:t>pour positionner la fenêtre</a:t>
                      </a:r>
                      <a:r>
                        <a:rPr lang="fr-BE" sz="1200" b="0" baseline="0" dirty="0" smtClean="0"/>
                        <a:t> par rapport à un autre composant</a:t>
                      </a:r>
                      <a:endParaRPr lang="fr-BE" sz="1200" b="0" dirty="0"/>
                    </a:p>
                  </a:txBody>
                  <a:tcPr marL="91439" marR="91439" marT="45711" marB="45711"/>
                </a:tc>
              </a:tr>
            </a:tbl>
          </a:graphicData>
        </a:graphic>
      </p:graphicFrame>
      <p:pic>
        <p:nvPicPr>
          <p:cNvPr id="18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071563"/>
            <a:ext cx="2552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"/>
          <p:cNvSpPr>
            <a:spLocks noGrp="1"/>
          </p:cNvSpPr>
          <p:nvPr>
            <p:ph type="title"/>
          </p:nvPr>
        </p:nvSpPr>
        <p:spPr>
          <a:xfrm>
            <a:off x="36513" y="4445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La classe JDialog</a:t>
            </a:r>
          </a:p>
        </p:txBody>
      </p:sp>
      <p:sp>
        <p:nvSpPr>
          <p:cNvPr id="19459" name="ZoneTexte 4"/>
          <p:cNvSpPr txBox="1">
            <a:spLocks noChangeArrowheads="1"/>
          </p:cNvSpPr>
          <p:nvPr/>
        </p:nvSpPr>
        <p:spPr bwMode="auto">
          <a:xfrm>
            <a:off x="214313" y="1093788"/>
            <a:ext cx="86439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C'est la classe qui permet de créer des boîtes de dialogues sur mesure. </a:t>
            </a:r>
          </a:p>
          <a:p>
            <a:pPr eaLnBrk="1" hangingPunct="1"/>
            <a:r>
              <a:rPr lang="fr-BE" altLang="fr-FR"/>
              <a:t>Pour des dialogues simples, on préfèrera utiliser la classe </a:t>
            </a:r>
            <a:r>
              <a:rPr lang="fr-BE" altLang="fr-FR" b="1" u="sng">
                <a:solidFill>
                  <a:srgbClr val="2603BD"/>
                </a:solidFill>
              </a:rPr>
              <a:t>JOptionPane</a:t>
            </a:r>
            <a:r>
              <a:rPr lang="fr-BE" altLang="fr-FR"/>
              <a:t>. Typiquement, l'image ci-contre est obtenue à l'aide de </a:t>
            </a:r>
            <a:r>
              <a:rPr lang="fr-BE" altLang="fr-FR" b="1" u="sng">
                <a:solidFill>
                  <a:srgbClr val="2603BD"/>
                </a:solidFill>
              </a:rPr>
              <a:t>JOptionPane</a:t>
            </a:r>
            <a:r>
              <a:rPr lang="fr-BE" altLang="fr-FR"/>
              <a:t>. </a:t>
            </a:r>
          </a:p>
          <a:p>
            <a:pPr eaLnBrk="1" hangingPunct="1"/>
            <a:r>
              <a:rPr lang="fr-BE" altLang="fr-FR"/>
              <a:t>Il existe une classe toute faite pour obtenir une boite de dialogue permettant de choisir un fichier : </a:t>
            </a:r>
            <a:r>
              <a:rPr lang="fr-BE" altLang="fr-FR" b="1" u="sng">
                <a:solidFill>
                  <a:srgbClr val="2603BD"/>
                </a:solidFill>
              </a:rPr>
              <a:t>JFileChooser</a:t>
            </a:r>
            <a:r>
              <a:rPr lang="fr-BE" altLang="fr-FR"/>
              <a:t>.</a:t>
            </a:r>
          </a:p>
        </p:txBody>
      </p:sp>
      <p:pic>
        <p:nvPicPr>
          <p:cNvPr id="19460" name="Picture 2" descr="\scalebox{.7}{\includegraphics{dialog.eps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286125"/>
            <a:ext cx="41386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3"/>
          <p:cNvSpPr>
            <a:spLocks noGrp="1"/>
          </p:cNvSpPr>
          <p:nvPr>
            <p:ph type="title"/>
          </p:nvPr>
        </p:nvSpPr>
        <p:spPr>
          <a:xfrm>
            <a:off x="36513" y="4445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</a:t>
            </a:r>
            <a:r>
              <a:rPr lang="fr-BE" altLang="fr-FR" sz="2400" i="1" smtClean="0"/>
              <a:t>– Principes de création d’une fenêtre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14313" y="1450975"/>
            <a:ext cx="871537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Une fenêtre graphique en </a:t>
            </a:r>
            <a:r>
              <a:rPr lang="fr-BE" altLang="fr-FR" b="1"/>
              <a:t>Java</a:t>
            </a:r>
            <a:r>
              <a:rPr lang="fr-BE" altLang="fr-FR"/>
              <a:t> se compose des éléments suivants:</a:t>
            </a:r>
          </a:p>
          <a:p>
            <a:pPr eaLnBrk="1" hangingPunct="1"/>
            <a:endParaRPr lang="fr-BE" altLang="fr-FR" i="1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Une </a:t>
            </a:r>
            <a:r>
              <a:rPr lang="fr-BE" altLang="fr-FR" b="1" u="sng">
                <a:solidFill>
                  <a:srgbClr val="2603BD"/>
                </a:solidFill>
              </a:rPr>
              <a:t>fenêtre</a:t>
            </a:r>
            <a:r>
              <a:rPr lang="fr-BE" altLang="fr-FR"/>
              <a:t> ou </a:t>
            </a:r>
            <a:r>
              <a:rPr lang="fr-BE" altLang="fr-FR" b="1" u="sng">
                <a:solidFill>
                  <a:srgbClr val="2603BD"/>
                </a:solidFill>
              </a:rPr>
              <a:t>cadre</a:t>
            </a:r>
            <a:r>
              <a:rPr lang="fr-BE" altLang="fr-FR"/>
              <a:t> (frame) qui peut être créé en utilisant la classe JFrame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BE" altLang="fr-FR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Un </a:t>
            </a:r>
            <a:r>
              <a:rPr lang="fr-BE" altLang="fr-FR" b="1" u="sng">
                <a:solidFill>
                  <a:srgbClr val="2603BD"/>
                </a:solidFill>
              </a:rPr>
              <a:t>panneau</a:t>
            </a:r>
            <a:r>
              <a:rPr lang="fr-BE" altLang="fr-FR"/>
              <a:t> (panel) ou un </a:t>
            </a:r>
            <a:r>
              <a:rPr lang="fr-BE" altLang="fr-FR" b="1" u="sng">
                <a:solidFill>
                  <a:srgbClr val="2603BD"/>
                </a:solidFill>
              </a:rPr>
              <a:t>carreau</a:t>
            </a:r>
            <a:r>
              <a:rPr lang="fr-BE" altLang="fr-FR"/>
              <a:t> (pane) contenant tous les boutons, champs textuels, libellés et autres composants. Les panneaux sont créés à l'aide de la classe JPanel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BE" altLang="fr-FR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Les </a:t>
            </a:r>
            <a:r>
              <a:rPr lang="fr-BE" altLang="fr-FR" b="1" u="sng">
                <a:solidFill>
                  <a:srgbClr val="2603BD"/>
                </a:solidFill>
              </a:rPr>
              <a:t>contrôles</a:t>
            </a:r>
            <a:r>
              <a:rPr lang="fr-BE" altLang="fr-FR"/>
              <a:t> </a:t>
            </a:r>
            <a:r>
              <a:rPr lang="fr-BE" altLang="fr-FR" b="1" u="sng">
                <a:solidFill>
                  <a:srgbClr val="2603BD"/>
                </a:solidFill>
              </a:rPr>
              <a:t>graphiques</a:t>
            </a:r>
            <a:r>
              <a:rPr lang="fr-BE" altLang="fr-FR"/>
              <a:t> tels que les boutons (JButton), les champs textuels (JTextField), les listes (JList), etc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fr-BE" altLang="fr-FR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BE" altLang="fr-FR"/>
              <a:t>Les </a:t>
            </a:r>
            <a:r>
              <a:rPr lang="fr-BE" altLang="fr-FR" b="1" u="sng">
                <a:solidFill>
                  <a:srgbClr val="2603BD"/>
                </a:solidFill>
              </a:rPr>
              <a:t>gestionnaires</a:t>
            </a:r>
            <a:r>
              <a:rPr lang="fr-BE" altLang="fr-FR"/>
              <a:t> </a:t>
            </a:r>
            <a:r>
              <a:rPr lang="fr-BE" altLang="fr-FR" b="1" u="sng">
                <a:solidFill>
                  <a:srgbClr val="2603BD"/>
                </a:solidFill>
              </a:rPr>
              <a:t>de</a:t>
            </a:r>
            <a:r>
              <a:rPr lang="fr-BE" altLang="fr-FR"/>
              <a:t> </a:t>
            </a:r>
            <a:r>
              <a:rPr lang="fr-BE" altLang="fr-FR" b="1" u="sng">
                <a:solidFill>
                  <a:srgbClr val="2603BD"/>
                </a:solidFill>
              </a:rPr>
              <a:t>disposition</a:t>
            </a:r>
            <a:r>
              <a:rPr lang="fr-BE" altLang="fr-FR"/>
              <a:t> (layout managers) qui aident à organiser tous les contrôles graphiques dans un panneau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3"/>
          <p:cNvSpPr>
            <a:spLocks noGrp="1"/>
          </p:cNvSpPr>
          <p:nvPr>
            <p:ph type="title"/>
          </p:nvPr>
        </p:nvSpPr>
        <p:spPr>
          <a:xfrm>
            <a:off x="36513" y="44450"/>
            <a:ext cx="9144000" cy="500063"/>
          </a:xfrm>
        </p:spPr>
        <p:txBody>
          <a:bodyPr/>
          <a:lstStyle/>
          <a:p>
            <a:pPr algn="l"/>
            <a:r>
              <a:rPr lang="fr-BE" altLang="fr-FR" sz="2800" smtClean="0"/>
              <a:t>I. AWT et Swing </a:t>
            </a:r>
            <a:r>
              <a:rPr lang="fr-BE" altLang="fr-FR" sz="2400" i="1" smtClean="0"/>
              <a:t>– Principes de création d’une fenêtre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14313" y="642938"/>
            <a:ext cx="8715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Un programme commence par créer une </a:t>
            </a:r>
            <a:r>
              <a:rPr lang="fr-BE" altLang="fr-FR" b="1" u="sng">
                <a:solidFill>
                  <a:srgbClr val="2603BD"/>
                </a:solidFill>
              </a:rPr>
              <a:t>instance</a:t>
            </a:r>
            <a:r>
              <a:rPr lang="fr-BE" altLang="fr-FR"/>
              <a:t> de </a:t>
            </a:r>
            <a:r>
              <a:rPr lang="fr-BE" altLang="fr-FR" b="1" u="sng">
                <a:solidFill>
                  <a:srgbClr val="2603BD"/>
                </a:solidFill>
              </a:rPr>
              <a:t>JPanel</a:t>
            </a:r>
            <a:r>
              <a:rPr lang="fr-BE" altLang="fr-FR"/>
              <a:t> et lui affecte un </a:t>
            </a:r>
            <a:r>
              <a:rPr lang="fr-BE" altLang="fr-FR" b="1" u="sng">
                <a:solidFill>
                  <a:srgbClr val="2603BD"/>
                </a:solidFill>
              </a:rPr>
              <a:t>gestionnaire</a:t>
            </a:r>
            <a:r>
              <a:rPr lang="fr-BE" altLang="fr-FR"/>
              <a:t> </a:t>
            </a:r>
            <a:r>
              <a:rPr lang="fr-BE" altLang="fr-FR" b="1" u="sng">
                <a:solidFill>
                  <a:srgbClr val="2603BD"/>
                </a:solidFill>
              </a:rPr>
              <a:t>de</a:t>
            </a:r>
            <a:r>
              <a:rPr lang="fr-BE" altLang="fr-FR"/>
              <a:t> </a:t>
            </a:r>
            <a:r>
              <a:rPr lang="fr-BE" altLang="fr-FR" b="1" u="sng">
                <a:solidFill>
                  <a:srgbClr val="2603BD"/>
                </a:solidFill>
              </a:rPr>
              <a:t>disposition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Ensuite, il peut créer des </a:t>
            </a:r>
            <a:r>
              <a:rPr lang="fr-BE" altLang="fr-FR" b="1" u="sng">
                <a:solidFill>
                  <a:srgbClr val="2603BD"/>
                </a:solidFill>
              </a:rPr>
              <a:t>contrôles</a:t>
            </a:r>
            <a:r>
              <a:rPr lang="fr-BE" altLang="fr-FR"/>
              <a:t> </a:t>
            </a:r>
            <a:r>
              <a:rPr lang="fr-BE" altLang="fr-FR" b="1" u="sng">
                <a:solidFill>
                  <a:srgbClr val="2603BD"/>
                </a:solidFill>
              </a:rPr>
              <a:t>graphiques</a:t>
            </a:r>
            <a:r>
              <a:rPr lang="fr-BE" altLang="fr-FR"/>
              <a:t> et les ajouter au panneau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Enfin, il ajoute le panneau au </a:t>
            </a:r>
            <a:r>
              <a:rPr lang="fr-BE" altLang="fr-FR" b="1" u="sng">
                <a:solidFill>
                  <a:srgbClr val="2603BD"/>
                </a:solidFill>
              </a:rPr>
              <a:t>cadre</a:t>
            </a:r>
            <a:r>
              <a:rPr lang="fr-BE" altLang="fr-FR"/>
              <a:t>, fixe les </a:t>
            </a:r>
            <a:r>
              <a:rPr lang="fr-BE" altLang="fr-FR" b="1" u="sng">
                <a:solidFill>
                  <a:srgbClr val="2603BD"/>
                </a:solidFill>
              </a:rPr>
              <a:t>dimensions</a:t>
            </a:r>
            <a:r>
              <a:rPr lang="fr-BE" altLang="fr-FR"/>
              <a:t> du cadre et le rend </a:t>
            </a:r>
            <a:r>
              <a:rPr lang="fr-BE" altLang="fr-FR" b="1" u="sng">
                <a:solidFill>
                  <a:srgbClr val="2603BD"/>
                </a:solidFill>
              </a:rPr>
              <a:t>visible</a:t>
            </a:r>
            <a:r>
              <a:rPr lang="fr-BE" altLang="fr-FR"/>
              <a:t> </a:t>
            </a:r>
          </a:p>
        </p:txBody>
      </p:sp>
      <p:pic>
        <p:nvPicPr>
          <p:cNvPr id="21508" name="Image 7" descr="logo-jav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386138"/>
            <a:ext cx="71438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Groupe 12"/>
          <p:cNvGrpSpPr>
            <a:grpSpLocks/>
          </p:cNvGrpSpPr>
          <p:nvPr/>
        </p:nvGrpSpPr>
        <p:grpSpPr bwMode="auto">
          <a:xfrm>
            <a:off x="2786063" y="2857500"/>
            <a:ext cx="3714750" cy="2357438"/>
            <a:chOff x="2786050" y="3286124"/>
            <a:chExt cx="3714776" cy="2357454"/>
          </a:xfrm>
        </p:grpSpPr>
        <p:sp>
          <p:nvSpPr>
            <p:cNvPr id="21523" name="Rectangle 4"/>
            <p:cNvSpPr>
              <a:spLocks noChangeArrowheads="1"/>
            </p:cNvSpPr>
            <p:nvPr/>
          </p:nvSpPr>
          <p:spPr bwMode="auto">
            <a:xfrm>
              <a:off x="2786050" y="3286124"/>
              <a:ext cx="3714776" cy="2357454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BE" altLang="fr-FR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86050" y="3286124"/>
              <a:ext cx="3714776" cy="28575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latin typeface="Arial" charset="0"/>
                <a:cs typeface="Arial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 bwMode="auto">
            <a:xfrm>
              <a:off x="5429256" y="3286124"/>
              <a:ext cx="357190" cy="21431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r-BE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-</a:t>
              </a:r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5786446" y="3286124"/>
              <a:ext cx="357190" cy="21431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fr-B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 bwMode="auto">
            <a:xfrm>
              <a:off x="6143636" y="3286124"/>
              <a:ext cx="357190" cy="21431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r-BE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X</a:t>
              </a:r>
            </a:p>
          </p:txBody>
        </p:sp>
        <p:sp>
          <p:nvSpPr>
            <p:cNvPr id="21530" name="Rectangle 11"/>
            <p:cNvSpPr>
              <a:spLocks noChangeArrowheads="1"/>
            </p:cNvSpPr>
            <p:nvPr/>
          </p:nvSpPr>
          <p:spPr bwMode="auto">
            <a:xfrm>
              <a:off x="5929322" y="3357562"/>
              <a:ext cx="71438" cy="71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BE" altLang="fr-FR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2857500" y="3214688"/>
            <a:ext cx="3571875" cy="1928812"/>
          </a:xfrm>
          <a:prstGeom prst="rect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fr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1" name="Rectangle 15"/>
          <p:cNvSpPr>
            <a:spLocks noChangeArrowheads="1"/>
          </p:cNvSpPr>
          <p:nvPr/>
        </p:nvSpPr>
        <p:spPr bwMode="auto">
          <a:xfrm>
            <a:off x="4357688" y="3500438"/>
            <a:ext cx="1785937" cy="28575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21512" name="Rectangle 16"/>
          <p:cNvSpPr>
            <a:spLocks noChangeArrowheads="1"/>
          </p:cNvSpPr>
          <p:nvPr/>
        </p:nvSpPr>
        <p:spPr bwMode="auto">
          <a:xfrm>
            <a:off x="4357688" y="3929063"/>
            <a:ext cx="1785937" cy="28575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21513" name="ZoneTexte 17"/>
          <p:cNvSpPr txBox="1">
            <a:spLocks noChangeArrowheads="1"/>
          </p:cNvSpPr>
          <p:nvPr/>
        </p:nvSpPr>
        <p:spPr bwMode="auto">
          <a:xfrm>
            <a:off x="3071813" y="3500438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Nom</a:t>
            </a:r>
          </a:p>
        </p:txBody>
      </p:sp>
      <p:sp>
        <p:nvSpPr>
          <p:cNvPr id="21514" name="ZoneTexte 18"/>
          <p:cNvSpPr txBox="1">
            <a:spLocks noChangeArrowheads="1"/>
          </p:cNvSpPr>
          <p:nvPr/>
        </p:nvSpPr>
        <p:spPr bwMode="auto">
          <a:xfrm>
            <a:off x="3071813" y="385762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Prénom</a:t>
            </a: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4572000" y="4429132"/>
            <a:ext cx="1357322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B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Valider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4313" y="3071813"/>
            <a:ext cx="1785937" cy="642937"/>
          </a:xfrm>
          <a:prstGeom prst="wedgeRectCallout">
            <a:avLst>
              <a:gd name="adj1" fmla="val 100622"/>
              <a:gd name="adj2" fmla="val -567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/>
              <a:t>Fenêtre</a:t>
            </a:r>
          </a:p>
          <a:p>
            <a:pPr algn="ctr">
              <a:defRPr/>
            </a:pPr>
            <a:r>
              <a:rPr lang="fr-BE" dirty="0"/>
              <a:t>(</a:t>
            </a:r>
            <a:r>
              <a:rPr lang="fr-BE" dirty="0" err="1"/>
              <a:t>JFrame</a:t>
            </a:r>
            <a:r>
              <a:rPr lang="fr-BE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4313" y="4857750"/>
            <a:ext cx="1785937" cy="571500"/>
          </a:xfrm>
          <a:prstGeom prst="wedgeRectCallout">
            <a:avLst>
              <a:gd name="adj1" fmla="val 114323"/>
              <a:gd name="adj2" fmla="val -1007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BE" sz="1600" dirty="0"/>
              <a:t>Gestionnaire de disposition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4313" y="3929063"/>
            <a:ext cx="1785937" cy="571500"/>
          </a:xfrm>
          <a:prstGeom prst="wedgeRectCallout">
            <a:avLst>
              <a:gd name="adj1" fmla="val 114323"/>
              <a:gd name="adj2" fmla="val -1007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 err="1"/>
              <a:t>JLabel</a:t>
            </a:r>
            <a:endParaRPr lang="fr-BE" dirty="0"/>
          </a:p>
        </p:txBody>
      </p:sp>
      <p:sp>
        <p:nvSpPr>
          <p:cNvPr id="24" name="Rectangle 23"/>
          <p:cNvSpPr/>
          <p:nvPr/>
        </p:nvSpPr>
        <p:spPr>
          <a:xfrm>
            <a:off x="7000875" y="3500438"/>
            <a:ext cx="1785938" cy="571500"/>
          </a:xfrm>
          <a:prstGeom prst="wedgeRectCallout">
            <a:avLst>
              <a:gd name="adj1" fmla="val -101292"/>
              <a:gd name="adj2" fmla="val 524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 err="1"/>
              <a:t>JTextField</a:t>
            </a:r>
            <a:endParaRPr lang="fr-BE" dirty="0"/>
          </a:p>
        </p:txBody>
      </p:sp>
      <p:sp>
        <p:nvSpPr>
          <p:cNvPr id="25" name="Rectangle 24"/>
          <p:cNvSpPr/>
          <p:nvPr/>
        </p:nvSpPr>
        <p:spPr>
          <a:xfrm>
            <a:off x="7000875" y="4357688"/>
            <a:ext cx="1785938" cy="571500"/>
          </a:xfrm>
          <a:prstGeom prst="wedgeRectCallout">
            <a:avLst>
              <a:gd name="adj1" fmla="val -117878"/>
              <a:gd name="adj2" fmla="val -38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 err="1"/>
              <a:t>JButton</a:t>
            </a:r>
            <a:endParaRPr lang="fr-BE" dirty="0"/>
          </a:p>
        </p:txBody>
      </p:sp>
      <p:sp>
        <p:nvSpPr>
          <p:cNvPr id="26" name="Rectangle 25"/>
          <p:cNvSpPr/>
          <p:nvPr/>
        </p:nvSpPr>
        <p:spPr>
          <a:xfrm>
            <a:off x="7000875" y="2500313"/>
            <a:ext cx="1785938" cy="642937"/>
          </a:xfrm>
          <a:prstGeom prst="wedgeRectCallout">
            <a:avLst>
              <a:gd name="adj1" fmla="val -80380"/>
              <a:gd name="adj2" fmla="val 1207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/>
              <a:t>Panneau (</a:t>
            </a:r>
            <a:r>
              <a:rPr lang="fr-BE" dirty="0" err="1"/>
              <a:t>JPanel</a:t>
            </a:r>
            <a:r>
              <a:rPr lang="fr-BE" dirty="0"/>
              <a:t>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3"/>
          <p:cNvSpPr>
            <a:spLocks noGrp="1"/>
          </p:cNvSpPr>
          <p:nvPr>
            <p:ph type="title"/>
          </p:nvPr>
        </p:nvSpPr>
        <p:spPr>
          <a:xfrm>
            <a:off x="36513" y="115888"/>
            <a:ext cx="9144000" cy="500062"/>
          </a:xfrm>
        </p:spPr>
        <p:txBody>
          <a:bodyPr/>
          <a:lstStyle/>
          <a:p>
            <a:r>
              <a:rPr lang="fr-BE" altLang="fr-FR" sz="2800" smtClean="0"/>
              <a:t>I. AWT et Swing </a:t>
            </a:r>
            <a:r>
              <a:rPr lang="fr-BE" altLang="fr-FR" sz="2400" i="1" smtClean="0"/>
              <a:t>– Principes de création d’une fenêtre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214313" y="1397000"/>
            <a:ext cx="871537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/>
              <a:t>Mais l'affichage du </a:t>
            </a:r>
            <a:r>
              <a:rPr lang="fr-BE" altLang="fr-FR" b="1" u="sng">
                <a:solidFill>
                  <a:srgbClr val="2603BD"/>
                </a:solidFill>
              </a:rPr>
              <a:t>cadre</a:t>
            </a:r>
            <a:r>
              <a:rPr lang="fr-BE" altLang="fr-FR"/>
              <a:t> n'est qu'une partie du travail, parce que les contrôles graphiques doivent savoir comment </a:t>
            </a:r>
            <a:r>
              <a:rPr lang="fr-BE" altLang="fr-FR" b="1" u="sng">
                <a:solidFill>
                  <a:srgbClr val="2603BD"/>
                </a:solidFill>
              </a:rPr>
              <a:t>répondre</a:t>
            </a:r>
            <a:r>
              <a:rPr lang="fr-BE" altLang="fr-FR"/>
              <a:t> à divers </a:t>
            </a:r>
            <a:r>
              <a:rPr lang="fr-BE" altLang="fr-FR" b="1" u="sng">
                <a:solidFill>
                  <a:srgbClr val="2603BD"/>
                </a:solidFill>
              </a:rPr>
              <a:t>événements</a:t>
            </a:r>
            <a:r>
              <a:rPr lang="fr-BE" altLang="fr-FR"/>
              <a:t> (events), tels qu'un clic sur un bouton. </a:t>
            </a:r>
          </a:p>
          <a:p>
            <a:pPr eaLnBrk="1" hangingPunct="1"/>
            <a:r>
              <a:rPr lang="fr-BE" altLang="fr-FR"/>
              <a:t/>
            </a:r>
            <a:br>
              <a:rPr lang="fr-BE" altLang="fr-FR"/>
            </a:br>
            <a:r>
              <a:rPr lang="fr-BE" altLang="fr-FR"/>
              <a:t>Dans un premier temps, nous allons apprendre à afficher des fenêtres, utiliser les gestionnaires de disposition et y ajouter des composants graphiques. </a:t>
            </a:r>
          </a:p>
          <a:p>
            <a:pPr eaLnBrk="1" hangingPunct="1"/>
            <a:endParaRPr lang="fr-BE" altLang="fr-FR"/>
          </a:p>
          <a:p>
            <a:pPr eaLnBrk="1" hangingPunct="1"/>
            <a:r>
              <a:rPr lang="fr-BE" altLang="fr-FR"/>
              <a:t>Dans un second temps, nous verrons comment écrire le code qui traite les événements qui peuvent concerner les éléments de cette fenêtre. </a:t>
            </a:r>
          </a:p>
          <a:p>
            <a:pPr eaLnBrk="1" hangingPunct="1"/>
            <a:r>
              <a:rPr lang="fr-BE" altLang="fr-FR"/>
              <a:t/>
            </a:r>
            <a:br>
              <a:rPr lang="fr-BE" altLang="fr-FR"/>
            </a:br>
            <a:r>
              <a:rPr lang="fr-BE" altLang="fr-FR"/>
              <a:t>Notre objectif est donc la création d'une calculatrice simple capable d'ajouter deux nombres et d'afficher le résultat. </a:t>
            </a:r>
          </a:p>
          <a:p>
            <a:pPr eaLnBrk="1" hangingPunct="1"/>
            <a:r>
              <a:rPr lang="fr-BE" altLang="fr-FR"/>
              <a:t>Créons dans Eclipse le projet MaCalculatrice et la classe CalculatriceSimple.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Wavenet Technifutur">
  <a:themeElements>
    <a:clrScheme name="wavenet-formation-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net-formation-dark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venet-formation-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WVN Evoliris</Template>
  <TotalTime>1489</TotalTime>
  <Words>2411</Words>
  <Application>Microsoft Office PowerPoint</Application>
  <PresentationFormat>Affichage à l'écran (4:3)</PresentationFormat>
  <Paragraphs>461</Paragraphs>
  <Slides>39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Arial</vt:lpstr>
      <vt:lpstr>Calibri</vt:lpstr>
      <vt:lpstr>Eras Bold ITC</vt:lpstr>
      <vt:lpstr>Template Wavenet Technifutur</vt:lpstr>
      <vt:lpstr>Présentation PowerPoint</vt:lpstr>
      <vt:lpstr>Présentation PowerPoint</vt:lpstr>
      <vt:lpstr>I. AWT et Swing - Introduction</vt:lpstr>
      <vt:lpstr>I. AWT et Swing – Packages et importation</vt:lpstr>
      <vt:lpstr>I. AWT et Swing – La classe JFrame</vt:lpstr>
      <vt:lpstr>I. AWT et Swing – La classe JDialog</vt:lpstr>
      <vt:lpstr>I. AWT et Swing– Principes de création d’une fenêtre</vt:lpstr>
      <vt:lpstr>I. AWT et Swing – Principes de création d’une fenêtre</vt:lpstr>
      <vt:lpstr>I. AWT et Swing – Principes de création d’une fenêtre</vt:lpstr>
      <vt:lpstr>I. AWT et Swing – Les gestionnaires de disposition</vt:lpstr>
      <vt:lpstr>I. AWT et Swing – Les gestionnaires de disposition  (FlowLayout)</vt:lpstr>
      <vt:lpstr>I. AWT et Swing – Les gestionnaires de disposition (GridLayout)</vt:lpstr>
      <vt:lpstr>I. AWT et Swing – Les gestionnaires de disposition  (BorderLayout)</vt:lpstr>
      <vt:lpstr>I. AWT et Swing – Les gestionnaires de disposition (BoxLayout)</vt:lpstr>
      <vt:lpstr>I. AWT et Swing – Les gestionnaires de disposition  (GridBagLayout)</vt:lpstr>
      <vt:lpstr>I. AWT et Swing – Les gestionnaires de disposition  (GridBagLayout)</vt:lpstr>
      <vt:lpstr>I. AWT et Swing – Les gestionnaires de disposition (CardLayout)</vt:lpstr>
      <vt:lpstr>I. AWT et Swing – Se passer des gestionnaires de disposition</vt:lpstr>
      <vt:lpstr>I. AWT et Swing – Les composants graphiques</vt:lpstr>
      <vt:lpstr>I. AWT et Swing – Les composants graphiques</vt:lpstr>
      <vt:lpstr>I. AWT et Swing – Les composants graphiques</vt:lpstr>
      <vt:lpstr>I. AWT et Swing – Les composants graphiques</vt:lpstr>
      <vt:lpstr>I. AWT et Swing – Les composants graphiques</vt:lpstr>
      <vt:lpstr>I. AWT et Swing– Les composants graphiques</vt:lpstr>
      <vt:lpstr>I. AWT et Swing– Le container JDesktopPane</vt:lpstr>
      <vt:lpstr>I. AWT et Swing – Le container JDesktopPane   (la classe DesktopManager)</vt:lpstr>
      <vt:lpstr>I. AWT et Swing – Le container JDesktopPane</vt:lpstr>
      <vt:lpstr>I. AWT et Swing – Les classes Container et JComponent</vt:lpstr>
      <vt:lpstr>I. AWT et Swing – Démonstration</vt:lpstr>
      <vt:lpstr>II. La gestion des événements – Les listeners </vt:lpstr>
      <vt:lpstr>II. La gestion des événements– Les listeners </vt:lpstr>
      <vt:lpstr>II. La gestion des événements– Les classes internes (rappel)</vt:lpstr>
      <vt:lpstr>II. La gestion des événements – Les classes internes (rappel)</vt:lpstr>
      <vt:lpstr>Présentation PowerPoint</vt:lpstr>
      <vt:lpstr>II. La gestion des événements– Les listeners   (Les classes internes) </vt:lpstr>
      <vt:lpstr>II. La gestion des événements – Les listeners   (Les classes internes) </vt:lpstr>
      <vt:lpstr>II. La gestion des événements – Les listeners   (Les classes internes anonymes) </vt:lpstr>
      <vt:lpstr>II. La gestion des événements – Les listeners   (Les classes internes anonymes) </vt:lpstr>
      <vt:lpstr>II. La gestion des événements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Laurent Sgualdino</cp:lastModifiedBy>
  <cp:revision>383</cp:revision>
  <dcterms:created xsi:type="dcterms:W3CDTF">2008-11-20T11:25:03Z</dcterms:created>
  <dcterms:modified xsi:type="dcterms:W3CDTF">2014-10-27T15:55:55Z</dcterms:modified>
</cp:coreProperties>
</file>