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6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23AA96-7F56-45D8-A02F-CD653AC2BEA4}" v="10" dt="2024-12-06T12:20:41.6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825" autoAdjust="0"/>
  </p:normalViewPr>
  <p:slideViewPr>
    <p:cSldViewPr snapToGrid="0">
      <p:cViewPr varScale="1">
        <p:scale>
          <a:sx n="79" d="100"/>
          <a:sy n="79" d="100"/>
        </p:scale>
        <p:origin x="80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thur Völkerer" userId="ec9dbd0ff43d94c9" providerId="LiveId" clId="{4023AA96-7F56-45D8-A02F-CD653AC2BEA4}"/>
    <pc:docChg chg="undo custSel addSld delSld modSld sldOrd">
      <pc:chgData name="Arthur Völkerer" userId="ec9dbd0ff43d94c9" providerId="LiveId" clId="{4023AA96-7F56-45D8-A02F-CD653AC2BEA4}" dt="2024-12-06T13:05:48.315" v="1566" actId="313"/>
      <pc:docMkLst>
        <pc:docMk/>
      </pc:docMkLst>
      <pc:sldChg chg="addSp modSp mod modNotesTx">
        <pc:chgData name="Arthur Völkerer" userId="ec9dbd0ff43d94c9" providerId="LiveId" clId="{4023AA96-7F56-45D8-A02F-CD653AC2BEA4}" dt="2024-12-06T13:05:48.315" v="1566" actId="313"/>
        <pc:sldMkLst>
          <pc:docMk/>
          <pc:sldMk cId="1563876258" sldId="256"/>
        </pc:sldMkLst>
        <pc:spChg chg="mod">
          <ac:chgData name="Arthur Völkerer" userId="ec9dbd0ff43d94c9" providerId="LiveId" clId="{4023AA96-7F56-45D8-A02F-CD653AC2BEA4}" dt="2024-12-06T13:05:48.315" v="1566" actId="313"/>
          <ac:spMkLst>
            <pc:docMk/>
            <pc:sldMk cId="1563876258" sldId="256"/>
            <ac:spMk id="3" creationId="{F22D7ADF-0896-7185-9682-934A8FA0A282}"/>
          </ac:spMkLst>
        </pc:spChg>
        <pc:spChg chg="add mod">
          <ac:chgData name="Arthur Völkerer" userId="ec9dbd0ff43d94c9" providerId="LiveId" clId="{4023AA96-7F56-45D8-A02F-CD653AC2BEA4}" dt="2024-12-06T12:20:41.631" v="1535" actId="767"/>
          <ac:spMkLst>
            <pc:docMk/>
            <pc:sldMk cId="1563876258" sldId="256"/>
            <ac:spMk id="8" creationId="{4257E7D8-9974-8917-4EF5-99A3A43C9470}"/>
          </ac:spMkLst>
        </pc:spChg>
      </pc:sldChg>
      <pc:sldChg chg="addSp delSp modSp del mod modNotesTx">
        <pc:chgData name="Arthur Völkerer" userId="ec9dbd0ff43d94c9" providerId="LiveId" clId="{4023AA96-7F56-45D8-A02F-CD653AC2BEA4}" dt="2024-12-05T06:27:42.727" v="1331" actId="2696"/>
        <pc:sldMkLst>
          <pc:docMk/>
          <pc:sldMk cId="2538911802" sldId="257"/>
        </pc:sldMkLst>
        <pc:spChg chg="mod">
          <ac:chgData name="Arthur Völkerer" userId="ec9dbd0ff43d94c9" providerId="LiveId" clId="{4023AA96-7F56-45D8-A02F-CD653AC2BEA4}" dt="2024-12-04T15:32:32.283" v="646" actId="20577"/>
          <ac:spMkLst>
            <pc:docMk/>
            <pc:sldMk cId="2538911802" sldId="257"/>
            <ac:spMk id="3" creationId="{30F11AC2-2B71-BC3E-7589-B006CC20AB55}"/>
          </ac:spMkLst>
        </pc:spChg>
        <pc:spChg chg="add del mod">
          <ac:chgData name="Arthur Völkerer" userId="ec9dbd0ff43d94c9" providerId="LiveId" clId="{4023AA96-7F56-45D8-A02F-CD653AC2BEA4}" dt="2024-12-05T06:25:30.856" v="1313" actId="478"/>
          <ac:spMkLst>
            <pc:docMk/>
            <pc:sldMk cId="2538911802" sldId="257"/>
            <ac:spMk id="6" creationId="{65F6E071-F00E-985A-550C-078E90089FFE}"/>
          </ac:spMkLst>
        </pc:spChg>
        <pc:picChg chg="del">
          <ac:chgData name="Arthur Völkerer" userId="ec9dbd0ff43d94c9" providerId="LiveId" clId="{4023AA96-7F56-45D8-A02F-CD653AC2BEA4}" dt="2024-12-05T06:25:21.988" v="1311" actId="478"/>
          <ac:picMkLst>
            <pc:docMk/>
            <pc:sldMk cId="2538911802" sldId="257"/>
            <ac:picMk id="5" creationId="{9C0DEC5A-7DB9-9605-6244-ABAC8058F587}"/>
          </ac:picMkLst>
        </pc:picChg>
      </pc:sldChg>
      <pc:sldChg chg="addSp modSp mod modNotesTx">
        <pc:chgData name="Arthur Völkerer" userId="ec9dbd0ff43d94c9" providerId="LiveId" clId="{4023AA96-7F56-45D8-A02F-CD653AC2BEA4}" dt="2024-12-06T11:46:32.944" v="1506" actId="20577"/>
        <pc:sldMkLst>
          <pc:docMk/>
          <pc:sldMk cId="190439025" sldId="259"/>
        </pc:sldMkLst>
        <pc:spChg chg="add mod">
          <ac:chgData name="Arthur Völkerer" userId="ec9dbd0ff43d94c9" providerId="LiveId" clId="{4023AA96-7F56-45D8-A02F-CD653AC2BEA4}" dt="2024-12-04T17:07:39.436" v="1165" actId="404"/>
          <ac:spMkLst>
            <pc:docMk/>
            <pc:sldMk cId="190439025" sldId="259"/>
            <ac:spMk id="6" creationId="{5103C7A6-35E0-E475-92D9-A391073AF803}"/>
          </ac:spMkLst>
        </pc:spChg>
        <pc:spChg chg="mod">
          <ac:chgData name="Arthur Völkerer" userId="ec9dbd0ff43d94c9" providerId="LiveId" clId="{4023AA96-7F56-45D8-A02F-CD653AC2BEA4}" dt="2024-12-06T11:46:32.944" v="1506" actId="20577"/>
          <ac:spMkLst>
            <pc:docMk/>
            <pc:sldMk cId="190439025" sldId="259"/>
            <ac:spMk id="9" creationId="{44FE6943-F478-B66D-3E36-AB81D60CB428}"/>
          </ac:spMkLst>
        </pc:spChg>
        <pc:picChg chg="mod">
          <ac:chgData name="Arthur Völkerer" userId="ec9dbd0ff43d94c9" providerId="LiveId" clId="{4023AA96-7F56-45D8-A02F-CD653AC2BEA4}" dt="2024-12-04T16:36:02.399" v="1123" actId="1076"/>
          <ac:picMkLst>
            <pc:docMk/>
            <pc:sldMk cId="190439025" sldId="259"/>
            <ac:picMk id="5" creationId="{5FBB2EC6-8560-B21D-C31E-B6C2C71E7068}"/>
          </ac:picMkLst>
        </pc:picChg>
      </pc:sldChg>
      <pc:sldChg chg="addSp delSp modSp mod modNotesTx">
        <pc:chgData name="Arthur Völkerer" userId="ec9dbd0ff43d94c9" providerId="LiveId" clId="{4023AA96-7F56-45D8-A02F-CD653AC2BEA4}" dt="2024-12-06T11:47:13.536" v="1513" actId="20577"/>
        <pc:sldMkLst>
          <pc:docMk/>
          <pc:sldMk cId="348451831" sldId="260"/>
        </pc:sldMkLst>
        <pc:spChg chg="mod">
          <ac:chgData name="Arthur Völkerer" userId="ec9dbd0ff43d94c9" providerId="LiveId" clId="{4023AA96-7F56-45D8-A02F-CD653AC2BEA4}" dt="2024-12-04T14:58:27.908" v="117" actId="26606"/>
          <ac:spMkLst>
            <pc:docMk/>
            <pc:sldMk cId="348451831" sldId="260"/>
            <ac:spMk id="2" creationId="{874E36F3-D9C6-CBB4-F1D6-7B2A484AC90B}"/>
          </ac:spMkLst>
        </pc:spChg>
        <pc:spChg chg="mod">
          <ac:chgData name="Arthur Völkerer" userId="ec9dbd0ff43d94c9" providerId="LiveId" clId="{4023AA96-7F56-45D8-A02F-CD653AC2BEA4}" dt="2024-12-06T11:47:13.536" v="1513" actId="20577"/>
          <ac:spMkLst>
            <pc:docMk/>
            <pc:sldMk cId="348451831" sldId="260"/>
            <ac:spMk id="6" creationId="{6F0D897C-F134-482C-D3C7-6C975704BF38}"/>
          </ac:spMkLst>
        </pc:spChg>
        <pc:spChg chg="add del">
          <ac:chgData name="Arthur Völkerer" userId="ec9dbd0ff43d94c9" providerId="LiveId" clId="{4023AA96-7F56-45D8-A02F-CD653AC2BEA4}" dt="2024-12-04T14:58:27.908" v="117" actId="26606"/>
          <ac:spMkLst>
            <pc:docMk/>
            <pc:sldMk cId="348451831" sldId="260"/>
            <ac:spMk id="13" creationId="{2B97F24A-32CE-4C1C-A50D-3016B394DCFB}"/>
          </ac:spMkLst>
        </pc:spChg>
        <pc:spChg chg="add del">
          <ac:chgData name="Arthur Völkerer" userId="ec9dbd0ff43d94c9" providerId="LiveId" clId="{4023AA96-7F56-45D8-A02F-CD653AC2BEA4}" dt="2024-12-04T14:58:27.908" v="117" actId="26606"/>
          <ac:spMkLst>
            <pc:docMk/>
            <pc:sldMk cId="348451831" sldId="260"/>
            <ac:spMk id="15" creationId="{CD8B4F24-440B-49E9-B85D-733523DC064B}"/>
          </ac:spMkLst>
        </pc:spChg>
        <pc:spChg chg="add">
          <ac:chgData name="Arthur Völkerer" userId="ec9dbd0ff43d94c9" providerId="LiveId" clId="{4023AA96-7F56-45D8-A02F-CD653AC2BEA4}" dt="2024-12-04T14:58:27.908" v="117" actId="26606"/>
          <ac:spMkLst>
            <pc:docMk/>
            <pc:sldMk cId="348451831" sldId="260"/>
            <ac:spMk id="20" creationId="{100EDD19-6802-4EC3-95CE-CFFAB042CFD6}"/>
          </ac:spMkLst>
        </pc:spChg>
        <pc:spChg chg="add">
          <ac:chgData name="Arthur Völkerer" userId="ec9dbd0ff43d94c9" providerId="LiveId" clId="{4023AA96-7F56-45D8-A02F-CD653AC2BEA4}" dt="2024-12-04T14:58:27.908" v="117" actId="26606"/>
          <ac:spMkLst>
            <pc:docMk/>
            <pc:sldMk cId="348451831" sldId="260"/>
            <ac:spMk id="22" creationId="{DB17E863-922E-4C26-BD64-E8FD41D28661}"/>
          </ac:spMkLst>
        </pc:spChg>
        <pc:picChg chg="add del">
          <ac:chgData name="Arthur Völkerer" userId="ec9dbd0ff43d94c9" providerId="LiveId" clId="{4023AA96-7F56-45D8-A02F-CD653AC2BEA4}" dt="2024-12-04T14:56:44.475" v="115" actId="478"/>
          <ac:picMkLst>
            <pc:docMk/>
            <pc:sldMk cId="348451831" sldId="260"/>
            <ac:picMk id="10" creationId="{D6A25B8C-4EAC-FEC0-53DB-3094504B1DD9}"/>
          </ac:picMkLst>
        </pc:picChg>
      </pc:sldChg>
      <pc:sldChg chg="addSp modSp mod modNotesTx">
        <pc:chgData name="Arthur Völkerer" userId="ec9dbd0ff43d94c9" providerId="LiveId" clId="{4023AA96-7F56-45D8-A02F-CD653AC2BEA4}" dt="2024-12-05T06:28:33.109" v="1352" actId="27636"/>
        <pc:sldMkLst>
          <pc:docMk/>
          <pc:sldMk cId="4254537641" sldId="261"/>
        </pc:sldMkLst>
        <pc:spChg chg="mod">
          <ac:chgData name="Arthur Völkerer" userId="ec9dbd0ff43d94c9" providerId="LiveId" clId="{4023AA96-7F56-45D8-A02F-CD653AC2BEA4}" dt="2024-12-05T06:28:33.109" v="1352" actId="27636"/>
          <ac:spMkLst>
            <pc:docMk/>
            <pc:sldMk cId="4254537641" sldId="261"/>
            <ac:spMk id="6" creationId="{1262A709-028D-9A4A-C8CA-3C1590FFDF9F}"/>
          </ac:spMkLst>
        </pc:spChg>
        <pc:spChg chg="add mod">
          <ac:chgData name="Arthur Völkerer" userId="ec9dbd0ff43d94c9" providerId="LiveId" clId="{4023AA96-7F56-45D8-A02F-CD653AC2BEA4}" dt="2024-12-04T17:07:29.086" v="1163" actId="404"/>
          <ac:spMkLst>
            <pc:docMk/>
            <pc:sldMk cId="4254537641" sldId="261"/>
            <ac:spMk id="7" creationId="{9CD5BA3F-7640-C08E-5DC1-6BDEDE044ECD}"/>
          </ac:spMkLst>
        </pc:spChg>
      </pc:sldChg>
      <pc:sldChg chg="addSp modSp mod setBg">
        <pc:chgData name="Arthur Völkerer" userId="ec9dbd0ff43d94c9" providerId="LiveId" clId="{4023AA96-7F56-45D8-A02F-CD653AC2BEA4}" dt="2024-12-06T11:47:38.996" v="1518" actId="20577"/>
        <pc:sldMkLst>
          <pc:docMk/>
          <pc:sldMk cId="1052409820" sldId="262"/>
        </pc:sldMkLst>
        <pc:spChg chg="mod">
          <ac:chgData name="Arthur Völkerer" userId="ec9dbd0ff43d94c9" providerId="LiveId" clId="{4023AA96-7F56-45D8-A02F-CD653AC2BEA4}" dt="2024-12-04T16:58:55.766" v="1149" actId="26606"/>
          <ac:spMkLst>
            <pc:docMk/>
            <pc:sldMk cId="1052409820" sldId="262"/>
            <ac:spMk id="2" creationId="{0C12E8D5-4115-4CA5-28A6-0F613C2A792A}"/>
          </ac:spMkLst>
        </pc:spChg>
        <pc:spChg chg="mod">
          <ac:chgData name="Arthur Völkerer" userId="ec9dbd0ff43d94c9" providerId="LiveId" clId="{4023AA96-7F56-45D8-A02F-CD653AC2BEA4}" dt="2024-12-06T11:47:38.996" v="1518" actId="20577"/>
          <ac:spMkLst>
            <pc:docMk/>
            <pc:sldMk cId="1052409820" sldId="262"/>
            <ac:spMk id="3" creationId="{8F0FFEFD-FD64-9A45-68DE-B2B32839D4CE}"/>
          </ac:spMkLst>
        </pc:spChg>
        <pc:spChg chg="add">
          <ac:chgData name="Arthur Völkerer" userId="ec9dbd0ff43d94c9" providerId="LiveId" clId="{4023AA96-7F56-45D8-A02F-CD653AC2BEA4}" dt="2024-12-04T15:35:05.011" v="717"/>
          <ac:spMkLst>
            <pc:docMk/>
            <pc:sldMk cId="1052409820" sldId="262"/>
            <ac:spMk id="4" creationId="{8CF7A9A2-8041-DD1E-7750-E3B74598DB36}"/>
          </ac:spMkLst>
        </pc:spChg>
        <pc:spChg chg="add mod">
          <ac:chgData name="Arthur Völkerer" userId="ec9dbd0ff43d94c9" providerId="LiveId" clId="{4023AA96-7F56-45D8-A02F-CD653AC2BEA4}" dt="2024-12-04T16:58:55.766" v="1149" actId="26606"/>
          <ac:spMkLst>
            <pc:docMk/>
            <pc:sldMk cId="1052409820" sldId="262"/>
            <ac:spMk id="5" creationId="{33EEA00E-9DB9-2FC2-2C9B-ED24EEF5FB8C}"/>
          </ac:spMkLst>
        </pc:spChg>
        <pc:spChg chg="add mod">
          <ac:chgData name="Arthur Völkerer" userId="ec9dbd0ff43d94c9" providerId="LiveId" clId="{4023AA96-7F56-45D8-A02F-CD653AC2BEA4}" dt="2024-12-04T17:07:03.626" v="1162" actId="14100"/>
          <ac:spMkLst>
            <pc:docMk/>
            <pc:sldMk cId="1052409820" sldId="262"/>
            <ac:spMk id="6" creationId="{975DEA31-E14A-C6AC-1122-FB6BF1BAD55C}"/>
          </ac:spMkLst>
        </pc:spChg>
        <pc:spChg chg="add">
          <ac:chgData name="Arthur Völkerer" userId="ec9dbd0ff43d94c9" providerId="LiveId" clId="{4023AA96-7F56-45D8-A02F-CD653AC2BEA4}" dt="2024-12-04T16:58:55.766" v="1149" actId="26606"/>
          <ac:spMkLst>
            <pc:docMk/>
            <pc:sldMk cId="1052409820" sldId="262"/>
            <ac:spMk id="10" creationId="{100EDD19-6802-4EC3-95CE-CFFAB042CFD6}"/>
          </ac:spMkLst>
        </pc:spChg>
        <pc:spChg chg="add">
          <ac:chgData name="Arthur Völkerer" userId="ec9dbd0ff43d94c9" providerId="LiveId" clId="{4023AA96-7F56-45D8-A02F-CD653AC2BEA4}" dt="2024-12-04T16:58:55.766" v="1149" actId="26606"/>
          <ac:spMkLst>
            <pc:docMk/>
            <pc:sldMk cId="1052409820" sldId="262"/>
            <ac:spMk id="12" creationId="{DB17E863-922E-4C26-BD64-E8FD41D28661}"/>
          </ac:spMkLst>
        </pc:spChg>
      </pc:sldChg>
      <pc:sldChg chg="modSp mod modNotesTx">
        <pc:chgData name="Arthur Völkerer" userId="ec9dbd0ff43d94c9" providerId="LiveId" clId="{4023AA96-7F56-45D8-A02F-CD653AC2BEA4}" dt="2024-12-04T17:57:55.051" v="1299" actId="20577"/>
        <pc:sldMkLst>
          <pc:docMk/>
          <pc:sldMk cId="3640232461" sldId="263"/>
        </pc:sldMkLst>
        <pc:spChg chg="mod">
          <ac:chgData name="Arthur Völkerer" userId="ec9dbd0ff43d94c9" providerId="LiveId" clId="{4023AA96-7F56-45D8-A02F-CD653AC2BEA4}" dt="2024-12-04T17:07:44.496" v="1166" actId="404"/>
          <ac:spMkLst>
            <pc:docMk/>
            <pc:sldMk cId="3640232461" sldId="263"/>
            <ac:spMk id="12" creationId="{C422F00E-A42D-63B4-D3F4-52FF7F339676}"/>
          </ac:spMkLst>
        </pc:spChg>
      </pc:sldChg>
      <pc:sldChg chg="modSp mod modNotesTx">
        <pc:chgData name="Arthur Völkerer" userId="ec9dbd0ff43d94c9" providerId="LiveId" clId="{4023AA96-7F56-45D8-A02F-CD653AC2BEA4}" dt="2024-12-04T17:11:16.952" v="1173" actId="1076"/>
        <pc:sldMkLst>
          <pc:docMk/>
          <pc:sldMk cId="343615506" sldId="264"/>
        </pc:sldMkLst>
        <pc:spChg chg="mod">
          <ac:chgData name="Arthur Völkerer" userId="ec9dbd0ff43d94c9" providerId="LiveId" clId="{4023AA96-7F56-45D8-A02F-CD653AC2BEA4}" dt="2024-12-04T17:11:16.952" v="1173" actId="1076"/>
          <ac:spMkLst>
            <pc:docMk/>
            <pc:sldMk cId="343615506" sldId="264"/>
            <ac:spMk id="6" creationId="{EBAE9681-A281-47A2-6EA4-014D8FC17E91}"/>
          </ac:spMkLst>
        </pc:spChg>
      </pc:sldChg>
      <pc:sldChg chg="delSp add del setBg delDesignElem">
        <pc:chgData name="Arthur Völkerer" userId="ec9dbd0ff43d94c9" providerId="LiveId" clId="{4023AA96-7F56-45D8-A02F-CD653AC2BEA4}" dt="2024-12-05T06:27:11.394" v="1319" actId="2696"/>
        <pc:sldMkLst>
          <pc:docMk/>
          <pc:sldMk cId="177502194" sldId="265"/>
        </pc:sldMkLst>
        <pc:spChg chg="del">
          <ac:chgData name="Arthur Völkerer" userId="ec9dbd0ff43d94c9" providerId="LiveId" clId="{4023AA96-7F56-45D8-A02F-CD653AC2BEA4}" dt="2024-12-05T06:25:44.899" v="1315"/>
          <ac:spMkLst>
            <pc:docMk/>
            <pc:sldMk cId="177502194" sldId="265"/>
            <ac:spMk id="20" creationId="{087464F3-6C4E-1F3E-F3DD-D76CD5163C25}"/>
          </ac:spMkLst>
        </pc:spChg>
        <pc:spChg chg="del">
          <ac:chgData name="Arthur Völkerer" userId="ec9dbd0ff43d94c9" providerId="LiveId" clId="{4023AA96-7F56-45D8-A02F-CD653AC2BEA4}" dt="2024-12-05T06:25:44.899" v="1315"/>
          <ac:spMkLst>
            <pc:docMk/>
            <pc:sldMk cId="177502194" sldId="265"/>
            <ac:spMk id="22" creationId="{BE47ADF9-1C8C-D97C-FC37-EE3DAE2C973E}"/>
          </ac:spMkLst>
        </pc:spChg>
      </pc:sldChg>
      <pc:sldChg chg="delSp modSp add mod ord modNotesTx">
        <pc:chgData name="Arthur Völkerer" userId="ec9dbd0ff43d94c9" providerId="LiveId" clId="{4023AA96-7F56-45D8-A02F-CD653AC2BEA4}" dt="2024-12-06T11:46:49.331" v="1512" actId="20577"/>
        <pc:sldMkLst>
          <pc:docMk/>
          <pc:sldMk cId="1022295499" sldId="266"/>
        </pc:sldMkLst>
        <pc:spChg chg="mod">
          <ac:chgData name="Arthur Völkerer" userId="ec9dbd0ff43d94c9" providerId="LiveId" clId="{4023AA96-7F56-45D8-A02F-CD653AC2BEA4}" dt="2024-12-05T06:27:28.088" v="1329" actId="20577"/>
          <ac:spMkLst>
            <pc:docMk/>
            <pc:sldMk cId="1022295499" sldId="266"/>
            <ac:spMk id="2" creationId="{E8D54AEB-71AA-788C-1CB4-313D81FD335C}"/>
          </ac:spMkLst>
        </pc:spChg>
        <pc:spChg chg="mod">
          <ac:chgData name="Arthur Völkerer" userId="ec9dbd0ff43d94c9" providerId="LiveId" clId="{4023AA96-7F56-45D8-A02F-CD653AC2BEA4}" dt="2024-12-06T11:46:49.331" v="1512" actId="20577"/>
          <ac:spMkLst>
            <pc:docMk/>
            <pc:sldMk cId="1022295499" sldId="266"/>
            <ac:spMk id="3" creationId="{3AA6FF1C-B6E0-4E79-F777-CACE319A4397}"/>
          </ac:spMkLst>
        </pc:spChg>
        <pc:spChg chg="del">
          <ac:chgData name="Arthur Völkerer" userId="ec9dbd0ff43d94c9" providerId="LiveId" clId="{4023AA96-7F56-45D8-A02F-CD653AC2BEA4}" dt="2024-12-05T06:29:04.184" v="1353" actId="478"/>
          <ac:spMkLst>
            <pc:docMk/>
            <pc:sldMk cId="1022295499" sldId="266"/>
            <ac:spMk id="6" creationId="{21C906BE-1E6A-6F7D-2989-7C23CE6BD1E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4BB15-EAE9-494A-9BDF-69C3899C0A7B}" type="datetimeFigureOut">
              <a:rPr lang="de-AT" smtClean="0"/>
              <a:t>04.12.2024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426947-DF18-44EF-B8E6-6BC6305F1CD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68180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Spectroscopic and Hubble Observations of Tracers for Galactic Legacy Archival Science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26947-DF18-44EF-B8E6-6BC6305F1CD8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91824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A, F Stars </a:t>
            </a:r>
            <a:r>
              <a:rPr lang="de-AT" dirty="0" err="1"/>
              <a:t>were</a:t>
            </a:r>
            <a:r>
              <a:rPr lang="de-AT" dirty="0"/>
              <a:t> </a:t>
            </a:r>
            <a:r>
              <a:rPr lang="de-AT" dirty="0" err="1"/>
              <a:t>Analized</a:t>
            </a:r>
            <a:r>
              <a:rPr lang="de-AT" dirty="0"/>
              <a:t>, </a:t>
            </a:r>
          </a:p>
          <a:p>
            <a:r>
              <a:rPr lang="de-AT" dirty="0"/>
              <a:t>Blue on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left</a:t>
            </a:r>
            <a:endParaRPr lang="de-AT" dirty="0"/>
          </a:p>
          <a:p>
            <a:r>
              <a:rPr lang="de-AT" dirty="0"/>
              <a:t>Jumps </a:t>
            </a:r>
            <a:r>
              <a:rPr lang="de-AT" dirty="0" err="1"/>
              <a:t>because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different </a:t>
            </a:r>
            <a:r>
              <a:rPr lang="de-AT" dirty="0" err="1"/>
              <a:t>phases</a:t>
            </a:r>
            <a:r>
              <a:rPr lang="de-AT" dirty="0"/>
              <a:t>, </a:t>
            </a:r>
            <a:r>
              <a:rPr lang="de-AT" dirty="0" err="1"/>
              <a:t>can</a:t>
            </a:r>
            <a:r>
              <a:rPr lang="de-AT" dirty="0"/>
              <a:t>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 dirty="0" err="1"/>
              <a:t>seen</a:t>
            </a:r>
            <a:r>
              <a:rPr lang="de-AT" dirty="0"/>
              <a:t> in fast </a:t>
            </a:r>
            <a:r>
              <a:rPr lang="de-AT" dirty="0" err="1"/>
              <a:t>changes</a:t>
            </a:r>
            <a:r>
              <a:rPr lang="de-AT" dirty="0"/>
              <a:t> in L, M, R, 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26947-DF18-44EF-B8E6-6BC6305F1CD8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81709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 Unit Spectroscopic Explorer (Very Large </a:t>
            </a:r>
            <a:r>
              <a:rPr lang="en-US" dirty="0" err="1"/>
              <a:t>Telecope</a:t>
            </a:r>
            <a:r>
              <a:rPr lang="en-US" dirty="0"/>
              <a:t>) ,</a:t>
            </a:r>
          </a:p>
          <a:p>
            <a:r>
              <a:rPr lang="en-US" dirty="0"/>
              <a:t>(</a:t>
            </a:r>
            <a:r>
              <a:rPr lang="en-US" dirty="0" err="1"/>
              <a:t>observeable</a:t>
            </a:r>
            <a:r>
              <a:rPr lang="en-US" dirty="0"/>
              <a:t>, IR)</a:t>
            </a:r>
          </a:p>
          <a:p>
            <a:endParaRPr lang="en-US" dirty="0"/>
          </a:p>
          <a:p>
            <a:r>
              <a:rPr lang="de-AT" dirty="0"/>
              <a:t>F435W(</a:t>
            </a:r>
            <a:r>
              <a:rPr lang="de-AT" dirty="0" err="1"/>
              <a:t>blue</a:t>
            </a:r>
            <a:r>
              <a:rPr lang="de-AT" dirty="0"/>
              <a:t>) F606W(</a:t>
            </a:r>
            <a:r>
              <a:rPr lang="de-AT" dirty="0" err="1"/>
              <a:t>yellow</a:t>
            </a:r>
            <a:r>
              <a:rPr lang="de-AT" dirty="0"/>
              <a:t> </a:t>
            </a:r>
            <a:r>
              <a:rPr lang="de-AT" dirty="0" err="1"/>
              <a:t>green</a:t>
            </a:r>
            <a:r>
              <a:rPr lang="de-AT" dirty="0"/>
              <a:t>), F275W(</a:t>
            </a:r>
            <a:r>
              <a:rPr lang="de-AT" dirty="0" err="1"/>
              <a:t>Uv</a:t>
            </a:r>
            <a:r>
              <a:rPr lang="de-AT" dirty="0"/>
              <a:t>) Filter von Hubble</a:t>
            </a:r>
          </a:p>
          <a:p>
            <a:endParaRPr lang="de-AT" dirty="0"/>
          </a:p>
          <a:p>
            <a:r>
              <a:rPr lang="de-AT" dirty="0"/>
              <a:t>. NGC Normal</a:t>
            </a:r>
          </a:p>
          <a:p>
            <a:r>
              <a:rPr lang="de-AT" dirty="0"/>
              <a:t>. W </a:t>
            </a:r>
            <a:r>
              <a:rPr lang="de-AT" dirty="0" err="1"/>
              <a:t>centauri</a:t>
            </a:r>
            <a:r>
              <a:rPr lang="de-AT" dirty="0"/>
              <a:t> </a:t>
            </a:r>
            <a:r>
              <a:rPr lang="de-AT" dirty="0" err="1"/>
              <a:t>more</a:t>
            </a:r>
            <a:r>
              <a:rPr lang="de-AT" dirty="0"/>
              <a:t> </a:t>
            </a:r>
            <a:r>
              <a:rPr lang="de-AT" dirty="0" err="1"/>
              <a:t>spread</a:t>
            </a:r>
            <a:r>
              <a:rPr lang="de-AT" dirty="0"/>
              <a:t> </a:t>
            </a:r>
            <a:r>
              <a:rPr lang="de-AT" dirty="0" err="1"/>
              <a:t>metalicity</a:t>
            </a:r>
            <a:r>
              <a:rPr lang="de-AT" dirty="0"/>
              <a:t>, </a:t>
            </a:r>
            <a:r>
              <a:rPr lang="de-AT" dirty="0" err="1"/>
              <a:t>spread</a:t>
            </a:r>
            <a:r>
              <a:rPr lang="de-AT" dirty="0"/>
              <a:t> Helium ab </a:t>
            </a:r>
            <a:r>
              <a:rPr lang="de-AT" dirty="0" err="1"/>
              <a:t>undance</a:t>
            </a:r>
            <a:r>
              <a:rPr lang="de-AT" dirty="0"/>
              <a:t> (</a:t>
            </a:r>
            <a:r>
              <a:rPr lang="de-AT" dirty="0" err="1"/>
              <a:t>mabey</a:t>
            </a:r>
            <a:r>
              <a:rPr lang="de-AT" dirty="0"/>
              <a:t> </a:t>
            </a:r>
            <a:r>
              <a:rPr lang="de-AT" dirty="0" err="1"/>
              <a:t>forged</a:t>
            </a:r>
            <a:r>
              <a:rPr lang="de-AT" dirty="0"/>
              <a:t> </a:t>
            </a:r>
            <a:r>
              <a:rPr lang="de-AT" dirty="0" err="1"/>
              <a:t>by</a:t>
            </a:r>
            <a:r>
              <a:rPr lang="de-AT" dirty="0"/>
              <a:t> </a:t>
            </a:r>
            <a:r>
              <a:rPr lang="de-AT" dirty="0" err="1"/>
              <a:t>more</a:t>
            </a:r>
            <a:r>
              <a:rPr lang="de-AT" dirty="0"/>
              <a:t> </a:t>
            </a:r>
            <a:r>
              <a:rPr lang="de-AT" dirty="0" err="1"/>
              <a:t>clusters</a:t>
            </a:r>
            <a:r>
              <a:rPr lang="de-AT" dirty="0"/>
              <a:t>)</a:t>
            </a:r>
          </a:p>
          <a:p>
            <a:endParaRPr lang="de-AT" dirty="0"/>
          </a:p>
          <a:p>
            <a:r>
              <a:rPr lang="en-US" dirty="0"/>
              <a:t>. NGC Variable stars green, blue </a:t>
            </a:r>
            <a:r>
              <a:rPr lang="en-US" dirty="0" err="1"/>
              <a:t>blue</a:t>
            </a:r>
            <a:r>
              <a:rPr lang="en-US" dirty="0"/>
              <a:t> stragglers brighter and hotter</a:t>
            </a:r>
          </a:p>
          <a:p>
            <a:r>
              <a:rPr lang="en-US" dirty="0"/>
              <a:t>. w </a:t>
            </a:r>
            <a:r>
              <a:rPr lang="en-US" dirty="0" err="1"/>
              <a:t>centaurei</a:t>
            </a:r>
            <a:r>
              <a:rPr lang="en-US" dirty="0"/>
              <a:t>: blue hook stars (at the end of the BHB) T high, L low</a:t>
            </a:r>
            <a:endParaRPr lang="de-AT" dirty="0"/>
          </a:p>
          <a:p>
            <a:endParaRPr lang="de-AT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26947-DF18-44EF-B8E6-6BC6305F1CD8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19135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 err="1"/>
              <a:t>Local</a:t>
            </a:r>
            <a:r>
              <a:rPr lang="de-AT" dirty="0"/>
              <a:t> Thermal </a:t>
            </a:r>
            <a:r>
              <a:rPr lang="de-AT" dirty="0" err="1"/>
              <a:t>equilibrium</a:t>
            </a:r>
            <a:endParaRPr lang="de-AT" dirty="0"/>
          </a:p>
          <a:p>
            <a:r>
              <a:rPr lang="de-AT" dirty="0"/>
              <a:t> </a:t>
            </a:r>
          </a:p>
          <a:p>
            <a:r>
              <a:rPr lang="de-AT" dirty="0"/>
              <a:t>ADS (</a:t>
            </a:r>
            <a:r>
              <a:rPr lang="de-AT" b="1" dirty="0"/>
              <a:t>ATLAS12, DETAIL, SURFACE) &lt;-Software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26947-DF18-44EF-B8E6-6BC6305F1CD8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13375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Log g=</a:t>
            </a:r>
            <a:r>
              <a:rPr lang="de-AT" dirty="0" err="1"/>
              <a:t>surface</a:t>
            </a:r>
            <a:r>
              <a:rPr lang="de-AT" dirty="0"/>
              <a:t> </a:t>
            </a:r>
            <a:r>
              <a:rPr lang="de-AT" dirty="0" err="1"/>
              <a:t>gravitation</a:t>
            </a:r>
            <a:r>
              <a:rPr lang="de-AT" dirty="0"/>
              <a:t>, Evolution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stars</a:t>
            </a:r>
            <a:r>
              <a:rPr lang="de-AT" dirty="0"/>
              <a:t>, </a:t>
            </a:r>
            <a:r>
              <a:rPr lang="de-AT" dirty="0" err="1"/>
              <a:t>can</a:t>
            </a:r>
            <a:r>
              <a:rPr lang="de-AT" dirty="0"/>
              <a:t>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 dirty="0" err="1"/>
              <a:t>observerd</a:t>
            </a:r>
            <a:r>
              <a:rPr lang="de-AT" dirty="0"/>
              <a:t> at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spectral</a:t>
            </a:r>
            <a:r>
              <a:rPr lang="de-AT" dirty="0"/>
              <a:t> </a:t>
            </a:r>
            <a:r>
              <a:rPr lang="de-AT" dirty="0" err="1"/>
              <a:t>lines</a:t>
            </a:r>
            <a:endParaRPr lang="de-AT" dirty="0"/>
          </a:p>
          <a:p>
            <a:endParaRPr lang="de-AT" dirty="0"/>
          </a:p>
          <a:p>
            <a:r>
              <a:rPr lang="de-AT" dirty="0" err="1"/>
              <a:t>Effective</a:t>
            </a:r>
            <a:r>
              <a:rPr lang="de-AT" dirty="0"/>
              <a:t> </a:t>
            </a:r>
            <a:r>
              <a:rPr lang="de-AT" dirty="0" err="1"/>
              <a:t>Temperature</a:t>
            </a:r>
            <a:r>
              <a:rPr lang="de-AT" dirty="0"/>
              <a:t> = ideal </a:t>
            </a:r>
            <a:r>
              <a:rPr lang="de-AT" dirty="0" err="1"/>
              <a:t>black</a:t>
            </a:r>
            <a:r>
              <a:rPr lang="de-AT" dirty="0"/>
              <a:t> </a:t>
            </a:r>
            <a:r>
              <a:rPr lang="de-AT" dirty="0" err="1"/>
              <a:t>body</a:t>
            </a:r>
            <a:endParaRPr lang="de-AT" dirty="0"/>
          </a:p>
          <a:p>
            <a:endParaRPr lang="de-AT" dirty="0"/>
          </a:p>
          <a:p>
            <a:r>
              <a:rPr lang="de-AT" dirty="0" err="1"/>
              <a:t>Good</a:t>
            </a:r>
            <a:r>
              <a:rPr lang="de-AT" dirty="0"/>
              <a:t> </a:t>
            </a:r>
            <a:r>
              <a:rPr lang="de-AT" dirty="0" err="1"/>
              <a:t>result</a:t>
            </a:r>
            <a:r>
              <a:rPr lang="de-AT" dirty="0"/>
              <a:t> in T&lt;15 000K</a:t>
            </a:r>
          </a:p>
          <a:p>
            <a:r>
              <a:rPr lang="de-AT" dirty="0" err="1"/>
              <a:t>No</a:t>
            </a:r>
            <a:r>
              <a:rPr lang="de-AT" dirty="0"/>
              <a:t> </a:t>
            </a:r>
            <a:r>
              <a:rPr lang="de-AT" dirty="0" err="1"/>
              <a:t>differences</a:t>
            </a:r>
            <a:r>
              <a:rPr lang="de-AT" dirty="0"/>
              <a:t> </a:t>
            </a:r>
            <a:r>
              <a:rPr lang="de-AT" dirty="0" err="1"/>
              <a:t>between</a:t>
            </a:r>
            <a:r>
              <a:rPr lang="de-AT" dirty="0"/>
              <a:t> </a:t>
            </a:r>
            <a:r>
              <a:rPr lang="de-AT" dirty="0" err="1"/>
              <a:t>both</a:t>
            </a:r>
            <a:r>
              <a:rPr lang="de-AT" dirty="0"/>
              <a:t> </a:t>
            </a:r>
            <a:r>
              <a:rPr lang="de-AT" dirty="0" err="1"/>
              <a:t>clusters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26947-DF18-44EF-B8E6-6BC6305F1CD8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61160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/>
              <a:t>Red</a:t>
            </a:r>
            <a:r>
              <a:rPr lang="de-AT" dirty="0"/>
              <a:t> </a:t>
            </a:r>
            <a:r>
              <a:rPr lang="de-AT" dirty="0" err="1"/>
              <a:t>from</a:t>
            </a:r>
            <a:r>
              <a:rPr lang="de-AT" dirty="0"/>
              <a:t> Muse,</a:t>
            </a:r>
          </a:p>
          <a:p>
            <a:r>
              <a:rPr lang="de-AT" dirty="0"/>
              <a:t>Other </a:t>
            </a:r>
            <a:r>
              <a:rPr lang="de-AT" dirty="0" err="1"/>
              <a:t>colors</a:t>
            </a:r>
            <a:r>
              <a:rPr lang="de-AT" dirty="0"/>
              <a:t> </a:t>
            </a:r>
            <a:r>
              <a:rPr lang="de-AT" dirty="0" err="1"/>
              <a:t>from</a:t>
            </a:r>
            <a:r>
              <a:rPr lang="de-AT" dirty="0"/>
              <a:t> </a:t>
            </a:r>
            <a:r>
              <a:rPr lang="de-AT" dirty="0" err="1"/>
              <a:t>other</a:t>
            </a:r>
            <a:r>
              <a:rPr lang="de-AT" dirty="0"/>
              <a:t> </a:t>
            </a:r>
            <a:r>
              <a:rPr lang="de-AT" dirty="0" err="1"/>
              <a:t>catalogs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26947-DF18-44EF-B8E6-6BC6305F1CD8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61258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 Unit Spectroscopic Explorer (Very Large </a:t>
            </a:r>
            <a:r>
              <a:rPr lang="en-US" dirty="0" err="1"/>
              <a:t>Telecope</a:t>
            </a:r>
            <a:r>
              <a:rPr lang="en-US" dirty="0"/>
              <a:t>) ,</a:t>
            </a:r>
          </a:p>
          <a:p>
            <a:r>
              <a:rPr lang="de-AT" dirty="0"/>
              <a:t>F435W(</a:t>
            </a:r>
            <a:r>
              <a:rPr lang="de-AT" dirty="0" err="1"/>
              <a:t>blue</a:t>
            </a:r>
            <a:r>
              <a:rPr lang="de-AT" dirty="0"/>
              <a:t>) </a:t>
            </a:r>
          </a:p>
          <a:p>
            <a:r>
              <a:rPr lang="de-AT" dirty="0"/>
              <a:t>F606W(</a:t>
            </a:r>
            <a:r>
              <a:rPr lang="de-AT" dirty="0" err="1"/>
              <a:t>yellow</a:t>
            </a:r>
            <a:r>
              <a:rPr lang="de-AT" dirty="0"/>
              <a:t> </a:t>
            </a:r>
            <a:r>
              <a:rPr lang="de-AT" dirty="0" err="1"/>
              <a:t>green</a:t>
            </a:r>
            <a:r>
              <a:rPr lang="de-AT" dirty="0"/>
              <a:t>), </a:t>
            </a:r>
          </a:p>
          <a:p>
            <a:r>
              <a:rPr lang="de-AT" dirty="0"/>
              <a:t>F275W(</a:t>
            </a:r>
            <a:r>
              <a:rPr lang="de-AT" dirty="0" err="1"/>
              <a:t>Uv</a:t>
            </a:r>
            <a:r>
              <a:rPr lang="de-AT" dirty="0"/>
              <a:t>) Filter von Hubble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26947-DF18-44EF-B8E6-6BC6305F1CD8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19757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3E2D3B-5DD9-5B1D-0148-6D47E604B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540A737-A6A1-0E78-602B-537C394888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8EE474-77F8-FF26-838A-1EB30FC77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8E318-09FD-4489-8D61-0C66917B5D39}" type="datetimeFigureOut">
              <a:rPr lang="de-AT" smtClean="0"/>
              <a:t>04.12.2024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47B52B-9E82-3909-DB5F-E7AB9B3B2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7059B3-06A1-CD82-7D6E-A3C8F5B59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957CD-7F5D-458E-AB70-6CE949D8C59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14365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E4D49C-4BC6-7B32-CD81-EFE07ACC3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740162A-6749-959D-EDFA-1B361715CE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5DDE7C-3E83-E9B7-D9C8-62DB8E186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8E318-09FD-4489-8D61-0C66917B5D39}" type="datetimeFigureOut">
              <a:rPr lang="de-AT" smtClean="0"/>
              <a:t>04.12.2024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2FAACD-C341-FB47-8D1E-7DF1A5B61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9566EF-E0C9-9032-08A9-C9F18E380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957CD-7F5D-458E-AB70-6CE949D8C59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8551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59411AE-E30F-DB43-8F79-6C7689F3DF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3D02FDD-525C-4659-F8E5-8026DF805B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B67196-A4A9-D87D-A7CF-98CB5353C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8E318-09FD-4489-8D61-0C66917B5D39}" type="datetimeFigureOut">
              <a:rPr lang="de-AT" smtClean="0"/>
              <a:t>04.12.2024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B9DA95-BB7E-D1F2-9F24-D2A0CE84D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9FB447-01B3-A268-FA3A-08A59845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957CD-7F5D-458E-AB70-6CE949D8C59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28275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30433E-F387-4215-5319-44B1F5B2A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D3EB0F-316B-59DD-55B7-DC2BDC2A1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B1F56A-BDB3-4D61-0901-E70D400FA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8E318-09FD-4489-8D61-0C66917B5D39}" type="datetimeFigureOut">
              <a:rPr lang="de-AT" smtClean="0"/>
              <a:t>04.12.2024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0658EB-9391-C566-52E8-EA2ED3573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6E0EAE-4975-C8B3-13EA-68C9269AA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957CD-7F5D-458E-AB70-6CE949D8C59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08086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95A444-7254-F785-ACB3-4E35F130C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0C49E3F-5936-3A65-6067-492966C06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005B77-789F-4EF2-8274-FFE3AB386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8E318-09FD-4489-8D61-0C66917B5D39}" type="datetimeFigureOut">
              <a:rPr lang="de-AT" smtClean="0"/>
              <a:t>04.12.2024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C7D7E3-CDD0-4549-341D-9B0D967C5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BD8079-FACB-C803-FCE9-F1273EC69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957CD-7F5D-458E-AB70-6CE949D8C59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11068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3B34C2-0252-B747-4ECB-66B592E53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BBB116-15E6-6091-E09A-F66E8FF946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4237FBE-645F-5DC7-6B79-F39F69AC1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35BC3F7-9EA7-4917-4714-6C911A96A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8E318-09FD-4489-8D61-0C66917B5D39}" type="datetimeFigureOut">
              <a:rPr lang="de-AT" smtClean="0"/>
              <a:t>04.12.2024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EBE9A32-7038-C6E1-0E17-D54C6157B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B87ADD-E000-529D-EB5C-49DE637BD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957CD-7F5D-458E-AB70-6CE949D8C59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55874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4B1E60-2AF1-875B-5CD1-716D4002A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17B4C8-966B-C902-90DF-2EE74760D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33FACBD-19A8-A5E6-3373-15863B3D2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251B5E5-8BF4-98FE-0EB7-82C3754207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F01E73A-E089-4644-C498-7B808BDAFD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21EF2B4-72D1-E6C7-D533-FC4094CF6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8E318-09FD-4489-8D61-0C66917B5D39}" type="datetimeFigureOut">
              <a:rPr lang="de-AT" smtClean="0"/>
              <a:t>04.12.2024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9920325-56F3-EC11-AC23-CECFFCADD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F402CB5-64AA-2F32-FFA2-89F34E4F8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957CD-7F5D-458E-AB70-6CE949D8C59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1061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46D1E5-1045-B270-6303-6CB0D05C0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F66FE87-6F49-11B3-946A-3F7C0FD46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8E318-09FD-4489-8D61-0C66917B5D39}" type="datetimeFigureOut">
              <a:rPr lang="de-AT" smtClean="0"/>
              <a:t>04.12.2024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1CDF41A-01EF-B7BF-735D-6BE48FF0F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DBBBF88-236E-9BE9-B579-F335306B0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957CD-7F5D-458E-AB70-6CE949D8C59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1598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C691849-4A8B-17FA-8FF4-CAA43318C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8E318-09FD-4489-8D61-0C66917B5D39}" type="datetimeFigureOut">
              <a:rPr lang="de-AT" smtClean="0"/>
              <a:t>04.12.2024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FD69EEE-A0D1-8B67-7F42-5818E4E01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D2B09E-FF61-4D5B-6018-724CBBCC2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957CD-7F5D-458E-AB70-6CE949D8C59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30703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7BAA8D-FF41-4390-598F-E739E88E9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A82160-BFC0-0197-E9D1-5578F19A4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0FE800B-F388-5E6C-DC3B-A950CE09B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E97CFE-6341-5A9B-1DB0-3F4657019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8E318-09FD-4489-8D61-0C66917B5D39}" type="datetimeFigureOut">
              <a:rPr lang="de-AT" smtClean="0"/>
              <a:t>04.12.2024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E686F3E-92CE-6937-E5A1-227015800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B3A7ACC-AFF8-36A4-FEE3-F88001231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957CD-7F5D-458E-AB70-6CE949D8C59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26582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3D291D-316F-50C2-A6D5-4DD8AC882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91C7E44-BBF9-1F8B-CCEC-F5CBA77AA7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1A6B2FF-54DE-B82F-033A-3A5009D09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9E9CF33-2778-FD44-2D77-08DF78703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8E318-09FD-4489-8D61-0C66917B5D39}" type="datetimeFigureOut">
              <a:rPr lang="de-AT" smtClean="0"/>
              <a:t>04.12.2024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845D721-71BF-BD9B-7D83-0C6972525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E00952E-F133-E306-338E-745C07E0B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957CD-7F5D-458E-AB70-6CE949D8C59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26649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4C3E728-4B97-B418-FCC4-AD25BD253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4A61A8C-1F09-2A82-D96C-9E57D5BC0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3461A3-71CE-6BF2-9748-40A64BFC58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88E318-09FD-4489-8D61-0C66917B5D39}" type="datetimeFigureOut">
              <a:rPr lang="de-AT" smtClean="0"/>
              <a:t>04.12.2024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294467-672F-5EC8-3730-1933646990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8E36C8-241B-E195-BF4A-C28C94D0A1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E957CD-7F5D-458E-AB70-6CE949D8C59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4554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Universum, Galaxie, Astronomie, Konstellation enthält.&#10;&#10;Automatisch generierte Beschreibung">
            <a:extLst>
              <a:ext uri="{FF2B5EF4-FFF2-40B4-BE49-F238E27FC236}">
                <a16:creationId xmlns:a16="http://schemas.microsoft.com/office/drawing/2014/main" id="{A8F08DCB-0D56-9D36-6BF2-7899B8C4134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94" b="726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A9879F9-7CDD-373E-EE21-05A0AB752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5533" y="1122362"/>
            <a:ext cx="9144000" cy="2900518"/>
          </a:xfrm>
        </p:spPr>
        <p:txBody>
          <a:bodyPr>
            <a:noAutofit/>
          </a:bodyPr>
          <a:lstStyle/>
          <a:p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4800" dirty="0">
                <a:solidFill>
                  <a:srgbClr val="FFFFFF"/>
                </a:solidFill>
              </a:rPr>
              <a:t>SHOTGLAS</a:t>
            </a:r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4800" dirty="0">
                <a:solidFill>
                  <a:srgbClr val="FFFFFF"/>
                </a:solidFill>
              </a:rPr>
              <a:t>II. MUSE spectroscopy of blue horizontal branch stars in the core</a:t>
            </a:r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4800" dirty="0">
                <a:solidFill>
                  <a:srgbClr val="FFFFFF"/>
                </a:solidFill>
              </a:rPr>
              <a:t>of ω Centauri and NGC 6752</a:t>
            </a:r>
            <a:endParaRPr lang="de-AT" sz="4800" dirty="0">
              <a:solidFill>
                <a:srgbClr val="FFFFFF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22D7ADF-0896-7185-9682-934A8FA0A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803651"/>
          </a:xfrm>
        </p:spPr>
        <p:txBody>
          <a:bodyPr>
            <a:normAutofit/>
          </a:bodyPr>
          <a:lstStyle/>
          <a:p>
            <a:r>
              <a:rPr lang="de-AT" dirty="0">
                <a:solidFill>
                  <a:srgbClr val="FFFFFF"/>
                </a:solidFill>
              </a:rPr>
              <a:t>By </a:t>
            </a:r>
            <a:r>
              <a:rPr lang="de-AT" dirty="0"/>
              <a:t>Marilyn</a:t>
            </a:r>
            <a:r>
              <a:rPr lang="de-AT" dirty="0">
                <a:solidFill>
                  <a:srgbClr val="FFFFFF"/>
                </a:solidFill>
              </a:rPr>
              <a:t> Latour </a:t>
            </a:r>
            <a:r>
              <a:rPr lang="de-AT" dirty="0" err="1">
                <a:solidFill>
                  <a:srgbClr val="FFFFFF"/>
                </a:solidFill>
              </a:rPr>
              <a:t>from</a:t>
            </a:r>
            <a:r>
              <a:rPr lang="de-AT" dirty="0">
                <a:solidFill>
                  <a:srgbClr val="FFFFFF"/>
                </a:solidFill>
              </a:rPr>
              <a:t> „</a:t>
            </a:r>
            <a:r>
              <a:rPr lang="de-DE">
                <a:solidFill>
                  <a:srgbClr val="FFFFFF"/>
                </a:solidFill>
              </a:rPr>
              <a:t>Institut </a:t>
            </a:r>
            <a:r>
              <a:rPr lang="de-DE" dirty="0">
                <a:solidFill>
                  <a:srgbClr val="FFFFFF"/>
                </a:solidFill>
              </a:rPr>
              <a:t>für Astrophysik und Geophysik, </a:t>
            </a:r>
            <a:r>
              <a:rPr lang="de-DE">
                <a:solidFill>
                  <a:srgbClr val="FFFFFF"/>
                </a:solidFill>
              </a:rPr>
              <a:t>Georg-August-Universität Göttingen“</a:t>
            </a:r>
            <a:endParaRPr lang="de-DE" dirty="0">
              <a:solidFill>
                <a:srgbClr val="FFFFFF"/>
              </a:solidFill>
            </a:endParaRPr>
          </a:p>
          <a:p>
            <a:endParaRPr lang="de-AT" dirty="0">
              <a:solidFill>
                <a:srgbClr val="FFFFFF"/>
              </a:solidFill>
            </a:endParaRPr>
          </a:p>
          <a:p>
            <a:r>
              <a:rPr lang="de-AT" dirty="0">
                <a:solidFill>
                  <a:srgbClr val="FFFFFF"/>
                </a:solidFill>
              </a:rPr>
              <a:t>A Review </a:t>
            </a:r>
            <a:r>
              <a:rPr lang="de-AT" dirty="0" err="1">
                <a:solidFill>
                  <a:srgbClr val="FFFFFF"/>
                </a:solidFill>
              </a:rPr>
              <a:t>by</a:t>
            </a:r>
            <a:r>
              <a:rPr lang="de-AT" dirty="0">
                <a:solidFill>
                  <a:srgbClr val="FFFFFF"/>
                </a:solidFill>
              </a:rPr>
              <a:t> Arthur Völkerer</a:t>
            </a:r>
          </a:p>
        </p:txBody>
      </p:sp>
    </p:spTree>
    <p:extLst>
      <p:ext uri="{BB962C8B-B14F-4D97-AF65-F5344CB8AC3E}">
        <p14:creationId xmlns:p14="http://schemas.microsoft.com/office/powerpoint/2010/main" val="1563876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6D42676-026B-B1CA-15BF-9A1715197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de-AT" sz="5400" dirty="0"/>
              <a:t>Horizontal Branch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4FE6943-F478-B66D-3E36-AB81D60CB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dirty="0"/>
              <a:t>Helium fusion -&gt; He I and He II lines</a:t>
            </a:r>
          </a:p>
          <a:p>
            <a:r>
              <a:rPr lang="en-US" dirty="0"/>
              <a:t> In the paper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 err="1"/>
              <a:t>Chemestriy</a:t>
            </a:r>
            <a:endParaRPr lang="en-US" dirty="0"/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/>
              <a:t>Evolution 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/>
              <a:t>Temperature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FBB2EC6-8560-B21D-C31E-B6C2C71E706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217" b="5082"/>
          <a:stretch/>
        </p:blipFill>
        <p:spPr>
          <a:xfrm>
            <a:off x="4645002" y="385754"/>
            <a:ext cx="6903720" cy="531498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103C7A6-35E0-E475-92D9-A391073AF803}"/>
              </a:ext>
            </a:extLst>
          </p:cNvPr>
          <p:cNvSpPr txBox="1"/>
          <p:nvPr/>
        </p:nvSpPr>
        <p:spPr>
          <a:xfrm>
            <a:off x="5000016" y="5863871"/>
            <a:ext cx="67320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dirty="0"/>
              <a:t>Sterne und Planetensysteme „</a:t>
            </a:r>
            <a:r>
              <a:rPr lang="en-US" sz="2000" dirty="0"/>
              <a:t>The evolution of the Sun.pdf”, Page 15</a:t>
            </a:r>
            <a:endParaRPr lang="de-AT" sz="2000" dirty="0"/>
          </a:p>
        </p:txBody>
      </p:sp>
    </p:spTree>
    <p:extLst>
      <p:ext uri="{BB962C8B-B14F-4D97-AF65-F5344CB8AC3E}">
        <p14:creationId xmlns:p14="http://schemas.microsoft.com/office/powerpoint/2010/main" val="190439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C13DB2-A01B-16E3-9E65-245B243ED5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2FCCA03-60BB-0DF7-7B7E-5C4834A20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8D54AEB-71AA-788C-1CB4-313D81FD3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AT" sz="5400" dirty="0"/>
              <a:t>Data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DC38171-5ECE-C6B5-4B55-F27C6AFF2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A6FF1C-B6E0-4E79-F777-CACE319A4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de-AT" dirty="0"/>
              <a:t>MUSE (475−935 </a:t>
            </a:r>
            <a:r>
              <a:rPr lang="de-AT" dirty="0" err="1"/>
              <a:t>nm</a:t>
            </a:r>
            <a:r>
              <a:rPr lang="de-AT" dirty="0"/>
              <a:t>)</a:t>
            </a:r>
          </a:p>
          <a:p>
            <a:r>
              <a:rPr lang="de-AT" dirty="0"/>
              <a:t>Hubble </a:t>
            </a:r>
            <a:r>
              <a:rPr lang="de-AT" dirty="0" err="1"/>
              <a:t>space</a:t>
            </a:r>
            <a:r>
              <a:rPr lang="de-AT" dirty="0"/>
              <a:t> </a:t>
            </a:r>
            <a:r>
              <a:rPr lang="de-AT" dirty="0" err="1"/>
              <a:t>telescope</a:t>
            </a:r>
            <a:r>
              <a:rPr lang="de-AT" dirty="0"/>
              <a:t> Photometrie</a:t>
            </a:r>
          </a:p>
          <a:p>
            <a:r>
              <a:rPr lang="de-AT" dirty="0" err="1"/>
              <a:t>Smaller</a:t>
            </a:r>
            <a:r>
              <a:rPr lang="de-AT" dirty="0"/>
              <a:t> </a:t>
            </a:r>
            <a:r>
              <a:rPr lang="de-AT" dirty="0" err="1"/>
              <a:t>catalogs</a:t>
            </a:r>
            <a:r>
              <a:rPr lang="de-AT" dirty="0"/>
              <a:t> </a:t>
            </a:r>
          </a:p>
          <a:p>
            <a:r>
              <a:rPr lang="de-AT" dirty="0"/>
              <a:t>More </a:t>
            </a:r>
            <a:r>
              <a:rPr lang="de-AT" dirty="0" err="1"/>
              <a:t>than</a:t>
            </a:r>
            <a:r>
              <a:rPr lang="de-AT" dirty="0"/>
              <a:t> 400 HB Stars (&gt;8kK)</a:t>
            </a:r>
          </a:p>
          <a:p>
            <a:r>
              <a:rPr lang="de-AT" dirty="0"/>
              <a:t>NGC 6752 </a:t>
            </a:r>
          </a:p>
          <a:p>
            <a:r>
              <a:rPr lang="el-GR" dirty="0"/>
              <a:t>ω</a:t>
            </a:r>
            <a:r>
              <a:rPr lang="de-AT" dirty="0"/>
              <a:t> Centauri </a:t>
            </a:r>
          </a:p>
          <a:p>
            <a:endParaRPr lang="de-AT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8145AC9-3E35-B44A-41AA-208F9256B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0878"/>
            <a:ext cx="20550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altLang="de-DE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295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74E36F3-D9C6-CBB4-F1D6-7B2A484AC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Models 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F0D897C-F134-482C-D3C7-6C975704B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Compared a model spectrum with the MUSE spectrum</a:t>
            </a:r>
          </a:p>
          <a:p>
            <a:r>
              <a:rPr lang="en-US" dirty="0"/>
              <a:t>Hybrid LTE/NLTE model atmosphere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/>
              <a:t>LTE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/>
              <a:t>NLTE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/>
              <a:t>Back to LTE to improve the result</a:t>
            </a:r>
          </a:p>
          <a:p>
            <a:r>
              <a:rPr lang="en-US" dirty="0"/>
              <a:t>With model of the spectrum, some properties can be derived</a:t>
            </a:r>
          </a:p>
          <a:p>
            <a:pPr marL="457200" lvl="1"/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51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508FF4F-4B5C-549C-8E45-2315A47E4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262A709-028D-9A4A-C8CA-3C1590FFDF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" y="2807208"/>
            <a:ext cx="4023360" cy="37698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AT" dirty="0"/>
              <a:t>Log g  (</a:t>
            </a:r>
            <a:r>
              <a:rPr lang="de-AT" dirty="0" err="1"/>
              <a:t>surface</a:t>
            </a:r>
            <a:r>
              <a:rPr lang="de-AT" dirty="0"/>
              <a:t> </a:t>
            </a:r>
            <a:r>
              <a:rPr lang="de-AT" dirty="0" err="1"/>
              <a:t>gravity</a:t>
            </a:r>
            <a:r>
              <a:rPr lang="de-AT" dirty="0"/>
              <a:t>)</a:t>
            </a:r>
          </a:p>
          <a:p>
            <a:r>
              <a:rPr lang="en-US" dirty="0"/>
              <a:t>Effective temperature</a:t>
            </a:r>
          </a:p>
          <a:p>
            <a:r>
              <a:rPr lang="en-US" dirty="0"/>
              <a:t>Helium abundance</a:t>
            </a:r>
            <a:endParaRPr lang="de-AT" dirty="0"/>
          </a:p>
          <a:p>
            <a:r>
              <a:rPr lang="en-US" dirty="0"/>
              <a:t>Average reddening</a:t>
            </a:r>
          </a:p>
          <a:p>
            <a:r>
              <a:rPr lang="en-US" dirty="0"/>
              <a:t>Radius</a:t>
            </a:r>
          </a:p>
          <a:p>
            <a:r>
              <a:rPr lang="en-US" dirty="0"/>
              <a:t>Luminosity</a:t>
            </a:r>
          </a:p>
          <a:p>
            <a:r>
              <a:rPr lang="en-US" dirty="0"/>
              <a:t>Mass</a:t>
            </a:r>
            <a:endParaRPr lang="de-AT" dirty="0"/>
          </a:p>
          <a:p>
            <a:endParaRPr lang="en-US" dirty="0"/>
          </a:p>
        </p:txBody>
      </p:sp>
      <p:pic>
        <p:nvPicPr>
          <p:cNvPr id="5" name="Inhaltsplatzhalter 4" descr="Ein Bild, das Text, Screenshot, Reihe, Diagramm enthält.&#10;&#10;Automatisch generierte Beschreibung">
            <a:extLst>
              <a:ext uri="{FF2B5EF4-FFF2-40B4-BE49-F238E27FC236}">
                <a16:creationId xmlns:a16="http://schemas.microsoft.com/office/drawing/2014/main" id="{B0674F4E-FDF1-933A-DC08-50CF55FC1C7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219810"/>
            <a:ext cx="6903720" cy="4418380"/>
          </a:xfrm>
          <a:prstGeom prst="rect">
            <a:avLst/>
          </a:prstGeom>
        </p:spPr>
      </p:pic>
      <p:sp>
        <p:nvSpPr>
          <p:cNvPr id="7" name="Content Placeholder 12">
            <a:extLst>
              <a:ext uri="{FF2B5EF4-FFF2-40B4-BE49-F238E27FC236}">
                <a16:creationId xmlns:a16="http://schemas.microsoft.com/office/drawing/2014/main" id="{9CD5BA3F-7640-C08E-5DC1-6BDEDE044ECD}"/>
              </a:ext>
            </a:extLst>
          </p:cNvPr>
          <p:cNvSpPr txBox="1">
            <a:spLocks/>
          </p:cNvSpPr>
          <p:nvPr/>
        </p:nvSpPr>
        <p:spPr>
          <a:xfrm>
            <a:off x="8429625" y="5730242"/>
            <a:ext cx="3324225" cy="965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000" dirty="0"/>
              <a:t>(Fig. 12. in the Paper)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54537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C12E8D5-4115-4CA5-28A6-0F613C2A7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AT" sz="5400"/>
              <a:t>Summary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0FFEFD-FD64-9A45-68DE-B2B32839D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de-DE" altLang="de-DE" sz="3600" dirty="0" err="1"/>
              <a:t>A</a:t>
            </a:r>
            <a:r>
              <a:rPr kumimoji="0" lang="de-DE" altLang="de-DE" sz="3600" b="0" i="0" u="none" strike="noStrike" cap="none" normalizeH="0" baseline="0" dirty="0" err="1">
                <a:ln>
                  <a:noFill/>
                </a:ln>
                <a:effectLst/>
              </a:rPr>
              <a:t>nalyzed</a:t>
            </a:r>
            <a:r>
              <a:rPr lang="de-AT" sz="3600" dirty="0"/>
              <a:t> </a:t>
            </a:r>
            <a:r>
              <a:rPr lang="de-AT" sz="3600" dirty="0" err="1"/>
              <a:t>blue</a:t>
            </a:r>
            <a:r>
              <a:rPr lang="de-AT" sz="3600" dirty="0"/>
              <a:t> horizontal </a:t>
            </a:r>
            <a:r>
              <a:rPr lang="de-AT" sz="3600" dirty="0" err="1"/>
              <a:t>branch</a:t>
            </a:r>
            <a:endParaRPr lang="de-AT" sz="3600" dirty="0"/>
          </a:p>
          <a:p>
            <a:r>
              <a:rPr lang="de-AT" sz="3600" dirty="0" err="1"/>
              <a:t>Compared</a:t>
            </a:r>
            <a:r>
              <a:rPr lang="de-AT" sz="3600" dirty="0"/>
              <a:t> MUSE </a:t>
            </a:r>
            <a:r>
              <a:rPr lang="de-AT" sz="3600" dirty="0" err="1"/>
              <a:t>data</a:t>
            </a:r>
            <a:r>
              <a:rPr lang="de-AT" sz="3600" dirty="0"/>
              <a:t> </a:t>
            </a:r>
            <a:r>
              <a:rPr lang="de-AT" sz="3600" dirty="0" err="1"/>
              <a:t>with</a:t>
            </a:r>
            <a:r>
              <a:rPr lang="de-AT" sz="3600" dirty="0"/>
              <a:t> </a:t>
            </a:r>
            <a:r>
              <a:rPr lang="de-AT" sz="3600" dirty="0" err="1"/>
              <a:t>models</a:t>
            </a:r>
            <a:endParaRPr lang="de-AT" sz="3600" dirty="0"/>
          </a:p>
          <a:p>
            <a:r>
              <a:rPr lang="de-AT" sz="3600" dirty="0" err="1"/>
              <a:t>Good</a:t>
            </a:r>
            <a:r>
              <a:rPr lang="de-AT" sz="3600" dirty="0"/>
              <a:t> </a:t>
            </a:r>
            <a:r>
              <a:rPr lang="de-AT" sz="3600" dirty="0" err="1"/>
              <a:t>results</a:t>
            </a:r>
            <a:r>
              <a:rPr lang="de-AT" sz="3600" dirty="0"/>
              <a:t> in </a:t>
            </a:r>
            <a:r>
              <a:rPr lang="de-AT" sz="3600" dirty="0" err="1"/>
              <a:t>lower</a:t>
            </a:r>
            <a:r>
              <a:rPr lang="de-AT" sz="3600" dirty="0"/>
              <a:t> </a:t>
            </a:r>
            <a:r>
              <a:rPr lang="de-AT" sz="3600" dirty="0" err="1"/>
              <a:t>temperature</a:t>
            </a:r>
            <a:r>
              <a:rPr lang="de-AT" sz="3600" dirty="0"/>
              <a:t> and </a:t>
            </a:r>
            <a:r>
              <a:rPr lang="de-AT" sz="3600" dirty="0" err="1"/>
              <a:t>no</a:t>
            </a:r>
            <a:r>
              <a:rPr lang="de-AT" sz="3600" dirty="0"/>
              <a:t> </a:t>
            </a:r>
            <a:r>
              <a:rPr lang="de-AT" sz="3600" dirty="0" err="1"/>
              <a:t>differnece</a:t>
            </a:r>
            <a:r>
              <a:rPr lang="de-AT" sz="3600" dirty="0"/>
              <a:t> </a:t>
            </a:r>
            <a:r>
              <a:rPr lang="de-AT" sz="3600" dirty="0" err="1"/>
              <a:t>between</a:t>
            </a:r>
            <a:r>
              <a:rPr lang="de-AT" sz="3600" dirty="0"/>
              <a:t> </a:t>
            </a:r>
            <a:r>
              <a:rPr lang="de-AT" sz="3600" dirty="0" err="1"/>
              <a:t>the</a:t>
            </a:r>
            <a:r>
              <a:rPr lang="de-AT" sz="3600" dirty="0"/>
              <a:t> </a:t>
            </a:r>
            <a:r>
              <a:rPr lang="de-AT" sz="3600" dirty="0" err="1"/>
              <a:t>two</a:t>
            </a:r>
            <a:r>
              <a:rPr lang="de-AT" sz="3600" dirty="0"/>
              <a:t> </a:t>
            </a:r>
            <a:r>
              <a:rPr lang="de-AT" sz="3600" dirty="0" err="1"/>
              <a:t>clusters</a:t>
            </a:r>
            <a:endParaRPr lang="de-AT" sz="36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3EEA00E-9DB9-2FC2-2C9B-ED24EEF5F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0878"/>
            <a:ext cx="20550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altLang="de-DE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75DEA31-E14A-C6AC-1122-FB6BF1BAD55C}"/>
              </a:ext>
            </a:extLst>
          </p:cNvPr>
          <p:cNvSpPr txBox="1"/>
          <p:nvPr/>
        </p:nvSpPr>
        <p:spPr>
          <a:xfrm>
            <a:off x="669035" y="6123543"/>
            <a:ext cx="9690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Paper: https://ui.adsabs.harvard.edu/</a:t>
            </a:r>
            <a:r>
              <a:rPr lang="de-AT" dirty="0" err="1"/>
              <a:t>abs</a:t>
            </a:r>
            <a:r>
              <a:rPr lang="de-AT" dirty="0"/>
              <a:t>/2023A%26A...677A..86L/</a:t>
            </a:r>
            <a:r>
              <a:rPr lang="de-AT" dirty="0" err="1"/>
              <a:t>abstract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52409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5ED8D4-62E2-B3EE-E56D-0E2EDC046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9" name="Inhaltsplatzhalter 8" descr="Ein Bild, das Text, Screenshot, Farbigkeit enthält.&#10;&#10;Automatisch generierte Beschreibung">
            <a:extLst>
              <a:ext uri="{FF2B5EF4-FFF2-40B4-BE49-F238E27FC236}">
                <a16:creationId xmlns:a16="http://schemas.microsoft.com/office/drawing/2014/main" id="{6E62A455-58DD-5BAE-ADEA-C5F5F883B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892800"/>
          </a:xfrm>
        </p:spPr>
      </p:pic>
      <p:sp>
        <p:nvSpPr>
          <p:cNvPr id="12" name="Content Placeholder 12">
            <a:extLst>
              <a:ext uri="{FF2B5EF4-FFF2-40B4-BE49-F238E27FC236}">
                <a16:creationId xmlns:a16="http://schemas.microsoft.com/office/drawing/2014/main" id="{C422F00E-A42D-63B4-D3F4-52FF7F339676}"/>
              </a:ext>
            </a:extLst>
          </p:cNvPr>
          <p:cNvSpPr txBox="1">
            <a:spLocks/>
          </p:cNvSpPr>
          <p:nvPr/>
        </p:nvSpPr>
        <p:spPr>
          <a:xfrm>
            <a:off x="324838" y="5892800"/>
            <a:ext cx="12192000" cy="965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Copyright by Anglo-Australian Observatory/the Royal Observatory Edinburgh</a:t>
            </a:r>
          </a:p>
          <a:p>
            <a:pPr marL="0" indent="0">
              <a:buNone/>
            </a:pPr>
            <a:r>
              <a:rPr lang="en-US" sz="2000" dirty="0"/>
              <a:t>(Fig. 1. in the Paper)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40232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7483F0-3CD8-BEB1-582B-9674856CF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Inhaltsplatzhalter 4" descr="Ein Bild, das Text, Reihe, Diagramm, Screenshot enthält.&#10;&#10;Automatisch generierte Beschreibung">
            <a:extLst>
              <a:ext uri="{FF2B5EF4-FFF2-40B4-BE49-F238E27FC236}">
                <a16:creationId xmlns:a16="http://schemas.microsoft.com/office/drawing/2014/main" id="{EA84E024-8840-E23B-04A3-09BE20A961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19" y="1778910"/>
            <a:ext cx="11927581" cy="3707490"/>
          </a:xfrm>
        </p:spPr>
      </p:pic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EBAE9681-A281-47A2-6EA4-014D8FC17E91}"/>
              </a:ext>
            </a:extLst>
          </p:cNvPr>
          <p:cNvSpPr txBox="1">
            <a:spLocks/>
          </p:cNvSpPr>
          <p:nvPr/>
        </p:nvSpPr>
        <p:spPr>
          <a:xfrm>
            <a:off x="412387" y="5776068"/>
            <a:ext cx="12192000" cy="965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(Fig. 8. in the Paper)</a:t>
            </a:r>
          </a:p>
          <a:p>
            <a:pPr marL="0" indent="0">
              <a:buNone/>
            </a:pPr>
            <a:r>
              <a:rPr lang="en-US" sz="2000" dirty="0"/>
              <a:t>Color-Color Diagram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3615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453</Words>
  <Application>Microsoft Office PowerPoint</Application>
  <PresentationFormat>Breitbild</PresentationFormat>
  <Paragraphs>83</Paragraphs>
  <Slides>8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Symbol</vt:lpstr>
      <vt:lpstr>Office</vt:lpstr>
      <vt:lpstr> SHOTGLAS II. MUSE spectroscopy of blue horizontal branch stars in the core of ω Centauri and NGC 6752</vt:lpstr>
      <vt:lpstr>Horizontal Branch</vt:lpstr>
      <vt:lpstr>Data</vt:lpstr>
      <vt:lpstr>Models </vt:lpstr>
      <vt:lpstr>Results</vt:lpstr>
      <vt:lpstr>Summary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Arthur Völkerer</dc:creator>
  <cp:lastModifiedBy>Arthur Völkerer</cp:lastModifiedBy>
  <cp:revision>1</cp:revision>
  <dcterms:created xsi:type="dcterms:W3CDTF">2024-12-04T11:04:15Z</dcterms:created>
  <dcterms:modified xsi:type="dcterms:W3CDTF">2024-12-06T13:05:48Z</dcterms:modified>
</cp:coreProperties>
</file>