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2FDDB-FF2D-49E7-9680-5698552B21D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6D57EEB-B852-45EA-9F5F-91BDA4D733D3}">
      <dgm:prSet/>
      <dgm:spPr/>
      <dgm:t>
        <a:bodyPr/>
        <a:lstStyle/>
        <a:p>
          <a:r>
            <a:rPr lang="en-US"/>
            <a:t>Anaconda</a:t>
          </a:r>
          <a:r>
            <a:rPr lang="vi-VN"/>
            <a:t> bao gồm một bộ công cụ và thư viện mạnh mẽ giúp người dùng dễ dàng thực hiện các tác vụ liên quan đến khoa học dữ liệu và tính toán khoa học.</a:t>
          </a:r>
          <a:endParaRPr lang="en-US"/>
        </a:p>
      </dgm:t>
    </dgm:pt>
    <dgm:pt modelId="{EC8EE5A8-BAAD-4324-A34D-CB85B7346400}" type="parTrans" cxnId="{FF83208D-5684-49A3-84D3-671F0773E4C6}">
      <dgm:prSet/>
      <dgm:spPr/>
      <dgm:t>
        <a:bodyPr/>
        <a:lstStyle/>
        <a:p>
          <a:endParaRPr lang="en-US"/>
        </a:p>
      </dgm:t>
    </dgm:pt>
    <dgm:pt modelId="{B2443C08-3B71-4333-BAAD-5F245118142D}" type="sibTrans" cxnId="{FF83208D-5684-49A3-84D3-671F0773E4C6}">
      <dgm:prSet/>
      <dgm:spPr/>
      <dgm:t>
        <a:bodyPr/>
        <a:lstStyle/>
        <a:p>
          <a:endParaRPr lang="en-US"/>
        </a:p>
      </dgm:t>
    </dgm:pt>
    <dgm:pt modelId="{6FB9832E-D383-4162-A295-5DFC40766AF2}">
      <dgm:prSet/>
      <dgm:spPr/>
      <dgm:t>
        <a:bodyPr/>
        <a:lstStyle/>
        <a:p>
          <a:r>
            <a:rPr lang="vi-VN"/>
            <a:t>Cung cấp môi trường quản lý gói và thư viện Python, giúp đảm bảo tính nhất quán và tương thích trong các dự án phức tạp.</a:t>
          </a:r>
          <a:endParaRPr lang="en-US"/>
        </a:p>
      </dgm:t>
    </dgm:pt>
    <dgm:pt modelId="{3A53FB6F-F6F9-4EEB-BAC9-624B680C8A07}" type="parTrans" cxnId="{BD19619F-67E3-41AE-98C3-A419ED76DC06}">
      <dgm:prSet/>
      <dgm:spPr/>
      <dgm:t>
        <a:bodyPr/>
        <a:lstStyle/>
        <a:p>
          <a:endParaRPr lang="en-US"/>
        </a:p>
      </dgm:t>
    </dgm:pt>
    <dgm:pt modelId="{9CCC4F09-7543-4BBB-9C40-5649D4FF19B4}" type="sibTrans" cxnId="{BD19619F-67E3-41AE-98C3-A419ED76DC06}">
      <dgm:prSet/>
      <dgm:spPr/>
      <dgm:t>
        <a:bodyPr/>
        <a:lstStyle/>
        <a:p>
          <a:endParaRPr lang="en-US"/>
        </a:p>
      </dgm:t>
    </dgm:pt>
    <dgm:pt modelId="{410C0A46-45E3-4A72-A2BA-B922EF293078}" type="pres">
      <dgm:prSet presAssocID="{1B92FDDB-FF2D-49E7-9680-5698552B21D9}" presName="hierChild1" presStyleCnt="0">
        <dgm:presLayoutVars>
          <dgm:chPref val="1"/>
          <dgm:dir/>
          <dgm:animOne val="branch"/>
          <dgm:animLvl val="lvl"/>
          <dgm:resizeHandles/>
        </dgm:presLayoutVars>
      </dgm:prSet>
      <dgm:spPr/>
    </dgm:pt>
    <dgm:pt modelId="{6BB4EC70-DFB9-4088-A4A1-CFA58C3A903D}" type="pres">
      <dgm:prSet presAssocID="{06D57EEB-B852-45EA-9F5F-91BDA4D733D3}" presName="hierRoot1" presStyleCnt="0"/>
      <dgm:spPr/>
    </dgm:pt>
    <dgm:pt modelId="{5361D3EA-FB27-4EC9-9B50-E08DA0E8C9D6}" type="pres">
      <dgm:prSet presAssocID="{06D57EEB-B852-45EA-9F5F-91BDA4D733D3}" presName="composite" presStyleCnt="0"/>
      <dgm:spPr/>
    </dgm:pt>
    <dgm:pt modelId="{C28BF188-12DE-48DF-B15E-6D7C9AD54458}" type="pres">
      <dgm:prSet presAssocID="{06D57EEB-B852-45EA-9F5F-91BDA4D733D3}" presName="background" presStyleLbl="node0" presStyleIdx="0" presStyleCnt="2"/>
      <dgm:spPr/>
    </dgm:pt>
    <dgm:pt modelId="{EED681F7-7289-4485-8F19-D65E22B6C8A5}" type="pres">
      <dgm:prSet presAssocID="{06D57EEB-B852-45EA-9F5F-91BDA4D733D3}" presName="text" presStyleLbl="fgAcc0" presStyleIdx="0" presStyleCnt="2">
        <dgm:presLayoutVars>
          <dgm:chPref val="3"/>
        </dgm:presLayoutVars>
      </dgm:prSet>
      <dgm:spPr/>
    </dgm:pt>
    <dgm:pt modelId="{61EBD26F-42D7-4FB0-9B0F-CF2324F2FF9E}" type="pres">
      <dgm:prSet presAssocID="{06D57EEB-B852-45EA-9F5F-91BDA4D733D3}" presName="hierChild2" presStyleCnt="0"/>
      <dgm:spPr/>
    </dgm:pt>
    <dgm:pt modelId="{0A2C6A9B-55B6-488D-8859-9C3E671E307B}" type="pres">
      <dgm:prSet presAssocID="{6FB9832E-D383-4162-A295-5DFC40766AF2}" presName="hierRoot1" presStyleCnt="0"/>
      <dgm:spPr/>
    </dgm:pt>
    <dgm:pt modelId="{2DC62A6B-1BCF-429E-8F49-0AB80387DBCF}" type="pres">
      <dgm:prSet presAssocID="{6FB9832E-D383-4162-A295-5DFC40766AF2}" presName="composite" presStyleCnt="0"/>
      <dgm:spPr/>
    </dgm:pt>
    <dgm:pt modelId="{C3F81A4A-9EFB-4A49-A2A1-EBD9C4447F60}" type="pres">
      <dgm:prSet presAssocID="{6FB9832E-D383-4162-A295-5DFC40766AF2}" presName="background" presStyleLbl="node0" presStyleIdx="1" presStyleCnt="2"/>
      <dgm:spPr/>
    </dgm:pt>
    <dgm:pt modelId="{589E34CA-776B-498D-A953-D0A9C88DAECD}" type="pres">
      <dgm:prSet presAssocID="{6FB9832E-D383-4162-A295-5DFC40766AF2}" presName="text" presStyleLbl="fgAcc0" presStyleIdx="1" presStyleCnt="2">
        <dgm:presLayoutVars>
          <dgm:chPref val="3"/>
        </dgm:presLayoutVars>
      </dgm:prSet>
      <dgm:spPr/>
    </dgm:pt>
    <dgm:pt modelId="{11F71F10-3FFD-40D1-B741-780BCCA9600D}" type="pres">
      <dgm:prSet presAssocID="{6FB9832E-D383-4162-A295-5DFC40766AF2}" presName="hierChild2" presStyleCnt="0"/>
      <dgm:spPr/>
    </dgm:pt>
  </dgm:ptLst>
  <dgm:cxnLst>
    <dgm:cxn modelId="{3C408B44-7B82-452C-ACAA-4BA442C4E588}" type="presOf" srcId="{6FB9832E-D383-4162-A295-5DFC40766AF2}" destId="{589E34CA-776B-498D-A953-D0A9C88DAECD}" srcOrd="0" destOrd="0" presId="urn:microsoft.com/office/officeart/2005/8/layout/hierarchy1"/>
    <dgm:cxn modelId="{2CD96149-0A92-4432-9FD7-A517ADDED4F6}" type="presOf" srcId="{1B92FDDB-FF2D-49E7-9680-5698552B21D9}" destId="{410C0A46-45E3-4A72-A2BA-B922EF293078}" srcOrd="0" destOrd="0" presId="urn:microsoft.com/office/officeart/2005/8/layout/hierarchy1"/>
    <dgm:cxn modelId="{FF83208D-5684-49A3-84D3-671F0773E4C6}" srcId="{1B92FDDB-FF2D-49E7-9680-5698552B21D9}" destId="{06D57EEB-B852-45EA-9F5F-91BDA4D733D3}" srcOrd="0" destOrd="0" parTransId="{EC8EE5A8-BAAD-4324-A34D-CB85B7346400}" sibTransId="{B2443C08-3B71-4333-BAAD-5F245118142D}"/>
    <dgm:cxn modelId="{BD19619F-67E3-41AE-98C3-A419ED76DC06}" srcId="{1B92FDDB-FF2D-49E7-9680-5698552B21D9}" destId="{6FB9832E-D383-4162-A295-5DFC40766AF2}" srcOrd="1" destOrd="0" parTransId="{3A53FB6F-F6F9-4EEB-BAC9-624B680C8A07}" sibTransId="{9CCC4F09-7543-4BBB-9C40-5649D4FF19B4}"/>
    <dgm:cxn modelId="{04F5E2A1-C224-4F1D-9A8B-6B3DA8F6DB8F}" type="presOf" srcId="{06D57EEB-B852-45EA-9F5F-91BDA4D733D3}" destId="{EED681F7-7289-4485-8F19-D65E22B6C8A5}" srcOrd="0" destOrd="0" presId="urn:microsoft.com/office/officeart/2005/8/layout/hierarchy1"/>
    <dgm:cxn modelId="{12709BF8-1A19-4DB2-8AEB-576E1988873F}" type="presParOf" srcId="{410C0A46-45E3-4A72-A2BA-B922EF293078}" destId="{6BB4EC70-DFB9-4088-A4A1-CFA58C3A903D}" srcOrd="0" destOrd="0" presId="urn:microsoft.com/office/officeart/2005/8/layout/hierarchy1"/>
    <dgm:cxn modelId="{619B4FBA-C556-46ED-8DEA-98930E8F5D2E}" type="presParOf" srcId="{6BB4EC70-DFB9-4088-A4A1-CFA58C3A903D}" destId="{5361D3EA-FB27-4EC9-9B50-E08DA0E8C9D6}" srcOrd="0" destOrd="0" presId="urn:microsoft.com/office/officeart/2005/8/layout/hierarchy1"/>
    <dgm:cxn modelId="{9B8DB455-A208-4935-9DE9-E90B13C0AB8A}" type="presParOf" srcId="{5361D3EA-FB27-4EC9-9B50-E08DA0E8C9D6}" destId="{C28BF188-12DE-48DF-B15E-6D7C9AD54458}" srcOrd="0" destOrd="0" presId="urn:microsoft.com/office/officeart/2005/8/layout/hierarchy1"/>
    <dgm:cxn modelId="{C43B232B-044B-483F-8236-5A4A8914A373}" type="presParOf" srcId="{5361D3EA-FB27-4EC9-9B50-E08DA0E8C9D6}" destId="{EED681F7-7289-4485-8F19-D65E22B6C8A5}" srcOrd="1" destOrd="0" presId="urn:microsoft.com/office/officeart/2005/8/layout/hierarchy1"/>
    <dgm:cxn modelId="{3133D211-6AA6-4DFB-8B5A-B60698AD7D34}" type="presParOf" srcId="{6BB4EC70-DFB9-4088-A4A1-CFA58C3A903D}" destId="{61EBD26F-42D7-4FB0-9B0F-CF2324F2FF9E}" srcOrd="1" destOrd="0" presId="urn:microsoft.com/office/officeart/2005/8/layout/hierarchy1"/>
    <dgm:cxn modelId="{FE033EC6-172D-476D-8ACF-5119EF092F11}" type="presParOf" srcId="{410C0A46-45E3-4A72-A2BA-B922EF293078}" destId="{0A2C6A9B-55B6-488D-8859-9C3E671E307B}" srcOrd="1" destOrd="0" presId="urn:microsoft.com/office/officeart/2005/8/layout/hierarchy1"/>
    <dgm:cxn modelId="{9DFE9965-E5EB-4198-BECB-2FE24B3C9C3A}" type="presParOf" srcId="{0A2C6A9B-55B6-488D-8859-9C3E671E307B}" destId="{2DC62A6B-1BCF-429E-8F49-0AB80387DBCF}" srcOrd="0" destOrd="0" presId="urn:microsoft.com/office/officeart/2005/8/layout/hierarchy1"/>
    <dgm:cxn modelId="{400C9569-F5EC-40B6-9C2E-3C72D9CC1AD7}" type="presParOf" srcId="{2DC62A6B-1BCF-429E-8F49-0AB80387DBCF}" destId="{C3F81A4A-9EFB-4A49-A2A1-EBD9C4447F60}" srcOrd="0" destOrd="0" presId="urn:microsoft.com/office/officeart/2005/8/layout/hierarchy1"/>
    <dgm:cxn modelId="{1D0C91B1-7A9D-4F9F-A975-34E7E650A400}" type="presParOf" srcId="{2DC62A6B-1BCF-429E-8F49-0AB80387DBCF}" destId="{589E34CA-776B-498D-A953-D0A9C88DAECD}" srcOrd="1" destOrd="0" presId="urn:microsoft.com/office/officeart/2005/8/layout/hierarchy1"/>
    <dgm:cxn modelId="{D6D7208A-05FC-49C8-AB0D-95565664C816}" type="presParOf" srcId="{0A2C6A9B-55B6-488D-8859-9C3E671E307B}" destId="{11F71F10-3FFD-40D1-B741-780BCCA960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BF188-12DE-48DF-B15E-6D7C9AD54458}">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D681F7-7289-4485-8F19-D65E22B6C8A5}">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Anaconda</a:t>
          </a:r>
          <a:r>
            <a:rPr lang="vi-VN" sz="2700" kern="1200"/>
            <a:t> bao gồm một bộ công cụ và thư viện mạnh mẽ giúp người dùng dễ dàng thực hiện các tác vụ liên quan đến khoa học dữ liệu và tính toán khoa học.</a:t>
          </a:r>
          <a:endParaRPr lang="en-US" sz="2700" kern="1200"/>
        </a:p>
      </dsp:txBody>
      <dsp:txXfrm>
        <a:off x="585701" y="1066737"/>
        <a:ext cx="4337991" cy="2693452"/>
      </dsp:txXfrm>
    </dsp:sp>
    <dsp:sp modelId="{C3F81A4A-9EFB-4A49-A2A1-EBD9C4447F60}">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9E34CA-776B-498D-A953-D0A9C88DAECD}">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vi-VN" sz="2700" kern="1200"/>
            <a:t>Cung cấp môi trường quản lý gói và thư viện Python, giúp đảm bảo tính nhất quán và tương thích trong các dự án phức tạp.</a:t>
          </a:r>
          <a:endParaRPr lang="en-US" sz="2700" kern="120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3F1A-E159-AAC6-C375-15B3FD0E9C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CAFB9C-A91E-CDAE-B25D-E7BA1D7767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58E45C-5B9A-8736-5D31-BB073C901565}"/>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5" name="Footer Placeholder 4">
            <a:extLst>
              <a:ext uri="{FF2B5EF4-FFF2-40B4-BE49-F238E27FC236}">
                <a16:creationId xmlns:a16="http://schemas.microsoft.com/office/drawing/2014/main" id="{4F1FCFAF-F1E5-9F74-FB18-B3A8A9E9B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868E8-34CC-7751-933F-CE022686F8F4}"/>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375341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C3B1-8818-457A-87AF-7947468F9F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18BA0-8A60-7C1E-B9AF-644EDA63D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134EE-9E60-A0F2-A2D8-DC24634C637D}"/>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5" name="Footer Placeholder 4">
            <a:extLst>
              <a:ext uri="{FF2B5EF4-FFF2-40B4-BE49-F238E27FC236}">
                <a16:creationId xmlns:a16="http://schemas.microsoft.com/office/drawing/2014/main" id="{5B30CA78-8BEE-6843-C50F-59B992196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73887-D1F4-76EE-9707-085251575D27}"/>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22745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E58F1B-E173-7D73-EAB8-4E52B86F72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D7988-BC1C-8C6B-C3C0-AE044FA0CF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0E0BD-31DB-1119-2CCE-74DD6DB18521}"/>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5" name="Footer Placeholder 4">
            <a:extLst>
              <a:ext uri="{FF2B5EF4-FFF2-40B4-BE49-F238E27FC236}">
                <a16:creationId xmlns:a16="http://schemas.microsoft.com/office/drawing/2014/main" id="{89F25397-0FF9-8317-C6A4-99F2918C7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8B40C-886C-B34A-303E-452DDCE573C4}"/>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18903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90A3-3A46-1BBF-5931-D6CAF40054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CA90A-B4F6-7195-8A50-3A755AA16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23501-A46C-2434-499E-AA1F4E9E5D48}"/>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5" name="Footer Placeholder 4">
            <a:extLst>
              <a:ext uri="{FF2B5EF4-FFF2-40B4-BE49-F238E27FC236}">
                <a16:creationId xmlns:a16="http://schemas.microsoft.com/office/drawing/2014/main" id="{B4BF7EFA-F70E-474C-4356-167C66DEB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A6686-2C3B-8027-604D-C4464A5306FC}"/>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65245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B5FC-3911-2630-4684-4B565714F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F6FD9C-ECF5-E18A-FB24-4285FA1DCC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2659A-A1D9-7EF8-D43E-102DAB2CABAC}"/>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5" name="Footer Placeholder 4">
            <a:extLst>
              <a:ext uri="{FF2B5EF4-FFF2-40B4-BE49-F238E27FC236}">
                <a16:creationId xmlns:a16="http://schemas.microsoft.com/office/drawing/2014/main" id="{CEAA2168-1942-2A03-FDE2-D658702C3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2714E-34FA-4246-97FE-2BE9DDA2564D}"/>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234802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B332-B2ED-C3F2-CBF6-1FEA2F95D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F304F0-C305-59B7-B0E6-3DC7B1101A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A7DC2A-DF9A-0AD7-5DB7-DDB6D94AF9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591895-B988-96DF-E75E-BC61887FC5AC}"/>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6" name="Footer Placeholder 5">
            <a:extLst>
              <a:ext uri="{FF2B5EF4-FFF2-40B4-BE49-F238E27FC236}">
                <a16:creationId xmlns:a16="http://schemas.microsoft.com/office/drawing/2014/main" id="{45E0AA19-7D91-4BB8-CCC5-6B3C727AE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8E490-9F89-FDF2-0B83-874801EAC550}"/>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193140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A746-6DCE-8F64-0896-8351DB827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84C4DD-2420-30C6-2CB1-E802660990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92B59A-8A93-257D-0B01-CE9E88AAA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9CF78-2818-50F8-5A0A-42B5A750C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6DB004-7E11-F427-C0A9-60484411C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66826C-7997-CB05-BD5D-35FE571AEF7B}"/>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8" name="Footer Placeholder 7">
            <a:extLst>
              <a:ext uri="{FF2B5EF4-FFF2-40B4-BE49-F238E27FC236}">
                <a16:creationId xmlns:a16="http://schemas.microsoft.com/office/drawing/2014/main" id="{8FC6511B-038C-1F45-6EE0-DA16B8C77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BBA395-04F2-7C43-8F70-1121B22E811D}"/>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2091311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0355-CBB0-2E06-75A1-7FD146E90C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57C613-5977-D5D4-68FD-C3470122A628}"/>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4" name="Footer Placeholder 3">
            <a:extLst>
              <a:ext uri="{FF2B5EF4-FFF2-40B4-BE49-F238E27FC236}">
                <a16:creationId xmlns:a16="http://schemas.microsoft.com/office/drawing/2014/main" id="{D80E1031-5FBD-06B2-1C0E-92660C2446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C9FE4-D04A-B904-8AB8-165F4F212310}"/>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317112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267A1-FC50-6C13-5102-8B741D4A01D1}"/>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3" name="Footer Placeholder 2">
            <a:extLst>
              <a:ext uri="{FF2B5EF4-FFF2-40B4-BE49-F238E27FC236}">
                <a16:creationId xmlns:a16="http://schemas.microsoft.com/office/drawing/2014/main" id="{996479BB-22DC-A9B1-A568-A3447B4CDF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2358E6-E637-8396-F3A2-341E903279CB}"/>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18457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06D-A745-B58C-B7A3-8735A6433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271B45-A0A0-5B20-9BC6-E29EF8F53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D167D-579B-FA21-C1B5-667724FC7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BD194-B9E3-B251-ABCB-90336238A2FD}"/>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6" name="Footer Placeholder 5">
            <a:extLst>
              <a:ext uri="{FF2B5EF4-FFF2-40B4-BE49-F238E27FC236}">
                <a16:creationId xmlns:a16="http://schemas.microsoft.com/office/drawing/2014/main" id="{5B29D897-C0CC-2A74-D585-5251FBF87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F6478C-22ED-8600-6D60-583FB7AC0511}"/>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360375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5D24-FDC6-B1D5-FD5D-3840732B5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5B7759-FE5E-881F-0BF8-94028F7B9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771038-FF1E-C1BF-4E0E-6C6FCA6E1A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136E41-47D8-BED8-4D7A-038540192126}"/>
              </a:ext>
            </a:extLst>
          </p:cNvPr>
          <p:cNvSpPr>
            <a:spLocks noGrp="1"/>
          </p:cNvSpPr>
          <p:nvPr>
            <p:ph type="dt" sz="half" idx="10"/>
          </p:nvPr>
        </p:nvSpPr>
        <p:spPr/>
        <p:txBody>
          <a:bodyPr/>
          <a:lstStyle/>
          <a:p>
            <a:fld id="{88BB928B-F9CE-43FB-90D3-C9F9DFE66665}" type="datetimeFigureOut">
              <a:rPr lang="en-US" smtClean="0"/>
              <a:t>06/10</a:t>
            </a:fld>
            <a:endParaRPr lang="en-US"/>
          </a:p>
        </p:txBody>
      </p:sp>
      <p:sp>
        <p:nvSpPr>
          <p:cNvPr id="6" name="Footer Placeholder 5">
            <a:extLst>
              <a:ext uri="{FF2B5EF4-FFF2-40B4-BE49-F238E27FC236}">
                <a16:creationId xmlns:a16="http://schemas.microsoft.com/office/drawing/2014/main" id="{D62147F1-92A2-E6D1-1BDD-62C88D07B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7A32F-A5DA-1F14-EE9C-48E995CAF6B2}"/>
              </a:ext>
            </a:extLst>
          </p:cNvPr>
          <p:cNvSpPr>
            <a:spLocks noGrp="1"/>
          </p:cNvSpPr>
          <p:nvPr>
            <p:ph type="sldNum" sz="quarter" idx="12"/>
          </p:nvPr>
        </p:nvSpPr>
        <p:spPr/>
        <p:txBody>
          <a:bodyPr/>
          <a:lstStyle/>
          <a:p>
            <a:fld id="{C33E1225-425B-4101-B517-0AC844B17A83}" type="slidenum">
              <a:rPr lang="en-US" smtClean="0"/>
              <a:t>‹#›</a:t>
            </a:fld>
            <a:endParaRPr lang="en-US"/>
          </a:p>
        </p:txBody>
      </p:sp>
    </p:spTree>
    <p:extLst>
      <p:ext uri="{BB962C8B-B14F-4D97-AF65-F5344CB8AC3E}">
        <p14:creationId xmlns:p14="http://schemas.microsoft.com/office/powerpoint/2010/main" val="3418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F34DE-CA7E-FEBE-25FC-4C95BBE12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4B320-59E7-9C17-777E-06D0EE34EB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31521-A94A-1F09-1B36-7D3B39C81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B928B-F9CE-43FB-90D3-C9F9DFE66665}" type="datetimeFigureOut">
              <a:rPr lang="en-US" smtClean="0"/>
              <a:t>06/10</a:t>
            </a:fld>
            <a:endParaRPr lang="en-US"/>
          </a:p>
        </p:txBody>
      </p:sp>
      <p:sp>
        <p:nvSpPr>
          <p:cNvPr id="5" name="Footer Placeholder 4">
            <a:extLst>
              <a:ext uri="{FF2B5EF4-FFF2-40B4-BE49-F238E27FC236}">
                <a16:creationId xmlns:a16="http://schemas.microsoft.com/office/drawing/2014/main" id="{E6C339C2-9BD8-E7A6-AD14-92D464CF2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AA7688-E365-DA33-1C55-9B07F2D62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E1225-425B-4101-B517-0AC844B17A83}" type="slidenum">
              <a:rPr lang="en-US" smtClean="0"/>
              <a:t>‹#›</a:t>
            </a:fld>
            <a:endParaRPr lang="en-US"/>
          </a:p>
        </p:txBody>
      </p:sp>
    </p:spTree>
    <p:extLst>
      <p:ext uri="{BB962C8B-B14F-4D97-AF65-F5344CB8AC3E}">
        <p14:creationId xmlns:p14="http://schemas.microsoft.com/office/powerpoint/2010/main" val="1476088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titv.vn/courses-page/lap-trinh-python-co-ban/" TargetMode="External"/><Relationship Id="rId4" Type="http://schemas.openxmlformats.org/officeDocument/2006/relationships/hyperlink" Target="https://docs.python.org/3/"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1472B2-B89E-4130-B380-A2145BC61C4E}"/>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GIỚI THIỆU VỀ PYTHON &amp;</a:t>
            </a:r>
            <a:br>
              <a:rPr lang="en-US" sz="4800">
                <a:solidFill>
                  <a:srgbClr val="FFFFFF"/>
                </a:solidFill>
              </a:rPr>
            </a:br>
            <a:r>
              <a:rPr lang="en-US" sz="4800">
                <a:solidFill>
                  <a:srgbClr val="FFFFFF"/>
                </a:solidFill>
              </a:rPr>
              <a:t>CHUẨN BỊ MÔI TRƯỜNG LẬP TRÌNH</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60C911A-8190-959E-132F-994B2DA0A909}"/>
              </a:ext>
            </a:extLst>
          </p:cNvPr>
          <p:cNvSpPr>
            <a:spLocks noGrp="1"/>
          </p:cNvSpPr>
          <p:nvPr>
            <p:ph type="subTitle" idx="1"/>
          </p:nvPr>
        </p:nvSpPr>
        <p:spPr>
          <a:xfrm>
            <a:off x="1931874" y="4797188"/>
            <a:ext cx="6051236" cy="1241828"/>
          </a:xfrm>
        </p:spPr>
        <p:txBody>
          <a:bodyPr>
            <a:normAutofit/>
          </a:bodyPr>
          <a:lstStyle/>
          <a:p>
            <a:pPr algn="r"/>
            <a:r>
              <a:rPr lang="en-US">
                <a:solidFill>
                  <a:srgbClr val="FFFFFF"/>
                </a:solidFill>
              </a:rPr>
              <a:t>ThS. Lê Nhật Tùng</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19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D409-0C10-E59B-8668-31E25889C4CF}"/>
              </a:ext>
            </a:extLst>
          </p:cNvPr>
          <p:cNvSpPr>
            <a:spLocks noGrp="1"/>
          </p:cNvSpPr>
          <p:nvPr>
            <p:ph type="title"/>
          </p:nvPr>
        </p:nvSpPr>
        <p:spPr>
          <a:xfrm>
            <a:off x="876693" y="741391"/>
            <a:ext cx="4355265" cy="1616203"/>
          </a:xfrm>
        </p:spPr>
        <p:txBody>
          <a:bodyPr anchor="b">
            <a:normAutofit/>
          </a:bodyPr>
          <a:lstStyle/>
          <a:p>
            <a:r>
              <a:rPr lang="en-US" sz="3200"/>
              <a:t>Yêu cầu hệ thống để cài đặt Anaconda</a:t>
            </a:r>
          </a:p>
        </p:txBody>
      </p:sp>
      <p:sp>
        <p:nvSpPr>
          <p:cNvPr id="3" name="Content Placeholder 2">
            <a:extLst>
              <a:ext uri="{FF2B5EF4-FFF2-40B4-BE49-F238E27FC236}">
                <a16:creationId xmlns:a16="http://schemas.microsoft.com/office/drawing/2014/main" id="{80C5DDAE-9650-E85A-3B5C-A54536AF4354}"/>
              </a:ext>
            </a:extLst>
          </p:cNvPr>
          <p:cNvSpPr>
            <a:spLocks noGrp="1"/>
          </p:cNvSpPr>
          <p:nvPr>
            <p:ph idx="1"/>
          </p:nvPr>
        </p:nvSpPr>
        <p:spPr>
          <a:xfrm>
            <a:off x="876692" y="2533476"/>
            <a:ext cx="4355265" cy="3447832"/>
          </a:xfrm>
        </p:spPr>
        <p:txBody>
          <a:bodyPr anchor="t">
            <a:normAutofit/>
          </a:bodyPr>
          <a:lstStyle/>
          <a:p>
            <a:pPr algn="just"/>
            <a:r>
              <a:rPr lang="vi-VN" sz="1400" b="1" dirty="0"/>
              <a:t>Hệ điều hành:</a:t>
            </a:r>
            <a:r>
              <a:rPr lang="vi-VN" sz="1400" dirty="0"/>
              <a:t> Anaconda có phiên bản tương thích với nhiều hệ điều hành khác nhau, bao gồm Windows, macOS và Linux. Chắc chắn rằng hệ điều hành của bạn tương thích với Anaconda phiên bản bạn muốn cài đặt.</a:t>
            </a:r>
          </a:p>
          <a:p>
            <a:pPr algn="just"/>
            <a:r>
              <a:rPr lang="vi-VN" sz="1400" b="1" dirty="0"/>
              <a:t>Bộ xử lý: </a:t>
            </a:r>
            <a:r>
              <a:rPr lang="vi-VN" sz="1400" dirty="0"/>
              <a:t>Anaconda hoạt động trên hầu hết các loại bộ xử lý, bao gồm CPU Intel và AMD. Không có yêu cầu cụ thể về tốc độ của bộ xử lý, nhưng việc có một bộ xử lý đủ mạnh để xử lý các tác vụ khoa học dữ liệu là cần thiết.</a:t>
            </a:r>
          </a:p>
          <a:p>
            <a:pPr algn="just"/>
            <a:r>
              <a:rPr lang="vi-VN" sz="1400" b="1" dirty="0"/>
              <a:t>RAM (Bộ nhớ truy cập ngẫu nhiên):</a:t>
            </a:r>
            <a:r>
              <a:rPr lang="vi-VN" sz="1400" dirty="0"/>
              <a:t> Anaconda cần một lượng RAM đủ để chạy các môi trường và ứng dụng khoa học dữ liệu. Dựa vào ứng dụng cụ thể, bạn có thể cần ít nhất 4GB hoặc 8GB RAM. Nếu bạn làm việc với dự án lớn hơn, bạn cần có RAM nhiều hơn.</a:t>
            </a:r>
            <a:endParaRPr lang="en-US" sz="1400" dirty="0"/>
          </a:p>
        </p:txBody>
      </p:sp>
      <p:pic>
        <p:nvPicPr>
          <p:cNvPr id="5" name="Picture 4" descr="Circuit board">
            <a:extLst>
              <a:ext uri="{FF2B5EF4-FFF2-40B4-BE49-F238E27FC236}">
                <a16:creationId xmlns:a16="http://schemas.microsoft.com/office/drawing/2014/main" id="{27091CA5-235B-2148-CF52-B825D030AAC4}"/>
              </a:ext>
            </a:extLst>
          </p:cNvPr>
          <p:cNvPicPr>
            <a:picLocks noChangeAspect="1"/>
          </p:cNvPicPr>
          <p:nvPr/>
        </p:nvPicPr>
        <p:blipFill rotWithShape="1">
          <a:blip r:embed="rId2"/>
          <a:srcRect l="32251" r="8415" b="-1"/>
          <a:stretch/>
        </p:blipFill>
        <p:spPr>
          <a:xfrm>
            <a:off x="6096000" y="10"/>
            <a:ext cx="6095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330672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D409-0C10-E59B-8668-31E25889C4CF}"/>
              </a:ext>
            </a:extLst>
          </p:cNvPr>
          <p:cNvSpPr>
            <a:spLocks noGrp="1"/>
          </p:cNvSpPr>
          <p:nvPr>
            <p:ph type="title"/>
          </p:nvPr>
        </p:nvSpPr>
        <p:spPr>
          <a:xfrm>
            <a:off x="6823878" y="741391"/>
            <a:ext cx="4491821" cy="1616203"/>
          </a:xfrm>
        </p:spPr>
        <p:txBody>
          <a:bodyPr anchor="b">
            <a:normAutofit/>
          </a:bodyPr>
          <a:lstStyle/>
          <a:p>
            <a:r>
              <a:rPr lang="en-US" sz="3200"/>
              <a:t>Yêu cầu hệ thống để cài đặt Anaconda</a:t>
            </a:r>
          </a:p>
        </p:txBody>
      </p:sp>
      <p:pic>
        <p:nvPicPr>
          <p:cNvPr id="5" name="Picture 4" descr="Computer script on a screen">
            <a:extLst>
              <a:ext uri="{FF2B5EF4-FFF2-40B4-BE49-F238E27FC236}">
                <a16:creationId xmlns:a16="http://schemas.microsoft.com/office/drawing/2014/main" id="{C63D10F8-0989-B267-3C29-1F1465427CEA}"/>
              </a:ext>
            </a:extLst>
          </p:cNvPr>
          <p:cNvPicPr>
            <a:picLocks noChangeAspect="1"/>
          </p:cNvPicPr>
          <p:nvPr/>
        </p:nvPicPr>
        <p:blipFill rotWithShape="1">
          <a:blip r:embed="rId2"/>
          <a:srcRect l="447" r="40219"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0C5DDAE-9650-E85A-3B5C-A54536AF4354}"/>
              </a:ext>
            </a:extLst>
          </p:cNvPr>
          <p:cNvSpPr>
            <a:spLocks noGrp="1"/>
          </p:cNvSpPr>
          <p:nvPr>
            <p:ph idx="1"/>
          </p:nvPr>
        </p:nvSpPr>
        <p:spPr>
          <a:xfrm>
            <a:off x="6823878" y="2533476"/>
            <a:ext cx="4491820" cy="3447832"/>
          </a:xfrm>
        </p:spPr>
        <p:txBody>
          <a:bodyPr anchor="t">
            <a:normAutofit fontScale="77500" lnSpcReduction="20000"/>
          </a:bodyPr>
          <a:lstStyle/>
          <a:p>
            <a:pPr algn="just">
              <a:lnSpc>
                <a:spcPct val="150000"/>
              </a:lnSpc>
            </a:pPr>
            <a:r>
              <a:rPr lang="vi-VN" sz="1700" dirty="0"/>
              <a:t>Không gian đĩa cứng trống: Anaconda cài đặt một số gói thư viện khoa học dữ liệu lớn. Vì vậy, bạn cần có đủ không gian đĩa cứng trống để cài đặt Anaconda và lưu trữ các môi trường và dự án của bạn.</a:t>
            </a:r>
          </a:p>
          <a:p>
            <a:pPr algn="just">
              <a:lnSpc>
                <a:spcPct val="150000"/>
              </a:lnSpc>
            </a:pPr>
            <a:r>
              <a:rPr lang="vi-VN" sz="1700" dirty="0"/>
              <a:t>Kết nối internet: Để cài đặt Anaconda, bạn cần kết nối internet để tải xuống bản cài đặt và các gói thư viện từ các kho lưu trữ.</a:t>
            </a:r>
          </a:p>
          <a:p>
            <a:pPr algn="just">
              <a:lnSpc>
                <a:spcPct val="150000"/>
              </a:lnSpc>
            </a:pPr>
            <a:r>
              <a:rPr lang="vi-VN" sz="1700" dirty="0"/>
              <a:t>Python sẵn có: Anaconda đi kèm với một phiên bản Python riêng của nó. Tuy nhiên, nếu bạn đã cài đặt Python từ trước, Anaconda có thể tương thích với Python sẵn có trên hệ thống của bạn.</a:t>
            </a:r>
            <a:endParaRPr lang="en-US" sz="1700" dirty="0"/>
          </a:p>
        </p:txBody>
      </p:sp>
    </p:spTree>
    <p:extLst>
      <p:ext uri="{BB962C8B-B14F-4D97-AF65-F5344CB8AC3E}">
        <p14:creationId xmlns:p14="http://schemas.microsoft.com/office/powerpoint/2010/main" val="58038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11041-AD68-2BCC-68EE-60FDC8874225}"/>
              </a:ext>
            </a:extLst>
          </p:cNvPr>
          <p:cNvSpPr>
            <a:spLocks noGrp="1"/>
          </p:cNvSpPr>
          <p:nvPr>
            <p:ph type="title"/>
          </p:nvPr>
        </p:nvSpPr>
        <p:spPr/>
        <p:txBody>
          <a:bodyPr/>
          <a:lstStyle/>
          <a:p>
            <a:r>
              <a:rPr lang="en-US" dirty="0" err="1"/>
              <a:t>Các</a:t>
            </a:r>
            <a:r>
              <a:rPr lang="en-US" dirty="0"/>
              <a:t> </a:t>
            </a:r>
            <a:r>
              <a:rPr lang="en-US" dirty="0" err="1"/>
              <a:t>bước</a:t>
            </a:r>
            <a:r>
              <a:rPr lang="en-US" dirty="0"/>
              <a:t> </a:t>
            </a:r>
            <a:r>
              <a:rPr lang="en-US" dirty="0" err="1"/>
              <a:t>cài</a:t>
            </a:r>
            <a:r>
              <a:rPr lang="en-US" dirty="0"/>
              <a:t> </a:t>
            </a:r>
            <a:r>
              <a:rPr lang="en-US" dirty="0" err="1"/>
              <a:t>đặt</a:t>
            </a:r>
            <a:r>
              <a:rPr lang="en-US" dirty="0"/>
              <a:t> Python </a:t>
            </a:r>
            <a:r>
              <a:rPr lang="en-US" dirty="0" err="1"/>
              <a:t>và</a:t>
            </a:r>
            <a:r>
              <a:rPr lang="en-US" dirty="0"/>
              <a:t> Anaconda	</a:t>
            </a:r>
          </a:p>
        </p:txBody>
      </p:sp>
      <p:sp>
        <p:nvSpPr>
          <p:cNvPr id="3" name="Content Placeholder 2">
            <a:extLst>
              <a:ext uri="{FF2B5EF4-FFF2-40B4-BE49-F238E27FC236}">
                <a16:creationId xmlns:a16="http://schemas.microsoft.com/office/drawing/2014/main" id="{6DE3ECAB-BA6E-86E9-4479-2CE1A9B8E593}"/>
              </a:ext>
            </a:extLst>
          </p:cNvPr>
          <p:cNvSpPr>
            <a:spLocks noGrp="1"/>
          </p:cNvSpPr>
          <p:nvPr>
            <p:ph idx="1"/>
          </p:nvPr>
        </p:nvSpPr>
        <p:spPr/>
        <p:txBody>
          <a:bodyPr/>
          <a:lstStyle/>
          <a:p>
            <a:r>
              <a:rPr lang="en-US" dirty="0" err="1"/>
              <a:t>Xem</a:t>
            </a:r>
            <a:r>
              <a:rPr lang="en-US" dirty="0"/>
              <a:t> video </a:t>
            </a:r>
            <a:r>
              <a:rPr lang="en-US" dirty="0" err="1"/>
              <a:t>hướng</a:t>
            </a:r>
            <a:r>
              <a:rPr lang="en-US" dirty="0"/>
              <a:t> </a:t>
            </a:r>
            <a:r>
              <a:rPr lang="en-US" dirty="0" err="1"/>
              <a:t>dẫn</a:t>
            </a:r>
            <a:endParaRPr lang="en-US" dirty="0"/>
          </a:p>
        </p:txBody>
      </p:sp>
    </p:spTree>
    <p:extLst>
      <p:ext uri="{BB962C8B-B14F-4D97-AF65-F5344CB8AC3E}">
        <p14:creationId xmlns:p14="http://schemas.microsoft.com/office/powerpoint/2010/main" val="227578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594EE-AE7D-CDFF-2CA0-6FCB5A8CF130}"/>
              </a:ext>
            </a:extLst>
          </p:cNvPr>
          <p:cNvSpPr>
            <a:spLocks noGrp="1"/>
          </p:cNvSpPr>
          <p:nvPr>
            <p:ph type="title"/>
          </p:nvPr>
        </p:nvSpPr>
        <p:spPr>
          <a:xfrm>
            <a:off x="5596501" y="489508"/>
            <a:ext cx="5754896" cy="1667569"/>
          </a:xfrm>
        </p:spPr>
        <p:txBody>
          <a:bodyPr anchor="b">
            <a:normAutofit/>
          </a:bodyPr>
          <a:lstStyle/>
          <a:p>
            <a:r>
              <a:rPr lang="en-US" sz="4000"/>
              <a:t>Giới thiệu về Python</a:t>
            </a:r>
          </a:p>
        </p:txBody>
      </p:sp>
      <p:pic>
        <p:nvPicPr>
          <p:cNvPr id="4" name="Picture 2" descr="python™">
            <a:extLst>
              <a:ext uri="{FF2B5EF4-FFF2-40B4-BE49-F238E27FC236}">
                <a16:creationId xmlns:a16="http://schemas.microsoft.com/office/drawing/2014/main" id="{0595EAEC-3443-B811-D143-922881CDCC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665644"/>
            <a:ext cx="3876165" cy="109501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A908F74-35EE-5068-58AE-D3710A5DB3A9}"/>
              </a:ext>
            </a:extLst>
          </p:cNvPr>
          <p:cNvSpPr>
            <a:spLocks noGrp="1"/>
          </p:cNvSpPr>
          <p:nvPr>
            <p:ph idx="1"/>
          </p:nvPr>
        </p:nvSpPr>
        <p:spPr>
          <a:xfrm>
            <a:off x="5596502" y="2405894"/>
            <a:ext cx="5754896" cy="3197464"/>
          </a:xfrm>
        </p:spPr>
        <p:txBody>
          <a:bodyPr anchor="t">
            <a:normAutofit fontScale="92500"/>
          </a:bodyPr>
          <a:lstStyle/>
          <a:p>
            <a:pPr algn="just"/>
            <a:r>
              <a:rPr lang="vi-VN" sz="2400" dirty="0"/>
              <a:t>Python là một ngôn ngữ lập trình bậc cao, thông dịch, hướng đối tượng, đa mục đích và cũng là một ngôn ngữ lập trình động. </a:t>
            </a:r>
            <a:endParaRPr lang="en-US" sz="2400" dirty="0"/>
          </a:p>
          <a:p>
            <a:pPr algn="just"/>
            <a:r>
              <a:rPr lang="vi-VN" sz="2400" dirty="0"/>
              <a:t>Được tạo ra bởi Guido van Rossum và phát triển từ năm 1989.</a:t>
            </a:r>
          </a:p>
          <a:p>
            <a:pPr algn="just"/>
            <a:r>
              <a:rPr lang="vi-VN" sz="2400" dirty="0"/>
              <a:t>Python được sử dụng rộng rãi trong nhiều lĩnh vực như phát triển web, trí tuệ nhân tạo, khoa học dữ liệu, và nhiều ứng dụng khác.</a:t>
            </a:r>
            <a:endParaRPr lang="en-US" sz="2400" dirty="0"/>
          </a:p>
        </p:txBody>
      </p:sp>
      <p:sp>
        <p:nvSpPr>
          <p:cNvPr id="11"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90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25044-9567-B9C9-4B54-C7B87F97C39E}"/>
              </a:ext>
            </a:extLst>
          </p:cNvPr>
          <p:cNvSpPr>
            <a:spLocks noGrp="1"/>
          </p:cNvSpPr>
          <p:nvPr>
            <p:ph type="title"/>
          </p:nvPr>
        </p:nvSpPr>
        <p:spPr>
          <a:xfrm>
            <a:off x="5596501" y="489508"/>
            <a:ext cx="5754896" cy="1667569"/>
          </a:xfrm>
        </p:spPr>
        <p:txBody>
          <a:bodyPr anchor="b">
            <a:normAutofit/>
          </a:bodyPr>
          <a:lstStyle/>
          <a:p>
            <a:r>
              <a:rPr lang="en-US" sz="4000"/>
              <a:t>Tài liệu nghiên cứu về Python</a:t>
            </a:r>
          </a:p>
        </p:txBody>
      </p:sp>
      <p:pic>
        <p:nvPicPr>
          <p:cNvPr id="7" name="Graphic 6" descr="Marker">
            <a:extLst>
              <a:ext uri="{FF2B5EF4-FFF2-40B4-BE49-F238E27FC236}">
                <a16:creationId xmlns:a16="http://schemas.microsoft.com/office/drawing/2014/main" id="{D78FC026-9DEB-381B-EE39-BF2EA06BDF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4241AC06-FC14-925F-5DCC-EB26A3B42CAA}"/>
              </a:ext>
            </a:extLst>
          </p:cNvPr>
          <p:cNvSpPr>
            <a:spLocks noGrp="1"/>
          </p:cNvSpPr>
          <p:nvPr>
            <p:ph idx="1"/>
          </p:nvPr>
        </p:nvSpPr>
        <p:spPr>
          <a:xfrm>
            <a:off x="5596502" y="2405894"/>
            <a:ext cx="5754896" cy="3197464"/>
          </a:xfrm>
        </p:spPr>
        <p:txBody>
          <a:bodyPr anchor="t">
            <a:normAutofit/>
          </a:bodyPr>
          <a:lstStyle/>
          <a:p>
            <a:r>
              <a:rPr lang="en-US" sz="2000">
                <a:hlinkClick r:id="rId4"/>
              </a:rPr>
              <a:t>https://docs.python.org/3/</a:t>
            </a:r>
            <a:r>
              <a:rPr lang="en-US" sz="2000"/>
              <a:t> </a:t>
            </a:r>
          </a:p>
          <a:p>
            <a:r>
              <a:rPr lang="en-US" sz="2000">
                <a:hlinkClick r:id="rId5"/>
              </a:rPr>
              <a:t>https://titv.vn/courses-page/lap-trinh-python-co-ban/</a:t>
            </a:r>
            <a:endParaRPr lang="en-US" sz="2000"/>
          </a:p>
          <a:p>
            <a:pPr marL="0" indent="0">
              <a:buNone/>
            </a:pPr>
            <a:endParaRPr lang="en-US" sz="200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44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F17151-F9B3-9C00-7499-D8EC7935787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Một số kiến thức cơ bản về Python</a:t>
            </a:r>
          </a:p>
        </p:txBody>
      </p:sp>
      <p:pic>
        <p:nvPicPr>
          <p:cNvPr id="5" name="Picture 4">
            <a:extLst>
              <a:ext uri="{FF2B5EF4-FFF2-40B4-BE49-F238E27FC236}">
                <a16:creationId xmlns:a16="http://schemas.microsoft.com/office/drawing/2014/main" id="{79CCF55B-9629-65BA-8DCE-17EBA922A96A}"/>
              </a:ext>
            </a:extLst>
          </p:cNvPr>
          <p:cNvPicPr>
            <a:picLocks noChangeAspect="1"/>
          </p:cNvPicPr>
          <p:nvPr/>
        </p:nvPicPr>
        <p:blipFill>
          <a:blip r:embed="rId2"/>
          <a:stretch>
            <a:fillRect/>
          </a:stretch>
        </p:blipFill>
        <p:spPr>
          <a:xfrm>
            <a:off x="4502428" y="683215"/>
            <a:ext cx="7225748" cy="5491569"/>
          </a:xfrm>
          <a:prstGeom prst="rect">
            <a:avLst/>
          </a:prstGeom>
        </p:spPr>
      </p:pic>
    </p:spTree>
    <p:extLst>
      <p:ext uri="{BB962C8B-B14F-4D97-AF65-F5344CB8AC3E}">
        <p14:creationId xmlns:p14="http://schemas.microsoft.com/office/powerpoint/2010/main" val="383112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F17151-F9B3-9C00-7499-D8EC7935787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Một số kiến thức cơ bản về Python</a:t>
            </a:r>
          </a:p>
        </p:txBody>
      </p:sp>
      <p:pic>
        <p:nvPicPr>
          <p:cNvPr id="4" name="Picture 3">
            <a:extLst>
              <a:ext uri="{FF2B5EF4-FFF2-40B4-BE49-F238E27FC236}">
                <a16:creationId xmlns:a16="http://schemas.microsoft.com/office/drawing/2014/main" id="{2C5EF810-FB1A-1E4D-2C5F-8114E093E676}"/>
              </a:ext>
            </a:extLst>
          </p:cNvPr>
          <p:cNvPicPr>
            <a:picLocks noChangeAspect="1"/>
          </p:cNvPicPr>
          <p:nvPr/>
        </p:nvPicPr>
        <p:blipFill>
          <a:blip r:embed="rId2"/>
          <a:stretch>
            <a:fillRect/>
          </a:stretch>
        </p:blipFill>
        <p:spPr>
          <a:xfrm>
            <a:off x="4502428" y="746441"/>
            <a:ext cx="7225748" cy="5365117"/>
          </a:xfrm>
          <a:prstGeom prst="rect">
            <a:avLst/>
          </a:prstGeom>
        </p:spPr>
      </p:pic>
    </p:spTree>
    <p:extLst>
      <p:ext uri="{BB962C8B-B14F-4D97-AF65-F5344CB8AC3E}">
        <p14:creationId xmlns:p14="http://schemas.microsoft.com/office/powerpoint/2010/main" val="387151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F17151-F9B3-9C00-7499-D8EC7935787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Một số kiến thức cơ bản về Python</a:t>
            </a:r>
          </a:p>
        </p:txBody>
      </p:sp>
      <p:pic>
        <p:nvPicPr>
          <p:cNvPr id="5" name="Picture 4">
            <a:extLst>
              <a:ext uri="{FF2B5EF4-FFF2-40B4-BE49-F238E27FC236}">
                <a16:creationId xmlns:a16="http://schemas.microsoft.com/office/drawing/2014/main" id="{800B64D7-8F3F-FC7B-5EA3-44D0A3BA52C2}"/>
              </a:ext>
            </a:extLst>
          </p:cNvPr>
          <p:cNvPicPr>
            <a:picLocks noChangeAspect="1"/>
          </p:cNvPicPr>
          <p:nvPr/>
        </p:nvPicPr>
        <p:blipFill>
          <a:blip r:embed="rId2"/>
          <a:stretch>
            <a:fillRect/>
          </a:stretch>
        </p:blipFill>
        <p:spPr>
          <a:xfrm>
            <a:off x="4502428" y="755474"/>
            <a:ext cx="7225748" cy="5347052"/>
          </a:xfrm>
          <a:prstGeom prst="rect">
            <a:avLst/>
          </a:prstGeom>
        </p:spPr>
      </p:pic>
    </p:spTree>
    <p:extLst>
      <p:ext uri="{BB962C8B-B14F-4D97-AF65-F5344CB8AC3E}">
        <p14:creationId xmlns:p14="http://schemas.microsoft.com/office/powerpoint/2010/main" val="24761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DF17151-F9B3-9C00-7499-D8EC7935787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Một số kiến thức cơ bản về Python</a:t>
            </a:r>
          </a:p>
        </p:txBody>
      </p:sp>
      <p:pic>
        <p:nvPicPr>
          <p:cNvPr id="4" name="Picture 3">
            <a:extLst>
              <a:ext uri="{FF2B5EF4-FFF2-40B4-BE49-F238E27FC236}">
                <a16:creationId xmlns:a16="http://schemas.microsoft.com/office/drawing/2014/main" id="{F4C66FFF-2862-306B-748F-8361B28C780D}"/>
              </a:ext>
            </a:extLst>
          </p:cNvPr>
          <p:cNvPicPr>
            <a:picLocks noChangeAspect="1"/>
          </p:cNvPicPr>
          <p:nvPr/>
        </p:nvPicPr>
        <p:blipFill>
          <a:blip r:embed="rId2"/>
          <a:stretch>
            <a:fillRect/>
          </a:stretch>
        </p:blipFill>
        <p:spPr>
          <a:xfrm>
            <a:off x="4502428" y="1207083"/>
            <a:ext cx="7225748" cy="4443834"/>
          </a:xfrm>
          <a:prstGeom prst="rect">
            <a:avLst/>
          </a:prstGeom>
        </p:spPr>
      </p:pic>
    </p:spTree>
    <p:extLst>
      <p:ext uri="{BB962C8B-B14F-4D97-AF65-F5344CB8AC3E}">
        <p14:creationId xmlns:p14="http://schemas.microsoft.com/office/powerpoint/2010/main" val="34525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BF191-9D6C-8EFE-7236-C363EB352DD6}"/>
              </a:ext>
            </a:extLst>
          </p:cNvPr>
          <p:cNvSpPr>
            <a:spLocks noGrp="1"/>
          </p:cNvSpPr>
          <p:nvPr>
            <p:ph type="title"/>
          </p:nvPr>
        </p:nvSpPr>
        <p:spPr>
          <a:xfrm>
            <a:off x="5596501" y="489508"/>
            <a:ext cx="5754896" cy="1667569"/>
          </a:xfrm>
        </p:spPr>
        <p:txBody>
          <a:bodyPr anchor="b">
            <a:normAutofit/>
          </a:bodyPr>
          <a:lstStyle/>
          <a:p>
            <a:r>
              <a:rPr lang="en-US" sz="4000"/>
              <a:t>Anaconda</a:t>
            </a:r>
          </a:p>
        </p:txBody>
      </p:sp>
      <p:pic>
        <p:nvPicPr>
          <p:cNvPr id="6" name="Graphic 5">
            <a:extLst>
              <a:ext uri="{FF2B5EF4-FFF2-40B4-BE49-F238E27FC236}">
                <a16:creationId xmlns:a16="http://schemas.microsoft.com/office/drawing/2014/main" id="{70CB9420-8B03-70DD-BD6B-953359C2DA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2884664"/>
            <a:ext cx="3876165" cy="656977"/>
          </a:xfrm>
          <a:prstGeom prst="rect">
            <a:avLst/>
          </a:prstGeom>
        </p:spPr>
      </p:pic>
      <p:sp>
        <p:nvSpPr>
          <p:cNvPr id="3" name="Content Placeholder 2">
            <a:extLst>
              <a:ext uri="{FF2B5EF4-FFF2-40B4-BE49-F238E27FC236}">
                <a16:creationId xmlns:a16="http://schemas.microsoft.com/office/drawing/2014/main" id="{12847346-EA0D-E3C9-C46A-CB10E5157ADC}"/>
              </a:ext>
            </a:extLst>
          </p:cNvPr>
          <p:cNvSpPr>
            <a:spLocks noGrp="1"/>
          </p:cNvSpPr>
          <p:nvPr>
            <p:ph idx="1"/>
          </p:nvPr>
        </p:nvSpPr>
        <p:spPr>
          <a:xfrm>
            <a:off x="5596502" y="2405894"/>
            <a:ext cx="5754896" cy="3197464"/>
          </a:xfrm>
        </p:spPr>
        <p:txBody>
          <a:bodyPr anchor="t">
            <a:normAutofit lnSpcReduction="10000"/>
          </a:bodyPr>
          <a:lstStyle/>
          <a:p>
            <a:pPr algn="just">
              <a:lnSpc>
                <a:spcPct val="150000"/>
              </a:lnSpc>
            </a:pPr>
            <a:r>
              <a:rPr lang="vi-VN" sz="2000" dirty="0"/>
              <a:t>Anaconda là nền tảng (platform) mã nguồn mở về Khoa học dữ liệu (Data Science) trên Python thông dụng nhất hiện nay. </a:t>
            </a:r>
            <a:endParaRPr lang="en-US" sz="2000" dirty="0"/>
          </a:p>
          <a:p>
            <a:pPr algn="just">
              <a:lnSpc>
                <a:spcPct val="150000"/>
              </a:lnSpc>
            </a:pPr>
            <a:r>
              <a:rPr lang="vi-VN" sz="2000" dirty="0"/>
              <a:t>Với hơn 6 triệu người dùng, Anaconda là cách nhanh nhất và dễ nhất để học Khoa học dữ liệu với Python hoặc R trên Windows, Linux và Mac OS X.</a:t>
            </a:r>
            <a:endParaRPr lang="en-US" sz="2000" dirty="0"/>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Anaconda">
            <a:extLst>
              <a:ext uri="{FF2B5EF4-FFF2-40B4-BE49-F238E27FC236}">
                <a16:creationId xmlns:a16="http://schemas.microsoft.com/office/drawing/2014/main" id="{712DAF1E-09B2-97DA-EFDF-FEF526A260B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575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DA37-341B-4A17-3B95-DE4708611D5F}"/>
              </a:ext>
            </a:extLst>
          </p:cNvPr>
          <p:cNvSpPr>
            <a:spLocks noGrp="1"/>
          </p:cNvSpPr>
          <p:nvPr>
            <p:ph type="title"/>
          </p:nvPr>
        </p:nvSpPr>
        <p:spPr/>
        <p:txBody>
          <a:bodyPr/>
          <a:lstStyle/>
          <a:p>
            <a:r>
              <a:rPr lang="en-US"/>
              <a:t>Anaconda</a:t>
            </a:r>
            <a:endParaRPr lang="en-US" dirty="0"/>
          </a:p>
        </p:txBody>
      </p:sp>
      <p:graphicFrame>
        <p:nvGraphicFramePr>
          <p:cNvPr id="19" name="Content Placeholder 2">
            <a:extLst>
              <a:ext uri="{FF2B5EF4-FFF2-40B4-BE49-F238E27FC236}">
                <a16:creationId xmlns:a16="http://schemas.microsoft.com/office/drawing/2014/main" id="{0B9255C9-17D7-28CA-405C-17C4F845D88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826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6B8CA3F790F94F8256A9CFA76E4814" ma:contentTypeVersion="13" ma:contentTypeDescription="Create a new document." ma:contentTypeScope="" ma:versionID="f7641115b50d4b802aa2c1ec73cb6f0b">
  <xsd:schema xmlns:xsd="http://www.w3.org/2001/XMLSchema" xmlns:xs="http://www.w3.org/2001/XMLSchema" xmlns:p="http://schemas.microsoft.com/office/2006/metadata/properties" xmlns:ns2="2f34606a-f4fd-437f-b021-b7267ac5c380" xmlns:ns3="b341e8f1-4af0-4e0b-bc22-cc4a308c7ff5" targetNamespace="http://schemas.microsoft.com/office/2006/metadata/properties" ma:root="true" ma:fieldsID="051df0809b5dd23ac2e923844102f201" ns2:_="" ns3:_="">
    <xsd:import namespace="2f34606a-f4fd-437f-b021-b7267ac5c380"/>
    <xsd:import namespace="b341e8f1-4af0-4e0b-bc22-cc4a308c7f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34606a-f4fd-437f-b021-b7267ac5c3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 ma:index="16" nillable="true" ma:displayName="date" ma:format="DateOnly" ma:internalName="date">
      <xsd:simpleType>
        <xsd:restriction base="dms:DateTim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e88d9bd-c1b7-4c3c-8459-2608aaa619f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41e8f1-4af0-4e0b-bc22-cc4a308c7ff5"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2e9d327-f879-4500-9f05-64f8a965e045}" ma:internalName="TaxCatchAll" ma:showField="CatchAllData" ma:web="b341e8f1-4af0-4e0b-bc22-cc4a308c7f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 xmlns="2f34606a-f4fd-437f-b021-b7267ac5c380" xsi:nil="true"/>
    <TaxCatchAll xmlns="b341e8f1-4af0-4e0b-bc22-cc4a308c7ff5" xsi:nil="true"/>
    <lcf76f155ced4ddcb4097134ff3c332f xmlns="2f34606a-f4fd-437f-b021-b7267ac5c3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01FD724-00C6-4229-B9D2-52E98ACDA215}"/>
</file>

<file path=customXml/itemProps2.xml><?xml version="1.0" encoding="utf-8"?>
<ds:datastoreItem xmlns:ds="http://schemas.openxmlformats.org/officeDocument/2006/customXml" ds:itemID="{A2B24EE5-6B35-4BCC-A069-841570186240}"/>
</file>

<file path=customXml/itemProps3.xml><?xml version="1.0" encoding="utf-8"?>
<ds:datastoreItem xmlns:ds="http://schemas.openxmlformats.org/officeDocument/2006/customXml" ds:itemID="{4CCB1F72-B4EC-4C16-9056-C8DBD4A3C856}"/>
</file>

<file path=docProps/app.xml><?xml version="1.0" encoding="utf-8"?>
<Properties xmlns="http://schemas.openxmlformats.org/officeDocument/2006/extended-properties" xmlns:vt="http://schemas.openxmlformats.org/officeDocument/2006/docPropsVTypes">
  <TotalTime>19</TotalTime>
  <Words>598</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GIỚI THIỆU VỀ PYTHON &amp; CHUẨN BỊ MÔI TRƯỜNG LẬP TRÌNH</vt:lpstr>
      <vt:lpstr>Giới thiệu về Python</vt:lpstr>
      <vt:lpstr>Tài liệu nghiên cứu về Python</vt:lpstr>
      <vt:lpstr>Một số kiến thức cơ bản về Python</vt:lpstr>
      <vt:lpstr>Một số kiến thức cơ bản về Python</vt:lpstr>
      <vt:lpstr>Một số kiến thức cơ bản về Python</vt:lpstr>
      <vt:lpstr>Một số kiến thức cơ bản về Python</vt:lpstr>
      <vt:lpstr>Anaconda</vt:lpstr>
      <vt:lpstr>Anaconda</vt:lpstr>
      <vt:lpstr>Yêu cầu hệ thống để cài đặt Anaconda</vt:lpstr>
      <vt:lpstr>Yêu cầu hệ thống để cài đặt Anaconda</vt:lpstr>
      <vt:lpstr>Các bước cài đặt Python và Anaconda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01-  CHUẨN BỊ MÔI TRƯỜNG LẬP TRÌNH</dc:title>
  <dc:creator>Le Nhat Tung</dc:creator>
  <cp:lastModifiedBy>Le Nhat Tung</cp:lastModifiedBy>
  <cp:revision>12</cp:revision>
  <dcterms:created xsi:type="dcterms:W3CDTF">2023-10-06T14:06:25Z</dcterms:created>
  <dcterms:modified xsi:type="dcterms:W3CDTF">2023-10-06T14:25:44Z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0x010100076B8CA3F790F94F8256A9CFA76E4814</vt:lpwstr>
  </property>
</Properties>
</file>