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61"/>
  </p:notesMasterIdLst>
  <p:handoutMasterIdLst>
    <p:handoutMasterId r:id="rId62"/>
  </p:handoutMasterIdLst>
  <p:sldIdLst>
    <p:sldId id="256" r:id="rId3"/>
    <p:sldId id="257" r:id="rId4"/>
    <p:sldId id="296" r:id="rId5"/>
    <p:sldId id="338" r:id="rId6"/>
    <p:sldId id="258" r:id="rId7"/>
    <p:sldId id="310" r:id="rId8"/>
    <p:sldId id="311" r:id="rId9"/>
    <p:sldId id="312" r:id="rId10"/>
    <p:sldId id="313" r:id="rId11"/>
    <p:sldId id="297" r:id="rId12"/>
    <p:sldId id="259" r:id="rId13"/>
    <p:sldId id="260" r:id="rId14"/>
    <p:sldId id="261" r:id="rId15"/>
    <p:sldId id="339" r:id="rId16"/>
    <p:sldId id="298" r:id="rId17"/>
    <p:sldId id="262" r:id="rId18"/>
    <p:sldId id="263" r:id="rId19"/>
    <p:sldId id="314" r:id="rId20"/>
    <p:sldId id="264" r:id="rId21"/>
    <p:sldId id="265" r:id="rId22"/>
    <p:sldId id="266" r:id="rId23"/>
    <p:sldId id="301" r:id="rId24"/>
    <p:sldId id="270" r:id="rId25"/>
    <p:sldId id="271" r:id="rId26"/>
    <p:sldId id="302" r:id="rId27"/>
    <p:sldId id="272" r:id="rId28"/>
    <p:sldId id="340" r:id="rId29"/>
    <p:sldId id="341" r:id="rId30"/>
    <p:sldId id="342" r:id="rId31"/>
    <p:sldId id="332" r:id="rId32"/>
    <p:sldId id="343" r:id="rId33"/>
    <p:sldId id="303" r:id="rId34"/>
    <p:sldId id="344" r:id="rId35"/>
    <p:sldId id="345" r:id="rId36"/>
    <p:sldId id="346" r:id="rId37"/>
    <p:sldId id="347" r:id="rId38"/>
    <p:sldId id="348" r:id="rId39"/>
    <p:sldId id="349" r:id="rId40"/>
    <p:sldId id="304" r:id="rId41"/>
    <p:sldId id="337" r:id="rId42"/>
    <p:sldId id="353" r:id="rId43"/>
    <p:sldId id="354" r:id="rId44"/>
    <p:sldId id="355" r:id="rId45"/>
    <p:sldId id="356" r:id="rId46"/>
    <p:sldId id="307" r:id="rId47"/>
    <p:sldId id="276" r:id="rId48"/>
    <p:sldId id="277" r:id="rId49"/>
    <p:sldId id="315" r:id="rId50"/>
    <p:sldId id="316" r:id="rId51"/>
    <p:sldId id="350" r:id="rId52"/>
    <p:sldId id="309" r:id="rId53"/>
    <p:sldId id="351" r:id="rId54"/>
    <p:sldId id="352" r:id="rId55"/>
    <p:sldId id="278" r:id="rId56"/>
    <p:sldId id="308" r:id="rId57"/>
    <p:sldId id="293" r:id="rId58"/>
    <p:sldId id="295" r:id="rId59"/>
    <p:sldId id="300" r:id="rId6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A84B4-486D-4D89-90C6-EA16C3664866}" v="972" dt="2023-04-17T12:11:34.650"/>
    <p1510:client id="{D36FA8DB-3DA8-5A9D-906E-EF1308E5AAAC}" v="33" dt="2023-04-27T17:23:22.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20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D1DAE602-63F6-4267-93E3-D64A1A8D797D}" type="datetimeFigureOut">
              <a:rPr lang="en-US" smtClean="0"/>
              <a:pPr/>
              <a:t>1/13/2024</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1DF5753D-4170-48D2-A4B4-A7A141181E8A}" type="slidenum">
              <a:rPr lang="en-US" smtClean="0"/>
              <a:pPr/>
              <a:t>‹#›</a:t>
            </a:fld>
            <a:endParaRPr lang="en-US"/>
          </a:p>
        </p:txBody>
      </p:sp>
    </p:spTree>
    <p:extLst>
      <p:ext uri="{BB962C8B-B14F-4D97-AF65-F5344CB8AC3E}">
        <p14:creationId xmlns:p14="http://schemas.microsoft.com/office/powerpoint/2010/main" val="304314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D5944EC-81F9-4DFF-A096-2BA4CAA06C55}" type="datetimeFigureOut">
              <a:rPr lang="en-US" smtClean="0"/>
              <a:pPr/>
              <a:t>1/13/2024</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6D7C2143-A4F5-4083-83C5-F5B929F23BDB}" type="slidenum">
              <a:rPr lang="en-US" smtClean="0"/>
              <a:pPr/>
              <a:t>‹#›</a:t>
            </a:fld>
            <a:endParaRPr lang="en-US"/>
          </a:p>
        </p:txBody>
      </p:sp>
    </p:spTree>
    <p:extLst>
      <p:ext uri="{BB962C8B-B14F-4D97-AF65-F5344CB8AC3E}">
        <p14:creationId xmlns:p14="http://schemas.microsoft.com/office/powerpoint/2010/main" val="220052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Alexandra</a:t>
            </a:r>
          </a:p>
        </p:txBody>
      </p:sp>
      <p:sp>
        <p:nvSpPr>
          <p:cNvPr id="4" name="Slide Number Placeholder 3"/>
          <p:cNvSpPr>
            <a:spLocks noGrp="1"/>
          </p:cNvSpPr>
          <p:nvPr>
            <p:ph type="sldNum" sz="quarter" idx="5"/>
          </p:nvPr>
        </p:nvSpPr>
        <p:spPr/>
        <p:txBody>
          <a:bodyPr/>
          <a:lstStyle/>
          <a:p>
            <a:fld id="{6D7C2143-A4F5-4083-83C5-F5B929F23BDB}" type="slidenum">
              <a:rPr lang="en-US" smtClean="0"/>
              <a:pPr/>
              <a:t>14</a:t>
            </a:fld>
            <a:endParaRPr lang="en-US"/>
          </a:p>
        </p:txBody>
      </p:sp>
    </p:spTree>
    <p:extLst>
      <p:ext uri="{BB962C8B-B14F-4D97-AF65-F5344CB8AC3E}">
        <p14:creationId xmlns:p14="http://schemas.microsoft.com/office/powerpoint/2010/main" val="344499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Calibri"/>
              </a:rPr>
              <a:t>Sarah start of slide presentation</a:t>
            </a:r>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Xa</a:t>
            </a:r>
            <a:r>
              <a:rPr lang="en-US">
                <a:cs typeface="Calibri"/>
              </a:rPr>
              <a:t> inhibitors: </a:t>
            </a:r>
            <a:r>
              <a:rPr lang="en-US" dirty="0" err="1">
                <a:cs typeface="Calibri"/>
              </a:rPr>
              <a:t>apixaban,and</a:t>
            </a:r>
            <a:r>
              <a:rPr lang="en-US">
                <a:cs typeface="Calibri"/>
              </a:rPr>
              <a:t> rivaroxaban and </a:t>
            </a:r>
            <a:r>
              <a:rPr lang="en-US" err="1">
                <a:cs typeface="Calibri"/>
              </a:rPr>
              <a:t>edoxaban</a:t>
            </a:r>
            <a:endParaRPr lang="en-US" dirty="0"/>
          </a:p>
          <a:p>
            <a:r>
              <a:rPr lang="en-US" dirty="0">
                <a:cs typeface="Calibri"/>
              </a:rPr>
              <a:t>Direct thrombin inhibitor: </a:t>
            </a:r>
            <a:r>
              <a:rPr lang="en-US" dirty="0" err="1">
                <a:cs typeface="Calibri"/>
              </a:rPr>
              <a:t>dabigitran</a:t>
            </a:r>
          </a:p>
          <a:p>
            <a:r>
              <a:rPr lang="en-US">
                <a:cs typeface="Calibri"/>
              </a:rPr>
              <a:t>Vitamin K antagonist: warfarin </a:t>
            </a:r>
          </a:p>
        </p:txBody>
      </p:sp>
      <p:sp>
        <p:nvSpPr>
          <p:cNvPr id="4" name="Slide Number Placeholder 3"/>
          <p:cNvSpPr>
            <a:spLocks noGrp="1"/>
          </p:cNvSpPr>
          <p:nvPr>
            <p:ph type="sldNum" sz="quarter" idx="10"/>
          </p:nvPr>
        </p:nvSpPr>
        <p:spPr/>
        <p:txBody>
          <a:bodyPr/>
          <a:lstStyle/>
          <a:p>
            <a:fld id="{6D7C2143-A4F5-4083-83C5-F5B929F23BD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2</a:t>
            </a:fld>
            <a:endParaRPr lang="en-US"/>
          </a:p>
        </p:txBody>
      </p:sp>
    </p:spTree>
    <p:extLst>
      <p:ext uri="{BB962C8B-B14F-4D97-AF65-F5344CB8AC3E}">
        <p14:creationId xmlns:p14="http://schemas.microsoft.com/office/powerpoint/2010/main" val="3851413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Calciphylaxis (kal-</a:t>
            </a:r>
            <a:r>
              <a:rPr lang="en-US" err="1"/>
              <a:t>sih</a:t>
            </a:r>
            <a:r>
              <a:rPr lang="en-US"/>
              <a:t>-</a:t>
            </a:r>
            <a:r>
              <a:rPr lang="en-US" err="1"/>
              <a:t>fuh</a:t>
            </a:r>
            <a:r>
              <a:rPr lang="en-US"/>
              <a:t>-LAK-sis) is a serious, uncommon disease in which calcium accumulates in small blood vessels of the fat and skin tissues.</a:t>
            </a:r>
          </a:p>
          <a:p>
            <a:endParaRPr lang="en-US">
              <a:cs typeface="Calibri"/>
            </a:endParaRPr>
          </a:p>
        </p:txBody>
      </p:sp>
      <p:sp>
        <p:nvSpPr>
          <p:cNvPr id="4" name="Slide Number Placeholder 3"/>
          <p:cNvSpPr>
            <a:spLocks noGrp="1"/>
          </p:cNvSpPr>
          <p:nvPr>
            <p:ph type="sldNum" sz="quarter" idx="10"/>
          </p:nvPr>
        </p:nvSpPr>
        <p:spPr/>
        <p:txBody>
          <a:bodyPr/>
          <a:lstStyle/>
          <a:p>
            <a:fld id="{6D7C2143-A4F5-4083-83C5-F5B929F23BD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Sarah</a:t>
            </a:r>
          </a:p>
        </p:txBody>
      </p:sp>
      <p:sp>
        <p:nvSpPr>
          <p:cNvPr id="4" name="Slide Number Placeholder 3"/>
          <p:cNvSpPr>
            <a:spLocks noGrp="1"/>
          </p:cNvSpPr>
          <p:nvPr>
            <p:ph type="sldNum" sz="quarter" idx="10"/>
          </p:nvPr>
        </p:nvSpPr>
        <p:spPr/>
        <p:txBody>
          <a:bodyPr/>
          <a:lstStyle/>
          <a:p>
            <a:fld id="{6D7C2143-A4F5-4083-83C5-F5B929F23BD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27</a:t>
            </a:fld>
            <a:endParaRPr lang="en-US"/>
          </a:p>
        </p:txBody>
      </p:sp>
    </p:spTree>
    <p:extLst>
      <p:ext uri="{BB962C8B-B14F-4D97-AF65-F5344CB8AC3E}">
        <p14:creationId xmlns:p14="http://schemas.microsoft.com/office/powerpoint/2010/main" val="1521521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28</a:t>
            </a:fld>
            <a:endParaRPr lang="en-US"/>
          </a:p>
        </p:txBody>
      </p:sp>
    </p:spTree>
    <p:extLst>
      <p:ext uri="{BB962C8B-B14F-4D97-AF65-F5344CB8AC3E}">
        <p14:creationId xmlns:p14="http://schemas.microsoft.com/office/powerpoint/2010/main" val="499560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Sarah</a:t>
            </a:r>
          </a:p>
          <a:p>
            <a:endParaRPr lang="en-US">
              <a:cs typeface="Calibri"/>
            </a:endParaRPr>
          </a:p>
        </p:txBody>
      </p:sp>
      <p:sp>
        <p:nvSpPr>
          <p:cNvPr id="4" name="Slide Number Placeholder 3"/>
          <p:cNvSpPr>
            <a:spLocks noGrp="1"/>
          </p:cNvSpPr>
          <p:nvPr>
            <p:ph type="sldNum" sz="quarter" idx="5"/>
          </p:nvPr>
        </p:nvSpPr>
        <p:spPr/>
        <p:txBody>
          <a:bodyPr/>
          <a:lstStyle/>
          <a:p>
            <a:fld id="{6D7C2143-A4F5-4083-83C5-F5B929F23BDB}" type="slidenum">
              <a:rPr lang="en-US" smtClean="0"/>
              <a:pPr/>
              <a:t>29</a:t>
            </a:fld>
            <a:endParaRPr lang="en-US"/>
          </a:p>
        </p:txBody>
      </p:sp>
    </p:spTree>
    <p:extLst>
      <p:ext uri="{BB962C8B-B14F-4D97-AF65-F5344CB8AC3E}">
        <p14:creationId xmlns:p14="http://schemas.microsoft.com/office/powerpoint/2010/main" val="71467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Calibri"/>
              </a:rPr>
              <a:t>AE: </a:t>
            </a:r>
            <a:r>
              <a:rPr lang="en-US"/>
              <a:t>Stroke Ischemic or uncertain type of stroke , Hemorrhagic stroke , Systemic embolism, PE, Myocardial infarction, bleeding, intracranial, other location, GI and fatal bleed  or fatal cardiac event was defined as an adverse event </a:t>
            </a:r>
          </a:p>
          <a:p>
            <a:r>
              <a:rPr lang="en-US">
                <a:cs typeface="Calibri"/>
              </a:rPr>
              <a:t>Death from any cause was reported as 669 patients  in the warfarin group and 603 patients in the </a:t>
            </a:r>
            <a:r>
              <a:rPr lang="en-US" err="1">
                <a:cs typeface="Calibri"/>
              </a:rPr>
              <a:t>eliquis</a:t>
            </a:r>
            <a:r>
              <a:rPr lang="en-US">
                <a:cs typeface="Calibri"/>
              </a:rPr>
              <a:t> group</a:t>
            </a:r>
          </a:p>
          <a:p>
            <a:endParaRPr lang="en-US">
              <a:cs typeface="Calibri"/>
            </a:endParaRPr>
          </a:p>
        </p:txBody>
      </p:sp>
      <p:sp>
        <p:nvSpPr>
          <p:cNvPr id="4" name="Slide Number Placeholder 3"/>
          <p:cNvSpPr>
            <a:spLocks noGrp="1"/>
          </p:cNvSpPr>
          <p:nvPr>
            <p:ph type="sldNum" sz="quarter" idx="10"/>
          </p:nvPr>
        </p:nvSpPr>
        <p:spPr/>
        <p:txBody>
          <a:bodyPr/>
          <a:lstStyle/>
          <a:p>
            <a:fld id="{6D7C2143-A4F5-4083-83C5-F5B929F23BD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Sarah end of slide presented</a:t>
            </a:r>
          </a:p>
        </p:txBody>
      </p:sp>
      <p:sp>
        <p:nvSpPr>
          <p:cNvPr id="4" name="Slide Number Placeholder 3"/>
          <p:cNvSpPr>
            <a:spLocks noGrp="1"/>
          </p:cNvSpPr>
          <p:nvPr>
            <p:ph type="sldNum" sz="quarter" idx="5"/>
          </p:nvPr>
        </p:nvSpPr>
        <p:spPr/>
        <p:txBody>
          <a:bodyPr/>
          <a:lstStyle/>
          <a:p>
            <a:fld id="{6D7C2143-A4F5-4083-83C5-F5B929F23BDB}" type="slidenum">
              <a:rPr lang="en-US" smtClean="0"/>
              <a:pPr/>
              <a:t>31</a:t>
            </a:fld>
            <a:endParaRPr lang="en-US"/>
          </a:p>
        </p:txBody>
      </p:sp>
    </p:spTree>
    <p:extLst>
      <p:ext uri="{BB962C8B-B14F-4D97-AF65-F5344CB8AC3E}">
        <p14:creationId xmlns:p14="http://schemas.microsoft.com/office/powerpoint/2010/main" val="68834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33</a:t>
            </a:fld>
            <a:endParaRPr lang="en-US"/>
          </a:p>
        </p:txBody>
      </p:sp>
    </p:spTree>
    <p:extLst>
      <p:ext uri="{BB962C8B-B14F-4D97-AF65-F5344CB8AC3E}">
        <p14:creationId xmlns:p14="http://schemas.microsoft.com/office/powerpoint/2010/main" val="2576668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34</a:t>
            </a:fld>
            <a:endParaRPr lang="en-US"/>
          </a:p>
        </p:txBody>
      </p:sp>
    </p:spTree>
    <p:extLst>
      <p:ext uri="{BB962C8B-B14F-4D97-AF65-F5344CB8AC3E}">
        <p14:creationId xmlns:p14="http://schemas.microsoft.com/office/powerpoint/2010/main" val="287588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seen at 1, 2, and 4 weeks and monthly thereafter for the duration of the study</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35</a:t>
            </a:fld>
            <a:endParaRPr lang="en-US"/>
          </a:p>
        </p:txBody>
      </p:sp>
    </p:spTree>
    <p:extLst>
      <p:ext uri="{BB962C8B-B14F-4D97-AF65-F5344CB8AC3E}">
        <p14:creationId xmlns:p14="http://schemas.microsoft.com/office/powerpoint/2010/main" val="2204732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36</a:t>
            </a:fld>
            <a:endParaRPr lang="en-US"/>
          </a:p>
        </p:txBody>
      </p:sp>
    </p:spTree>
    <p:extLst>
      <p:ext uri="{BB962C8B-B14F-4D97-AF65-F5344CB8AC3E}">
        <p14:creationId xmlns:p14="http://schemas.microsoft.com/office/powerpoint/2010/main" val="934721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37</a:t>
            </a:fld>
            <a:endParaRPr lang="en-US"/>
          </a:p>
        </p:txBody>
      </p:sp>
    </p:spTree>
    <p:extLst>
      <p:ext uri="{BB962C8B-B14F-4D97-AF65-F5344CB8AC3E}">
        <p14:creationId xmlns:p14="http://schemas.microsoft.com/office/powerpoint/2010/main" val="74074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Alexandra</a:t>
            </a:r>
          </a:p>
          <a:p>
            <a:endParaRPr lang="en-US"/>
          </a:p>
        </p:txBody>
      </p:sp>
      <p:sp>
        <p:nvSpPr>
          <p:cNvPr id="4" name="Slide Number Placeholder 3"/>
          <p:cNvSpPr>
            <a:spLocks noGrp="1"/>
          </p:cNvSpPr>
          <p:nvPr>
            <p:ph type="sldNum" sz="quarter" idx="5"/>
          </p:nvPr>
        </p:nvSpPr>
        <p:spPr/>
        <p:txBody>
          <a:bodyPr/>
          <a:lstStyle/>
          <a:p>
            <a:fld id="{6D7C2143-A4F5-4083-83C5-F5B929F23BDB}" type="slidenum">
              <a:rPr lang="en-US" smtClean="0"/>
              <a:pPr/>
              <a:t>38</a:t>
            </a:fld>
            <a:endParaRPr lang="en-US"/>
          </a:p>
        </p:txBody>
      </p:sp>
    </p:spTree>
    <p:extLst>
      <p:ext uri="{BB962C8B-B14F-4D97-AF65-F5344CB8AC3E}">
        <p14:creationId xmlns:p14="http://schemas.microsoft.com/office/powerpoint/2010/main" val="338973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Alexandra</a:t>
            </a:r>
          </a:p>
        </p:txBody>
      </p:sp>
      <p:sp>
        <p:nvSpPr>
          <p:cNvPr id="4" name="Slide Number Placeholder 3"/>
          <p:cNvSpPr>
            <a:spLocks noGrp="1"/>
          </p:cNvSpPr>
          <p:nvPr>
            <p:ph type="sldNum" sz="quarter" idx="5"/>
          </p:nvPr>
        </p:nvSpPr>
        <p:spPr/>
        <p:txBody>
          <a:bodyPr/>
          <a:lstStyle/>
          <a:p>
            <a:fld id="{6D7C2143-A4F5-4083-83C5-F5B929F23BDB}" type="slidenum">
              <a:rPr lang="en-US" smtClean="0"/>
              <a:pPr/>
              <a:t>4</a:t>
            </a:fld>
            <a:endParaRPr lang="en-US"/>
          </a:p>
        </p:txBody>
      </p:sp>
    </p:spTree>
    <p:extLst>
      <p:ext uri="{BB962C8B-B14F-4D97-AF65-F5344CB8AC3E}">
        <p14:creationId xmlns:p14="http://schemas.microsoft.com/office/powerpoint/2010/main" val="1524247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41</a:t>
            </a:fld>
            <a:endParaRPr lang="en-US"/>
          </a:p>
        </p:txBody>
      </p:sp>
    </p:spTree>
    <p:extLst>
      <p:ext uri="{BB962C8B-B14F-4D97-AF65-F5344CB8AC3E}">
        <p14:creationId xmlns:p14="http://schemas.microsoft.com/office/powerpoint/2010/main" val="236101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14d13858e2_0_51: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214d13858e2_0_51: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375" name="Google Shape;375;g214d13858e2_0_51:notes"/>
          <p:cNvSpPr txBox="1">
            <a:spLocks noGrp="1"/>
          </p:cNvSpPr>
          <p:nvPr>
            <p:ph type="sldNum" idx="12"/>
          </p:nvPr>
        </p:nvSpPr>
        <p:spPr>
          <a:xfrm>
            <a:off x="3978132" y="8842029"/>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4d13858e2_0_58: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g214d13858e2_0_58: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b="1">
              <a:solidFill>
                <a:srgbClr val="202124"/>
              </a:solidFill>
              <a:highlight>
                <a:srgbClr val="FFFFFF"/>
              </a:highlight>
              <a:latin typeface="Roboto"/>
              <a:ea typeface="Roboto"/>
              <a:cs typeface="Roboto"/>
              <a:sym typeface="Roboto"/>
            </a:endParaRPr>
          </a:p>
        </p:txBody>
      </p:sp>
      <p:sp>
        <p:nvSpPr>
          <p:cNvPr id="383" name="Google Shape;383;g214d13858e2_0_58:notes"/>
          <p:cNvSpPr txBox="1">
            <a:spLocks noGrp="1"/>
          </p:cNvSpPr>
          <p:nvPr>
            <p:ph type="sldNum" idx="12"/>
          </p:nvPr>
        </p:nvSpPr>
        <p:spPr>
          <a:xfrm>
            <a:off x="3978132" y="8842029"/>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14d13858e2_0_65: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g214d13858e2_0_65:notes"/>
          <p:cNvSpPr txBox="1">
            <a:spLocks noGrp="1"/>
          </p:cNvSpPr>
          <p:nvPr>
            <p:ph type="body" idx="1"/>
          </p:nvPr>
        </p:nvSpPr>
        <p:spPr>
          <a:xfrm>
            <a:off x="702310" y="4421823"/>
            <a:ext cx="5618400" cy="4189200"/>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391" name="Google Shape;391;g214d13858e2_0_65:notes"/>
          <p:cNvSpPr txBox="1">
            <a:spLocks noGrp="1"/>
          </p:cNvSpPr>
          <p:nvPr>
            <p:ph type="sldNum" idx="12"/>
          </p:nvPr>
        </p:nvSpPr>
        <p:spPr>
          <a:xfrm>
            <a:off x="3978132" y="8842029"/>
            <a:ext cx="3043200" cy="465600"/>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50</a:t>
            </a:fld>
            <a:endParaRPr lang="en-US"/>
          </a:p>
        </p:txBody>
      </p:sp>
    </p:spTree>
    <p:extLst>
      <p:ext uri="{BB962C8B-B14F-4D97-AF65-F5344CB8AC3E}">
        <p14:creationId xmlns:p14="http://schemas.microsoft.com/office/powerpoint/2010/main" val="13584404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52</a:t>
            </a:fld>
            <a:endParaRPr lang="en-US"/>
          </a:p>
        </p:txBody>
      </p:sp>
    </p:spTree>
    <p:extLst>
      <p:ext uri="{BB962C8B-B14F-4D97-AF65-F5344CB8AC3E}">
        <p14:creationId xmlns:p14="http://schemas.microsoft.com/office/powerpoint/2010/main" val="3475631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53</a:t>
            </a:fld>
            <a:endParaRPr lang="en-US"/>
          </a:p>
        </p:txBody>
      </p:sp>
    </p:spTree>
    <p:extLst>
      <p:ext uri="{BB962C8B-B14F-4D97-AF65-F5344CB8AC3E}">
        <p14:creationId xmlns:p14="http://schemas.microsoft.com/office/powerpoint/2010/main" val="10537888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a:p>
            <a:endParaRPr lang="en-US"/>
          </a:p>
          <a:p>
            <a:r>
              <a:rPr lang="en-US" b="0" i="0">
                <a:solidFill>
                  <a:srgbClr val="E8EAED"/>
                </a:solidFill>
                <a:effectLst/>
                <a:latin typeface="Google Sans"/>
              </a:rPr>
              <a:t>MBChB: </a:t>
            </a:r>
            <a:r>
              <a:rPr lang="en-US" b="0" i="0">
                <a:solidFill>
                  <a:srgbClr val="E2EEFF"/>
                </a:solidFill>
                <a:effectLst/>
                <a:latin typeface="Google Sans"/>
              </a:rPr>
              <a:t>Bachelor of Medicine and Bachelor of Surgery</a:t>
            </a:r>
            <a:endParaRPr lang="en-US"/>
          </a:p>
        </p:txBody>
      </p:sp>
      <p:sp>
        <p:nvSpPr>
          <p:cNvPr id="4" name="Slide Number Placeholder 3"/>
          <p:cNvSpPr>
            <a:spLocks noGrp="1"/>
          </p:cNvSpPr>
          <p:nvPr>
            <p:ph type="sldNum" sz="quarter" idx="10"/>
          </p:nvPr>
        </p:nvSpPr>
        <p:spPr/>
        <p:txBody>
          <a:bodyPr/>
          <a:lstStyle/>
          <a:p>
            <a:fld id="{6D7C2143-A4F5-4083-83C5-F5B929F23BD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Alexandra</a:t>
            </a:r>
          </a:p>
        </p:txBody>
      </p:sp>
      <p:sp>
        <p:nvSpPr>
          <p:cNvPr id="4" name="Slide Number Placeholder 3"/>
          <p:cNvSpPr>
            <a:spLocks noGrp="1"/>
          </p:cNvSpPr>
          <p:nvPr>
            <p:ph type="sldNum" sz="quarter" idx="10"/>
          </p:nvPr>
        </p:nvSpPr>
        <p:spPr/>
        <p:txBody>
          <a:bodyPr/>
          <a:lstStyle/>
          <a:p>
            <a:fld id="{6D7C2143-A4F5-4083-83C5-F5B929F23BD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p>
        </p:txBody>
      </p:sp>
      <p:sp>
        <p:nvSpPr>
          <p:cNvPr id="13" name="Date Placeholder 12"/>
          <p:cNvSpPr>
            <a:spLocks noGrp="1"/>
          </p:cNvSpPr>
          <p:nvPr>
            <p:ph type="dt" sz="half" idx="10"/>
          </p:nvPr>
        </p:nvSpPr>
        <p:spPr>
          <a:xfrm>
            <a:off x="3582988" y="6426201"/>
            <a:ext cx="2819399" cy="126999"/>
          </a:xfrm>
        </p:spPr>
        <p:txBody>
          <a:bodyPr/>
          <a:lstStyle/>
          <a:p>
            <a:fld id="{832D3E07-52D1-4E4E-9635-6008DFA0635D}" type="datetime1">
              <a:rPr lang="en-US" smtClean="0"/>
              <a:pPr/>
              <a:t>1/13/2024</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E1E10CA4-7C7A-4B41-92DA-29907AB73E56}" type="slidenum">
              <a:rPr lang="en-US" smtClean="0"/>
              <a:pPr/>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0"/>
          </p:nvPr>
        </p:nvSpPr>
        <p:spPr/>
        <p:txBody>
          <a:bodyPr/>
          <a:lstStyle/>
          <a:p>
            <a:fld id="{C24C8CAD-1DC8-4724-80DD-40005300E757}" type="datetime1">
              <a:rPr lang="en-US" smtClean="0"/>
              <a:pPr/>
              <a:t>1/13/2024</a:t>
            </a:fld>
            <a:endParaRPr lang="en-US"/>
          </a:p>
        </p:txBody>
      </p:sp>
      <p:sp>
        <p:nvSpPr>
          <p:cNvPr id="14" name="Slide Number Placeholder 13"/>
          <p:cNvSpPr>
            <a:spLocks noGrp="1"/>
          </p:cNvSpPr>
          <p:nvPr>
            <p:ph type="sldNum" sz="quarter" idx="11"/>
          </p:nvPr>
        </p:nvSpPr>
        <p:spPr/>
        <p:txBody>
          <a:bodyPr/>
          <a:lstStyle/>
          <a:p>
            <a:fld id="{E1E10CA4-7C7A-4B41-92DA-29907AB73E5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0"/>
          </p:nvPr>
        </p:nvSpPr>
        <p:spPr/>
        <p:txBody>
          <a:bodyPr/>
          <a:lstStyle/>
          <a:p>
            <a:fld id="{64E2CA54-3613-4788-9AAF-2EC090CCB906}" type="datetime1">
              <a:rPr lang="en-US" smtClean="0"/>
              <a:pPr/>
              <a:t>1/13/2024</a:t>
            </a:fld>
            <a:endParaRPr lang="en-US"/>
          </a:p>
        </p:txBody>
      </p:sp>
      <p:sp>
        <p:nvSpPr>
          <p:cNvPr id="14" name="Slide Number Placeholder 13"/>
          <p:cNvSpPr>
            <a:spLocks noGrp="1"/>
          </p:cNvSpPr>
          <p:nvPr>
            <p:ph type="sldNum" sz="quarter" idx="11"/>
          </p:nvPr>
        </p:nvSpPr>
        <p:spPr/>
        <p:txBody>
          <a:bodyPr/>
          <a:lstStyle/>
          <a:p>
            <a:fld id="{E1E10CA4-7C7A-4B41-92DA-29907AB73E5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41" descr="sphere1.png"/>
          <p:cNvPicPr preferRelativeResize="0"/>
          <p:nvPr/>
        </p:nvPicPr>
        <p:blipFill rotWithShape="1">
          <a:blip r:embed="rId2">
            <a:alphaModFix/>
          </a:blip>
          <a:srcRect/>
          <a:stretch/>
        </p:blipFill>
        <p:spPr>
          <a:xfrm>
            <a:off x="6850374" y="0"/>
            <a:ext cx="2293626" cy="6858000"/>
          </a:xfrm>
          <a:prstGeom prst="rect">
            <a:avLst/>
          </a:prstGeom>
          <a:noFill/>
          <a:ln>
            <a:noFill/>
          </a:ln>
        </p:spPr>
      </p:pic>
      <p:sp>
        <p:nvSpPr>
          <p:cNvPr id="18" name="Google Shape;18;p41"/>
          <p:cNvSpPr txBox="1">
            <a:spLocks noGrp="1"/>
          </p:cNvSpPr>
          <p:nvPr>
            <p:ph type="subTitle" idx="1"/>
          </p:nvPr>
        </p:nvSpPr>
        <p:spPr>
          <a:xfrm>
            <a:off x="2438400" y="3581400"/>
            <a:ext cx="3962400" cy="2133600"/>
          </a:xfrm>
          <a:prstGeom prst="rect">
            <a:avLst/>
          </a:prstGeom>
          <a:noFill/>
          <a:ln>
            <a:noFill/>
          </a:ln>
        </p:spPr>
        <p:txBody>
          <a:bodyPr spcFirstLastPara="1" wrap="square" lIns="91425" tIns="45700" rIns="91425" bIns="45700" anchor="t" anchorCtr="0">
            <a:normAutofit/>
          </a:bodyPr>
          <a:lstStyle>
            <a:lvl1pPr lvl="0" algn="r">
              <a:spcBef>
                <a:spcPts val="280"/>
              </a:spcBef>
              <a:spcAft>
                <a:spcPts val="0"/>
              </a:spcAft>
              <a:buSzPts val="1400"/>
              <a:buNone/>
              <a:defRPr sz="1400">
                <a:solidFill>
                  <a:schemeClr val="dk2"/>
                </a:solidFill>
              </a:defRPr>
            </a:lvl1pPr>
            <a:lvl2pPr lvl="1" algn="ctr">
              <a:spcBef>
                <a:spcPts val="280"/>
              </a:spcBef>
              <a:spcAft>
                <a:spcPts val="0"/>
              </a:spcAft>
              <a:buSzPts val="1400"/>
              <a:buNone/>
              <a:defRPr>
                <a:solidFill>
                  <a:srgbClr val="888888"/>
                </a:solidFill>
              </a:defRPr>
            </a:lvl2pPr>
            <a:lvl3pPr lvl="2" algn="ctr">
              <a:spcBef>
                <a:spcPts val="280"/>
              </a:spcBef>
              <a:spcAft>
                <a:spcPts val="0"/>
              </a:spcAft>
              <a:buSzPts val="1400"/>
              <a:buNone/>
              <a:defRPr>
                <a:solidFill>
                  <a:srgbClr val="888888"/>
                </a:solidFill>
              </a:defRPr>
            </a:lvl3pPr>
            <a:lvl4pPr lvl="3" algn="ctr">
              <a:spcBef>
                <a:spcPts val="280"/>
              </a:spcBef>
              <a:spcAft>
                <a:spcPts val="0"/>
              </a:spcAft>
              <a:buSzPts val="14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8"/>
              </a:spcBef>
              <a:spcAft>
                <a:spcPts val="0"/>
              </a:spcAft>
              <a:buSzPts val="1400"/>
              <a:buNone/>
              <a:defRPr>
                <a:solidFill>
                  <a:srgbClr val="888888"/>
                </a:solidFill>
              </a:defRPr>
            </a:lvl6pPr>
            <a:lvl7pPr lvl="6" algn="ctr">
              <a:spcBef>
                <a:spcPts val="288"/>
              </a:spcBef>
              <a:spcAft>
                <a:spcPts val="0"/>
              </a:spcAft>
              <a:buSzPts val="1400"/>
              <a:buNone/>
              <a:defRPr>
                <a:solidFill>
                  <a:srgbClr val="888888"/>
                </a:solidFill>
              </a:defRPr>
            </a:lvl7pPr>
            <a:lvl8pPr lvl="7" algn="ctr">
              <a:spcBef>
                <a:spcPts val="288"/>
              </a:spcBef>
              <a:spcAft>
                <a:spcPts val="0"/>
              </a:spcAft>
              <a:buSzPts val="1400"/>
              <a:buNone/>
              <a:defRPr>
                <a:solidFill>
                  <a:srgbClr val="888888"/>
                </a:solidFill>
              </a:defRPr>
            </a:lvl8pPr>
            <a:lvl9pPr lvl="8" algn="ctr">
              <a:spcBef>
                <a:spcPts val="288"/>
              </a:spcBef>
              <a:spcAft>
                <a:spcPts val="0"/>
              </a:spcAft>
              <a:buSzPts val="1400"/>
              <a:buNone/>
              <a:defRPr>
                <a:solidFill>
                  <a:srgbClr val="888888"/>
                </a:solidFill>
              </a:defRPr>
            </a:lvl9pPr>
          </a:lstStyle>
          <a:p>
            <a:endParaRPr/>
          </a:p>
        </p:txBody>
      </p:sp>
      <p:sp>
        <p:nvSpPr>
          <p:cNvPr id="19" name="Google Shape;19;p41"/>
          <p:cNvSpPr txBox="1">
            <a:spLocks noGrp="1"/>
          </p:cNvSpPr>
          <p:nvPr>
            <p:ph type="title"/>
          </p:nvPr>
        </p:nvSpPr>
        <p:spPr>
          <a:xfrm>
            <a:off x="2438400" y="1447800"/>
            <a:ext cx="3962400" cy="21336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1"/>
          <p:cNvSpPr txBox="1">
            <a:spLocks noGrp="1"/>
          </p:cNvSpPr>
          <p:nvPr>
            <p:ph type="dt" idx="10"/>
          </p:nvPr>
        </p:nvSpPr>
        <p:spPr>
          <a:xfrm>
            <a:off x="3582988"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1"/>
          <p:cNvSpPr txBox="1">
            <a:spLocks noGrp="1"/>
          </p:cNvSpPr>
          <p:nvPr>
            <p:ph type="sldNum" idx="12"/>
          </p:nvPr>
        </p:nvSpPr>
        <p:spPr>
          <a:xfrm>
            <a:off x="6414976" y="6400800"/>
            <a:ext cx="457200" cy="152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7F7F7F"/>
                </a:solidFill>
                <a:latin typeface="Calibri"/>
                <a:ea typeface="Calibri"/>
                <a:cs typeface="Calibri"/>
                <a:sym typeface="Calibri"/>
              </a:defRPr>
            </a:lvl1pPr>
            <a:lvl2pPr marL="0" lvl="1" indent="0" algn="r">
              <a:spcBef>
                <a:spcPts val="0"/>
              </a:spcBef>
              <a:buNone/>
              <a:defRPr sz="1050" b="0" i="0" u="none" strike="noStrike" cap="none">
                <a:solidFill>
                  <a:srgbClr val="7F7F7F"/>
                </a:solidFill>
                <a:latin typeface="Calibri"/>
                <a:ea typeface="Calibri"/>
                <a:cs typeface="Calibri"/>
                <a:sym typeface="Calibri"/>
              </a:defRPr>
            </a:lvl2pPr>
            <a:lvl3pPr marL="0" lvl="2" indent="0" algn="r">
              <a:spcBef>
                <a:spcPts val="0"/>
              </a:spcBef>
              <a:buNone/>
              <a:defRPr sz="1050" b="0" i="0" u="none" strike="noStrike" cap="none">
                <a:solidFill>
                  <a:srgbClr val="7F7F7F"/>
                </a:solidFill>
                <a:latin typeface="Calibri"/>
                <a:ea typeface="Calibri"/>
                <a:cs typeface="Calibri"/>
                <a:sym typeface="Calibri"/>
              </a:defRPr>
            </a:lvl3pPr>
            <a:lvl4pPr marL="0" lvl="3" indent="0" algn="r">
              <a:spcBef>
                <a:spcPts val="0"/>
              </a:spcBef>
              <a:buNone/>
              <a:defRPr sz="1050" b="0" i="0" u="none" strike="noStrike" cap="none">
                <a:solidFill>
                  <a:srgbClr val="7F7F7F"/>
                </a:solidFill>
                <a:latin typeface="Calibri"/>
                <a:ea typeface="Calibri"/>
                <a:cs typeface="Calibri"/>
                <a:sym typeface="Calibri"/>
              </a:defRPr>
            </a:lvl4pPr>
            <a:lvl5pPr marL="0" lvl="4" indent="0" algn="r">
              <a:spcBef>
                <a:spcPts val="0"/>
              </a:spcBef>
              <a:buNone/>
              <a:defRPr sz="1050" b="0" i="0" u="none" strike="noStrike" cap="none">
                <a:solidFill>
                  <a:srgbClr val="7F7F7F"/>
                </a:solidFill>
                <a:latin typeface="Calibri"/>
                <a:ea typeface="Calibri"/>
                <a:cs typeface="Calibri"/>
                <a:sym typeface="Calibri"/>
              </a:defRPr>
            </a:lvl5pPr>
            <a:lvl6pPr marL="0" lvl="5" indent="0" algn="r">
              <a:spcBef>
                <a:spcPts val="0"/>
              </a:spcBef>
              <a:buNone/>
              <a:defRPr sz="1050" b="0" i="0" u="none" strike="noStrike" cap="none">
                <a:solidFill>
                  <a:srgbClr val="7F7F7F"/>
                </a:solidFill>
                <a:latin typeface="Calibri"/>
                <a:ea typeface="Calibri"/>
                <a:cs typeface="Calibri"/>
                <a:sym typeface="Calibri"/>
              </a:defRPr>
            </a:lvl6pPr>
            <a:lvl7pPr marL="0" lvl="6" indent="0" algn="r">
              <a:spcBef>
                <a:spcPts val="0"/>
              </a:spcBef>
              <a:buNone/>
              <a:defRPr sz="1050" b="0" i="0" u="none" strike="noStrike" cap="none">
                <a:solidFill>
                  <a:srgbClr val="7F7F7F"/>
                </a:solidFill>
                <a:latin typeface="Calibri"/>
                <a:ea typeface="Calibri"/>
                <a:cs typeface="Calibri"/>
                <a:sym typeface="Calibri"/>
              </a:defRPr>
            </a:lvl7pPr>
            <a:lvl8pPr marL="0" lvl="7" indent="0" algn="r">
              <a:spcBef>
                <a:spcPts val="0"/>
              </a:spcBef>
              <a:buNone/>
              <a:defRPr sz="1050" b="0" i="0" u="none" strike="noStrike" cap="none">
                <a:solidFill>
                  <a:srgbClr val="7F7F7F"/>
                </a:solidFill>
                <a:latin typeface="Calibri"/>
                <a:ea typeface="Calibri"/>
                <a:cs typeface="Calibri"/>
                <a:sym typeface="Calibri"/>
              </a:defRPr>
            </a:lvl8pPr>
            <a:lvl9pPr marL="0" lvl="8" indent="0" algn="r">
              <a:spcBef>
                <a:spcPts val="0"/>
              </a:spcBef>
              <a:buNone/>
              <a:defRPr sz="105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41"/>
          <p:cNvSpPr txBox="1">
            <a:spLocks noGrp="1"/>
          </p:cNvSpPr>
          <p:nvPr>
            <p:ph type="ftr" idx="11"/>
          </p:nvPr>
        </p:nvSpPr>
        <p:spPr>
          <a:xfrm>
            <a:off x="3581400"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2"/>
          <p:cNvSpPr txBox="1">
            <a:spLocks noGrp="1"/>
          </p:cNvSpPr>
          <p:nvPr>
            <p:ph type="body" idx="1"/>
          </p:nvPr>
        </p:nvSpPr>
        <p:spPr>
          <a:xfrm>
            <a:off x="457200" y="457200"/>
            <a:ext cx="3657600" cy="5714999"/>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17500" algn="l">
              <a:spcBef>
                <a:spcPts val="280"/>
              </a:spcBef>
              <a:spcAft>
                <a:spcPts val="0"/>
              </a:spcAft>
              <a:buSzPts val="1400"/>
              <a:buChar char="▪"/>
              <a:defRPr/>
            </a:lvl5pPr>
            <a:lvl6pPr marL="2743200" lvl="5" indent="-317500" algn="l">
              <a:spcBef>
                <a:spcPts val="288"/>
              </a:spcBef>
              <a:spcAft>
                <a:spcPts val="0"/>
              </a:spcAft>
              <a:buSzPts val="1400"/>
              <a:buChar char="▪"/>
              <a:defRPr/>
            </a:lvl6pPr>
            <a:lvl7pPr marL="3200400" lvl="6" indent="-317500" algn="l">
              <a:spcBef>
                <a:spcPts val="288"/>
              </a:spcBef>
              <a:spcAft>
                <a:spcPts val="0"/>
              </a:spcAft>
              <a:buSzPts val="1400"/>
              <a:buChar char="▪"/>
              <a:defRPr/>
            </a:lvl7pPr>
            <a:lvl8pPr marL="3657600" lvl="7" indent="-317500" algn="l">
              <a:spcBef>
                <a:spcPts val="288"/>
              </a:spcBef>
              <a:spcAft>
                <a:spcPts val="0"/>
              </a:spcAft>
              <a:buSzPts val="1400"/>
              <a:buChar char="▪"/>
              <a:defRPr/>
            </a:lvl8pPr>
            <a:lvl9pPr marL="4114800" lvl="8" indent="-317500" algn="l">
              <a:spcBef>
                <a:spcPts val="288"/>
              </a:spcBef>
              <a:spcAft>
                <a:spcPts val="0"/>
              </a:spcAft>
              <a:buSzPts val="1400"/>
              <a:buChar char="▪"/>
              <a:defRPr/>
            </a:lvl9pPr>
          </a:lstStyle>
          <a:p>
            <a:endParaRPr/>
          </a:p>
        </p:txBody>
      </p:sp>
      <p:sp>
        <p:nvSpPr>
          <p:cNvPr id="25" name="Google Shape;25;p42"/>
          <p:cNvSpPr txBox="1">
            <a:spLocks noGrp="1"/>
          </p:cNvSpPr>
          <p:nvPr>
            <p:ph type="title"/>
          </p:nvPr>
        </p:nvSpPr>
        <p:spPr>
          <a:xfrm>
            <a:off x="4876800" y="457200"/>
            <a:ext cx="2819400" cy="57150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2"/>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2"/>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42"/>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9"/>
        <p:cNvGrpSpPr/>
        <p:nvPr/>
      </p:nvGrpSpPr>
      <p:grpSpPr>
        <a:xfrm>
          <a:off x="0" y="0"/>
          <a:ext cx="0" cy="0"/>
          <a:chOff x="0" y="0"/>
          <a:chExt cx="0" cy="0"/>
        </a:xfrm>
      </p:grpSpPr>
      <p:pic>
        <p:nvPicPr>
          <p:cNvPr id="30" name="Google Shape;30;p43" descr="sphere1.png"/>
          <p:cNvPicPr preferRelativeResize="0"/>
          <p:nvPr/>
        </p:nvPicPr>
        <p:blipFill rotWithShape="1">
          <a:blip r:embed="rId2">
            <a:alphaModFix/>
          </a:blip>
          <a:srcRect/>
          <a:stretch/>
        </p:blipFill>
        <p:spPr>
          <a:xfrm>
            <a:off x="6858000" y="0"/>
            <a:ext cx="2293626" cy="6858000"/>
          </a:xfrm>
          <a:prstGeom prst="rect">
            <a:avLst/>
          </a:prstGeom>
          <a:noFill/>
          <a:ln>
            <a:noFill/>
          </a:ln>
        </p:spPr>
      </p:pic>
      <p:sp>
        <p:nvSpPr>
          <p:cNvPr id="31" name="Google Shape;31;p43"/>
          <p:cNvSpPr txBox="1">
            <a:spLocks noGrp="1"/>
          </p:cNvSpPr>
          <p:nvPr>
            <p:ph type="dt" idx="10"/>
          </p:nvPr>
        </p:nvSpPr>
        <p:spPr>
          <a:xfrm>
            <a:off x="839788"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4116388"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43"/>
          <p:cNvSpPr txBox="1">
            <a:spLocks noGrp="1"/>
          </p:cNvSpPr>
          <p:nvPr>
            <p:ph type="ftr" idx="11"/>
          </p:nvPr>
        </p:nvSpPr>
        <p:spPr>
          <a:xfrm>
            <a:off x="838200"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3"/>
          <p:cNvSpPr txBox="1">
            <a:spLocks noGrp="1"/>
          </p:cNvSpPr>
          <p:nvPr>
            <p:ph type="title"/>
          </p:nvPr>
        </p:nvSpPr>
        <p:spPr>
          <a:xfrm>
            <a:off x="457200" y="1828800"/>
            <a:ext cx="3200400" cy="17526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3"/>
          <p:cNvSpPr txBox="1">
            <a:spLocks noGrp="1"/>
          </p:cNvSpPr>
          <p:nvPr>
            <p:ph type="body" idx="1"/>
          </p:nvPr>
        </p:nvSpPr>
        <p:spPr>
          <a:xfrm>
            <a:off x="457200" y="3578224"/>
            <a:ext cx="3200645" cy="1459767"/>
          </a:xfrm>
          <a:prstGeom prst="rect">
            <a:avLst/>
          </a:prstGeom>
          <a:noFill/>
          <a:ln>
            <a:noFill/>
          </a:ln>
        </p:spPr>
        <p:txBody>
          <a:bodyPr spcFirstLastPara="1" wrap="square" lIns="91425" tIns="45700" rIns="91425" bIns="45700" anchor="t" anchorCtr="0">
            <a:normAutofit/>
          </a:bodyPr>
          <a:lstStyle>
            <a:lvl1pPr marL="457200" lvl="0" indent="-228600" algn="r">
              <a:spcBef>
                <a:spcPts val="280"/>
              </a:spcBef>
              <a:spcAft>
                <a:spcPts val="0"/>
              </a:spcAft>
              <a:buClr>
                <a:srgbClr val="7F7F7F"/>
              </a:buClr>
              <a:buSzPts val="1400"/>
              <a:buFont typeface="Noto Sans Symbols"/>
              <a:buNone/>
              <a:defRPr sz="1400">
                <a:solidFill>
                  <a:schemeClr val="dk2"/>
                </a:solidFill>
                <a:latin typeface="Calibri"/>
                <a:ea typeface="Calibri"/>
                <a:cs typeface="Calibri"/>
                <a:sym typeface="Calibri"/>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288"/>
              </a:spcBef>
              <a:spcAft>
                <a:spcPts val="0"/>
              </a:spcAft>
              <a:buSzPts val="1800"/>
              <a:buChar char="▪"/>
              <a:defRPr/>
            </a:lvl6pPr>
            <a:lvl7pPr marL="3200400" lvl="6" indent="-342900" algn="l">
              <a:spcBef>
                <a:spcPts val="288"/>
              </a:spcBef>
              <a:spcAft>
                <a:spcPts val="0"/>
              </a:spcAft>
              <a:buSzPts val="1800"/>
              <a:buChar char="▪"/>
              <a:defRPr/>
            </a:lvl7pPr>
            <a:lvl8pPr marL="3657600" lvl="7" indent="-342900" algn="l">
              <a:spcBef>
                <a:spcPts val="288"/>
              </a:spcBef>
              <a:spcAft>
                <a:spcPts val="0"/>
              </a:spcAft>
              <a:buSzPts val="1800"/>
              <a:buChar char="▪"/>
              <a:defRPr/>
            </a:lvl8pPr>
            <a:lvl9pPr marL="4114800" lvl="8" indent="-342900" algn="l">
              <a:spcBef>
                <a:spcPts val="288"/>
              </a:spcBef>
              <a:spcAft>
                <a:spcPts val="0"/>
              </a:spcAft>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44"/>
          <p:cNvSpPr txBox="1">
            <a:spLocks noGrp="1"/>
          </p:cNvSpPr>
          <p:nvPr>
            <p:ph type="body" idx="1"/>
          </p:nvPr>
        </p:nvSpPr>
        <p:spPr>
          <a:xfrm>
            <a:off x="457200" y="3429000"/>
            <a:ext cx="3124200" cy="2667000"/>
          </a:xfrm>
          <a:prstGeom prst="rect">
            <a:avLst/>
          </a:prstGeom>
          <a:noFill/>
          <a:ln>
            <a:noFill/>
          </a:ln>
        </p:spPr>
        <p:txBody>
          <a:bodyPr spcFirstLastPara="1" wrap="square" lIns="91425" tIns="45700" rIns="91425" bIns="45700" anchor="ctr"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SzPts val="1400"/>
              <a:buChar char="▪"/>
              <a:defRPr sz="1400"/>
            </a:lvl2pPr>
            <a:lvl3pPr marL="1371600" lvl="2" indent="-317500" algn="l">
              <a:spcBef>
                <a:spcPts val="280"/>
              </a:spcBef>
              <a:spcAft>
                <a:spcPts val="0"/>
              </a:spcAft>
              <a:buSzPts val="1400"/>
              <a:buChar char="▪"/>
              <a:defRPr sz="14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Char char="▪"/>
              <a:defRPr sz="1400"/>
            </a:lvl5pPr>
            <a:lvl6pPr marL="2743200" lvl="5" indent="-317500" algn="l">
              <a:spcBef>
                <a:spcPts val="288"/>
              </a:spcBef>
              <a:spcAft>
                <a:spcPts val="0"/>
              </a:spcAft>
              <a:buSzPts val="1400"/>
              <a:buChar char="▪"/>
              <a:defRPr sz="1400"/>
            </a:lvl6pPr>
            <a:lvl7pPr marL="3200400" lvl="6" indent="-317500" algn="l">
              <a:spcBef>
                <a:spcPts val="288"/>
              </a:spcBef>
              <a:spcAft>
                <a:spcPts val="0"/>
              </a:spcAft>
              <a:buSzPts val="1400"/>
              <a:buChar char="▪"/>
              <a:defRPr sz="1400"/>
            </a:lvl7pPr>
            <a:lvl8pPr marL="3657600" lvl="7" indent="-317500" algn="l">
              <a:spcBef>
                <a:spcPts val="288"/>
              </a:spcBef>
              <a:spcAft>
                <a:spcPts val="0"/>
              </a:spcAft>
              <a:buSzPts val="1400"/>
              <a:buChar char="▪"/>
              <a:defRPr sz="1400"/>
            </a:lvl8pPr>
            <a:lvl9pPr marL="4114800" lvl="8" indent="-317500" algn="l">
              <a:spcBef>
                <a:spcPts val="288"/>
              </a:spcBef>
              <a:spcAft>
                <a:spcPts val="0"/>
              </a:spcAft>
              <a:buSzPts val="1400"/>
              <a:buChar char="▪"/>
              <a:defRPr sz="1400"/>
            </a:lvl9pPr>
          </a:lstStyle>
          <a:p>
            <a:endParaRPr/>
          </a:p>
        </p:txBody>
      </p:sp>
      <p:sp>
        <p:nvSpPr>
          <p:cNvPr id="38" name="Google Shape;38;p44"/>
          <p:cNvSpPr txBox="1">
            <a:spLocks noGrp="1"/>
          </p:cNvSpPr>
          <p:nvPr>
            <p:ph type="body" idx="2"/>
          </p:nvPr>
        </p:nvSpPr>
        <p:spPr>
          <a:xfrm>
            <a:off x="457200" y="457200"/>
            <a:ext cx="3124200" cy="2667000"/>
          </a:xfrm>
          <a:prstGeom prst="rect">
            <a:avLst/>
          </a:prstGeom>
          <a:noFill/>
          <a:ln>
            <a:noFill/>
          </a:ln>
        </p:spPr>
        <p:txBody>
          <a:bodyPr spcFirstLastPara="1" wrap="square" lIns="91425" tIns="45700" rIns="91425" bIns="45700" anchor="ctr"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SzPts val="1400"/>
              <a:buChar char="▪"/>
              <a:defRPr sz="1400"/>
            </a:lvl2pPr>
            <a:lvl3pPr marL="1371600" lvl="2" indent="-317500" algn="l">
              <a:spcBef>
                <a:spcPts val="280"/>
              </a:spcBef>
              <a:spcAft>
                <a:spcPts val="0"/>
              </a:spcAft>
              <a:buSzPts val="1400"/>
              <a:buChar char="▪"/>
              <a:defRPr sz="14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Char char="▪"/>
              <a:defRPr sz="1400"/>
            </a:lvl5pPr>
            <a:lvl6pPr marL="2743200" lvl="5" indent="-317500" algn="l">
              <a:spcBef>
                <a:spcPts val="288"/>
              </a:spcBef>
              <a:spcAft>
                <a:spcPts val="0"/>
              </a:spcAft>
              <a:buSzPts val="1400"/>
              <a:buChar char="▪"/>
              <a:defRPr sz="1400"/>
            </a:lvl6pPr>
            <a:lvl7pPr marL="3200400" lvl="6" indent="-317500" algn="l">
              <a:spcBef>
                <a:spcPts val="288"/>
              </a:spcBef>
              <a:spcAft>
                <a:spcPts val="0"/>
              </a:spcAft>
              <a:buSzPts val="1400"/>
              <a:buChar char="▪"/>
              <a:defRPr sz="1400"/>
            </a:lvl7pPr>
            <a:lvl8pPr marL="3657600" lvl="7" indent="-317500" algn="l">
              <a:spcBef>
                <a:spcPts val="288"/>
              </a:spcBef>
              <a:spcAft>
                <a:spcPts val="0"/>
              </a:spcAft>
              <a:buSzPts val="1400"/>
              <a:buChar char="▪"/>
              <a:defRPr sz="1400"/>
            </a:lvl8pPr>
            <a:lvl9pPr marL="4114800" lvl="8" indent="-317500" algn="l">
              <a:spcBef>
                <a:spcPts val="288"/>
              </a:spcBef>
              <a:spcAft>
                <a:spcPts val="0"/>
              </a:spcAft>
              <a:buSzPts val="1400"/>
              <a:buChar char="▪"/>
              <a:defRPr sz="1400"/>
            </a:lvl9pPr>
          </a:lstStyle>
          <a:p>
            <a:endParaRPr/>
          </a:p>
        </p:txBody>
      </p:sp>
      <p:sp>
        <p:nvSpPr>
          <p:cNvPr id="39" name="Google Shape;39;p44"/>
          <p:cNvSpPr txBox="1">
            <a:spLocks noGrp="1"/>
          </p:cNvSpPr>
          <p:nvPr>
            <p:ph type="title"/>
          </p:nvPr>
        </p:nvSpPr>
        <p:spPr>
          <a:xfrm>
            <a:off x="4876800" y="457200"/>
            <a:ext cx="2819400" cy="5714999"/>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4"/>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4"/>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44"/>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5"/>
          <p:cNvSpPr txBox="1">
            <a:spLocks noGrp="1"/>
          </p:cNvSpPr>
          <p:nvPr>
            <p:ph type="body" idx="1"/>
          </p:nvPr>
        </p:nvSpPr>
        <p:spPr>
          <a:xfrm>
            <a:off x="457200" y="275238"/>
            <a:ext cx="3581400" cy="411162"/>
          </a:xfrm>
          <a:prstGeom prst="rect">
            <a:avLst/>
          </a:prstGeom>
          <a:noFill/>
          <a:ln>
            <a:noFill/>
          </a:ln>
        </p:spPr>
        <p:txBody>
          <a:bodyPr spcFirstLastPara="1" wrap="square" lIns="91425" tIns="45700" rIns="91425" bIns="45700" anchor="b" anchorCtr="0">
            <a:noAutofit/>
          </a:bodyPr>
          <a:lstStyle>
            <a:lvl1pPr marL="457200" lvl="0" indent="-228600" algn="ctr">
              <a:spcBef>
                <a:spcPts val="280"/>
              </a:spcBef>
              <a:spcAft>
                <a:spcPts val="0"/>
              </a:spcAft>
              <a:buSzPts val="1400"/>
              <a:buNone/>
              <a:defRPr sz="1400" b="0">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288"/>
              </a:spcBef>
              <a:spcAft>
                <a:spcPts val="0"/>
              </a:spcAft>
              <a:buSzPts val="1600"/>
              <a:buNone/>
              <a:defRPr sz="1600" b="1"/>
            </a:lvl6pPr>
            <a:lvl7pPr marL="3200400" lvl="6" indent="-228600" algn="l">
              <a:spcBef>
                <a:spcPts val="288"/>
              </a:spcBef>
              <a:spcAft>
                <a:spcPts val="0"/>
              </a:spcAft>
              <a:buSzPts val="1600"/>
              <a:buNone/>
              <a:defRPr sz="1600" b="1"/>
            </a:lvl7pPr>
            <a:lvl8pPr marL="3657600" lvl="7" indent="-228600" algn="l">
              <a:spcBef>
                <a:spcPts val="288"/>
              </a:spcBef>
              <a:spcAft>
                <a:spcPts val="0"/>
              </a:spcAft>
              <a:buSzPts val="1600"/>
              <a:buNone/>
              <a:defRPr sz="1600" b="1"/>
            </a:lvl8pPr>
            <a:lvl9pPr marL="4114800" lvl="8" indent="-228600" algn="l">
              <a:spcBef>
                <a:spcPts val="288"/>
              </a:spcBef>
              <a:spcAft>
                <a:spcPts val="0"/>
              </a:spcAft>
              <a:buSzPts val="1600"/>
              <a:buNone/>
              <a:defRPr sz="1600" b="1"/>
            </a:lvl9pPr>
          </a:lstStyle>
          <a:p>
            <a:endParaRPr/>
          </a:p>
        </p:txBody>
      </p:sp>
      <p:sp>
        <p:nvSpPr>
          <p:cNvPr id="45" name="Google Shape;45;p45"/>
          <p:cNvSpPr txBox="1">
            <a:spLocks noGrp="1"/>
          </p:cNvSpPr>
          <p:nvPr>
            <p:ph type="body" idx="2"/>
          </p:nvPr>
        </p:nvSpPr>
        <p:spPr>
          <a:xfrm>
            <a:off x="457200" y="675288"/>
            <a:ext cx="3581400" cy="2525112"/>
          </a:xfrm>
          <a:prstGeom prst="rect">
            <a:avLst/>
          </a:prstGeom>
          <a:noFill/>
          <a:ln>
            <a:noFill/>
          </a:ln>
        </p:spPr>
        <p:txBody>
          <a:bodyPr spcFirstLastPara="1" wrap="square" lIns="91425" tIns="45700" rIns="91425" bIns="45700" anchor="t"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SzPts val="1400"/>
              <a:buChar char="▪"/>
              <a:defRPr sz="1400"/>
            </a:lvl2pPr>
            <a:lvl3pPr marL="1371600" lvl="2" indent="-317500" algn="l">
              <a:spcBef>
                <a:spcPts val="280"/>
              </a:spcBef>
              <a:spcAft>
                <a:spcPts val="0"/>
              </a:spcAft>
              <a:buSzPts val="1400"/>
              <a:buChar char="▪"/>
              <a:defRPr sz="14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Font typeface="Noto Sans Symbols"/>
              <a:buChar char="▪"/>
              <a:defRPr sz="1400"/>
            </a:lvl5pPr>
            <a:lvl6pPr marL="2743200" lvl="5" indent="-317500" algn="l">
              <a:spcBef>
                <a:spcPts val="288"/>
              </a:spcBef>
              <a:spcAft>
                <a:spcPts val="0"/>
              </a:spcAft>
              <a:buSzPts val="1400"/>
              <a:buFont typeface="Noto Sans Symbols"/>
              <a:buChar char="▪"/>
              <a:defRPr sz="1400"/>
            </a:lvl6pPr>
            <a:lvl7pPr marL="3200400" lvl="6" indent="-317500" algn="l">
              <a:spcBef>
                <a:spcPts val="288"/>
              </a:spcBef>
              <a:spcAft>
                <a:spcPts val="0"/>
              </a:spcAft>
              <a:buSzPts val="1400"/>
              <a:buChar char="▪"/>
              <a:defRPr sz="1400"/>
            </a:lvl7pPr>
            <a:lvl8pPr marL="3657600" lvl="7" indent="-317500" algn="l">
              <a:spcBef>
                <a:spcPts val="288"/>
              </a:spcBef>
              <a:spcAft>
                <a:spcPts val="0"/>
              </a:spcAft>
              <a:buSzPts val="1400"/>
              <a:buChar char="▪"/>
              <a:defRPr sz="1400"/>
            </a:lvl8pPr>
            <a:lvl9pPr marL="4114800" lvl="8" indent="-317500" algn="l">
              <a:spcBef>
                <a:spcPts val="288"/>
              </a:spcBef>
              <a:spcAft>
                <a:spcPts val="0"/>
              </a:spcAft>
              <a:buSzPts val="1400"/>
              <a:buChar char="▪"/>
              <a:defRPr sz="1400"/>
            </a:lvl9pPr>
          </a:lstStyle>
          <a:p>
            <a:endParaRPr/>
          </a:p>
        </p:txBody>
      </p:sp>
      <p:sp>
        <p:nvSpPr>
          <p:cNvPr id="46" name="Google Shape;46;p45"/>
          <p:cNvSpPr txBox="1">
            <a:spLocks noGrp="1"/>
          </p:cNvSpPr>
          <p:nvPr>
            <p:ph type="body" idx="3"/>
          </p:nvPr>
        </p:nvSpPr>
        <p:spPr>
          <a:xfrm>
            <a:off x="457199" y="3429000"/>
            <a:ext cx="3581400" cy="411162"/>
          </a:xfrm>
          <a:prstGeom prst="rect">
            <a:avLst/>
          </a:prstGeom>
          <a:noFill/>
          <a:ln>
            <a:noFill/>
          </a:ln>
        </p:spPr>
        <p:txBody>
          <a:bodyPr spcFirstLastPara="1" wrap="square" lIns="91425" tIns="45700" rIns="91425" bIns="45700" anchor="b" anchorCtr="0">
            <a:noAutofit/>
          </a:bodyPr>
          <a:lstStyle>
            <a:lvl1pPr marL="457200" lvl="0" indent="-228600" algn="ctr">
              <a:spcBef>
                <a:spcPts val="280"/>
              </a:spcBef>
              <a:spcAft>
                <a:spcPts val="0"/>
              </a:spcAft>
              <a:buSzPts val="1400"/>
              <a:buNone/>
              <a:defRPr sz="1400" b="0">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288"/>
              </a:spcBef>
              <a:spcAft>
                <a:spcPts val="0"/>
              </a:spcAft>
              <a:buSzPts val="1600"/>
              <a:buNone/>
              <a:defRPr sz="1600" b="1"/>
            </a:lvl6pPr>
            <a:lvl7pPr marL="3200400" lvl="6" indent="-228600" algn="l">
              <a:spcBef>
                <a:spcPts val="288"/>
              </a:spcBef>
              <a:spcAft>
                <a:spcPts val="0"/>
              </a:spcAft>
              <a:buSzPts val="1600"/>
              <a:buNone/>
              <a:defRPr sz="1600" b="1"/>
            </a:lvl7pPr>
            <a:lvl8pPr marL="3657600" lvl="7" indent="-228600" algn="l">
              <a:spcBef>
                <a:spcPts val="288"/>
              </a:spcBef>
              <a:spcAft>
                <a:spcPts val="0"/>
              </a:spcAft>
              <a:buSzPts val="1600"/>
              <a:buNone/>
              <a:defRPr sz="1600" b="1"/>
            </a:lvl8pPr>
            <a:lvl9pPr marL="4114800" lvl="8" indent="-228600" algn="l">
              <a:spcBef>
                <a:spcPts val="288"/>
              </a:spcBef>
              <a:spcAft>
                <a:spcPts val="0"/>
              </a:spcAft>
              <a:buSzPts val="1600"/>
              <a:buNone/>
              <a:defRPr sz="1600" b="1"/>
            </a:lvl9pPr>
          </a:lstStyle>
          <a:p>
            <a:endParaRPr/>
          </a:p>
        </p:txBody>
      </p:sp>
      <p:sp>
        <p:nvSpPr>
          <p:cNvPr id="47" name="Google Shape;47;p45"/>
          <p:cNvSpPr txBox="1">
            <a:spLocks noGrp="1"/>
          </p:cNvSpPr>
          <p:nvPr>
            <p:ph type="body" idx="4"/>
          </p:nvPr>
        </p:nvSpPr>
        <p:spPr>
          <a:xfrm>
            <a:off x="457199" y="3840162"/>
            <a:ext cx="3581400" cy="2515198"/>
          </a:xfrm>
          <a:prstGeom prst="rect">
            <a:avLst/>
          </a:prstGeom>
          <a:noFill/>
          <a:ln>
            <a:noFill/>
          </a:ln>
        </p:spPr>
        <p:txBody>
          <a:bodyPr spcFirstLastPara="1" wrap="square" lIns="91425" tIns="45700" rIns="91425" bIns="45700" anchor="t"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SzPts val="1400"/>
              <a:buChar char="▪"/>
              <a:defRPr sz="1400"/>
            </a:lvl2pPr>
            <a:lvl3pPr marL="1371600" lvl="2" indent="-317500" algn="l">
              <a:spcBef>
                <a:spcPts val="280"/>
              </a:spcBef>
              <a:spcAft>
                <a:spcPts val="0"/>
              </a:spcAft>
              <a:buSzPts val="1400"/>
              <a:buChar char="▪"/>
              <a:defRPr sz="14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Char char="▪"/>
              <a:defRPr sz="1400"/>
            </a:lvl5pPr>
            <a:lvl6pPr marL="2743200" lvl="5" indent="-317500" algn="l">
              <a:spcBef>
                <a:spcPts val="288"/>
              </a:spcBef>
              <a:spcAft>
                <a:spcPts val="0"/>
              </a:spcAft>
              <a:buSzPts val="1400"/>
              <a:buChar char="▪"/>
              <a:defRPr sz="1400"/>
            </a:lvl6pPr>
            <a:lvl7pPr marL="3200400" lvl="6" indent="-317500" algn="l">
              <a:spcBef>
                <a:spcPts val="288"/>
              </a:spcBef>
              <a:spcAft>
                <a:spcPts val="0"/>
              </a:spcAft>
              <a:buSzPts val="1400"/>
              <a:buChar char="▪"/>
              <a:defRPr sz="1400"/>
            </a:lvl7pPr>
            <a:lvl8pPr marL="3657600" lvl="7" indent="-317500" algn="l">
              <a:spcBef>
                <a:spcPts val="288"/>
              </a:spcBef>
              <a:spcAft>
                <a:spcPts val="0"/>
              </a:spcAft>
              <a:buSzPts val="1400"/>
              <a:buChar char="▪"/>
              <a:defRPr sz="1400"/>
            </a:lvl8pPr>
            <a:lvl9pPr marL="4114800" lvl="8" indent="-317500" algn="l">
              <a:spcBef>
                <a:spcPts val="288"/>
              </a:spcBef>
              <a:spcAft>
                <a:spcPts val="0"/>
              </a:spcAft>
              <a:buSzPts val="1400"/>
              <a:buChar char="▪"/>
              <a:defRPr sz="1400"/>
            </a:lvl9pPr>
          </a:lstStyle>
          <a:p>
            <a:endParaRPr/>
          </a:p>
        </p:txBody>
      </p:sp>
      <p:sp>
        <p:nvSpPr>
          <p:cNvPr id="48" name="Google Shape;48;p45"/>
          <p:cNvSpPr txBox="1">
            <a:spLocks noGrp="1"/>
          </p:cNvSpPr>
          <p:nvPr>
            <p:ph type="title"/>
          </p:nvPr>
        </p:nvSpPr>
        <p:spPr>
          <a:xfrm>
            <a:off x="4876800" y="457200"/>
            <a:ext cx="2819400" cy="5714999"/>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5"/>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5"/>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45"/>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6"/>
          <p:cNvSpPr txBox="1">
            <a:spLocks noGrp="1"/>
          </p:cNvSpPr>
          <p:nvPr>
            <p:ph type="title"/>
          </p:nvPr>
        </p:nvSpPr>
        <p:spPr>
          <a:xfrm>
            <a:off x="3733800" y="457200"/>
            <a:ext cx="3962400" cy="57150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6"/>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6"/>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46"/>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7"/>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0" name="Google Shape;60;p47"/>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5181600" y="1676400"/>
            <a:ext cx="2514600" cy="1874837"/>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2000"/>
              <a:buFont typeface="Calibri"/>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304800" y="1676400"/>
            <a:ext cx="4700016" cy="3505200"/>
          </a:xfrm>
          <a:prstGeom prst="rect">
            <a:avLst/>
          </a:prstGeom>
          <a:noFill/>
          <a:ln>
            <a:noFill/>
          </a:ln>
        </p:spPr>
        <p:txBody>
          <a:bodyPr spcFirstLastPara="1" wrap="square" lIns="91425" tIns="45700" rIns="91425" bIns="45700" anchor="ctr" anchorCtr="0">
            <a:normAutofit/>
          </a:bodyPr>
          <a:lstStyle>
            <a:lvl1pPr marL="457200" lvl="0" indent="-304800" algn="l">
              <a:spcBef>
                <a:spcPts val="240"/>
              </a:spcBef>
              <a:spcAft>
                <a:spcPts val="0"/>
              </a:spcAft>
              <a:buSzPts val="1200"/>
              <a:buChar char="▪"/>
              <a:defRPr sz="1200"/>
            </a:lvl1pPr>
            <a:lvl2pPr marL="914400" lvl="1" indent="-304800" algn="l">
              <a:spcBef>
                <a:spcPts val="240"/>
              </a:spcBef>
              <a:spcAft>
                <a:spcPts val="0"/>
              </a:spcAft>
              <a:buSzPts val="1200"/>
              <a:buChar char="▪"/>
              <a:defRPr sz="1200"/>
            </a:lvl2pPr>
            <a:lvl3pPr marL="1371600" lvl="2" indent="-304800" algn="l">
              <a:spcBef>
                <a:spcPts val="240"/>
              </a:spcBef>
              <a:spcAft>
                <a:spcPts val="0"/>
              </a:spcAft>
              <a:buSzPts val="1200"/>
              <a:buChar char="▪"/>
              <a:defRPr sz="1200"/>
            </a:lvl3pPr>
            <a:lvl4pPr marL="1828800" lvl="3" indent="-304800" algn="l">
              <a:spcBef>
                <a:spcPts val="240"/>
              </a:spcBef>
              <a:spcAft>
                <a:spcPts val="0"/>
              </a:spcAft>
              <a:buSzPts val="1200"/>
              <a:buChar char="▪"/>
              <a:defRPr sz="1200"/>
            </a:lvl4pPr>
            <a:lvl5pPr marL="2286000" lvl="4" indent="-304800" algn="l">
              <a:spcBef>
                <a:spcPts val="240"/>
              </a:spcBef>
              <a:spcAft>
                <a:spcPts val="0"/>
              </a:spcAft>
              <a:buSzPts val="1200"/>
              <a:buChar char="▪"/>
              <a:defRPr sz="1200"/>
            </a:lvl5pPr>
            <a:lvl6pPr marL="2743200" lvl="5" indent="-304800" algn="l">
              <a:spcBef>
                <a:spcPts val="288"/>
              </a:spcBef>
              <a:spcAft>
                <a:spcPts val="0"/>
              </a:spcAft>
              <a:buSzPts val="1200"/>
              <a:buChar char="▪"/>
              <a:defRPr sz="1200"/>
            </a:lvl6pPr>
            <a:lvl7pPr marL="3200400" lvl="6" indent="-304800" algn="l">
              <a:spcBef>
                <a:spcPts val="288"/>
              </a:spcBef>
              <a:spcAft>
                <a:spcPts val="0"/>
              </a:spcAft>
              <a:buSzPts val="1200"/>
              <a:buChar char="▪"/>
              <a:defRPr sz="1200"/>
            </a:lvl7pPr>
            <a:lvl8pPr marL="3657600" lvl="7" indent="-304800" algn="l">
              <a:spcBef>
                <a:spcPts val="288"/>
              </a:spcBef>
              <a:spcAft>
                <a:spcPts val="0"/>
              </a:spcAft>
              <a:buSzPts val="1200"/>
              <a:buChar char="▪"/>
              <a:defRPr sz="1200"/>
            </a:lvl8pPr>
            <a:lvl9pPr marL="4114800" lvl="8" indent="-304800" algn="l">
              <a:spcBef>
                <a:spcPts val="288"/>
              </a:spcBef>
              <a:spcAft>
                <a:spcPts val="0"/>
              </a:spcAft>
              <a:buSzPts val="1200"/>
              <a:buChar char="▪"/>
              <a:defRPr sz="1200"/>
            </a:lvl9pPr>
          </a:lstStyle>
          <a:p>
            <a:endParaRPr/>
          </a:p>
        </p:txBody>
      </p:sp>
      <p:sp>
        <p:nvSpPr>
          <p:cNvPr id="64" name="Google Shape;64;p48"/>
          <p:cNvSpPr txBox="1">
            <a:spLocks noGrp="1"/>
          </p:cNvSpPr>
          <p:nvPr>
            <p:ph type="body" idx="2"/>
          </p:nvPr>
        </p:nvSpPr>
        <p:spPr>
          <a:xfrm>
            <a:off x="5486400" y="3552372"/>
            <a:ext cx="2209800" cy="1629228"/>
          </a:xfrm>
          <a:prstGeom prst="rect">
            <a:avLst/>
          </a:prstGeom>
          <a:noFill/>
          <a:ln>
            <a:noFill/>
          </a:ln>
        </p:spPr>
        <p:txBody>
          <a:bodyPr spcFirstLastPara="1" wrap="square" lIns="91425" tIns="45700" rIns="91425" bIns="45700" anchor="t" anchorCtr="0">
            <a:normAutofit/>
          </a:bodyPr>
          <a:lstStyle>
            <a:lvl1pPr marL="457200" lvl="0" indent="-228600" algn="r">
              <a:spcBef>
                <a:spcPts val="240"/>
              </a:spcBef>
              <a:spcAft>
                <a:spcPts val="0"/>
              </a:spcAft>
              <a:buSzPts val="1200"/>
              <a:buNone/>
              <a:defRPr sz="1200">
                <a:solidFill>
                  <a:schemeClr val="dk2"/>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288"/>
              </a:spcBef>
              <a:spcAft>
                <a:spcPts val="0"/>
              </a:spcAft>
              <a:buSzPts val="900"/>
              <a:buNone/>
              <a:defRPr sz="900"/>
            </a:lvl6pPr>
            <a:lvl7pPr marL="3200400" lvl="6" indent="-228600" algn="l">
              <a:spcBef>
                <a:spcPts val="288"/>
              </a:spcBef>
              <a:spcAft>
                <a:spcPts val="0"/>
              </a:spcAft>
              <a:buSzPts val="900"/>
              <a:buNone/>
              <a:defRPr sz="900"/>
            </a:lvl7pPr>
            <a:lvl8pPr marL="3657600" lvl="7" indent="-228600" algn="l">
              <a:spcBef>
                <a:spcPts val="288"/>
              </a:spcBef>
              <a:spcAft>
                <a:spcPts val="0"/>
              </a:spcAft>
              <a:buSzPts val="900"/>
              <a:buNone/>
              <a:defRPr sz="900"/>
            </a:lvl8pPr>
            <a:lvl9pPr marL="4114800" lvl="8" indent="-228600" algn="l">
              <a:spcBef>
                <a:spcPts val="288"/>
              </a:spcBef>
              <a:spcAft>
                <a:spcPts val="0"/>
              </a:spcAft>
              <a:buSzPts val="900"/>
              <a:buNone/>
              <a:defRPr sz="900"/>
            </a:lvl9pPr>
          </a:lstStyle>
          <a:p>
            <a:endParaRPr/>
          </a:p>
        </p:txBody>
      </p:sp>
      <p:sp>
        <p:nvSpPr>
          <p:cNvPr id="65" name="Google Shape;65;p48"/>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7" name="Google Shape;67;p48"/>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64DECF84-78F9-45C9-873E-4CE50F0E9052}" type="datetime1">
              <a:rPr lang="en-US" smtClean="0"/>
              <a:pPr/>
              <a:t>1/13/2024</a:t>
            </a:fld>
            <a:endParaRPr lang="en-US"/>
          </a:p>
        </p:txBody>
      </p:sp>
      <p:sp>
        <p:nvSpPr>
          <p:cNvPr id="11" name="Slide Number Placeholder 10"/>
          <p:cNvSpPr>
            <a:spLocks noGrp="1"/>
          </p:cNvSpPr>
          <p:nvPr>
            <p:ph type="sldNum" sz="quarter" idx="11"/>
          </p:nvPr>
        </p:nvSpPr>
        <p:spPr/>
        <p:txBody>
          <a:bodyPr/>
          <a:lstStyle/>
          <a:p>
            <a:fld id="{E1E10CA4-7C7A-4B41-92DA-29907AB73E56}"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9"/>
          <p:cNvSpPr>
            <a:spLocks noGrp="1"/>
          </p:cNvSpPr>
          <p:nvPr>
            <p:ph type="pic" idx="2"/>
          </p:nvPr>
        </p:nvSpPr>
        <p:spPr>
          <a:xfrm>
            <a:off x="304800" y="1676400"/>
            <a:ext cx="4696967" cy="3505200"/>
          </a:xfrm>
          <a:prstGeom prst="rect">
            <a:avLst/>
          </a:prstGeom>
          <a:noFill/>
          <a:ln>
            <a:noFill/>
          </a:ln>
        </p:spPr>
      </p:sp>
      <p:sp>
        <p:nvSpPr>
          <p:cNvPr id="70" name="Google Shape;70;p49"/>
          <p:cNvSpPr txBox="1">
            <a:spLocks noGrp="1"/>
          </p:cNvSpPr>
          <p:nvPr>
            <p:ph type="title"/>
          </p:nvPr>
        </p:nvSpPr>
        <p:spPr>
          <a:xfrm>
            <a:off x="5181600" y="1676400"/>
            <a:ext cx="2514600" cy="187597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2000"/>
              <a:buFont typeface="Calibri"/>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9"/>
          <p:cNvSpPr txBox="1">
            <a:spLocks noGrp="1"/>
          </p:cNvSpPr>
          <p:nvPr>
            <p:ph type="body" idx="1"/>
          </p:nvPr>
        </p:nvSpPr>
        <p:spPr>
          <a:xfrm>
            <a:off x="5486400" y="3552372"/>
            <a:ext cx="2209800" cy="1629228"/>
          </a:xfrm>
          <a:prstGeom prst="rect">
            <a:avLst/>
          </a:prstGeom>
          <a:noFill/>
          <a:ln>
            <a:noFill/>
          </a:ln>
        </p:spPr>
        <p:txBody>
          <a:bodyPr spcFirstLastPara="1" wrap="square" lIns="91425" tIns="45700" rIns="91425" bIns="45700" anchor="t" anchorCtr="0">
            <a:normAutofit/>
          </a:bodyPr>
          <a:lstStyle>
            <a:lvl1pPr marL="457200" lvl="0" indent="-228600" algn="r">
              <a:spcBef>
                <a:spcPts val="240"/>
              </a:spcBef>
              <a:spcAft>
                <a:spcPts val="0"/>
              </a:spcAft>
              <a:buSzPts val="1200"/>
              <a:buNone/>
              <a:defRPr sz="1200">
                <a:solidFill>
                  <a:schemeClr val="dk2"/>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288"/>
              </a:spcBef>
              <a:spcAft>
                <a:spcPts val="0"/>
              </a:spcAft>
              <a:buSzPts val="900"/>
              <a:buNone/>
              <a:defRPr sz="900"/>
            </a:lvl6pPr>
            <a:lvl7pPr marL="3200400" lvl="6" indent="-228600" algn="l">
              <a:spcBef>
                <a:spcPts val="288"/>
              </a:spcBef>
              <a:spcAft>
                <a:spcPts val="0"/>
              </a:spcAft>
              <a:buSzPts val="900"/>
              <a:buNone/>
              <a:defRPr sz="900"/>
            </a:lvl7pPr>
            <a:lvl8pPr marL="3657600" lvl="7" indent="-228600" algn="l">
              <a:spcBef>
                <a:spcPts val="288"/>
              </a:spcBef>
              <a:spcAft>
                <a:spcPts val="0"/>
              </a:spcAft>
              <a:buSzPts val="900"/>
              <a:buNone/>
              <a:defRPr sz="900"/>
            </a:lvl8pPr>
            <a:lvl9pPr marL="4114800" lvl="8" indent="-228600" algn="l">
              <a:spcBef>
                <a:spcPts val="288"/>
              </a:spcBef>
              <a:spcAft>
                <a:spcPts val="0"/>
              </a:spcAft>
              <a:buSzPts val="900"/>
              <a:buNone/>
              <a:defRPr sz="900"/>
            </a:lvl9pPr>
          </a:lstStyle>
          <a:p>
            <a:endParaRPr/>
          </a:p>
        </p:txBody>
      </p:sp>
      <p:sp>
        <p:nvSpPr>
          <p:cNvPr id="72" name="Google Shape;72;p49"/>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4" name="Google Shape;74;p49"/>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4876800" y="457200"/>
            <a:ext cx="2819400" cy="57150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0"/>
          <p:cNvSpPr txBox="1">
            <a:spLocks noGrp="1"/>
          </p:cNvSpPr>
          <p:nvPr>
            <p:ph type="body" idx="1"/>
          </p:nvPr>
        </p:nvSpPr>
        <p:spPr>
          <a:xfrm rot="5400000">
            <a:off x="-571499" y="1485899"/>
            <a:ext cx="5714999" cy="3657600"/>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288"/>
              </a:spcBef>
              <a:spcAft>
                <a:spcPts val="0"/>
              </a:spcAft>
              <a:buSzPts val="1800"/>
              <a:buChar char="▪"/>
              <a:defRPr/>
            </a:lvl6pPr>
            <a:lvl7pPr marL="3200400" lvl="6" indent="-342900" algn="l">
              <a:spcBef>
                <a:spcPts val="288"/>
              </a:spcBef>
              <a:spcAft>
                <a:spcPts val="0"/>
              </a:spcAft>
              <a:buSzPts val="1800"/>
              <a:buChar char="▪"/>
              <a:defRPr/>
            </a:lvl7pPr>
            <a:lvl8pPr marL="3657600" lvl="7" indent="-342900" algn="l">
              <a:spcBef>
                <a:spcPts val="288"/>
              </a:spcBef>
              <a:spcAft>
                <a:spcPts val="0"/>
              </a:spcAft>
              <a:buSzPts val="1800"/>
              <a:buChar char="▪"/>
              <a:defRPr/>
            </a:lvl8pPr>
            <a:lvl9pPr marL="4114800" lvl="8" indent="-342900" algn="l">
              <a:spcBef>
                <a:spcPts val="288"/>
              </a:spcBef>
              <a:spcAft>
                <a:spcPts val="0"/>
              </a:spcAft>
              <a:buSzPts val="1800"/>
              <a:buChar char="▪"/>
              <a:defRPr/>
            </a:lvl9pPr>
          </a:lstStyle>
          <a:p>
            <a:endParaRPr/>
          </a:p>
        </p:txBody>
      </p:sp>
      <p:sp>
        <p:nvSpPr>
          <p:cNvPr id="78" name="Google Shape;78;p50"/>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0" name="Google Shape;80;p50"/>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288"/>
              </a:spcBef>
              <a:spcAft>
                <a:spcPts val="0"/>
              </a:spcAft>
              <a:buSzPts val="1800"/>
              <a:buChar char="▪"/>
              <a:defRPr/>
            </a:lvl6pPr>
            <a:lvl7pPr marL="3200400" lvl="6" indent="-342900" algn="l">
              <a:spcBef>
                <a:spcPts val="288"/>
              </a:spcBef>
              <a:spcAft>
                <a:spcPts val="0"/>
              </a:spcAft>
              <a:buSzPts val="1800"/>
              <a:buChar char="▪"/>
              <a:defRPr/>
            </a:lvl7pPr>
            <a:lvl8pPr marL="3657600" lvl="7" indent="-342900" algn="l">
              <a:spcBef>
                <a:spcPts val="288"/>
              </a:spcBef>
              <a:spcAft>
                <a:spcPts val="0"/>
              </a:spcAft>
              <a:buSzPts val="1800"/>
              <a:buChar char="▪"/>
              <a:defRPr/>
            </a:lvl8pPr>
            <a:lvl9pPr marL="4114800" lvl="8" indent="-342900" algn="l">
              <a:spcBef>
                <a:spcPts val="288"/>
              </a:spcBef>
              <a:spcAft>
                <a:spcPts val="0"/>
              </a:spcAft>
              <a:buSzPts val="1800"/>
              <a:buChar char="▪"/>
              <a:defRPr/>
            </a:lvl9pPr>
          </a:lstStyle>
          <a:p>
            <a:endParaRPr/>
          </a:p>
        </p:txBody>
      </p:sp>
      <p:sp>
        <p:nvSpPr>
          <p:cNvPr id="84" name="Google Shape;84;p51"/>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51"/>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0066FD3-97FA-4C63-AB27-C4297393D780}" type="datetime1">
              <a:rPr lang="en-US" smtClean="0"/>
              <a:pPr/>
              <a:t>1/13/2024</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E1E10CA4-7C7A-4B41-92DA-29907AB73E56}" type="slidenum">
              <a:rPr lang="en-US" smtClean="0"/>
              <a:pPr/>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66E8CA6E-FB32-4A4E-9E87-5E899DBAD7BC}" type="datetime1">
              <a:rPr lang="en-US" smtClean="0"/>
              <a:pPr/>
              <a:t>1/13/2024</a:t>
            </a:fld>
            <a:endParaRPr lang="en-US"/>
          </a:p>
        </p:txBody>
      </p:sp>
      <p:sp>
        <p:nvSpPr>
          <p:cNvPr id="13" name="Slide Number Placeholder 12"/>
          <p:cNvSpPr>
            <a:spLocks noGrp="1"/>
          </p:cNvSpPr>
          <p:nvPr>
            <p:ph type="sldNum" sz="quarter" idx="11"/>
          </p:nvPr>
        </p:nvSpPr>
        <p:spPr/>
        <p:txBody>
          <a:bodyPr/>
          <a:lstStyle/>
          <a:p>
            <a:fld id="{E1E10CA4-7C7A-4B41-92DA-29907AB73E5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F6D36304-7054-4414-AE61-B2A93889531A}" type="datetime1">
              <a:rPr lang="en-US" smtClean="0"/>
              <a:pPr/>
              <a:t>1/13/2024</a:t>
            </a:fld>
            <a:endParaRPr lang="en-US"/>
          </a:p>
        </p:txBody>
      </p:sp>
      <p:sp>
        <p:nvSpPr>
          <p:cNvPr id="14" name="Slide Number Placeholder 13"/>
          <p:cNvSpPr>
            <a:spLocks noGrp="1"/>
          </p:cNvSpPr>
          <p:nvPr>
            <p:ph type="sldNum" sz="quarter" idx="11"/>
          </p:nvPr>
        </p:nvSpPr>
        <p:spPr/>
        <p:txBody>
          <a:bodyPr/>
          <a:lstStyle/>
          <a:p>
            <a:fld id="{E1E10CA4-7C7A-4B41-92DA-29907AB73E56}"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8B9F4E29-5C99-480B-B8C3-E4BFDE0EA136}" type="datetime1">
              <a:rPr lang="en-US" smtClean="0"/>
              <a:pPr/>
              <a:t>1/13/2024</a:t>
            </a:fld>
            <a:endParaRPr lang="en-US"/>
          </a:p>
        </p:txBody>
      </p:sp>
      <p:sp>
        <p:nvSpPr>
          <p:cNvPr id="10" name="Slide Number Placeholder 9"/>
          <p:cNvSpPr>
            <a:spLocks noGrp="1"/>
          </p:cNvSpPr>
          <p:nvPr>
            <p:ph type="sldNum" sz="quarter" idx="11"/>
          </p:nvPr>
        </p:nvSpPr>
        <p:spPr/>
        <p:txBody>
          <a:bodyPr/>
          <a:lstStyle/>
          <a:p>
            <a:fld id="{E1E10CA4-7C7A-4B41-92DA-29907AB73E56}"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A55752D-9E84-41D2-9A64-8CC9DA842F5F}" type="datetime1">
              <a:rPr lang="en-US" smtClean="0"/>
              <a:pPr/>
              <a:t>1/13/2024</a:t>
            </a:fld>
            <a:endParaRPr lang="en-US"/>
          </a:p>
        </p:txBody>
      </p:sp>
      <p:sp>
        <p:nvSpPr>
          <p:cNvPr id="9" name="Slide Number Placeholder 8"/>
          <p:cNvSpPr>
            <a:spLocks noGrp="1"/>
          </p:cNvSpPr>
          <p:nvPr>
            <p:ph type="sldNum" sz="quarter" idx="11"/>
          </p:nvPr>
        </p:nvSpPr>
        <p:spPr/>
        <p:txBody>
          <a:bodyPr/>
          <a:lstStyle/>
          <a:p>
            <a:fld id="{E1E10CA4-7C7A-4B41-92DA-29907AB73E56}"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CCB45079-E576-4BA3-B0B7-DBB995B71E16}" type="datetime1">
              <a:rPr lang="en-US" smtClean="0"/>
              <a:pPr/>
              <a:t>1/13/2024</a:t>
            </a:fld>
            <a:endParaRPr lang="en-US"/>
          </a:p>
        </p:txBody>
      </p:sp>
      <p:sp>
        <p:nvSpPr>
          <p:cNvPr id="16" name="Slide Number Placeholder 15"/>
          <p:cNvSpPr>
            <a:spLocks noGrp="1"/>
          </p:cNvSpPr>
          <p:nvPr>
            <p:ph type="sldNum" sz="quarter" idx="11"/>
          </p:nvPr>
        </p:nvSpPr>
        <p:spPr/>
        <p:txBody>
          <a:bodyPr/>
          <a:lstStyle/>
          <a:p>
            <a:fld id="{E1E10CA4-7C7A-4B41-92DA-29907AB73E5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D4185FA0-B3E1-4AED-9FCB-1C6E90FDB256}" type="datetime1">
              <a:rPr lang="en-US" smtClean="0"/>
              <a:pPr/>
              <a:t>1/13/2024</a:t>
            </a:fld>
            <a:endParaRPr lang="en-US"/>
          </a:p>
        </p:txBody>
      </p:sp>
      <p:sp>
        <p:nvSpPr>
          <p:cNvPr id="17" name="Slide Number Placeholder 16"/>
          <p:cNvSpPr>
            <a:spLocks noGrp="1"/>
          </p:cNvSpPr>
          <p:nvPr>
            <p:ph type="sldNum" sz="quarter" idx="11"/>
          </p:nvPr>
        </p:nvSpPr>
        <p:spPr/>
        <p:txBody>
          <a:bodyPr/>
          <a:lstStyle/>
          <a:p>
            <a:fld id="{E1E10CA4-7C7A-4B41-92DA-29907AB73E56}"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E1E10CA4-7C7A-4B41-92DA-29907AB73E56}" type="slidenum">
              <a:rPr lang="en-US" smtClean="0"/>
              <a:pPr/>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5CD385A6-266B-41AF-A9E4-FC49385922D8}" type="datetime1">
              <a:rPr lang="en-US" smtClean="0"/>
              <a:pPr/>
              <a:t>1/13/2024</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40" descr="sphere2.png"/>
          <p:cNvPicPr preferRelativeResize="0"/>
          <p:nvPr/>
        </p:nvPicPr>
        <p:blipFill rotWithShape="1">
          <a:blip r:embed="rId13">
            <a:alphaModFix/>
          </a:blip>
          <a:srcRect/>
          <a:stretch/>
        </p:blipFill>
        <p:spPr>
          <a:xfrm>
            <a:off x="8823693" y="0"/>
            <a:ext cx="320307" cy="6858000"/>
          </a:xfrm>
          <a:prstGeom prst="rect">
            <a:avLst/>
          </a:prstGeom>
          <a:noFill/>
          <a:ln>
            <a:noFill/>
          </a:ln>
        </p:spPr>
      </p:pic>
      <p:sp>
        <p:nvSpPr>
          <p:cNvPr id="11" name="Google Shape;11;p40"/>
          <p:cNvSpPr txBox="1">
            <a:spLocks noGrp="1"/>
          </p:cNvSpPr>
          <p:nvPr>
            <p:ph type="title"/>
          </p:nvPr>
        </p:nvSpPr>
        <p:spPr>
          <a:xfrm>
            <a:off x="4876800" y="457200"/>
            <a:ext cx="2819400" cy="5715000"/>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40"/>
          <p:cNvSpPr txBox="1">
            <a:spLocks noGrp="1"/>
          </p:cNvSpPr>
          <p:nvPr>
            <p:ph type="body" idx="1"/>
          </p:nvPr>
        </p:nvSpPr>
        <p:spPr>
          <a:xfrm>
            <a:off x="457200" y="457200"/>
            <a:ext cx="3657600" cy="5714999"/>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360"/>
              </a:spcBef>
              <a:spcAft>
                <a:spcPts val="0"/>
              </a:spcAft>
              <a:buClr>
                <a:srgbClr val="7F7F7F"/>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spcBef>
                <a:spcPts val="280"/>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8"/>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8"/>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8"/>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8"/>
              </a:spcBef>
              <a:spcAft>
                <a:spcPts val="0"/>
              </a:spcAft>
              <a:buClr>
                <a:srgbClr val="7F7F7F"/>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13" name="Google Shape;13;p40"/>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50" b="0" i="0" u="none" strike="noStrike" cap="none">
                <a:solidFill>
                  <a:srgbClr val="7F7F7F"/>
                </a:solidFill>
                <a:latin typeface="Calibri"/>
                <a:ea typeface="Calibri"/>
                <a:cs typeface="Calibri"/>
                <a:sym typeface="Calibri"/>
              </a:defRPr>
            </a:lvl1pPr>
            <a:lvl2pPr marL="0" marR="0" lvl="1" indent="0" algn="ctr" rtl="0">
              <a:spcBef>
                <a:spcPts val="0"/>
              </a:spcBef>
              <a:buNone/>
              <a:defRPr sz="1050" b="0" i="0" u="none" strike="noStrike" cap="none">
                <a:solidFill>
                  <a:srgbClr val="7F7F7F"/>
                </a:solidFill>
                <a:latin typeface="Calibri"/>
                <a:ea typeface="Calibri"/>
                <a:cs typeface="Calibri"/>
                <a:sym typeface="Calibri"/>
              </a:defRPr>
            </a:lvl2pPr>
            <a:lvl3pPr marL="0" marR="0" lvl="2" indent="0" algn="ctr" rtl="0">
              <a:spcBef>
                <a:spcPts val="0"/>
              </a:spcBef>
              <a:buNone/>
              <a:defRPr sz="1050" b="0" i="0" u="none" strike="noStrike" cap="none">
                <a:solidFill>
                  <a:srgbClr val="7F7F7F"/>
                </a:solidFill>
                <a:latin typeface="Calibri"/>
                <a:ea typeface="Calibri"/>
                <a:cs typeface="Calibri"/>
                <a:sym typeface="Calibri"/>
              </a:defRPr>
            </a:lvl3pPr>
            <a:lvl4pPr marL="0" marR="0" lvl="3" indent="0" algn="ctr" rtl="0">
              <a:spcBef>
                <a:spcPts val="0"/>
              </a:spcBef>
              <a:buNone/>
              <a:defRPr sz="1050" b="0" i="0" u="none" strike="noStrike" cap="none">
                <a:solidFill>
                  <a:srgbClr val="7F7F7F"/>
                </a:solidFill>
                <a:latin typeface="Calibri"/>
                <a:ea typeface="Calibri"/>
                <a:cs typeface="Calibri"/>
                <a:sym typeface="Calibri"/>
              </a:defRPr>
            </a:lvl4pPr>
            <a:lvl5pPr marL="0" marR="0" lvl="4" indent="0" algn="ctr" rtl="0">
              <a:spcBef>
                <a:spcPts val="0"/>
              </a:spcBef>
              <a:buNone/>
              <a:defRPr sz="1050" b="0" i="0" u="none" strike="noStrike" cap="none">
                <a:solidFill>
                  <a:srgbClr val="7F7F7F"/>
                </a:solidFill>
                <a:latin typeface="Calibri"/>
                <a:ea typeface="Calibri"/>
                <a:cs typeface="Calibri"/>
                <a:sym typeface="Calibri"/>
              </a:defRPr>
            </a:lvl5pPr>
            <a:lvl6pPr marL="0" marR="0" lvl="5" indent="0" algn="ctr" rtl="0">
              <a:spcBef>
                <a:spcPts val="0"/>
              </a:spcBef>
              <a:buNone/>
              <a:defRPr sz="1050" b="0" i="0" u="none" strike="noStrike" cap="none">
                <a:solidFill>
                  <a:srgbClr val="7F7F7F"/>
                </a:solidFill>
                <a:latin typeface="Calibri"/>
                <a:ea typeface="Calibri"/>
                <a:cs typeface="Calibri"/>
                <a:sym typeface="Calibri"/>
              </a:defRPr>
            </a:lvl6pPr>
            <a:lvl7pPr marL="0" marR="0" lvl="6" indent="0" algn="ctr" rtl="0">
              <a:spcBef>
                <a:spcPts val="0"/>
              </a:spcBef>
              <a:buNone/>
              <a:defRPr sz="1050" b="0" i="0" u="none" strike="noStrike" cap="none">
                <a:solidFill>
                  <a:srgbClr val="7F7F7F"/>
                </a:solidFill>
                <a:latin typeface="Calibri"/>
                <a:ea typeface="Calibri"/>
                <a:cs typeface="Calibri"/>
                <a:sym typeface="Calibri"/>
              </a:defRPr>
            </a:lvl7pPr>
            <a:lvl8pPr marL="0" marR="0" lvl="7" indent="0" algn="ctr" rtl="0">
              <a:spcBef>
                <a:spcPts val="0"/>
              </a:spcBef>
              <a:buNone/>
              <a:defRPr sz="1050" b="0" i="0" u="none" strike="noStrike" cap="none">
                <a:solidFill>
                  <a:srgbClr val="7F7F7F"/>
                </a:solidFill>
                <a:latin typeface="Calibri"/>
                <a:ea typeface="Calibri"/>
                <a:cs typeface="Calibri"/>
                <a:sym typeface="Calibri"/>
              </a:defRPr>
            </a:lvl8pPr>
            <a:lvl9pPr marL="0" marR="0" lvl="8" indent="0" algn="ctr" rtl="0">
              <a:spcBef>
                <a:spcPts val="0"/>
              </a:spcBef>
              <a:buNone/>
              <a:defRPr sz="1050" b="0" i="0" u="none" strike="noStrike" cap="none">
                <a:solidFill>
                  <a:srgbClr val="7F7F7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4" name="Google Shape;14;p40"/>
          <p:cNvSpPr txBox="1">
            <a:spLocks noGrp="1"/>
          </p:cNvSpPr>
          <p:nvPr>
            <p:ph type="dt" idx="10"/>
          </p:nvPr>
        </p:nvSpPr>
        <p:spPr>
          <a:xfrm>
            <a:off x="4876801" y="6426201"/>
            <a:ext cx="2819399" cy="1269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7F7F7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40"/>
          <p:cNvSpPr txBox="1">
            <a:spLocks noGrp="1"/>
          </p:cNvSpPr>
          <p:nvPr>
            <p:ph type="ftr" idx="11"/>
          </p:nvPr>
        </p:nvSpPr>
        <p:spPr>
          <a:xfrm>
            <a:off x="4875213" y="6296248"/>
            <a:ext cx="2820987" cy="1524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461" y="3581400"/>
            <a:ext cx="6070339" cy="2133600"/>
          </a:xfrm>
        </p:spPr>
        <p:txBody>
          <a:bodyPr>
            <a:normAutofit/>
          </a:bodyPr>
          <a:lstStyle/>
          <a:p>
            <a:r>
              <a:rPr lang="en-US" sz="2000"/>
              <a:t>Seminar &amp; Journal Club II</a:t>
            </a:r>
          </a:p>
          <a:p>
            <a:r>
              <a:rPr lang="en-US" sz="2000">
                <a:cs typeface="Calibri"/>
              </a:rPr>
              <a:t>Alexandra Droz Burgos, Sarah LaPaglia &amp; Sagesse Ngoma</a:t>
            </a:r>
            <a:endParaRPr lang="en-US" sz="2000"/>
          </a:p>
        </p:txBody>
      </p:sp>
      <p:sp>
        <p:nvSpPr>
          <p:cNvPr id="2" name="Title 1"/>
          <p:cNvSpPr>
            <a:spLocks noGrp="1"/>
          </p:cNvSpPr>
          <p:nvPr>
            <p:ph type="title"/>
          </p:nvPr>
        </p:nvSpPr>
        <p:spPr>
          <a:xfrm>
            <a:off x="457200" y="1447800"/>
            <a:ext cx="5943600" cy="2133600"/>
          </a:xfrm>
        </p:spPr>
        <p:txBody>
          <a:bodyPr anchor="ctr" anchorCtr="0">
            <a:normAutofit/>
          </a:bodyPr>
          <a:lstStyle/>
          <a:p>
            <a:r>
              <a:rPr lang="en-US">
                <a:ea typeface="+mj-lt"/>
                <a:cs typeface="+mj-lt"/>
              </a:rPr>
              <a:t>Non-Valvular Atrial Fibrillation: The Efficacy and Safety of NOACs vs warfarin in prevention of stroke </a:t>
            </a:r>
            <a:endParaRPr lang="en-US"/>
          </a:p>
        </p:txBody>
      </p:sp>
    </p:spTree>
    <p:extLst>
      <p:ext uri="{BB962C8B-B14F-4D97-AF65-F5344CB8AC3E}">
        <p14:creationId xmlns:p14="http://schemas.microsoft.com/office/powerpoint/2010/main" val="149119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Epidemiology</a:t>
            </a:r>
          </a:p>
          <a:p>
            <a:r>
              <a:rPr lang="en-US" sz="2000"/>
              <a:t>Etiology</a:t>
            </a:r>
          </a:p>
          <a:p>
            <a:r>
              <a:rPr lang="en-US" sz="2000"/>
              <a:t>Pathophysiology</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cs typeface="Calibri"/>
              </a:rPr>
              <a:t>Atrial Fibrillation (</a:t>
            </a:r>
            <a:r>
              <a:rPr lang="en-US" sz="4400" err="1">
                <a:cs typeface="Calibri"/>
              </a:rPr>
              <a:t>AFib</a:t>
            </a:r>
            <a:r>
              <a:rPr lang="en-US" sz="4400">
                <a:cs typeface="Calibri"/>
              </a:rPr>
              <a:t> or AF)</a:t>
            </a:r>
          </a:p>
        </p:txBody>
      </p:sp>
    </p:spTree>
    <p:extLst>
      <p:ext uri="{BB962C8B-B14F-4D97-AF65-F5344CB8AC3E}">
        <p14:creationId xmlns:p14="http://schemas.microsoft.com/office/powerpoint/2010/main" val="219557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pPr>
              <a:spcBef>
                <a:spcPts val="0"/>
              </a:spcBef>
            </a:pPr>
            <a:r>
              <a:rPr lang="en-US" sz="2800">
                <a:ea typeface="+mn-lt"/>
                <a:cs typeface="+mn-lt"/>
              </a:rPr>
              <a:t>The lifetime risk estimates to reach about 1 in 3 in Caucasian  individuals and 1 in 5 for African American  individuals in the next decade </a:t>
            </a:r>
          </a:p>
          <a:p>
            <a:pPr>
              <a:spcBef>
                <a:spcPts val="0"/>
              </a:spcBef>
              <a:buClr>
                <a:srgbClr val="808080"/>
              </a:buClr>
            </a:pPr>
            <a:endParaRPr lang="en-US" sz="2800">
              <a:ea typeface="+mn-lt"/>
              <a:cs typeface="+mn-lt"/>
            </a:endParaRPr>
          </a:p>
          <a:p>
            <a:pPr>
              <a:spcBef>
                <a:spcPts val="0"/>
              </a:spcBef>
              <a:buClr>
                <a:srgbClr val="808080"/>
              </a:buClr>
            </a:pPr>
            <a:r>
              <a:rPr lang="en-US" sz="2800">
                <a:ea typeface="+mn-lt"/>
                <a:cs typeface="+mn-lt"/>
              </a:rPr>
              <a:t>More than 454,000 hospitalizations with Atrial Fibrillation as the primary diagnosis happen each year in the United States. The condition contributes to about 158,000 deaths each year</a:t>
            </a:r>
          </a:p>
          <a:p>
            <a:pPr>
              <a:buClr>
                <a:srgbClr val="808080"/>
              </a:buClr>
            </a:pPr>
            <a:endParaRPr lang="en-US" sz="2800">
              <a:cs typeface="Calibri"/>
            </a:endParaRPr>
          </a:p>
          <a:p>
            <a:pPr lvl="2"/>
            <a:endParaRPr lang="en-US" sz="2400"/>
          </a:p>
          <a:p>
            <a:pPr lvl="2"/>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Epidemiology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11</a:t>
            </a:fld>
            <a:endParaRPr lang="en-US"/>
          </a:p>
        </p:txBody>
      </p:sp>
    </p:spTree>
    <p:extLst>
      <p:ext uri="{BB962C8B-B14F-4D97-AF65-F5344CB8AC3E}">
        <p14:creationId xmlns:p14="http://schemas.microsoft.com/office/powerpoint/2010/main" val="361395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lnSpcReduction="10000"/>
          </a:bodyPr>
          <a:lstStyle/>
          <a:p>
            <a:pPr algn="just"/>
            <a:r>
              <a:rPr lang="en-US" sz="2800">
                <a:ea typeface="+mn-lt"/>
                <a:cs typeface="+mn-lt"/>
              </a:rPr>
              <a:t>Individuals of European descent are more likely to have atrial fibrillation compared to African Americans </a:t>
            </a:r>
            <a:endParaRPr lang="en-US" sz="2800">
              <a:cs typeface="Calibri"/>
            </a:endParaRPr>
          </a:p>
          <a:p>
            <a:pPr algn="just"/>
            <a:r>
              <a:rPr lang="en-US" sz="2800">
                <a:ea typeface="+mn-lt"/>
                <a:cs typeface="+mn-lt"/>
              </a:rPr>
              <a:t>Atrial Fibrillation cases increase with age and because women generally live longer than men, they have a higher incidence </a:t>
            </a:r>
            <a:endParaRPr lang="en-US"/>
          </a:p>
          <a:p>
            <a:pPr algn="just"/>
            <a:r>
              <a:rPr lang="en-US" sz="2800">
                <a:ea typeface="+mn-lt"/>
                <a:cs typeface="+mn-lt"/>
              </a:rPr>
              <a:t>Numerous factors can contribute to the development of atrial fibrillation including increased age, high blood pressure, obesity, diabetes, CKD, smoking, heart failure, and moderate to heavy alcohol use</a:t>
            </a:r>
            <a:endParaRPr lang="en-US"/>
          </a:p>
          <a:p>
            <a:pPr>
              <a:buClr>
                <a:srgbClr val="808080"/>
              </a:buClr>
            </a:pPr>
            <a:endParaRPr lang="en-US" sz="2800">
              <a:cs typeface="Calibri"/>
            </a:endParaRPr>
          </a:p>
          <a:p>
            <a:pPr lvl="2"/>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Etiology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12</a:t>
            </a:fld>
            <a:endParaRPr lang="en-US"/>
          </a:p>
        </p:txBody>
      </p:sp>
    </p:spTree>
    <p:extLst>
      <p:ext uri="{BB962C8B-B14F-4D97-AF65-F5344CB8AC3E}">
        <p14:creationId xmlns:p14="http://schemas.microsoft.com/office/powerpoint/2010/main" val="361395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521" y="1283899"/>
            <a:ext cx="8255479" cy="4888300"/>
          </a:xfrm>
        </p:spPr>
        <p:txBody>
          <a:bodyPr anchor="t" anchorCtr="0">
            <a:normAutofit lnSpcReduction="10000"/>
          </a:bodyPr>
          <a:lstStyle/>
          <a:p>
            <a:pPr marL="0" indent="0">
              <a:buNone/>
            </a:pPr>
            <a:endParaRPr lang="en-US" sz="2800">
              <a:cs typeface="Calibri"/>
            </a:endParaRPr>
          </a:p>
          <a:p>
            <a:pPr algn="just">
              <a:buFont typeface="Wingdings"/>
              <a:buChar char="§"/>
            </a:pPr>
            <a:r>
              <a:rPr lang="en-US" sz="2400">
                <a:ea typeface="+mn-lt"/>
                <a:cs typeface="+mn-lt"/>
              </a:rPr>
              <a:t>Atrial Fibrillation is characterized by high frequency excitation of the atrium that results in both dyssynchronous atrial contraction and irregularity of ventricular excitation</a:t>
            </a:r>
            <a:endParaRPr lang="en-US" sz="2400">
              <a:cs typeface="Calibri"/>
            </a:endParaRPr>
          </a:p>
          <a:p>
            <a:pPr algn="just">
              <a:buClr>
                <a:srgbClr val="808080"/>
              </a:buClr>
              <a:buFont typeface="Wingdings"/>
              <a:buChar char="§"/>
            </a:pPr>
            <a:endParaRPr lang="en-US" sz="2400">
              <a:ea typeface="+mn-lt"/>
              <a:cs typeface="+mn-lt"/>
            </a:endParaRPr>
          </a:p>
          <a:p>
            <a:pPr algn="just">
              <a:buFont typeface="Wingdings"/>
              <a:buChar char="§"/>
            </a:pPr>
            <a:r>
              <a:rPr lang="en-US" sz="2400">
                <a:ea typeface="+mn-lt"/>
                <a:cs typeface="+mn-lt"/>
              </a:rPr>
              <a:t>Atrial Fibrillation can be categorized differently based on symptoms, paroxysmal AF is episodes that come and go and last seven days or less. Persistent AF is continuous that lasts more than seven days. Longstanding AF is continuous lasting longer than one year. Permanent AF is continuous atrial fibrillation in which a decision has been made by the patient and the doctor to try to restore normal sinus rhythm by any means, including catheter or surgical ablation.</a:t>
            </a:r>
            <a:endParaRPr lang="en-US" sz="2400"/>
          </a:p>
          <a:p>
            <a:pPr marL="0" indent="0">
              <a:buNone/>
            </a:pPr>
            <a:endParaRPr lang="en-US" sz="2800">
              <a:cs typeface="Calibri"/>
            </a:endParaRPr>
          </a:p>
          <a:p>
            <a:pPr lvl="2"/>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Pathophysiology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13</a:t>
            </a:fld>
            <a:endParaRPr lang="en-US"/>
          </a:p>
        </p:txBody>
      </p:sp>
    </p:spTree>
    <p:extLst>
      <p:ext uri="{BB962C8B-B14F-4D97-AF65-F5344CB8AC3E}">
        <p14:creationId xmlns:p14="http://schemas.microsoft.com/office/powerpoint/2010/main" val="361395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8231D3-6151-4B36-83B1-692D1512B040}"/>
              </a:ext>
            </a:extLst>
          </p:cNvPr>
          <p:cNvSpPr>
            <a:spLocks noGrp="1"/>
          </p:cNvSpPr>
          <p:nvPr>
            <p:ph type="sldNum" sz="quarter" idx="11"/>
          </p:nvPr>
        </p:nvSpPr>
        <p:spPr/>
        <p:txBody>
          <a:bodyPr/>
          <a:lstStyle/>
          <a:p>
            <a:fld id="{E1E10CA4-7C7A-4B41-92DA-29907AB73E56}" type="slidenum">
              <a:rPr lang="en-US" smtClean="0"/>
              <a:pPr/>
              <a:t>14</a:t>
            </a:fld>
            <a:endParaRPr lang="en-US"/>
          </a:p>
        </p:txBody>
      </p:sp>
      <p:sp>
        <p:nvSpPr>
          <p:cNvPr id="3" name="TextBox 2">
            <a:extLst>
              <a:ext uri="{FF2B5EF4-FFF2-40B4-BE49-F238E27FC236}">
                <a16:creationId xmlns:a16="http://schemas.microsoft.com/office/drawing/2014/main" id="{3F37F85D-650F-6885-7FEA-98D11C6D80BE}"/>
              </a:ext>
            </a:extLst>
          </p:cNvPr>
          <p:cNvSpPr txBox="1"/>
          <p:nvPr/>
        </p:nvSpPr>
        <p:spPr>
          <a:xfrm>
            <a:off x="252485" y="373625"/>
            <a:ext cx="7849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1">
                <a:cs typeface="Calibri"/>
              </a:rPr>
              <a:t>Physiological Markers for Identifying AF</a:t>
            </a:r>
            <a:r>
              <a:rPr lang="en-US" sz="3200" b="1" err="1">
                <a:cs typeface="Calibri"/>
              </a:rPr>
              <a:t>ib</a:t>
            </a:r>
            <a:endParaRPr lang="en-GB" sz="3200" b="1">
              <a:cs typeface="Calibri"/>
            </a:endParaRPr>
          </a:p>
        </p:txBody>
      </p:sp>
      <p:sp>
        <p:nvSpPr>
          <p:cNvPr id="4" name="TextBox 3">
            <a:extLst>
              <a:ext uri="{FF2B5EF4-FFF2-40B4-BE49-F238E27FC236}">
                <a16:creationId xmlns:a16="http://schemas.microsoft.com/office/drawing/2014/main" id="{DA6BC245-565D-B780-78CC-BCD93E61D816}"/>
              </a:ext>
            </a:extLst>
          </p:cNvPr>
          <p:cNvSpPr txBox="1"/>
          <p:nvPr/>
        </p:nvSpPr>
        <p:spPr>
          <a:xfrm>
            <a:off x="449965" y="1455174"/>
            <a:ext cx="801867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0" i="0" u="none" strike="noStrike">
                <a:solidFill>
                  <a:srgbClr val="000000"/>
                </a:solidFill>
                <a:latin typeface="Calibri"/>
                <a:ea typeface="Calibri"/>
                <a:cs typeface="Calibri"/>
              </a:rPr>
              <a:t>Physiological markers of atrial fibrillation are</a:t>
            </a:r>
            <a:r>
              <a:rPr lang="en-US" sz="2200">
                <a:solidFill>
                  <a:srgbClr val="000000"/>
                </a:solidFill>
                <a:latin typeface="Calibri"/>
                <a:ea typeface="Calibri"/>
                <a:cs typeface="Calibri"/>
              </a:rPr>
              <a:t>:</a:t>
            </a:r>
            <a:endParaRPr lang="en-GB" sz="2200">
              <a:solidFill>
                <a:srgbClr val="000000"/>
              </a:solidFill>
              <a:latin typeface="Calibri"/>
              <a:ea typeface="Calibri"/>
              <a:cs typeface="Calibri"/>
            </a:endParaRPr>
          </a:p>
          <a:p>
            <a:pPr marL="285750" indent="-285750">
              <a:buFont typeface="Arial"/>
              <a:buChar char="•"/>
            </a:pPr>
            <a:r>
              <a:rPr lang="en-US" sz="2200">
                <a:solidFill>
                  <a:srgbClr val="000000"/>
                </a:solidFill>
                <a:latin typeface="Calibri"/>
                <a:ea typeface="Calibri"/>
                <a:cs typeface="Calibri"/>
              </a:rPr>
              <a:t>Irregular</a:t>
            </a:r>
            <a:r>
              <a:rPr lang="en-US" sz="2200" b="0" i="0" u="none" strike="noStrike">
                <a:solidFill>
                  <a:srgbClr val="000000"/>
                </a:solidFill>
                <a:latin typeface="Calibri"/>
                <a:ea typeface="Calibri"/>
                <a:cs typeface="Calibri"/>
              </a:rPr>
              <a:t> heart rate over 100 </a:t>
            </a:r>
            <a:r>
              <a:rPr lang="en-US" sz="2200">
                <a:solidFill>
                  <a:srgbClr val="000000"/>
                </a:solidFill>
                <a:latin typeface="Calibri"/>
                <a:ea typeface="Calibri"/>
                <a:cs typeface="Calibri"/>
              </a:rPr>
              <a:t>bpm</a:t>
            </a:r>
            <a:endParaRPr lang="en-GB" sz="2200">
              <a:solidFill>
                <a:srgbClr val="000000"/>
              </a:solidFill>
              <a:latin typeface="Calibri"/>
              <a:ea typeface="Calibri"/>
              <a:cs typeface="Calibri"/>
            </a:endParaRPr>
          </a:p>
          <a:p>
            <a:pPr marL="285750" indent="-285750">
              <a:buFont typeface="Arial"/>
              <a:buChar char="•"/>
            </a:pPr>
            <a:r>
              <a:rPr lang="en-US" sz="2200">
                <a:solidFill>
                  <a:srgbClr val="000000"/>
                </a:solidFill>
                <a:latin typeface="Calibri"/>
                <a:ea typeface="Calibri"/>
                <a:cs typeface="Calibri"/>
              </a:rPr>
              <a:t>No</a:t>
            </a:r>
            <a:r>
              <a:rPr lang="en-US" sz="2200" b="0" i="0" u="none" strike="noStrike">
                <a:solidFill>
                  <a:srgbClr val="000000"/>
                </a:solidFill>
                <a:latin typeface="Calibri"/>
                <a:ea typeface="Calibri"/>
                <a:cs typeface="Calibri"/>
              </a:rPr>
              <a:t> P </a:t>
            </a:r>
            <a:r>
              <a:rPr lang="en-US" sz="2200">
                <a:solidFill>
                  <a:srgbClr val="000000"/>
                </a:solidFill>
                <a:latin typeface="Calibri"/>
                <a:ea typeface="Calibri"/>
                <a:cs typeface="Calibri"/>
              </a:rPr>
              <a:t>wave</a:t>
            </a:r>
            <a:endParaRPr lang="en-GB" sz="2200">
              <a:solidFill>
                <a:srgbClr val="000000"/>
              </a:solidFill>
              <a:latin typeface="Calibri"/>
              <a:ea typeface="Calibri"/>
              <a:cs typeface="Calibri"/>
            </a:endParaRPr>
          </a:p>
          <a:p>
            <a:pPr marL="285750" indent="-285750">
              <a:buFont typeface="Arial"/>
              <a:buChar char="•"/>
            </a:pPr>
            <a:r>
              <a:rPr lang="en-US" sz="2200">
                <a:solidFill>
                  <a:srgbClr val="000000"/>
                </a:solidFill>
                <a:latin typeface="Calibri"/>
                <a:ea typeface="Calibri"/>
                <a:cs typeface="Calibri"/>
              </a:rPr>
              <a:t>Elevated  Brain</a:t>
            </a:r>
            <a:r>
              <a:rPr lang="en-US" sz="2200" b="0" i="0" u="none" strike="noStrike">
                <a:solidFill>
                  <a:srgbClr val="000000"/>
                </a:solidFill>
                <a:latin typeface="Calibri"/>
                <a:ea typeface="Calibri"/>
                <a:cs typeface="Calibri"/>
              </a:rPr>
              <a:t> natriuretic peptide (BNP</a:t>
            </a:r>
            <a:r>
              <a:rPr lang="en-US" sz="2200">
                <a:solidFill>
                  <a:srgbClr val="000000"/>
                </a:solidFill>
                <a:latin typeface="Calibri"/>
                <a:ea typeface="Calibri"/>
                <a:cs typeface="Calibri"/>
              </a:rPr>
              <a:t>) (Normal Range: 100-400 </a:t>
            </a:r>
            <a:r>
              <a:rPr lang="en-US" sz="2200" err="1">
                <a:solidFill>
                  <a:srgbClr val="000000"/>
                </a:solidFill>
                <a:latin typeface="Calibri"/>
                <a:ea typeface="Calibri"/>
                <a:cs typeface="Calibri"/>
              </a:rPr>
              <a:t>pg</a:t>
            </a:r>
            <a:r>
              <a:rPr lang="en-US" sz="2200">
                <a:solidFill>
                  <a:srgbClr val="000000"/>
                </a:solidFill>
                <a:latin typeface="Calibri"/>
                <a:ea typeface="Calibri"/>
                <a:cs typeface="Calibri"/>
              </a:rPr>
              <a:t>/mL)</a:t>
            </a:r>
            <a:endParaRPr lang="en-GB" sz="2200">
              <a:solidFill>
                <a:srgbClr val="000000"/>
              </a:solidFill>
              <a:latin typeface="Calibri"/>
              <a:ea typeface="Calibri"/>
              <a:cs typeface="Calibri"/>
            </a:endParaRPr>
          </a:p>
          <a:p>
            <a:pPr marL="285750" indent="-285750">
              <a:buFont typeface="Arial"/>
              <a:buChar char="•"/>
            </a:pPr>
            <a:r>
              <a:rPr lang="en-US" sz="2200">
                <a:solidFill>
                  <a:srgbClr val="000000"/>
                </a:solidFill>
                <a:latin typeface="Calibri"/>
                <a:ea typeface="Calibri"/>
                <a:cs typeface="Calibri"/>
              </a:rPr>
              <a:t>N-terminal</a:t>
            </a:r>
            <a:r>
              <a:rPr lang="en-US" sz="2200" b="0" i="0" u="none" strike="noStrike">
                <a:solidFill>
                  <a:srgbClr val="000000"/>
                </a:solidFill>
                <a:latin typeface="Calibri"/>
                <a:ea typeface="Calibri"/>
                <a:cs typeface="Calibri"/>
              </a:rPr>
              <a:t> prohormone (NT-pro BNP</a:t>
            </a:r>
            <a:r>
              <a:rPr lang="en-US" sz="2200">
                <a:solidFill>
                  <a:srgbClr val="000000"/>
                </a:solidFill>
                <a:latin typeface="Calibri"/>
                <a:ea typeface="Calibri"/>
                <a:cs typeface="Calibri"/>
              </a:rPr>
              <a:t>) (Normal Range: &lt;125 </a:t>
            </a:r>
            <a:r>
              <a:rPr lang="en-US" sz="2200" err="1">
                <a:solidFill>
                  <a:srgbClr val="000000"/>
                </a:solidFill>
                <a:latin typeface="Calibri"/>
                <a:ea typeface="Calibri"/>
                <a:cs typeface="Calibri"/>
              </a:rPr>
              <a:t>pg</a:t>
            </a:r>
            <a:r>
              <a:rPr lang="en-US" sz="2200">
                <a:solidFill>
                  <a:srgbClr val="000000"/>
                </a:solidFill>
                <a:latin typeface="Calibri"/>
                <a:ea typeface="Calibri"/>
                <a:cs typeface="Calibri"/>
              </a:rPr>
              <a:t>/mL)</a:t>
            </a:r>
            <a:endParaRPr lang="en-GB" sz="2200">
              <a:solidFill>
                <a:srgbClr val="000000"/>
              </a:solidFill>
              <a:latin typeface="Calibri"/>
              <a:ea typeface="Calibri"/>
              <a:cs typeface="Calibri"/>
            </a:endParaRPr>
          </a:p>
          <a:p>
            <a:pPr marL="285750" indent="-285750">
              <a:buFont typeface="Arial"/>
              <a:buChar char="•"/>
            </a:pPr>
            <a:r>
              <a:rPr lang="en-US" sz="2200">
                <a:solidFill>
                  <a:srgbClr val="000000"/>
                </a:solidFill>
                <a:latin typeface="Calibri"/>
                <a:ea typeface="Calibri"/>
                <a:cs typeface="Calibri"/>
              </a:rPr>
              <a:t> Elevated Atrial</a:t>
            </a:r>
            <a:r>
              <a:rPr lang="en-US" sz="2200" b="0" i="0" u="none" strike="noStrike">
                <a:solidFill>
                  <a:srgbClr val="000000"/>
                </a:solidFill>
                <a:latin typeface="Calibri"/>
                <a:ea typeface="Calibri"/>
                <a:cs typeface="Calibri"/>
              </a:rPr>
              <a:t> natriuretic peptide (ANP)</a:t>
            </a:r>
            <a:r>
              <a:rPr lang="en-US" sz="2200">
                <a:solidFill>
                  <a:srgbClr val="000000"/>
                </a:solidFill>
                <a:latin typeface="Calibri"/>
                <a:ea typeface="Calibri"/>
                <a:cs typeface="Calibri"/>
              </a:rPr>
              <a:t> (Normal Range:  20-77 </a:t>
            </a:r>
            <a:r>
              <a:rPr lang="en-US" sz="2200" err="1">
                <a:solidFill>
                  <a:srgbClr val="000000"/>
                </a:solidFill>
                <a:latin typeface="Calibri"/>
                <a:ea typeface="Calibri"/>
                <a:cs typeface="Calibri"/>
              </a:rPr>
              <a:t>pg</a:t>
            </a:r>
            <a:r>
              <a:rPr lang="en-US" sz="2200">
                <a:solidFill>
                  <a:srgbClr val="000000"/>
                </a:solidFill>
                <a:latin typeface="Calibri"/>
                <a:ea typeface="Calibri"/>
                <a:cs typeface="Calibri"/>
              </a:rPr>
              <a:t>/mL) </a:t>
            </a:r>
            <a:endParaRPr lang="en-GB" sz="2200">
              <a:cs typeface="Calibri"/>
            </a:endParaRPr>
          </a:p>
        </p:txBody>
      </p:sp>
      <p:pic>
        <p:nvPicPr>
          <p:cNvPr id="5" name="Picture 5" descr="Graphical user interface&#10;&#10;Description automatically generated">
            <a:extLst>
              <a:ext uri="{FF2B5EF4-FFF2-40B4-BE49-F238E27FC236}">
                <a16:creationId xmlns:a16="http://schemas.microsoft.com/office/drawing/2014/main" id="{2EB4318E-C053-B9A4-048A-2F74ADF9CD95}"/>
              </a:ext>
            </a:extLst>
          </p:cNvPr>
          <p:cNvPicPr>
            <a:picLocks noChangeAspect="1"/>
          </p:cNvPicPr>
          <p:nvPr/>
        </p:nvPicPr>
        <p:blipFill>
          <a:blip r:embed="rId3"/>
          <a:stretch>
            <a:fillRect/>
          </a:stretch>
        </p:blipFill>
        <p:spPr>
          <a:xfrm>
            <a:off x="2280249" y="4541447"/>
            <a:ext cx="3390181" cy="2117066"/>
          </a:xfrm>
          <a:prstGeom prst="rect">
            <a:avLst/>
          </a:prstGeom>
        </p:spPr>
      </p:pic>
      <p:cxnSp>
        <p:nvCxnSpPr>
          <p:cNvPr id="7" name="Straight Arrow Connector 6">
            <a:extLst>
              <a:ext uri="{FF2B5EF4-FFF2-40B4-BE49-F238E27FC236}">
                <a16:creationId xmlns:a16="http://schemas.microsoft.com/office/drawing/2014/main" id="{0601D316-508E-D8F2-BD74-AD726BD5B6FF}"/>
              </a:ext>
            </a:extLst>
          </p:cNvPr>
          <p:cNvCxnSpPr>
            <a:cxnSpLocks/>
          </p:cNvCxnSpPr>
          <p:nvPr/>
        </p:nvCxnSpPr>
        <p:spPr>
          <a:xfrm>
            <a:off x="4389120" y="4319451"/>
            <a:ext cx="0" cy="531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a:extLst>
              <a:ext uri="{FF2B5EF4-FFF2-40B4-BE49-F238E27FC236}">
                <a16:creationId xmlns:a16="http://schemas.microsoft.com/office/drawing/2014/main" id="{C7158387-EF79-AA52-B418-9D17489F514B}"/>
              </a:ext>
            </a:extLst>
          </p:cNvPr>
          <p:cNvCxnSpPr>
            <a:cxnSpLocks/>
          </p:cNvCxnSpPr>
          <p:nvPr/>
        </p:nvCxnSpPr>
        <p:spPr>
          <a:xfrm flipV="1">
            <a:off x="4663441" y="5634447"/>
            <a:ext cx="0" cy="4659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28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Goals of Therapy</a:t>
            </a:r>
          </a:p>
          <a:p>
            <a:r>
              <a:rPr lang="en-US" sz="2000"/>
              <a:t>Current Treatment Options</a:t>
            </a:r>
          </a:p>
          <a:p>
            <a:r>
              <a:rPr lang="en-US" sz="2000"/>
              <a:t>Review of Available Therapies</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Current Therapies</a:t>
            </a:r>
          </a:p>
        </p:txBody>
      </p:sp>
    </p:spTree>
    <p:extLst>
      <p:ext uri="{BB962C8B-B14F-4D97-AF65-F5344CB8AC3E}">
        <p14:creationId xmlns:p14="http://schemas.microsoft.com/office/powerpoint/2010/main" val="290530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ea typeface="+mn-lt"/>
                <a:cs typeface="+mn-lt"/>
              </a:rPr>
              <a:t>This section will highlight the current therapies that are utilized for the management of atrial fibrillation and the progression of nonvalvular atrial fibrillation to further complications. </a:t>
            </a:r>
          </a:p>
          <a:p>
            <a:pPr>
              <a:buClr>
                <a:srgbClr val="808080"/>
              </a:buClr>
            </a:pPr>
            <a:r>
              <a:rPr lang="en-US" sz="2800">
                <a:ea typeface="+mn-lt"/>
                <a:cs typeface="+mn-lt"/>
              </a:rPr>
              <a:t>The goal of therapy is to safely and effectively alleviate atrial fibrillation to prevent further CV complications, specifically stroke. </a:t>
            </a:r>
            <a:endParaRPr lang="en-US" sz="2800">
              <a:cs typeface="Calibri"/>
            </a:endParaRPr>
          </a:p>
          <a:p>
            <a:pPr lvl="2"/>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Goals of Therapy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16</a:t>
            </a:fld>
            <a:endParaRPr lang="en-US"/>
          </a:p>
        </p:txBody>
      </p:sp>
    </p:spTree>
    <p:extLst>
      <p:ext uri="{BB962C8B-B14F-4D97-AF65-F5344CB8AC3E}">
        <p14:creationId xmlns:p14="http://schemas.microsoft.com/office/powerpoint/2010/main" val="361395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pPr algn="just"/>
            <a:r>
              <a:rPr lang="en-US" sz="3600">
                <a:ea typeface="+mn-lt"/>
                <a:cs typeface="+mn-lt"/>
              </a:rPr>
              <a:t>apixaban (Brand name: Eliquis)</a:t>
            </a:r>
            <a:endParaRPr lang="en-US" sz="3600">
              <a:cs typeface="Calibri"/>
            </a:endParaRPr>
          </a:p>
          <a:p>
            <a:pPr algn="just"/>
            <a:r>
              <a:rPr lang="en-US" sz="3600">
                <a:ea typeface="+mn-lt"/>
                <a:cs typeface="+mn-lt"/>
              </a:rPr>
              <a:t>dabigatran (Brand name :Pradaxa)</a:t>
            </a:r>
            <a:endParaRPr lang="en-US" sz="3600">
              <a:cs typeface="Calibri"/>
            </a:endParaRPr>
          </a:p>
          <a:p>
            <a:pPr algn="just"/>
            <a:r>
              <a:rPr lang="en-US" sz="3600" err="1">
                <a:ea typeface="+mn-lt"/>
                <a:cs typeface="+mn-lt"/>
              </a:rPr>
              <a:t>edoxaban</a:t>
            </a:r>
            <a:r>
              <a:rPr lang="en-US" sz="3600">
                <a:ea typeface="+mn-lt"/>
                <a:cs typeface="+mn-lt"/>
              </a:rPr>
              <a:t> (Brand name: </a:t>
            </a:r>
            <a:r>
              <a:rPr lang="en-US" sz="3600" err="1">
                <a:ea typeface="+mn-lt"/>
                <a:cs typeface="+mn-lt"/>
              </a:rPr>
              <a:t>Savaysa</a:t>
            </a:r>
            <a:r>
              <a:rPr lang="en-US" sz="3600">
                <a:ea typeface="+mn-lt"/>
                <a:cs typeface="+mn-lt"/>
              </a:rPr>
              <a:t>)</a:t>
            </a:r>
            <a:endParaRPr lang="en-US" sz="3600">
              <a:cs typeface="Calibri"/>
            </a:endParaRPr>
          </a:p>
          <a:p>
            <a:pPr algn="just"/>
            <a:r>
              <a:rPr lang="en-US" sz="3600">
                <a:ea typeface="+mn-lt"/>
                <a:cs typeface="+mn-lt"/>
              </a:rPr>
              <a:t>rivaroxaban (Brand name: Xarelto)</a:t>
            </a:r>
            <a:endParaRPr lang="en-US" sz="3600">
              <a:cs typeface="Calibri"/>
            </a:endParaRPr>
          </a:p>
          <a:p>
            <a:pPr>
              <a:buClr>
                <a:srgbClr val="808080"/>
              </a:buClr>
            </a:pPr>
            <a:r>
              <a:rPr lang="en-US" sz="3600">
                <a:ea typeface="+mn-lt"/>
                <a:cs typeface="+mn-lt"/>
              </a:rPr>
              <a:t>warfarin (Brand name: Coumadin or </a:t>
            </a:r>
            <a:r>
              <a:rPr lang="en-US" sz="3600" err="1">
                <a:ea typeface="+mn-lt"/>
                <a:cs typeface="+mn-lt"/>
              </a:rPr>
              <a:t>Jantoven</a:t>
            </a:r>
            <a:r>
              <a:rPr lang="en-US" sz="3600">
                <a:ea typeface="+mn-lt"/>
                <a:cs typeface="+mn-lt"/>
              </a:rPr>
              <a:t>)</a:t>
            </a:r>
            <a:endParaRPr lang="en-US" sz="36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Current Treatment Options</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17</a:t>
            </a:fld>
            <a:endParaRPr lang="en-US"/>
          </a:p>
        </p:txBody>
      </p:sp>
    </p:spTree>
    <p:extLst>
      <p:ext uri="{BB962C8B-B14F-4D97-AF65-F5344CB8AC3E}">
        <p14:creationId xmlns:p14="http://schemas.microsoft.com/office/powerpoint/2010/main" val="361395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cs typeface="Calibri"/>
              </a:rPr>
              <a:t>The 2019 ACC/AHA Guideline for the management of patients with Atrial Fibrillation recommends that patients with nonvalvular AF should be initiated on a NOAC such as Eliquis, </a:t>
            </a:r>
            <a:r>
              <a:rPr lang="en-US" sz="2800" err="1">
                <a:cs typeface="Calibri"/>
              </a:rPr>
              <a:t>Savaysa</a:t>
            </a:r>
            <a:r>
              <a:rPr lang="en-US" sz="2800">
                <a:cs typeface="Calibri"/>
              </a:rPr>
              <a:t>, Pradaxa, Xarelto or Warfarin to prevent the risk of stroke or a thrombotic event, based on risk vs benefit of patient specific factors. </a:t>
            </a:r>
          </a:p>
          <a:p>
            <a:pPr marL="594360" lvl="3" indent="0" algn="just">
              <a:buNone/>
            </a:pPr>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Guideline-Specific Therapies</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18</a:t>
            </a:fld>
            <a:endParaRPr lang="en-US"/>
          </a:p>
        </p:txBody>
      </p:sp>
    </p:spTree>
    <p:extLst>
      <p:ext uri="{BB962C8B-B14F-4D97-AF65-F5344CB8AC3E}">
        <p14:creationId xmlns:p14="http://schemas.microsoft.com/office/powerpoint/2010/main" val="3613959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92500" lnSpcReduction="10000"/>
          </a:bodyPr>
          <a:lstStyle/>
          <a:p>
            <a:pPr algn="just"/>
            <a:r>
              <a:rPr lang="en-US" sz="2800" b="1" dirty="0">
                <a:solidFill>
                  <a:schemeClr val="tx1">
                    <a:lumMod val="95000"/>
                    <a:lumOff val="5000"/>
                  </a:schemeClr>
                </a:solidFill>
                <a:ea typeface="+mn-lt"/>
                <a:cs typeface="+mn-lt"/>
              </a:rPr>
              <a:t>Factor Xa inhibitors</a:t>
            </a:r>
            <a:r>
              <a:rPr lang="en-US" sz="2800" dirty="0">
                <a:solidFill>
                  <a:schemeClr val="tx1">
                    <a:lumMod val="95000"/>
                    <a:lumOff val="5000"/>
                  </a:schemeClr>
                </a:solidFill>
                <a:ea typeface="+mn-lt"/>
                <a:cs typeface="+mn-lt"/>
              </a:rPr>
              <a:t>: inhibits platelet activation and fibrin clot formation via direct, selective and reversible inhibition of free and clot-bound factor Xa</a:t>
            </a:r>
            <a:endParaRPr lang="en-US" sz="2800">
              <a:solidFill>
                <a:schemeClr val="tx1">
                  <a:lumMod val="95000"/>
                  <a:lumOff val="5000"/>
                </a:schemeClr>
              </a:solidFill>
              <a:cs typeface="Calibri"/>
            </a:endParaRPr>
          </a:p>
          <a:p>
            <a:pPr algn="just">
              <a:buClr>
                <a:srgbClr val="808080"/>
              </a:buClr>
            </a:pPr>
            <a:r>
              <a:rPr lang="en-US" sz="2800" b="1" dirty="0">
                <a:solidFill>
                  <a:schemeClr val="tx1">
                    <a:lumMod val="95000"/>
                    <a:lumOff val="5000"/>
                  </a:schemeClr>
                </a:solidFill>
                <a:ea typeface="+mn-lt"/>
                <a:cs typeface="+mn-lt"/>
              </a:rPr>
              <a:t>Direct thrombin inhibitors: </a:t>
            </a:r>
            <a:r>
              <a:rPr lang="en-US" sz="2800" dirty="0">
                <a:solidFill>
                  <a:schemeClr val="tx1">
                    <a:lumMod val="95000"/>
                    <a:lumOff val="5000"/>
                  </a:schemeClr>
                </a:solidFill>
                <a:ea typeface="+mn-lt"/>
                <a:cs typeface="+mn-lt"/>
              </a:rPr>
              <a:t>inhibits coagulation by preventing thrombin-mediated effects, including cleavage of fibrinogen to fibrin monomers, activation of factors V, VIII, XI, and XIII, and inhibition of thrombin-induced platelet aggregation.</a:t>
            </a:r>
          </a:p>
          <a:p>
            <a:pPr>
              <a:buClr>
                <a:srgbClr val="808080"/>
              </a:buClr>
            </a:pPr>
            <a:r>
              <a:rPr lang="en-US" sz="2800" b="1" dirty="0">
                <a:solidFill>
                  <a:schemeClr val="tx1">
                    <a:lumMod val="95000"/>
                    <a:lumOff val="5000"/>
                  </a:schemeClr>
                </a:solidFill>
                <a:ea typeface="+mn-lt"/>
                <a:cs typeface="+mn-lt"/>
              </a:rPr>
              <a:t>Vitamin K antagonist: </a:t>
            </a:r>
            <a:r>
              <a:rPr lang="en-US" sz="2800" dirty="0">
                <a:solidFill>
                  <a:schemeClr val="tx1">
                    <a:lumMod val="95000"/>
                    <a:lumOff val="5000"/>
                  </a:schemeClr>
                </a:solidFill>
                <a:ea typeface="+mn-lt"/>
                <a:cs typeface="+mn-lt"/>
              </a:rPr>
              <a:t>competitively inhibits the subunit 1 of the multi-unit VKOR complex, thus depleting functional vitamin K reserves and hence reduces synthesis of active clotting factors.</a:t>
            </a:r>
            <a:endParaRPr lang="en-US" dirty="0">
              <a:solidFill>
                <a:schemeClr val="tx1">
                  <a:lumMod val="95000"/>
                  <a:lumOff val="5000"/>
                </a:schemeClr>
              </a:solidFill>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Pharmacology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19</a:t>
            </a:fld>
            <a:endParaRPr lang="en-US"/>
          </a:p>
        </p:txBody>
      </p:sp>
    </p:spTree>
    <p:extLst>
      <p:ext uri="{BB962C8B-B14F-4D97-AF65-F5344CB8AC3E}">
        <p14:creationId xmlns:p14="http://schemas.microsoft.com/office/powerpoint/2010/main" val="361395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7924800" cy="5316279"/>
          </a:xfrm>
        </p:spPr>
        <p:txBody>
          <a:bodyPr anchor="t" anchorCtr="0">
            <a:normAutofit fontScale="85000" lnSpcReduction="20000"/>
          </a:bodyPr>
          <a:lstStyle/>
          <a:p>
            <a:pPr>
              <a:lnSpc>
                <a:spcPct val="120000"/>
              </a:lnSpc>
              <a:spcBef>
                <a:spcPts val="20"/>
              </a:spcBef>
            </a:pPr>
            <a:r>
              <a:rPr lang="en-US" sz="2800">
                <a:cs typeface="Calibri"/>
              </a:rPr>
              <a:t>Analyze the guideline for atrial fibrillation and be able to apply it to practice</a:t>
            </a:r>
          </a:p>
          <a:p>
            <a:pPr>
              <a:lnSpc>
                <a:spcPct val="120000"/>
              </a:lnSpc>
              <a:spcBef>
                <a:spcPts val="20"/>
              </a:spcBef>
              <a:buClr>
                <a:srgbClr val="808080"/>
              </a:buClr>
            </a:pPr>
            <a:r>
              <a:rPr lang="en-US" sz="2800">
                <a:cs typeface="Calibri"/>
              </a:rPr>
              <a:t>Understand atrial fibrillation pathophysiology and its impact globally as well as long term complications</a:t>
            </a:r>
            <a:endParaRPr lang="en-US"/>
          </a:p>
          <a:p>
            <a:pPr>
              <a:lnSpc>
                <a:spcPct val="120000"/>
              </a:lnSpc>
              <a:spcBef>
                <a:spcPts val="20"/>
              </a:spcBef>
              <a:buClr>
                <a:srgbClr val="808080"/>
              </a:buClr>
            </a:pPr>
            <a:r>
              <a:rPr lang="en-US" sz="2800">
                <a:cs typeface="Calibri"/>
              </a:rPr>
              <a:t>Identify patients with atrial fibrillation based on the pathophysiology and clinical presentation</a:t>
            </a:r>
            <a:endParaRPr lang="en-US"/>
          </a:p>
          <a:p>
            <a:pPr>
              <a:lnSpc>
                <a:spcPct val="120000"/>
              </a:lnSpc>
              <a:spcBef>
                <a:spcPts val="20"/>
              </a:spcBef>
              <a:buClr>
                <a:srgbClr val="808080"/>
              </a:buClr>
            </a:pPr>
            <a:r>
              <a:rPr lang="en-US" sz="2800">
                <a:cs typeface="Calibri"/>
              </a:rPr>
              <a:t>Evaluate the medication therapy options and recommend a medication based on the dosing regimen and dosage alterations </a:t>
            </a:r>
            <a:endParaRPr lang="en-US"/>
          </a:p>
          <a:p>
            <a:pPr>
              <a:lnSpc>
                <a:spcPct val="120000"/>
              </a:lnSpc>
              <a:spcBef>
                <a:spcPts val="20"/>
              </a:spcBef>
              <a:buClr>
                <a:srgbClr val="808080"/>
              </a:buClr>
            </a:pPr>
            <a:r>
              <a:rPr lang="en-US" sz="2800">
                <a:cs typeface="Calibri"/>
              </a:rPr>
              <a:t>Analyze and discuss literature regarding atrial fibrillation medication management </a:t>
            </a:r>
            <a:endParaRPr lang="en-US"/>
          </a:p>
          <a:p>
            <a:pPr>
              <a:lnSpc>
                <a:spcPct val="120000"/>
              </a:lnSpc>
              <a:spcBef>
                <a:spcPts val="20"/>
              </a:spcBef>
              <a:buClr>
                <a:srgbClr val="808080"/>
              </a:buClr>
            </a:pPr>
            <a:r>
              <a:rPr lang="en-US" sz="2800">
                <a:cs typeface="Calibri"/>
              </a:rPr>
              <a:t>Apply the recommendation to effectively and safely treat a patient with atrial fibrillation</a:t>
            </a:r>
            <a:endParaRPr lang="en-US"/>
          </a:p>
          <a:p>
            <a:pPr>
              <a:buClr>
                <a:srgbClr val="808080"/>
              </a:buClr>
            </a:pPr>
            <a:endParaRPr lang="en-US" sz="2800">
              <a:cs typeface="Calibri"/>
            </a:endParaRPr>
          </a:p>
          <a:p>
            <a:endParaRPr lang="en-US" sz="2800"/>
          </a:p>
          <a:p>
            <a:endParaRPr lang="en-US" sz="2800"/>
          </a:p>
        </p:txBody>
      </p:sp>
      <p:sp>
        <p:nvSpPr>
          <p:cNvPr id="3" name="Title 2"/>
          <p:cNvSpPr>
            <a:spLocks noGrp="1"/>
          </p:cNvSpPr>
          <p:nvPr>
            <p:ph type="title"/>
          </p:nvPr>
        </p:nvSpPr>
        <p:spPr>
          <a:xfrm>
            <a:off x="457200" y="457200"/>
            <a:ext cx="7848600" cy="914400"/>
          </a:xfrm>
        </p:spPr>
        <p:txBody>
          <a:bodyPr>
            <a:normAutofit/>
          </a:bodyPr>
          <a:lstStyle/>
          <a:p>
            <a:pPr algn="l"/>
            <a:r>
              <a:rPr lang="en-US" sz="4000"/>
              <a:t>Learning Objectives</a:t>
            </a:r>
          </a:p>
        </p:txBody>
      </p:sp>
      <p:sp>
        <p:nvSpPr>
          <p:cNvPr id="5" name="Slide Number Placeholder 4"/>
          <p:cNvSpPr>
            <a:spLocks noGrp="1"/>
          </p:cNvSpPr>
          <p:nvPr>
            <p:ph type="sldNum" sz="quarter" idx="11"/>
          </p:nvPr>
        </p:nvSpPr>
        <p:spPr/>
        <p:txBody>
          <a:bodyPr/>
          <a:lstStyle/>
          <a:p>
            <a:fld id="{E1E10CA4-7C7A-4B41-92DA-29907AB73E56}" type="slidenum">
              <a:rPr lang="en-US" smtClean="0"/>
              <a:pPr/>
              <a:t>2</a:t>
            </a:fld>
            <a:endParaRPr lang="en-US"/>
          </a:p>
        </p:txBody>
      </p:sp>
    </p:spTree>
    <p:extLst>
      <p:ext uri="{BB962C8B-B14F-4D97-AF65-F5344CB8AC3E}">
        <p14:creationId xmlns:p14="http://schemas.microsoft.com/office/powerpoint/2010/main" val="1203779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77500" lnSpcReduction="20000"/>
          </a:bodyPr>
          <a:lstStyle/>
          <a:p>
            <a:pPr algn="just"/>
            <a:r>
              <a:rPr lang="en-US" sz="2800" b="1">
                <a:ea typeface="+mn-lt"/>
                <a:cs typeface="+mn-lt"/>
              </a:rPr>
              <a:t>Apixaban</a:t>
            </a:r>
            <a:r>
              <a:rPr lang="en-US" sz="2800">
                <a:ea typeface="+mn-lt"/>
                <a:cs typeface="+mn-lt"/>
              </a:rPr>
              <a:t> typical dosing is 5 mg by mouth twice daily. It does require dose adjustment but only if the </a:t>
            </a:r>
            <a:r>
              <a:rPr lang="en-US" sz="2800" err="1">
                <a:ea typeface="+mn-lt"/>
                <a:cs typeface="+mn-lt"/>
              </a:rPr>
              <a:t>SCr</a:t>
            </a:r>
            <a:r>
              <a:rPr lang="en-US" sz="2800">
                <a:ea typeface="+mn-lt"/>
                <a:cs typeface="+mn-lt"/>
              </a:rPr>
              <a:t> &gt;1.5, weight is &lt;60 kg, and age &gt; or equal to 80 years old. They must meet ⅔ criteria for a dosage adjustment to 2.5 mg by mouth twice daily. </a:t>
            </a:r>
            <a:endParaRPr lang="en-US" sz="2800">
              <a:cs typeface="Calibri"/>
            </a:endParaRPr>
          </a:p>
          <a:p>
            <a:pPr algn="just"/>
            <a:r>
              <a:rPr lang="en-US" sz="2800" b="1">
                <a:ea typeface="+mn-lt"/>
                <a:cs typeface="+mn-lt"/>
              </a:rPr>
              <a:t>Rivaroxaban </a:t>
            </a:r>
            <a:r>
              <a:rPr lang="en-US" sz="2800">
                <a:ea typeface="+mn-lt"/>
                <a:cs typeface="+mn-lt"/>
              </a:rPr>
              <a:t>is  normally dosed as 20 mg once daily with food. It is dose reduced for renal function to 15 mg once daily with food if the </a:t>
            </a:r>
            <a:r>
              <a:rPr lang="en-US" sz="2800" err="1">
                <a:ea typeface="+mn-lt"/>
                <a:cs typeface="+mn-lt"/>
              </a:rPr>
              <a:t>Crcl</a:t>
            </a:r>
            <a:r>
              <a:rPr lang="en-US" sz="2800">
                <a:ea typeface="+mn-lt"/>
                <a:cs typeface="+mn-lt"/>
              </a:rPr>
              <a:t> is below 50 mL/min. </a:t>
            </a:r>
            <a:endParaRPr lang="en-US"/>
          </a:p>
          <a:p>
            <a:pPr algn="just"/>
            <a:r>
              <a:rPr lang="en-US" sz="2800" b="1" err="1">
                <a:ea typeface="+mn-lt"/>
                <a:cs typeface="+mn-lt"/>
              </a:rPr>
              <a:t>Edoxaban</a:t>
            </a:r>
            <a:r>
              <a:rPr lang="en-US" sz="2800">
                <a:ea typeface="+mn-lt"/>
                <a:cs typeface="+mn-lt"/>
              </a:rPr>
              <a:t> is  60 mg once daily.  It is dosed reduced to 30 mg by mouth once daily in patients with a </a:t>
            </a:r>
            <a:r>
              <a:rPr lang="en-US" sz="2800" err="1">
                <a:ea typeface="+mn-lt"/>
                <a:cs typeface="+mn-lt"/>
              </a:rPr>
              <a:t>Crcl</a:t>
            </a:r>
            <a:r>
              <a:rPr lang="en-US" sz="2800">
                <a:ea typeface="+mn-lt"/>
                <a:cs typeface="+mn-lt"/>
              </a:rPr>
              <a:t> of 15-50 mL/min. The use is not recommended in severe hepatic impairment. </a:t>
            </a:r>
            <a:endParaRPr lang="en-US"/>
          </a:p>
          <a:p>
            <a:pPr algn="just"/>
            <a:r>
              <a:rPr lang="en-US" sz="2800" b="1">
                <a:ea typeface="+mn-lt"/>
                <a:cs typeface="+mn-lt"/>
              </a:rPr>
              <a:t>Dabigatran</a:t>
            </a:r>
            <a:r>
              <a:rPr lang="en-US" sz="2800">
                <a:ea typeface="+mn-lt"/>
                <a:cs typeface="+mn-lt"/>
              </a:rPr>
              <a:t>  is 150 mg by mouth twice daily. If the </a:t>
            </a:r>
            <a:r>
              <a:rPr lang="en-US" sz="2800" err="1">
                <a:ea typeface="+mn-lt"/>
                <a:cs typeface="+mn-lt"/>
              </a:rPr>
              <a:t>Crcl</a:t>
            </a:r>
            <a:r>
              <a:rPr lang="en-US" sz="2800">
                <a:ea typeface="+mn-lt"/>
                <a:cs typeface="+mn-lt"/>
              </a:rPr>
              <a:t> is 15-30 mL/min, the dose is adjusted to 75 mg by mouth twice daily. </a:t>
            </a:r>
            <a:endParaRPr lang="en-US"/>
          </a:p>
          <a:p>
            <a:pPr algn="just"/>
            <a:r>
              <a:rPr lang="en-US" sz="2800" b="1">
                <a:ea typeface="+mn-lt"/>
                <a:cs typeface="+mn-lt"/>
              </a:rPr>
              <a:t>Warfarin</a:t>
            </a:r>
            <a:r>
              <a:rPr lang="en-US" sz="2800">
                <a:ea typeface="+mn-lt"/>
                <a:cs typeface="+mn-lt"/>
              </a:rPr>
              <a:t> dosing regimen is 5 mg once daily for most patients. A lower or higher starting dose may be used depending upon patient-specific factors, but it is adjusted often based on INR.</a:t>
            </a:r>
            <a:endParaRPr lang="en-US" sz="2800">
              <a:cs typeface="Calibri"/>
            </a:endParaRPr>
          </a:p>
          <a:p>
            <a:pPr>
              <a:buClr>
                <a:srgbClr val="808080"/>
              </a:buClr>
            </a:pPr>
            <a:endParaRPr lang="en-US" sz="28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Dosing Per Guideline</a:t>
            </a:r>
          </a:p>
        </p:txBody>
      </p:sp>
      <p:sp>
        <p:nvSpPr>
          <p:cNvPr id="4" name="Slide Number Placeholder 3"/>
          <p:cNvSpPr>
            <a:spLocks noGrp="1"/>
          </p:cNvSpPr>
          <p:nvPr>
            <p:ph type="sldNum" sz="quarter" idx="11"/>
          </p:nvPr>
        </p:nvSpPr>
        <p:spPr/>
        <p:txBody>
          <a:bodyPr/>
          <a:lstStyle/>
          <a:p>
            <a:fld id="{E1E10CA4-7C7A-4B41-92DA-29907AB73E56}" type="slidenum">
              <a:rPr lang="en-US" smtClean="0"/>
              <a:pPr/>
              <a:t>20</a:t>
            </a:fld>
            <a:endParaRPr lang="en-US"/>
          </a:p>
        </p:txBody>
      </p:sp>
    </p:spTree>
    <p:extLst>
      <p:ext uri="{BB962C8B-B14F-4D97-AF65-F5344CB8AC3E}">
        <p14:creationId xmlns:p14="http://schemas.microsoft.com/office/powerpoint/2010/main" val="361395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408" y="1379286"/>
            <a:ext cx="8664924" cy="5171714"/>
          </a:xfrm>
        </p:spPr>
        <p:txBody>
          <a:bodyPr anchor="t" anchorCtr="0">
            <a:normAutofit fontScale="85000" lnSpcReduction="20000"/>
          </a:bodyPr>
          <a:lstStyle/>
          <a:p>
            <a:pPr algn="just"/>
            <a:r>
              <a:rPr lang="en-US" sz="2200">
                <a:ea typeface="+mn-lt"/>
                <a:cs typeface="+mn-lt"/>
              </a:rPr>
              <a:t>Apixaban:</a:t>
            </a:r>
            <a:endParaRPr lang="en-US" sz="2200">
              <a:cs typeface="Calibri"/>
            </a:endParaRPr>
          </a:p>
          <a:p>
            <a:pPr marL="0" indent="0" algn="just">
              <a:buClr>
                <a:srgbClr val="808080"/>
              </a:buClr>
              <a:buNone/>
            </a:pPr>
            <a:r>
              <a:rPr lang="en-US" sz="2200">
                <a:ea typeface="+mn-lt"/>
                <a:cs typeface="+mn-lt"/>
              </a:rPr>
              <a:t> abnormal bruising, bleeding, spinal hematomas, hemorrhage, and  nausea </a:t>
            </a:r>
            <a:endParaRPr lang="en-US" sz="2200">
              <a:cs typeface="Calibri"/>
            </a:endParaRPr>
          </a:p>
          <a:p>
            <a:pPr marL="0" indent="0">
              <a:buClr>
                <a:srgbClr val="808080"/>
              </a:buClr>
              <a:buNone/>
            </a:pPr>
            <a:br>
              <a:rPr lang="en-US"/>
            </a:br>
            <a:endParaRPr lang="en-US" sz="2200">
              <a:cs typeface="Calibri"/>
            </a:endParaRPr>
          </a:p>
          <a:p>
            <a:pPr algn="just">
              <a:buClr>
                <a:srgbClr val="808080"/>
              </a:buClr>
            </a:pPr>
            <a:r>
              <a:rPr lang="en-US" sz="2200">
                <a:ea typeface="+mn-lt"/>
                <a:cs typeface="+mn-lt"/>
              </a:rPr>
              <a:t>Rivaroxaban:</a:t>
            </a:r>
            <a:endParaRPr lang="en-US" sz="2200">
              <a:cs typeface="Calibri"/>
            </a:endParaRPr>
          </a:p>
          <a:p>
            <a:pPr marL="0" indent="0" algn="just">
              <a:buClr>
                <a:srgbClr val="808080"/>
              </a:buClr>
              <a:buNone/>
            </a:pPr>
            <a:r>
              <a:rPr lang="en-US" sz="2200">
                <a:ea typeface="+mn-lt"/>
                <a:cs typeface="+mn-lt"/>
              </a:rPr>
              <a:t> abnormal bruising, bleeding, spinal hematomas, hemorrhage, and nausea </a:t>
            </a:r>
            <a:endParaRPr lang="en-US" sz="2200">
              <a:cs typeface="Calibri"/>
            </a:endParaRPr>
          </a:p>
          <a:p>
            <a:pPr marL="0" indent="0">
              <a:buClr>
                <a:srgbClr val="808080"/>
              </a:buClr>
              <a:buNone/>
            </a:pPr>
            <a:br>
              <a:rPr lang="en-US"/>
            </a:br>
            <a:endParaRPr lang="en-US" sz="2200">
              <a:cs typeface="Calibri"/>
            </a:endParaRPr>
          </a:p>
          <a:p>
            <a:pPr algn="just">
              <a:buClr>
                <a:srgbClr val="808080"/>
              </a:buClr>
            </a:pPr>
            <a:r>
              <a:rPr lang="en-US" sz="2200">
                <a:ea typeface="+mn-lt"/>
                <a:cs typeface="+mn-lt"/>
              </a:rPr>
              <a:t> Dabigatran:</a:t>
            </a:r>
            <a:endParaRPr lang="en-US" sz="2200">
              <a:cs typeface="Calibri"/>
            </a:endParaRPr>
          </a:p>
          <a:p>
            <a:pPr marL="0" indent="0" algn="just">
              <a:buClr>
                <a:srgbClr val="808080"/>
              </a:buClr>
              <a:buNone/>
            </a:pPr>
            <a:r>
              <a:rPr lang="en-US" sz="2200">
                <a:ea typeface="+mn-lt"/>
                <a:cs typeface="+mn-lt"/>
              </a:rPr>
              <a:t> abdominal pain, GI bleed, hemorrhage, gastritis, and dyspepsia</a:t>
            </a:r>
            <a:endParaRPr lang="en-US" sz="2200">
              <a:cs typeface="Calibri"/>
            </a:endParaRPr>
          </a:p>
          <a:p>
            <a:pPr marL="0" indent="0" algn="just">
              <a:buClr>
                <a:srgbClr val="808080"/>
              </a:buClr>
              <a:buNone/>
            </a:pPr>
            <a:endParaRPr lang="en-US" sz="2200">
              <a:ea typeface="+mn-lt"/>
              <a:cs typeface="+mn-lt"/>
            </a:endParaRPr>
          </a:p>
          <a:p>
            <a:pPr algn="just"/>
            <a:r>
              <a:rPr lang="en-US" sz="2200">
                <a:ea typeface="+mn-lt"/>
                <a:cs typeface="+mn-lt"/>
              </a:rPr>
              <a:t> </a:t>
            </a:r>
            <a:r>
              <a:rPr lang="en-US" sz="2200" err="1">
                <a:ea typeface="+mn-lt"/>
                <a:cs typeface="+mn-lt"/>
              </a:rPr>
              <a:t>Edoxaban</a:t>
            </a:r>
            <a:r>
              <a:rPr lang="en-US" sz="2200">
                <a:ea typeface="+mn-lt"/>
                <a:cs typeface="+mn-lt"/>
              </a:rPr>
              <a:t>:</a:t>
            </a:r>
            <a:endParaRPr lang="en-US" sz="2200">
              <a:cs typeface="Calibri"/>
            </a:endParaRPr>
          </a:p>
          <a:p>
            <a:pPr marL="0" indent="0" algn="just">
              <a:buClr>
                <a:srgbClr val="808080"/>
              </a:buClr>
              <a:buNone/>
            </a:pPr>
            <a:r>
              <a:rPr lang="en-US" sz="2200">
                <a:ea typeface="+mn-lt"/>
                <a:cs typeface="+mn-lt"/>
              </a:rPr>
              <a:t>hemorrhage, skin rash, hematuria,  and abnormal hepatic function test </a:t>
            </a:r>
            <a:endParaRPr lang="en-US" sz="2200">
              <a:cs typeface="Calibri"/>
            </a:endParaRPr>
          </a:p>
          <a:p>
            <a:pPr marL="0" indent="0">
              <a:buClr>
                <a:srgbClr val="808080"/>
              </a:buClr>
              <a:buNone/>
            </a:pPr>
            <a:endParaRPr lang="en-US" sz="2200">
              <a:cs typeface="Calibri"/>
            </a:endParaRPr>
          </a:p>
          <a:p>
            <a:pPr algn="just">
              <a:buClr>
                <a:srgbClr val="808080"/>
              </a:buClr>
            </a:pPr>
            <a:r>
              <a:rPr lang="en-US" sz="2200">
                <a:ea typeface="+mn-lt"/>
                <a:cs typeface="+mn-lt"/>
              </a:rPr>
              <a:t> Warfarin:</a:t>
            </a:r>
            <a:endParaRPr lang="en-US" sz="2200">
              <a:cs typeface="Calibri"/>
            </a:endParaRPr>
          </a:p>
          <a:p>
            <a:pPr marL="0" indent="0" algn="just">
              <a:buClr>
                <a:srgbClr val="808080"/>
              </a:buClr>
              <a:buNone/>
            </a:pPr>
            <a:r>
              <a:rPr lang="en-US" sz="2200">
                <a:ea typeface="+mn-lt"/>
                <a:cs typeface="+mn-lt"/>
              </a:rPr>
              <a:t>abnormal bruising/bleeding, hemorrhage, </a:t>
            </a:r>
            <a:r>
              <a:rPr lang="en-US" sz="2200" err="1">
                <a:ea typeface="+mn-lt"/>
                <a:cs typeface="+mn-lt"/>
              </a:rPr>
              <a:t>microemboli</a:t>
            </a:r>
            <a:r>
              <a:rPr lang="en-US" sz="2200">
                <a:ea typeface="+mn-lt"/>
                <a:cs typeface="+mn-lt"/>
              </a:rPr>
              <a:t>, gangrene, and calciphylaxis</a:t>
            </a:r>
            <a:endParaRPr lang="en-US" sz="2200">
              <a:cs typeface="Calibri"/>
            </a:endParaRPr>
          </a:p>
          <a:p>
            <a:pPr marL="0" indent="0">
              <a:buClr>
                <a:srgbClr val="808080"/>
              </a:buClr>
              <a:buNone/>
            </a:pPr>
            <a:br>
              <a:rPr lang="en-US"/>
            </a:br>
            <a:endParaRPr lang="en-US">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Adverse Events</a:t>
            </a:r>
          </a:p>
        </p:txBody>
      </p:sp>
      <p:sp>
        <p:nvSpPr>
          <p:cNvPr id="4" name="Slide Number Placeholder 3"/>
          <p:cNvSpPr>
            <a:spLocks noGrp="1"/>
          </p:cNvSpPr>
          <p:nvPr>
            <p:ph type="sldNum" sz="quarter" idx="11"/>
          </p:nvPr>
        </p:nvSpPr>
        <p:spPr/>
        <p:txBody>
          <a:bodyPr/>
          <a:lstStyle/>
          <a:p>
            <a:fld id="{E1E10CA4-7C7A-4B41-92DA-29907AB73E56}" type="slidenum">
              <a:rPr lang="en-US" smtClean="0"/>
              <a:pPr/>
              <a:t>21</a:t>
            </a:fld>
            <a:endParaRPr lang="en-US"/>
          </a:p>
        </p:txBody>
      </p:sp>
    </p:spTree>
    <p:extLst>
      <p:ext uri="{BB962C8B-B14F-4D97-AF65-F5344CB8AC3E}">
        <p14:creationId xmlns:p14="http://schemas.microsoft.com/office/powerpoint/2010/main" val="3613959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Literature Search</a:t>
            </a:r>
          </a:p>
          <a:p>
            <a:r>
              <a:rPr lang="en-US" sz="2000"/>
              <a:t>Selected Articles for Evaluation</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Literature Review</a:t>
            </a:r>
          </a:p>
        </p:txBody>
      </p:sp>
    </p:spTree>
    <p:extLst>
      <p:ext uri="{BB962C8B-B14F-4D97-AF65-F5344CB8AC3E}">
        <p14:creationId xmlns:p14="http://schemas.microsoft.com/office/powerpoint/2010/main" val="290530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cs typeface="Calibri"/>
              </a:rPr>
              <a:t> The articles selected for this seminar were found through the usage of medical journals and databases:</a:t>
            </a:r>
            <a:endParaRPr lang="en-US">
              <a:cs typeface="Calibri"/>
            </a:endParaRPr>
          </a:p>
          <a:p>
            <a:pPr>
              <a:buClr>
                <a:srgbClr val="808080"/>
              </a:buClr>
            </a:pPr>
            <a:r>
              <a:rPr lang="en-US" sz="2800">
                <a:cs typeface="Calibri"/>
              </a:rPr>
              <a:t> The New England Journal of Medicine</a:t>
            </a:r>
            <a:endParaRPr lang="en-US">
              <a:cs typeface="Calibri"/>
            </a:endParaRPr>
          </a:p>
          <a:p>
            <a:pPr>
              <a:buClr>
                <a:srgbClr val="808080"/>
              </a:buClr>
            </a:pPr>
            <a:r>
              <a:rPr lang="en-US" sz="2800">
                <a:cs typeface="Calibri"/>
              </a:rPr>
              <a:t> Journal of the American College of Cardiology</a:t>
            </a:r>
            <a:endParaRPr lang="en-US">
              <a:cs typeface="Calibri"/>
            </a:endParaRPr>
          </a:p>
          <a:p>
            <a:pPr>
              <a:buClr>
                <a:srgbClr val="808080"/>
              </a:buClr>
            </a:pPr>
            <a:endParaRPr lang="en-US" sz="2800">
              <a:cs typeface="Calibri"/>
            </a:endParaRPr>
          </a:p>
          <a:p>
            <a:pPr lvl="2"/>
            <a:endParaRPr lang="en-US" sz="24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Literature Search</a:t>
            </a:r>
          </a:p>
        </p:txBody>
      </p:sp>
      <p:sp>
        <p:nvSpPr>
          <p:cNvPr id="4" name="Slide Number Placeholder 3"/>
          <p:cNvSpPr>
            <a:spLocks noGrp="1"/>
          </p:cNvSpPr>
          <p:nvPr>
            <p:ph type="sldNum" sz="quarter" idx="11"/>
          </p:nvPr>
        </p:nvSpPr>
        <p:spPr/>
        <p:txBody>
          <a:bodyPr/>
          <a:lstStyle/>
          <a:p>
            <a:fld id="{E1E10CA4-7C7A-4B41-92DA-29907AB73E56}" type="slidenum">
              <a:rPr lang="en-US" smtClean="0"/>
              <a:pPr/>
              <a:t>23</a:t>
            </a:fld>
            <a:endParaRPr lang="en-US"/>
          </a:p>
        </p:txBody>
      </p:sp>
    </p:spTree>
    <p:extLst>
      <p:ext uri="{BB962C8B-B14F-4D97-AF65-F5344CB8AC3E}">
        <p14:creationId xmlns:p14="http://schemas.microsoft.com/office/powerpoint/2010/main" val="361395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Autofit/>
          </a:bodyPr>
          <a:lstStyle/>
          <a:p>
            <a:pPr algn="just"/>
            <a:r>
              <a:rPr lang="en-US" sz="2800">
                <a:ea typeface="+mn-lt"/>
                <a:cs typeface="+mn-lt"/>
              </a:rPr>
              <a:t>Article 1: Granger </a:t>
            </a:r>
            <a:r>
              <a:rPr lang="en-US" sz="2800" i="1">
                <a:ea typeface="+mn-lt"/>
                <a:cs typeface="+mn-lt"/>
              </a:rPr>
              <a:t>et al</a:t>
            </a:r>
            <a:endParaRPr lang="en-US" sz="2800">
              <a:cs typeface="Calibri"/>
            </a:endParaRPr>
          </a:p>
          <a:p>
            <a:pPr lvl="1" algn="just"/>
            <a:r>
              <a:rPr lang="en-US" sz="2800">
                <a:ea typeface="+mn-lt"/>
                <a:cs typeface="+mn-lt"/>
              </a:rPr>
              <a:t>randomized controlled trial – non-inferiority study</a:t>
            </a:r>
            <a:endParaRPr lang="en-US"/>
          </a:p>
          <a:p>
            <a:pPr lvl="2" algn="just"/>
            <a:r>
              <a:rPr lang="en-US" sz="2800">
                <a:ea typeface="+mn-lt"/>
                <a:cs typeface="+mn-lt"/>
              </a:rPr>
              <a:t>Level I study with minor limitations</a:t>
            </a:r>
            <a:endParaRPr lang="en-US">
              <a:cs typeface="Calibri"/>
            </a:endParaRPr>
          </a:p>
          <a:p>
            <a:pPr algn="just"/>
            <a:r>
              <a:rPr lang="en-US" sz="2800">
                <a:ea typeface="+mn-lt"/>
                <a:cs typeface="+mn-lt"/>
              </a:rPr>
              <a:t>Article 2: Patel </a:t>
            </a:r>
            <a:r>
              <a:rPr lang="en-US" sz="2800" i="1">
                <a:ea typeface="+mn-lt"/>
                <a:cs typeface="+mn-lt"/>
              </a:rPr>
              <a:t>et al</a:t>
            </a:r>
            <a:endParaRPr lang="en-US"/>
          </a:p>
          <a:p>
            <a:pPr lvl="1" algn="just"/>
            <a:r>
              <a:rPr lang="en-US" sz="2800">
                <a:ea typeface="+mn-lt"/>
                <a:cs typeface="+mn-lt"/>
              </a:rPr>
              <a:t>randomized controlled trial – non-inferiority study </a:t>
            </a:r>
            <a:endParaRPr lang="en-US"/>
          </a:p>
          <a:p>
            <a:pPr lvl="2" algn="just"/>
            <a:r>
              <a:rPr lang="en-US" sz="2800">
                <a:ea typeface="+mn-lt"/>
                <a:cs typeface="+mn-lt"/>
              </a:rPr>
              <a:t>Level I study with minor limitations</a:t>
            </a:r>
            <a:endParaRPr lang="en-US">
              <a:cs typeface="Calibri"/>
            </a:endParaRPr>
          </a:p>
          <a:p>
            <a:pPr algn="just"/>
            <a:r>
              <a:rPr lang="en-US" sz="2800">
                <a:ea typeface="+mn-lt"/>
                <a:cs typeface="+mn-lt"/>
              </a:rPr>
              <a:t>Article 3: Giugliano</a:t>
            </a:r>
            <a:r>
              <a:rPr lang="en-US" sz="2800" i="1">
                <a:ea typeface="+mn-lt"/>
                <a:cs typeface="+mn-lt"/>
              </a:rPr>
              <a:t> et al</a:t>
            </a:r>
            <a:endParaRPr lang="en-US"/>
          </a:p>
          <a:p>
            <a:pPr lvl="1" algn="just"/>
            <a:r>
              <a:rPr lang="en-US" sz="2800">
                <a:ea typeface="+mn-lt"/>
                <a:cs typeface="+mn-lt"/>
              </a:rPr>
              <a:t>randomized controlled trial – non-inferiority study</a:t>
            </a:r>
            <a:endParaRPr lang="en-US"/>
          </a:p>
          <a:p>
            <a:pPr lvl="2" algn="just"/>
            <a:r>
              <a:rPr lang="en-US" sz="2800">
                <a:ea typeface="+mn-lt"/>
                <a:cs typeface="+mn-lt"/>
              </a:rPr>
              <a:t>Level I study with minor limitations</a:t>
            </a:r>
            <a:endParaRPr lang="en-US">
              <a:cs typeface="Calibri"/>
            </a:endParaRPr>
          </a:p>
          <a:p>
            <a:pPr>
              <a:buClr>
                <a:srgbClr val="808080"/>
              </a:buClr>
            </a:pPr>
            <a:endParaRPr lang="en-US" sz="28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Selected Articles for Evaluation</a:t>
            </a:r>
          </a:p>
        </p:txBody>
      </p:sp>
      <p:sp>
        <p:nvSpPr>
          <p:cNvPr id="4" name="Slide Number Placeholder 3"/>
          <p:cNvSpPr>
            <a:spLocks noGrp="1"/>
          </p:cNvSpPr>
          <p:nvPr>
            <p:ph type="sldNum" sz="quarter" idx="11"/>
          </p:nvPr>
        </p:nvSpPr>
        <p:spPr/>
        <p:txBody>
          <a:bodyPr/>
          <a:lstStyle/>
          <a:p>
            <a:fld id="{E1E10CA4-7C7A-4B41-92DA-29907AB73E56}" type="slidenum">
              <a:rPr lang="en-US" smtClean="0"/>
              <a:pPr/>
              <a:t>24</a:t>
            </a:fld>
            <a:endParaRPr lang="en-US"/>
          </a:p>
        </p:txBody>
      </p:sp>
    </p:spTree>
    <p:extLst>
      <p:ext uri="{BB962C8B-B14F-4D97-AF65-F5344CB8AC3E}">
        <p14:creationId xmlns:p14="http://schemas.microsoft.com/office/powerpoint/2010/main" val="361395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Apixaban versus Warfarin in Patients with Atrial Fibrillation</a:t>
            </a:r>
            <a:endParaRPr lang="en-US"/>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Article 1:  </a:t>
            </a:r>
            <a:br>
              <a:rPr lang="en-US" sz="4400"/>
            </a:br>
            <a:r>
              <a:rPr lang="en-US" sz="4400"/>
              <a:t>Granger</a:t>
            </a:r>
            <a:r>
              <a:rPr lang="en-US" sz="4400" i="1"/>
              <a:t> et al</a:t>
            </a:r>
          </a:p>
        </p:txBody>
      </p:sp>
      <p:sp>
        <p:nvSpPr>
          <p:cNvPr id="4" name="TextBox 3">
            <a:extLst>
              <a:ext uri="{FF2B5EF4-FFF2-40B4-BE49-F238E27FC236}">
                <a16:creationId xmlns:a16="http://schemas.microsoft.com/office/drawing/2014/main" id="{37C5B1B0-98C8-5E70-137B-C86919A7F2B9}"/>
              </a:ext>
            </a:extLst>
          </p:cNvPr>
          <p:cNvSpPr txBox="1"/>
          <p:nvPr/>
        </p:nvSpPr>
        <p:spPr>
          <a:xfrm>
            <a:off x="457200" y="6140302"/>
            <a:ext cx="6475228" cy="523220"/>
          </a:xfrm>
          <a:prstGeom prst="rect">
            <a:avLst/>
          </a:prstGeom>
          <a:noFill/>
        </p:spPr>
        <p:txBody>
          <a:bodyPr wrap="square" rtlCol="0">
            <a:spAutoFit/>
          </a:bodyPr>
          <a:lstStyle/>
          <a:p>
            <a:r>
              <a:rPr lang="en-US" sz="1400" b="0" i="0" u="none" strike="noStrike">
                <a:solidFill>
                  <a:srgbClr val="000000"/>
                </a:solidFill>
                <a:effectLst/>
                <a:latin typeface="Calibri" panose="020F0502020204030204" pitchFamily="34" charset="0"/>
              </a:rPr>
              <a:t>Granger C, Alexander J, McMurray J </a:t>
            </a:r>
            <a:r>
              <a:rPr lang="en-US" sz="1400" b="0" i="1" u="none" strike="noStrike">
                <a:solidFill>
                  <a:srgbClr val="000000"/>
                </a:solidFill>
                <a:effectLst/>
                <a:latin typeface="Calibri" panose="020F0502020204030204" pitchFamily="34" charset="0"/>
              </a:rPr>
              <a:t>et al</a:t>
            </a:r>
            <a:r>
              <a:rPr lang="en-US" sz="1400" b="0" i="0" u="none" strike="noStrike">
                <a:solidFill>
                  <a:srgbClr val="000000"/>
                </a:solidFill>
                <a:effectLst/>
                <a:latin typeface="Calibri" panose="020F0502020204030204" pitchFamily="34" charset="0"/>
              </a:rPr>
              <a:t>. Apixaban versus Warfarin in Patients with Atrial Fibrillation. </a:t>
            </a:r>
            <a:r>
              <a:rPr lang="en-US" sz="1400" b="0" i="1" u="none" strike="noStrike">
                <a:solidFill>
                  <a:srgbClr val="000000"/>
                </a:solidFill>
                <a:effectLst/>
                <a:latin typeface="Calibri" panose="020F0502020204030204" pitchFamily="34" charset="0"/>
              </a:rPr>
              <a:t>N Eng J Med</a:t>
            </a:r>
            <a:r>
              <a:rPr lang="en-US" sz="1400" b="0" i="0" u="none" strike="noStrike">
                <a:solidFill>
                  <a:srgbClr val="000000"/>
                </a:solidFill>
                <a:effectLst/>
                <a:latin typeface="Calibri" panose="020F0502020204030204" pitchFamily="34" charset="0"/>
              </a:rPr>
              <a:t>, 2011; 365(11): 981-991.</a:t>
            </a:r>
            <a:endParaRPr lang="en-US" sz="1400"/>
          </a:p>
        </p:txBody>
      </p:sp>
    </p:spTree>
    <p:extLst>
      <p:ext uri="{BB962C8B-B14F-4D97-AF65-F5344CB8AC3E}">
        <p14:creationId xmlns:p14="http://schemas.microsoft.com/office/powerpoint/2010/main" val="2905305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400">
                <a:ea typeface="+mn-lt"/>
                <a:cs typeface="+mn-lt"/>
              </a:rPr>
              <a:t>Randomized, double-blinded: phase III study</a:t>
            </a:r>
          </a:p>
          <a:p>
            <a:pPr>
              <a:buClr>
                <a:srgbClr val="808080"/>
              </a:buClr>
            </a:pPr>
            <a:r>
              <a:rPr lang="en-US" sz="2400">
                <a:ea typeface="+mn-lt"/>
                <a:cs typeface="+mn-lt"/>
              </a:rPr>
              <a:t>Multi-centered study performed (1034 clinical sites)</a:t>
            </a:r>
          </a:p>
          <a:p>
            <a:pPr>
              <a:buClr>
                <a:srgbClr val="808080"/>
              </a:buClr>
            </a:pPr>
            <a:r>
              <a:rPr lang="en-US" sz="2400">
                <a:ea typeface="+mn-lt"/>
                <a:cs typeface="+mn-lt"/>
              </a:rPr>
              <a:t>North America, South America, Europe, or Asian Pacific- 39 different countries</a:t>
            </a:r>
          </a:p>
          <a:p>
            <a:pPr>
              <a:buClr>
                <a:srgbClr val="808080"/>
              </a:buClr>
            </a:pPr>
            <a:r>
              <a:rPr lang="en-US" sz="2400">
                <a:ea typeface="+mn-lt"/>
                <a:cs typeface="+mn-lt"/>
              </a:rPr>
              <a:t>Study period lasted for  about 2 years </a:t>
            </a:r>
          </a:p>
          <a:p>
            <a:pPr>
              <a:buClr>
                <a:srgbClr val="808080"/>
              </a:buClr>
            </a:pPr>
            <a:endParaRPr lang="en-US" sz="2200">
              <a:cs typeface="Calibri"/>
            </a:endParaRPr>
          </a:p>
          <a:p>
            <a:pPr>
              <a:buClr>
                <a:srgbClr val="808080"/>
              </a:buClr>
            </a:pPr>
            <a:endParaRPr lang="en-US" sz="2800">
              <a:cs typeface="Calibri"/>
            </a:endParaRPr>
          </a:p>
          <a:p>
            <a:pPr lvl="2"/>
            <a:endParaRPr lang="en-US" sz="24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Granger </a:t>
            </a:r>
            <a:r>
              <a:rPr lang="en-US" sz="4000" i="1"/>
              <a:t>et al</a:t>
            </a:r>
          </a:p>
        </p:txBody>
      </p:sp>
      <p:sp>
        <p:nvSpPr>
          <p:cNvPr id="4" name="Slide Number Placeholder 3"/>
          <p:cNvSpPr>
            <a:spLocks noGrp="1"/>
          </p:cNvSpPr>
          <p:nvPr>
            <p:ph type="sldNum" sz="quarter" idx="11"/>
          </p:nvPr>
        </p:nvSpPr>
        <p:spPr/>
        <p:txBody>
          <a:bodyPr/>
          <a:lstStyle/>
          <a:p>
            <a:fld id="{E1E10CA4-7C7A-4B41-92DA-29907AB73E56}" type="slidenum">
              <a:rPr lang="en-US" smtClean="0"/>
              <a:pPr/>
              <a:t>26</a:t>
            </a:fld>
            <a:endParaRPr lang="en-US"/>
          </a:p>
        </p:txBody>
      </p:sp>
    </p:spTree>
    <p:extLst>
      <p:ext uri="{BB962C8B-B14F-4D97-AF65-F5344CB8AC3E}">
        <p14:creationId xmlns:p14="http://schemas.microsoft.com/office/powerpoint/2010/main" val="361395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9861DE-7BA7-783A-1249-8CD57974F9D6}"/>
              </a:ext>
            </a:extLst>
          </p:cNvPr>
          <p:cNvSpPr>
            <a:spLocks noGrp="1"/>
          </p:cNvSpPr>
          <p:nvPr>
            <p:ph type="sldNum" sz="quarter" idx="11"/>
          </p:nvPr>
        </p:nvSpPr>
        <p:spPr/>
        <p:txBody>
          <a:bodyPr/>
          <a:lstStyle/>
          <a:p>
            <a:fld id="{E1E10CA4-7C7A-4B41-92DA-29907AB73E56}" type="slidenum">
              <a:rPr lang="en-US" smtClean="0"/>
              <a:pPr/>
              <a:t>27</a:t>
            </a:fld>
            <a:endParaRPr lang="en-US"/>
          </a:p>
        </p:txBody>
      </p:sp>
      <p:sp>
        <p:nvSpPr>
          <p:cNvPr id="5" name="TextBox 4">
            <a:extLst>
              <a:ext uri="{FF2B5EF4-FFF2-40B4-BE49-F238E27FC236}">
                <a16:creationId xmlns:a16="http://schemas.microsoft.com/office/drawing/2014/main" id="{589ADFF3-27C8-835E-6E14-31996295F8CC}"/>
              </a:ext>
            </a:extLst>
          </p:cNvPr>
          <p:cNvSpPr txBox="1"/>
          <p:nvPr/>
        </p:nvSpPr>
        <p:spPr>
          <a:xfrm>
            <a:off x="620485" y="489856"/>
            <a:ext cx="6858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Granger </a:t>
            </a:r>
            <a:r>
              <a:rPr lang="en-GB" sz="4000" i="1">
                <a:cs typeface="Calibri"/>
              </a:rPr>
              <a:t>et al</a:t>
            </a:r>
            <a:endParaRPr lang="en-GB" sz="4000" i="1"/>
          </a:p>
        </p:txBody>
      </p:sp>
      <p:sp>
        <p:nvSpPr>
          <p:cNvPr id="6" name="TextBox 5">
            <a:extLst>
              <a:ext uri="{FF2B5EF4-FFF2-40B4-BE49-F238E27FC236}">
                <a16:creationId xmlns:a16="http://schemas.microsoft.com/office/drawing/2014/main" id="{038F1CA4-A424-EC0D-3D79-975A38374D10}"/>
              </a:ext>
            </a:extLst>
          </p:cNvPr>
          <p:cNvSpPr txBox="1"/>
          <p:nvPr/>
        </p:nvSpPr>
        <p:spPr>
          <a:xfrm>
            <a:off x="472810" y="1439379"/>
            <a:ext cx="7511142"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200" b="1">
                <a:latin typeface="Calibri"/>
                <a:cs typeface="Calibri"/>
              </a:rPr>
              <a:t>Objective of this study:</a:t>
            </a:r>
            <a:r>
              <a:rPr lang="en-US" sz="2200">
                <a:latin typeface="Calibri"/>
                <a:cs typeface="Calibri"/>
              </a:rPr>
              <a:t> </a:t>
            </a:r>
          </a:p>
          <a:p>
            <a:pPr marL="285750" indent="-285750">
              <a:spcBef>
                <a:spcPct val="20000"/>
              </a:spcBef>
              <a:buFont typeface="Arial"/>
              <a:buChar char="•"/>
            </a:pPr>
            <a:r>
              <a:rPr lang="en-US" sz="2200">
                <a:latin typeface="Calibri"/>
                <a:cs typeface="Calibri"/>
              </a:rPr>
              <a:t>The objective of the study was to determine whether apixaban was noninferior to warfarin in reducing the rate of stroke (ischemic or hemorrhagic) or systemic embolism among patients with atrial fibrillation and at least one other risk factor for stroke. </a:t>
            </a:r>
            <a:endParaRPr lang="en-GB" sz="2200">
              <a:cs typeface="Calibri"/>
            </a:endParaRPr>
          </a:p>
          <a:p>
            <a:pPr marL="342900" indent="-342900">
              <a:spcBef>
                <a:spcPct val="20000"/>
              </a:spcBef>
              <a:buFont typeface="Wingdings"/>
              <a:buChar char="§"/>
            </a:pPr>
            <a:r>
              <a:rPr lang="en-US" sz="2200" b="1">
                <a:ea typeface="+mn-lt"/>
                <a:cs typeface="+mn-lt"/>
              </a:rPr>
              <a:t>2 treatment groups: </a:t>
            </a:r>
          </a:p>
          <a:p>
            <a:pPr marL="800100" lvl="1" indent="-342900">
              <a:spcBef>
                <a:spcPct val="20000"/>
              </a:spcBef>
              <a:buFont typeface="Wingdings"/>
              <a:buChar char="§"/>
            </a:pPr>
            <a:r>
              <a:rPr lang="en-US" sz="2200">
                <a:ea typeface="+mn-lt"/>
                <a:cs typeface="+mn-lt"/>
              </a:rPr>
              <a:t>Eliquis 5 mg BID or 2.5 mg BID</a:t>
            </a:r>
          </a:p>
          <a:p>
            <a:pPr marL="800100" lvl="1" indent="-342900">
              <a:spcBef>
                <a:spcPct val="20000"/>
              </a:spcBef>
              <a:buFont typeface="Wingdings"/>
              <a:buChar char="§"/>
            </a:pPr>
            <a:r>
              <a:rPr lang="en-US" sz="2200">
                <a:cs typeface="Calibri"/>
              </a:rPr>
              <a:t>Warfarin</a:t>
            </a:r>
          </a:p>
          <a:p>
            <a:pPr marL="800100" lvl="1" indent="-342900">
              <a:spcBef>
                <a:spcPct val="20000"/>
              </a:spcBef>
              <a:buFont typeface="Wingdings"/>
              <a:buChar char="§"/>
            </a:pPr>
            <a:r>
              <a:rPr lang="en-US" sz="2200">
                <a:cs typeface="Calibri"/>
              </a:rPr>
              <a:t>With both groups taking placebo (double-dummy)</a:t>
            </a:r>
          </a:p>
          <a:p>
            <a:pPr marL="171450" indent="-171450">
              <a:buFont typeface="Wingdings"/>
              <a:buChar char="§"/>
            </a:pPr>
            <a:endParaRPr lang="en-GB" sz="2000">
              <a:cs typeface="Calibri"/>
            </a:endParaRPr>
          </a:p>
        </p:txBody>
      </p:sp>
    </p:spTree>
    <p:extLst>
      <p:ext uri="{BB962C8B-B14F-4D97-AF65-F5344CB8AC3E}">
        <p14:creationId xmlns:p14="http://schemas.microsoft.com/office/powerpoint/2010/main" val="1850156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76A97A-FDB2-45AA-5627-485A75728522}"/>
              </a:ext>
            </a:extLst>
          </p:cNvPr>
          <p:cNvSpPr>
            <a:spLocks noGrp="1"/>
          </p:cNvSpPr>
          <p:nvPr>
            <p:ph type="sldNum" sz="quarter" idx="11"/>
          </p:nvPr>
        </p:nvSpPr>
        <p:spPr/>
        <p:txBody>
          <a:bodyPr/>
          <a:lstStyle/>
          <a:p>
            <a:fld id="{E1E10CA4-7C7A-4B41-92DA-29907AB73E56}" type="slidenum">
              <a:rPr lang="en-US" smtClean="0"/>
              <a:pPr/>
              <a:t>28</a:t>
            </a:fld>
            <a:endParaRPr lang="en-US"/>
          </a:p>
        </p:txBody>
      </p:sp>
      <p:sp>
        <p:nvSpPr>
          <p:cNvPr id="7" name="TextBox 6">
            <a:extLst>
              <a:ext uri="{FF2B5EF4-FFF2-40B4-BE49-F238E27FC236}">
                <a16:creationId xmlns:a16="http://schemas.microsoft.com/office/drawing/2014/main" id="{6BB45849-E033-31A2-1D47-7DEDC54D7635}"/>
              </a:ext>
            </a:extLst>
          </p:cNvPr>
          <p:cNvSpPr txBox="1"/>
          <p:nvPr/>
        </p:nvSpPr>
        <p:spPr>
          <a:xfrm>
            <a:off x="493959" y="314825"/>
            <a:ext cx="70186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Granger </a:t>
            </a:r>
            <a:r>
              <a:rPr lang="en-GB" sz="4000" i="1">
                <a:cs typeface="Calibri"/>
              </a:rPr>
              <a:t>et al</a:t>
            </a:r>
            <a:endParaRPr lang="en-US" sz="4000" i="1">
              <a:cs typeface="Calibri"/>
            </a:endParaRPr>
          </a:p>
        </p:txBody>
      </p:sp>
      <p:sp>
        <p:nvSpPr>
          <p:cNvPr id="8" name="TextBox 7">
            <a:extLst>
              <a:ext uri="{FF2B5EF4-FFF2-40B4-BE49-F238E27FC236}">
                <a16:creationId xmlns:a16="http://schemas.microsoft.com/office/drawing/2014/main" id="{4F8ACE8B-E5EE-8100-3518-F19507CF947F}"/>
              </a:ext>
            </a:extLst>
          </p:cNvPr>
          <p:cNvSpPr txBox="1"/>
          <p:nvPr/>
        </p:nvSpPr>
        <p:spPr>
          <a:xfrm>
            <a:off x="183641" y="1089802"/>
            <a:ext cx="804012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Inclusion Criteria:</a:t>
            </a:r>
          </a:p>
          <a:p>
            <a:r>
              <a:rPr lang="en-GB">
                <a:ea typeface="+mn-lt"/>
                <a:cs typeface="+mn-lt"/>
              </a:rPr>
              <a:t>Patients with atrial fibrillation and at least one additional risk factor for stroke such as:</a:t>
            </a:r>
          </a:p>
          <a:p>
            <a:pPr marL="285750" indent="-285750">
              <a:buFont typeface="Arial"/>
              <a:buChar char="•"/>
            </a:pPr>
            <a:r>
              <a:rPr lang="en-GB">
                <a:ea typeface="+mn-lt"/>
                <a:cs typeface="+mn-lt"/>
              </a:rPr>
              <a:t>Age of at least 75 years</a:t>
            </a:r>
          </a:p>
          <a:p>
            <a:pPr marL="285750" indent="-285750">
              <a:buFont typeface="Arial"/>
              <a:buChar char="•"/>
            </a:pPr>
            <a:r>
              <a:rPr lang="en-GB">
                <a:ea typeface="+mn-lt"/>
                <a:cs typeface="+mn-lt"/>
              </a:rPr>
              <a:t> Previous stroke, transient ischemic attack, or systemic embolism;</a:t>
            </a:r>
          </a:p>
          <a:p>
            <a:pPr marL="285750" indent="-285750">
              <a:buFont typeface="Arial"/>
              <a:buChar char="•"/>
            </a:pPr>
            <a:r>
              <a:rPr lang="en-GB">
                <a:ea typeface="+mn-lt"/>
                <a:cs typeface="+mn-lt"/>
              </a:rPr>
              <a:t>symptomatic heart failure within the previous 3 months or left ventricular ejection fraction of no more than 40%</a:t>
            </a:r>
          </a:p>
          <a:p>
            <a:pPr marL="285750" indent="-285750">
              <a:buFont typeface="Arial"/>
              <a:buChar char="•"/>
            </a:pPr>
            <a:r>
              <a:rPr lang="en-GB">
                <a:ea typeface="+mn-lt"/>
                <a:cs typeface="+mn-lt"/>
              </a:rPr>
              <a:t>Diabetes mellitus</a:t>
            </a:r>
          </a:p>
          <a:p>
            <a:pPr marL="285750" indent="-285750">
              <a:buFont typeface="Arial"/>
              <a:buChar char="•"/>
            </a:pPr>
            <a:r>
              <a:rPr lang="en-GB">
                <a:ea typeface="+mn-lt"/>
                <a:cs typeface="+mn-lt"/>
              </a:rPr>
              <a:t>Hypertension</a:t>
            </a:r>
            <a:endParaRPr lang="en-GB">
              <a:cs typeface="Calibri"/>
            </a:endParaRPr>
          </a:p>
          <a:p>
            <a:pPr marL="285750" indent="-285750">
              <a:buFont typeface="Arial"/>
              <a:buChar char="•"/>
            </a:pPr>
            <a:r>
              <a:rPr lang="en-GB">
                <a:ea typeface="+mn-lt"/>
                <a:cs typeface="+mn-lt"/>
              </a:rPr>
              <a:t>Patients had atrial fibrillation or flutter or two or more episodes of atrial fibrillation or flutter</a:t>
            </a:r>
            <a:endParaRPr lang="en-GB">
              <a:cs typeface="Calibri"/>
            </a:endParaRPr>
          </a:p>
          <a:p>
            <a:endParaRPr lang="en-GB" b="1">
              <a:cs typeface="Calibri"/>
            </a:endParaRPr>
          </a:p>
          <a:p>
            <a:r>
              <a:rPr lang="en-GB" b="1">
                <a:cs typeface="Calibri"/>
              </a:rPr>
              <a:t>Exclusion Criteria:</a:t>
            </a:r>
            <a:endParaRPr lang="en-GB" b="1"/>
          </a:p>
          <a:p>
            <a:pPr marL="285750" indent="-285750">
              <a:buFont typeface="Wingdings"/>
              <a:buChar char="§"/>
            </a:pPr>
            <a:r>
              <a:rPr lang="en-GB">
                <a:cs typeface="Calibri"/>
              </a:rPr>
              <a:t>Moderate or severe mitral stenosis</a:t>
            </a:r>
          </a:p>
          <a:p>
            <a:pPr marL="285750" indent="-285750">
              <a:buFont typeface="Wingdings"/>
              <a:buChar char="§"/>
            </a:pPr>
            <a:r>
              <a:rPr lang="en-GB">
                <a:cs typeface="Calibri"/>
              </a:rPr>
              <a:t>Mechanical or prosthetic heart valve</a:t>
            </a:r>
          </a:p>
          <a:p>
            <a:pPr marL="285750" indent="-285750">
              <a:buFont typeface="Wingdings"/>
              <a:buChar char="§"/>
            </a:pPr>
            <a:r>
              <a:rPr lang="en-GB">
                <a:cs typeface="Calibri"/>
              </a:rPr>
              <a:t>Stroke within the previous 7 days</a:t>
            </a:r>
          </a:p>
          <a:p>
            <a:pPr marL="285750" indent="-285750">
              <a:buFont typeface="Wingdings"/>
              <a:buChar char="§"/>
            </a:pPr>
            <a:r>
              <a:rPr lang="en-GB">
                <a:cs typeface="Calibri"/>
              </a:rPr>
              <a:t>Aspirin  and clopidogrel at a dose &gt;165 mg/day </a:t>
            </a:r>
          </a:p>
          <a:p>
            <a:pPr marL="285750" indent="-285750">
              <a:buFont typeface="Wingdings"/>
              <a:buChar char="§"/>
            </a:pPr>
            <a:r>
              <a:rPr lang="en-GB">
                <a:cs typeface="Calibri"/>
              </a:rPr>
              <a:t>Severe renal insufficiency (</a:t>
            </a:r>
            <a:r>
              <a:rPr lang="en-GB" err="1">
                <a:cs typeface="Calibri"/>
              </a:rPr>
              <a:t>Crcl</a:t>
            </a:r>
            <a:r>
              <a:rPr lang="en-GB">
                <a:cs typeface="Calibri"/>
              </a:rPr>
              <a:t> &lt;25 mL/min)</a:t>
            </a:r>
          </a:p>
          <a:p>
            <a:pPr marL="285750" indent="-285750">
              <a:buFont typeface="Wingdings"/>
              <a:buChar char="§"/>
            </a:pPr>
            <a:r>
              <a:rPr lang="en-GB">
                <a:cs typeface="Calibri"/>
              </a:rPr>
              <a:t>Conditions other than atrial fibrillation that require anticoagulants </a:t>
            </a:r>
          </a:p>
          <a:p>
            <a:endParaRPr lang="en-GB" b="1">
              <a:cs typeface="Calibri"/>
            </a:endParaRPr>
          </a:p>
          <a:p>
            <a:endParaRPr lang="en-GB" b="1">
              <a:cs typeface="Calibri"/>
            </a:endParaRPr>
          </a:p>
        </p:txBody>
      </p:sp>
    </p:spTree>
    <p:extLst>
      <p:ext uri="{BB962C8B-B14F-4D97-AF65-F5344CB8AC3E}">
        <p14:creationId xmlns:p14="http://schemas.microsoft.com/office/powerpoint/2010/main" val="287273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64ED09-C917-F783-23C7-15DB8D39C1BF}"/>
              </a:ext>
            </a:extLst>
          </p:cNvPr>
          <p:cNvSpPr>
            <a:spLocks noGrp="1"/>
          </p:cNvSpPr>
          <p:nvPr>
            <p:ph type="sldNum" sz="quarter" idx="11"/>
          </p:nvPr>
        </p:nvSpPr>
        <p:spPr/>
        <p:txBody>
          <a:bodyPr/>
          <a:lstStyle/>
          <a:p>
            <a:fld id="{E1E10CA4-7C7A-4B41-92DA-29907AB73E56}" type="slidenum">
              <a:rPr lang="en-US" smtClean="0"/>
              <a:pPr/>
              <a:t>29</a:t>
            </a:fld>
            <a:endParaRPr lang="en-US"/>
          </a:p>
        </p:txBody>
      </p:sp>
      <p:sp>
        <p:nvSpPr>
          <p:cNvPr id="5" name="TextBox 4">
            <a:extLst>
              <a:ext uri="{FF2B5EF4-FFF2-40B4-BE49-F238E27FC236}">
                <a16:creationId xmlns:a16="http://schemas.microsoft.com/office/drawing/2014/main" id="{26F1B83D-49FC-C93C-CF4C-17F97ACBB0AE}"/>
              </a:ext>
            </a:extLst>
          </p:cNvPr>
          <p:cNvSpPr txBox="1"/>
          <p:nvPr/>
        </p:nvSpPr>
        <p:spPr>
          <a:xfrm>
            <a:off x="652732" y="421449"/>
            <a:ext cx="72163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Granger </a:t>
            </a:r>
            <a:r>
              <a:rPr lang="en-GB" sz="4000" i="1">
                <a:cs typeface="Calibri"/>
              </a:rPr>
              <a:t>et al</a:t>
            </a:r>
            <a:endParaRPr lang="en-GB" sz="4000" i="1"/>
          </a:p>
        </p:txBody>
      </p:sp>
      <p:sp>
        <p:nvSpPr>
          <p:cNvPr id="6" name="TextBox 5">
            <a:extLst>
              <a:ext uri="{FF2B5EF4-FFF2-40B4-BE49-F238E27FC236}">
                <a16:creationId xmlns:a16="http://schemas.microsoft.com/office/drawing/2014/main" id="{F056E760-7579-702C-F1A3-6FE8FB549C35}"/>
              </a:ext>
            </a:extLst>
          </p:cNvPr>
          <p:cNvSpPr txBox="1"/>
          <p:nvPr/>
        </p:nvSpPr>
        <p:spPr>
          <a:xfrm>
            <a:off x="494270" y="1466334"/>
            <a:ext cx="7644713" cy="54845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Wingdings"/>
              <a:buChar char="§"/>
            </a:pPr>
            <a:r>
              <a:rPr lang="en-US" sz="2400" b="1">
                <a:ea typeface="+mn-lt"/>
                <a:cs typeface="+mn-lt"/>
              </a:rPr>
              <a:t>Data Analysis: </a:t>
            </a:r>
            <a:endParaRPr lang="en-US" sz="2400" b="1">
              <a:cs typeface="Calibri"/>
            </a:endParaRPr>
          </a:p>
          <a:p>
            <a:pPr marL="742950" lvl="1" indent="-285750">
              <a:spcBef>
                <a:spcPct val="20000"/>
              </a:spcBef>
              <a:buFont typeface="Wingdings"/>
              <a:buChar char="§"/>
            </a:pPr>
            <a:r>
              <a:rPr lang="en-US" sz="2400">
                <a:ea typeface="+mn-lt"/>
                <a:cs typeface="+mn-lt"/>
              </a:rPr>
              <a:t>Modified ITT</a:t>
            </a:r>
          </a:p>
          <a:p>
            <a:pPr marL="742950" lvl="1" indent="-285750">
              <a:spcBef>
                <a:spcPct val="20000"/>
              </a:spcBef>
              <a:buFont typeface="Wingdings"/>
              <a:buChar char="§"/>
            </a:pPr>
            <a:r>
              <a:rPr lang="en-US" sz="2400">
                <a:ea typeface="+mn-lt"/>
                <a:cs typeface="+mn-lt"/>
              </a:rPr>
              <a:t>Alpha &lt;0.001</a:t>
            </a:r>
          </a:p>
          <a:p>
            <a:pPr marL="742950" lvl="1" indent="-285750">
              <a:spcBef>
                <a:spcPct val="20000"/>
              </a:spcBef>
              <a:buFont typeface="Wingdings"/>
              <a:buChar char="§"/>
            </a:pPr>
            <a:r>
              <a:rPr lang="en-US" sz="2400">
                <a:ea typeface="+mn-lt"/>
                <a:cs typeface="+mn-lt"/>
              </a:rPr>
              <a:t>Power was set and met at 90%</a:t>
            </a:r>
          </a:p>
          <a:p>
            <a:pPr marL="742950" lvl="1" indent="-285750">
              <a:spcBef>
                <a:spcPct val="20000"/>
              </a:spcBef>
              <a:buFont typeface="Wingdings"/>
              <a:buChar char="§"/>
            </a:pPr>
            <a:r>
              <a:rPr lang="en-US" sz="2400">
                <a:ea typeface="+mn-lt"/>
                <a:cs typeface="+mn-lt"/>
              </a:rPr>
              <a:t>18,000 patients were needed to meet power</a:t>
            </a:r>
          </a:p>
          <a:p>
            <a:pPr marL="742950" lvl="1" indent="-285750">
              <a:spcBef>
                <a:spcPct val="20000"/>
              </a:spcBef>
              <a:buFont typeface="Wingdings"/>
              <a:buChar char="§"/>
            </a:pPr>
            <a:r>
              <a:rPr lang="en-US" sz="2400">
                <a:ea typeface="+mn-lt"/>
                <a:cs typeface="+mn-lt"/>
              </a:rPr>
              <a:t>18,201 patients were randomized and included in the final data analysis  (N=9120 apixaban and N=9081 warfarin group)</a:t>
            </a:r>
          </a:p>
          <a:p>
            <a:pPr marL="742950" lvl="1" indent="-285750">
              <a:spcBef>
                <a:spcPct val="20000"/>
              </a:spcBef>
              <a:buFont typeface="Wingdings"/>
              <a:buChar char="§"/>
            </a:pPr>
            <a:r>
              <a:rPr lang="en-US" sz="2400">
                <a:ea typeface="+mn-lt"/>
                <a:cs typeface="+mn-lt"/>
              </a:rPr>
              <a:t>The primary efficacy measure in this study was stroke or systemic embolism in patients taking apixaban or warfarin</a:t>
            </a:r>
            <a:endParaRPr lang="en-US" sz="2400">
              <a:cs typeface="Calibri"/>
            </a:endParaRPr>
          </a:p>
          <a:p>
            <a:pPr marL="742950" lvl="1" indent="-285750">
              <a:spcBef>
                <a:spcPct val="20000"/>
              </a:spcBef>
              <a:buFont typeface="Wingdings"/>
              <a:buChar char="§"/>
            </a:pPr>
            <a:r>
              <a:rPr lang="en-US" sz="2400">
                <a:ea typeface="+mn-lt"/>
                <a:cs typeface="+mn-lt"/>
              </a:rPr>
              <a:t>Type of data was ratio </a:t>
            </a:r>
          </a:p>
          <a:p>
            <a:pPr marL="742950" lvl="1" indent="-285750">
              <a:spcBef>
                <a:spcPct val="20000"/>
              </a:spcBef>
              <a:buFont typeface="Wingdings"/>
              <a:buChar char="§"/>
            </a:pPr>
            <a:r>
              <a:rPr lang="en-US" sz="2400">
                <a:cs typeface="Calibri"/>
              </a:rPr>
              <a:t>Cox-regression</a:t>
            </a:r>
          </a:p>
        </p:txBody>
      </p:sp>
    </p:spTree>
    <p:extLst>
      <p:ext uri="{BB962C8B-B14F-4D97-AF65-F5344CB8AC3E}">
        <p14:creationId xmlns:p14="http://schemas.microsoft.com/office/powerpoint/2010/main" val="227900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Topic Selection</a:t>
            </a:r>
          </a:p>
          <a:p>
            <a:r>
              <a:rPr lang="en-US" sz="2000"/>
              <a:t>Outline</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Introduction</a:t>
            </a:r>
          </a:p>
        </p:txBody>
      </p:sp>
    </p:spTree>
    <p:extLst>
      <p:ext uri="{BB962C8B-B14F-4D97-AF65-F5344CB8AC3E}">
        <p14:creationId xmlns:p14="http://schemas.microsoft.com/office/powerpoint/2010/main" val="388783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85000" lnSpcReduction="20000"/>
          </a:bodyPr>
          <a:lstStyle/>
          <a:p>
            <a:r>
              <a:rPr lang="en-US" sz="2800" b="1">
                <a:cs typeface="Calibri"/>
              </a:rPr>
              <a:t>Data analysis continued:</a:t>
            </a:r>
          </a:p>
          <a:p>
            <a:pPr>
              <a:buClr>
                <a:srgbClr val="808080"/>
              </a:buClr>
            </a:pPr>
            <a:r>
              <a:rPr lang="en-US" sz="2800">
                <a:ea typeface="+mn-lt"/>
                <a:cs typeface="+mn-lt"/>
              </a:rPr>
              <a:t>The results showed that 1.27%  of patients in the apixaban group experienced a stroke or thrombotic event, as compared with 1.60% per year in the warfarin group (95% confidence interval [CI], 0.66 to 0.95; P&lt;0.001 for noninferiority. </a:t>
            </a:r>
          </a:p>
          <a:p>
            <a:pPr>
              <a:buClr>
                <a:srgbClr val="808080"/>
              </a:buClr>
            </a:pPr>
            <a:r>
              <a:rPr lang="en-US" sz="2800">
                <a:ea typeface="+mn-lt"/>
                <a:cs typeface="+mn-lt"/>
              </a:rPr>
              <a:t>Adverse events in the apixaban group and in the warfarin group (81.5% of the patients in the apixaban group and 83.1% of patients in the warfarin group), and serious adverse events were 35.0% in apixaban and 36.5% in the warfarin group, respectively</a:t>
            </a:r>
          </a:p>
          <a:p>
            <a:pPr>
              <a:buClr>
                <a:srgbClr val="808080"/>
              </a:buClr>
            </a:pPr>
            <a:r>
              <a:rPr lang="en-US" sz="2800">
                <a:ea typeface="+mn-lt"/>
                <a:cs typeface="+mn-lt"/>
              </a:rPr>
              <a:t>Major bleeding occurred in 327 of patients on the apixaban groups vs 462 of patients in the warfarin group.  </a:t>
            </a:r>
          </a:p>
          <a:p>
            <a:pPr>
              <a:buClr>
                <a:srgbClr val="808080"/>
              </a:buClr>
            </a:pPr>
            <a:endParaRPr lang="en-US" sz="28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Granger </a:t>
            </a:r>
            <a:r>
              <a:rPr lang="en-US" sz="4000" i="1"/>
              <a:t>et al</a:t>
            </a:r>
          </a:p>
        </p:txBody>
      </p:sp>
      <p:sp>
        <p:nvSpPr>
          <p:cNvPr id="4" name="Slide Number Placeholder 3"/>
          <p:cNvSpPr>
            <a:spLocks noGrp="1"/>
          </p:cNvSpPr>
          <p:nvPr>
            <p:ph type="sldNum" sz="quarter" idx="11"/>
          </p:nvPr>
        </p:nvSpPr>
        <p:spPr/>
        <p:txBody>
          <a:bodyPr/>
          <a:lstStyle/>
          <a:p>
            <a:fld id="{E1E10CA4-7C7A-4B41-92DA-29907AB73E56}" type="slidenum">
              <a:rPr lang="en-US" smtClean="0"/>
              <a:pPr/>
              <a:t>30</a:t>
            </a:fld>
            <a:endParaRPr lang="en-US"/>
          </a:p>
        </p:txBody>
      </p:sp>
    </p:spTree>
    <p:extLst>
      <p:ext uri="{BB962C8B-B14F-4D97-AF65-F5344CB8AC3E}">
        <p14:creationId xmlns:p14="http://schemas.microsoft.com/office/powerpoint/2010/main" val="1496486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4C9D5-6CE0-5835-35A7-D33F595AFBDE}"/>
              </a:ext>
            </a:extLst>
          </p:cNvPr>
          <p:cNvSpPr>
            <a:spLocks noGrp="1"/>
          </p:cNvSpPr>
          <p:nvPr>
            <p:ph type="sldNum" sz="quarter" idx="11"/>
          </p:nvPr>
        </p:nvSpPr>
        <p:spPr/>
        <p:txBody>
          <a:bodyPr/>
          <a:lstStyle/>
          <a:p>
            <a:fld id="{E1E10CA4-7C7A-4B41-92DA-29907AB73E56}" type="slidenum">
              <a:rPr lang="en-US" smtClean="0"/>
              <a:pPr/>
              <a:t>31</a:t>
            </a:fld>
            <a:endParaRPr lang="en-US"/>
          </a:p>
        </p:txBody>
      </p:sp>
      <p:sp>
        <p:nvSpPr>
          <p:cNvPr id="5" name="TextBox 4">
            <a:extLst>
              <a:ext uri="{FF2B5EF4-FFF2-40B4-BE49-F238E27FC236}">
                <a16:creationId xmlns:a16="http://schemas.microsoft.com/office/drawing/2014/main" id="{D2F16314-CC83-E7CC-575A-AB3C996608AB}"/>
              </a:ext>
            </a:extLst>
          </p:cNvPr>
          <p:cNvSpPr txBox="1"/>
          <p:nvPr/>
        </p:nvSpPr>
        <p:spPr>
          <a:xfrm>
            <a:off x="540586" y="109268"/>
            <a:ext cx="33614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Granger </a:t>
            </a:r>
            <a:r>
              <a:rPr lang="en-US" sz="4000" i="1"/>
              <a:t>et al</a:t>
            </a:r>
            <a:endParaRPr lang="en-GB" sz="4000" i="1">
              <a:cs typeface="Calibri"/>
            </a:endParaRPr>
          </a:p>
        </p:txBody>
      </p:sp>
      <p:sp>
        <p:nvSpPr>
          <p:cNvPr id="3" name="TextBox 2">
            <a:extLst>
              <a:ext uri="{FF2B5EF4-FFF2-40B4-BE49-F238E27FC236}">
                <a16:creationId xmlns:a16="http://schemas.microsoft.com/office/drawing/2014/main" id="{674F474A-FD0D-01DD-B575-8433B1CA643B}"/>
              </a:ext>
            </a:extLst>
          </p:cNvPr>
          <p:cNvSpPr txBox="1"/>
          <p:nvPr/>
        </p:nvSpPr>
        <p:spPr>
          <a:xfrm>
            <a:off x="540589" y="813758"/>
            <a:ext cx="6366293" cy="6838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Apixaban was demonstrated to be superior to warfarin in preventing stroke or systemic embolism in patients  with atrial fibrillation</a:t>
            </a:r>
          </a:p>
          <a:p>
            <a:r>
              <a:rPr lang="en-US" sz="2000" b="1">
                <a:cs typeface="Calibri"/>
              </a:rPr>
              <a:t>Level l study with minor limitations</a:t>
            </a:r>
          </a:p>
          <a:p>
            <a:endParaRPr lang="en-US" sz="2000">
              <a:cs typeface="Calibri"/>
            </a:endParaRPr>
          </a:p>
          <a:p>
            <a:r>
              <a:rPr lang="en-US">
                <a:cs typeface="Calibri"/>
              </a:rPr>
              <a:t>Strengths:</a:t>
            </a:r>
          </a:p>
          <a:p>
            <a:pPr marL="342900" indent="-342900">
              <a:spcBef>
                <a:spcPct val="20000"/>
              </a:spcBef>
              <a:buFont typeface="Wingdings"/>
              <a:buChar char="§"/>
            </a:pPr>
            <a:r>
              <a:rPr lang="en-US">
                <a:ea typeface="+mn-lt"/>
                <a:cs typeface="+mn-lt"/>
              </a:rPr>
              <a:t>Power was set and met</a:t>
            </a:r>
          </a:p>
          <a:p>
            <a:pPr marL="285750" indent="-285750">
              <a:spcBef>
                <a:spcPct val="20000"/>
              </a:spcBef>
              <a:buFont typeface="Wingdings"/>
              <a:buChar char="§"/>
            </a:pPr>
            <a:r>
              <a:rPr lang="en-US">
                <a:ea typeface="+mn-lt"/>
                <a:cs typeface="+mn-lt"/>
              </a:rPr>
              <a:t>Biostatistical test was appropriate for the data type </a:t>
            </a:r>
          </a:p>
          <a:p>
            <a:pPr marL="285750" indent="-285750">
              <a:spcBef>
                <a:spcPct val="20000"/>
              </a:spcBef>
              <a:buFont typeface="Wingdings"/>
              <a:buChar char="§"/>
            </a:pPr>
            <a:r>
              <a:rPr lang="en-US">
                <a:ea typeface="+mn-lt"/>
                <a:cs typeface="+mn-lt"/>
              </a:rPr>
              <a:t>Outcome measure is valid and accepted practice</a:t>
            </a:r>
          </a:p>
          <a:p>
            <a:pPr marL="285750" indent="-285750">
              <a:spcBef>
                <a:spcPct val="20000"/>
              </a:spcBef>
              <a:buFont typeface="Wingdings"/>
              <a:buChar char="§"/>
            </a:pPr>
            <a:r>
              <a:rPr lang="en-US">
                <a:ea typeface="+mn-lt"/>
                <a:cs typeface="+mn-lt"/>
              </a:rPr>
              <a:t>Inclusion and exclusion criteria are adequate </a:t>
            </a:r>
          </a:p>
          <a:p>
            <a:pPr marL="285750" indent="-285750">
              <a:spcBef>
                <a:spcPct val="20000"/>
              </a:spcBef>
              <a:buFont typeface="Wingdings"/>
              <a:buChar char="§"/>
            </a:pPr>
            <a:r>
              <a:rPr lang="en-US">
                <a:ea typeface="+mn-lt"/>
                <a:cs typeface="+mn-lt"/>
              </a:rPr>
              <a:t>Randomization resulted in similar groups</a:t>
            </a:r>
          </a:p>
          <a:p>
            <a:pPr marL="285750" indent="-285750">
              <a:spcBef>
                <a:spcPct val="20000"/>
              </a:spcBef>
              <a:buFont typeface="Wingdings"/>
              <a:buChar char="§"/>
            </a:pPr>
            <a:r>
              <a:rPr lang="en-US">
                <a:ea typeface="+mn-lt"/>
                <a:cs typeface="+mn-lt"/>
              </a:rPr>
              <a:t>Length of the study was appropriate to show effect</a:t>
            </a:r>
          </a:p>
          <a:p>
            <a:pPr marL="285750" indent="-285750">
              <a:spcBef>
                <a:spcPct val="20000"/>
              </a:spcBef>
              <a:buFont typeface="Wingdings"/>
              <a:buChar char="§"/>
            </a:pPr>
            <a:r>
              <a:rPr lang="en-US">
                <a:ea typeface="+mn-lt"/>
                <a:cs typeface="+mn-lt"/>
              </a:rPr>
              <a:t>Treatment regimen is appropriate</a:t>
            </a:r>
          </a:p>
          <a:p>
            <a:pPr marL="285750" indent="-285750">
              <a:spcBef>
                <a:spcPct val="20000"/>
              </a:spcBef>
              <a:buFont typeface="Wingdings"/>
              <a:buChar char="§"/>
            </a:pPr>
            <a:r>
              <a:rPr lang="en-US">
                <a:ea typeface="+mn-lt"/>
                <a:cs typeface="+mn-lt"/>
              </a:rPr>
              <a:t>Blinding was sufficient to mask data</a:t>
            </a:r>
          </a:p>
          <a:p>
            <a:pPr marL="285750" indent="-285750">
              <a:spcBef>
                <a:spcPct val="20000"/>
              </a:spcBef>
              <a:buFont typeface="Wingdings"/>
              <a:buChar char="§"/>
            </a:pPr>
            <a:r>
              <a:rPr lang="en-US">
                <a:ea typeface="+mn-lt"/>
                <a:cs typeface="+mn-lt"/>
              </a:rPr>
              <a:t>The author's conclusion was supported by the results</a:t>
            </a:r>
            <a:endParaRPr lang="en-US">
              <a:cs typeface="Calibri"/>
            </a:endParaRPr>
          </a:p>
          <a:p>
            <a:pPr marL="285750" indent="-285750">
              <a:spcBef>
                <a:spcPct val="20000"/>
              </a:spcBef>
              <a:buFont typeface="Wingdings"/>
              <a:buChar char="§"/>
            </a:pPr>
            <a:r>
              <a:rPr lang="en-US">
                <a:cs typeface="Calibri"/>
              </a:rPr>
              <a:t>Non-inferiority margin based on valid parameters</a:t>
            </a:r>
          </a:p>
          <a:p>
            <a:pPr marL="285750" indent="-285750">
              <a:spcBef>
                <a:spcPct val="20000"/>
              </a:spcBef>
              <a:buFont typeface="Wingdings"/>
              <a:buChar char="§"/>
            </a:pPr>
            <a:r>
              <a:rPr lang="en-US">
                <a:cs typeface="Calibri"/>
              </a:rPr>
              <a:t>Trial is not in response to a failed superiority trial</a:t>
            </a:r>
          </a:p>
          <a:p>
            <a:pPr>
              <a:spcBef>
                <a:spcPct val="20000"/>
              </a:spcBef>
            </a:pPr>
            <a:r>
              <a:rPr lang="en-US">
                <a:cs typeface="Calibri"/>
              </a:rPr>
              <a:t>Limitations:</a:t>
            </a:r>
          </a:p>
          <a:p>
            <a:pPr>
              <a:spcBef>
                <a:spcPct val="20000"/>
              </a:spcBef>
            </a:pPr>
            <a:r>
              <a:rPr lang="en-US">
                <a:cs typeface="Calibri"/>
              </a:rPr>
              <a:t>*</a:t>
            </a:r>
            <a:r>
              <a:rPr lang="en-US" err="1">
                <a:cs typeface="Calibri"/>
              </a:rPr>
              <a:t>mITT</a:t>
            </a:r>
            <a:r>
              <a:rPr lang="en-US">
                <a:cs typeface="Calibri"/>
              </a:rPr>
              <a:t> study</a:t>
            </a:r>
          </a:p>
          <a:p>
            <a:pPr>
              <a:spcBef>
                <a:spcPct val="20000"/>
              </a:spcBef>
            </a:pPr>
            <a:endParaRPr lang="en-US">
              <a:cs typeface="Calibri"/>
            </a:endParaRPr>
          </a:p>
          <a:p>
            <a:endParaRPr lang="en-US" sz="2400">
              <a:cs typeface="Calibri"/>
            </a:endParaRPr>
          </a:p>
        </p:txBody>
      </p:sp>
    </p:spTree>
    <p:extLst>
      <p:ext uri="{BB962C8B-B14F-4D97-AF65-F5344CB8AC3E}">
        <p14:creationId xmlns:p14="http://schemas.microsoft.com/office/powerpoint/2010/main" val="2980807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Rivaroxaban versus Warfarin in Nonvalvular Atrial Fibrillation</a:t>
            </a:r>
            <a:endParaRPr lang="en-US"/>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Article 2:  </a:t>
            </a:r>
            <a:br>
              <a:rPr lang="en-US" sz="4400"/>
            </a:br>
            <a:r>
              <a:rPr lang="en-US" sz="4400"/>
              <a:t>Patel </a:t>
            </a:r>
            <a:r>
              <a:rPr lang="en-US" sz="4400" i="1"/>
              <a:t>et al</a:t>
            </a:r>
          </a:p>
        </p:txBody>
      </p:sp>
      <p:sp>
        <p:nvSpPr>
          <p:cNvPr id="4" name="TextBox 3">
            <a:extLst>
              <a:ext uri="{FF2B5EF4-FFF2-40B4-BE49-F238E27FC236}">
                <a16:creationId xmlns:a16="http://schemas.microsoft.com/office/drawing/2014/main" id="{ADD26957-30DE-2584-6D13-8FC47261E760}"/>
              </a:ext>
            </a:extLst>
          </p:cNvPr>
          <p:cNvSpPr txBox="1"/>
          <p:nvPr/>
        </p:nvSpPr>
        <p:spPr>
          <a:xfrm>
            <a:off x="457200" y="6190593"/>
            <a:ext cx="6385034" cy="523220"/>
          </a:xfrm>
          <a:prstGeom prst="rect">
            <a:avLst/>
          </a:prstGeom>
          <a:noFill/>
        </p:spPr>
        <p:txBody>
          <a:bodyPr wrap="square" rtlCol="0">
            <a:spAutoFit/>
          </a:bodyPr>
          <a:lstStyle/>
          <a:p>
            <a:r>
              <a:rPr lang="en-US" sz="1400" b="0" i="0" u="none" strike="noStrike">
                <a:solidFill>
                  <a:srgbClr val="000000"/>
                </a:solidFill>
                <a:effectLst/>
                <a:latin typeface="Calibri" panose="020F0502020204030204" pitchFamily="34" charset="0"/>
              </a:rPr>
              <a:t>Patel M, Mahaffey K, Garg J </a:t>
            </a:r>
            <a:r>
              <a:rPr lang="en-US" sz="1400" b="0" i="1" u="none" strike="noStrike">
                <a:solidFill>
                  <a:srgbClr val="000000"/>
                </a:solidFill>
                <a:effectLst/>
                <a:latin typeface="Calibri" panose="020F0502020204030204" pitchFamily="34" charset="0"/>
              </a:rPr>
              <a:t>et al</a:t>
            </a:r>
            <a:r>
              <a:rPr lang="en-US" sz="1400" b="0" i="0" u="none" strike="noStrike">
                <a:solidFill>
                  <a:srgbClr val="000000"/>
                </a:solidFill>
                <a:effectLst/>
                <a:latin typeface="Calibri" panose="020F0502020204030204" pitchFamily="34" charset="0"/>
              </a:rPr>
              <a:t>. Rivaroxaban versus Warfarin in Nonvalvular Atrial Fibrillation. </a:t>
            </a:r>
            <a:r>
              <a:rPr lang="en-US" sz="1400" b="0" i="1" u="none" strike="noStrike">
                <a:solidFill>
                  <a:srgbClr val="000000"/>
                </a:solidFill>
                <a:effectLst/>
                <a:latin typeface="Calibri" panose="020F0502020204030204" pitchFamily="34" charset="0"/>
              </a:rPr>
              <a:t>New Eng J Med, </a:t>
            </a:r>
            <a:r>
              <a:rPr lang="en-US" sz="1400" b="0" i="0" u="none" strike="noStrike">
                <a:solidFill>
                  <a:srgbClr val="000000"/>
                </a:solidFill>
                <a:effectLst/>
                <a:latin typeface="Calibri" panose="020F0502020204030204" pitchFamily="34" charset="0"/>
              </a:rPr>
              <a:t>2011; 365(10): 883-891</a:t>
            </a:r>
            <a:r>
              <a:rPr lang="en-US" sz="1400" b="0" i="0" u="none" strike="noStrike">
                <a:solidFill>
                  <a:srgbClr val="2D3B45"/>
                </a:solidFill>
                <a:effectLst/>
                <a:latin typeface="Calibri" panose="020F0502020204030204" pitchFamily="34" charset="0"/>
              </a:rPr>
              <a:t>.</a:t>
            </a:r>
            <a:endParaRPr lang="en-US" sz="1400"/>
          </a:p>
        </p:txBody>
      </p:sp>
    </p:spTree>
    <p:extLst>
      <p:ext uri="{BB962C8B-B14F-4D97-AF65-F5344CB8AC3E}">
        <p14:creationId xmlns:p14="http://schemas.microsoft.com/office/powerpoint/2010/main" val="1523911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621425" y="1692166"/>
            <a:ext cx="7478110" cy="4572000"/>
          </a:xfrm>
        </p:spPr>
        <p:txBody>
          <a:bodyPr>
            <a:normAutofit/>
          </a:bodyPr>
          <a:lstStyle/>
          <a:p>
            <a:r>
              <a:rPr lang="en-US" sz="2000"/>
              <a:t>Multi-centered (1178 sites), randomized controlled trial – non-inferiority study</a:t>
            </a:r>
          </a:p>
          <a:p>
            <a:pPr marL="0" indent="0">
              <a:buNone/>
            </a:pPr>
            <a:endParaRPr lang="en-US" sz="2000"/>
          </a:p>
          <a:p>
            <a:r>
              <a:rPr lang="en-US" sz="2000"/>
              <a:t>Conducted across 45 countries from December 18, 2006 through June 17, 2009</a:t>
            </a:r>
          </a:p>
          <a:p>
            <a:pPr marL="0" indent="0">
              <a:buNone/>
            </a:pPr>
            <a:endParaRPr lang="en-US" sz="2000"/>
          </a:p>
          <a:p>
            <a:r>
              <a:rPr lang="en-US" sz="2000"/>
              <a:t>Primary </a:t>
            </a:r>
            <a:r>
              <a:rPr lang="en-US" sz="2000" b="1"/>
              <a:t>objective </a:t>
            </a:r>
            <a:r>
              <a:rPr lang="en-US" sz="2000"/>
              <a:t>was to determine if rivaroxaban was non-inferior to warfarin in reducing the rate of stroke or systemic embolism in patients with nonvalvular atrial fibrillation who were considered moderate-to-high risk for stroke</a:t>
            </a:r>
          </a:p>
          <a:p>
            <a:pPr marL="0" indent="0">
              <a:buNone/>
            </a:pPr>
            <a:endParaRPr lang="en-US" sz="2000"/>
          </a:p>
          <a:p>
            <a:r>
              <a:rPr lang="en-US" sz="2000" b="1"/>
              <a:t>Primary efficacy outcome </a:t>
            </a:r>
            <a:r>
              <a:rPr lang="en-US" sz="2000"/>
              <a:t>was stroke or systemic embolism</a:t>
            </a:r>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33</a:t>
            </a:fld>
            <a:endParaRPr lang="en-US"/>
          </a:p>
        </p:txBody>
      </p:sp>
    </p:spTree>
    <p:extLst>
      <p:ext uri="{BB962C8B-B14F-4D97-AF65-F5344CB8AC3E}">
        <p14:creationId xmlns:p14="http://schemas.microsoft.com/office/powerpoint/2010/main" val="3785221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621425" y="1692166"/>
            <a:ext cx="7478110" cy="4708634"/>
          </a:xfrm>
        </p:spPr>
        <p:txBody>
          <a:bodyPr>
            <a:normAutofit/>
          </a:bodyPr>
          <a:lstStyle/>
          <a:p>
            <a:r>
              <a:rPr lang="en-US" sz="2000" b="1"/>
              <a:t>Inclusion criteria:</a:t>
            </a:r>
            <a:endParaRPr lang="en-US" sz="2000"/>
          </a:p>
          <a:p>
            <a:pPr lvl="1"/>
            <a:r>
              <a:rPr lang="en-US" sz="1600"/>
              <a:t>men or women aged ≥18 years with non-valvular atrial fibrillation (as documented by ECG)</a:t>
            </a:r>
          </a:p>
          <a:p>
            <a:pPr lvl="1"/>
            <a:r>
              <a:rPr lang="en-US" sz="1600"/>
              <a:t>history of a prior ischemic stroke</a:t>
            </a:r>
          </a:p>
          <a:p>
            <a:pPr lvl="1"/>
            <a:r>
              <a:rPr lang="en-US" sz="1600"/>
              <a:t>if female must be postmenopausal (for at least 2 years), surgically sterile, abstinent, or if sexually active, be practicing an effective method of birth control before entry and throughout the study and, for those of childbearing potential, have a negative serum β-</a:t>
            </a:r>
            <a:r>
              <a:rPr lang="en-US" sz="1600" err="1"/>
              <a:t>hCG</a:t>
            </a:r>
            <a:r>
              <a:rPr lang="en-US" sz="1600"/>
              <a:t> pregnancy test at screening. </a:t>
            </a:r>
          </a:p>
          <a:p>
            <a:pPr marL="0" indent="0">
              <a:buNone/>
            </a:pPr>
            <a:endParaRPr lang="en-US" sz="2000"/>
          </a:p>
          <a:p>
            <a:r>
              <a:rPr lang="en-US" sz="2000" b="1"/>
              <a:t>Exclusion criteria:</a:t>
            </a:r>
            <a:endParaRPr lang="en-US" sz="2000"/>
          </a:p>
          <a:p>
            <a:pPr lvl="1"/>
            <a:r>
              <a:rPr lang="en-US" sz="1600"/>
              <a:t>patients with cardiac related conditions (mitral valve stenosis, prosthetic heart valve, left ventricular thrombus, active endocarditis)</a:t>
            </a:r>
          </a:p>
          <a:p>
            <a:pPr lvl="1"/>
            <a:r>
              <a:rPr lang="en-US" sz="1600"/>
              <a:t>Patients with a high risk of hemorrhage </a:t>
            </a:r>
          </a:p>
          <a:p>
            <a:pPr lvl="1"/>
            <a:r>
              <a:rPr lang="en-US" sz="1600"/>
              <a:t>Patients who presented with other concomitant conditions that required additional therapy</a:t>
            </a:r>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34</a:t>
            </a:fld>
            <a:endParaRPr lang="en-US"/>
          </a:p>
        </p:txBody>
      </p:sp>
    </p:spTree>
    <p:extLst>
      <p:ext uri="{BB962C8B-B14F-4D97-AF65-F5344CB8AC3E}">
        <p14:creationId xmlns:p14="http://schemas.microsoft.com/office/powerpoint/2010/main" val="142446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621425" y="788276"/>
            <a:ext cx="7271844" cy="4572000"/>
          </a:xfrm>
        </p:spPr>
        <p:txBody>
          <a:bodyPr>
            <a:normAutofit/>
          </a:bodyPr>
          <a:lstStyle/>
          <a:p>
            <a:r>
              <a:rPr lang="en-US" sz="2000" b="0" i="0" u="none" strike="noStrike">
                <a:solidFill>
                  <a:srgbClr val="000000"/>
                </a:solidFill>
                <a:effectLst/>
                <a:latin typeface="Calibri" panose="020F0502020204030204" pitchFamily="34" charset="0"/>
              </a:rPr>
              <a:t>A total of 14,262 patients were </a:t>
            </a:r>
            <a:r>
              <a:rPr lang="en-US" sz="2000" b="1" i="0" u="none" strike="noStrike">
                <a:solidFill>
                  <a:srgbClr val="000000"/>
                </a:solidFill>
                <a:effectLst/>
                <a:latin typeface="Calibri" panose="020F0502020204030204" pitchFamily="34" charset="0"/>
              </a:rPr>
              <a:t>randomized</a:t>
            </a:r>
            <a:r>
              <a:rPr lang="en-US" sz="2000" b="0" i="0" u="none" strike="noStrike">
                <a:solidFill>
                  <a:srgbClr val="000000"/>
                </a:solidFill>
                <a:effectLst/>
                <a:latin typeface="Calibri" panose="020F0502020204030204" pitchFamily="34" charset="0"/>
              </a:rPr>
              <a:t>, with 7131 being assigned to the rivaroxaban group and 7133 to the warfarin group, resulting in a 1:1 ratio</a:t>
            </a:r>
            <a:endParaRPr lang="en-US" sz="2000"/>
          </a:p>
          <a:p>
            <a:r>
              <a:rPr lang="en-US" sz="2000"/>
              <a:t>Participants were randomized to receive rivaroxaban 20mg daily or adjusted-dose of warfarin to a targeted INR of 2.0 to 3.0. </a:t>
            </a:r>
          </a:p>
          <a:p>
            <a:r>
              <a:rPr lang="en-US" sz="2000"/>
              <a:t>Both groups also received a placebo (double-dummy)</a:t>
            </a:r>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35</a:t>
            </a:fld>
            <a:endParaRPr lang="en-US"/>
          </a:p>
        </p:txBody>
      </p:sp>
    </p:spTree>
    <p:extLst>
      <p:ext uri="{BB962C8B-B14F-4D97-AF65-F5344CB8AC3E}">
        <p14:creationId xmlns:p14="http://schemas.microsoft.com/office/powerpoint/2010/main" val="3706123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621425" y="1692166"/>
            <a:ext cx="7478110" cy="4572000"/>
          </a:xfrm>
        </p:spPr>
        <p:txBody>
          <a:bodyPr>
            <a:normAutofit/>
          </a:bodyPr>
          <a:lstStyle/>
          <a:p>
            <a:r>
              <a:rPr lang="en-US" sz="2000">
                <a:solidFill>
                  <a:schemeClr val="tx1"/>
                </a:solidFill>
              </a:rPr>
              <a:t>Data analysis:</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PP</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Alpha was set at 0.025</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Power was set at 95%</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14,000 participants needed to meet power</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14,262 patient randomized in study and analyzed by PP</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Power was met</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Primary efficacy outcome was occurrence of stroke or systemic embolism</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Type of data was ratio</a:t>
            </a:r>
          </a:p>
          <a:p>
            <a:pPr marL="1371600" rtl="0" fontAlgn="base">
              <a:spcBef>
                <a:spcPts val="0"/>
              </a:spcBef>
              <a:spcAft>
                <a:spcPts val="0"/>
              </a:spcAft>
              <a:buFont typeface="+mj-lt"/>
              <a:buAutoNum type="arabicPeriod"/>
            </a:pPr>
            <a:r>
              <a:rPr lang="en-US" sz="2000" b="0" i="0" u="none" strike="noStrike">
                <a:solidFill>
                  <a:schemeClr val="tx1"/>
                </a:solidFill>
                <a:effectLst/>
                <a:latin typeface="Calibri" panose="020F0502020204030204" pitchFamily="34" charset="0"/>
              </a:rPr>
              <a:t>Cox proportional hazards model </a:t>
            </a:r>
          </a:p>
          <a:p>
            <a:pPr marL="1371600" rtl="0" fontAlgn="base">
              <a:spcBef>
                <a:spcPts val="0"/>
              </a:spcBef>
              <a:spcAft>
                <a:spcPts val="0"/>
              </a:spcAft>
              <a:buFont typeface="+mj-lt"/>
              <a:buAutoNum type="arabicPeriod"/>
            </a:pPr>
            <a:r>
              <a:rPr lang="en-US" sz="2000">
                <a:solidFill>
                  <a:schemeClr val="tx1"/>
                </a:solidFill>
                <a:latin typeface="Calibri" panose="020F0502020204030204" pitchFamily="34" charset="0"/>
              </a:rPr>
              <a:t>S</a:t>
            </a:r>
            <a:r>
              <a:rPr lang="en-US" sz="2000" b="0" i="0" u="none" strike="noStrike">
                <a:solidFill>
                  <a:schemeClr val="tx1"/>
                </a:solidFill>
                <a:effectLst/>
                <a:latin typeface="Calibri" panose="020F0502020204030204" pitchFamily="34" charset="0"/>
              </a:rPr>
              <a:t>tatistical test was deemed appropriate</a:t>
            </a:r>
          </a:p>
          <a:p>
            <a:endParaRPr lang="en-US" sz="2000"/>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36</a:t>
            </a:fld>
            <a:endParaRPr lang="en-US"/>
          </a:p>
        </p:txBody>
      </p:sp>
    </p:spTree>
    <p:extLst>
      <p:ext uri="{BB962C8B-B14F-4D97-AF65-F5344CB8AC3E}">
        <p14:creationId xmlns:p14="http://schemas.microsoft.com/office/powerpoint/2010/main" val="3602823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631936" y="788276"/>
            <a:ext cx="7271844" cy="4572000"/>
          </a:xfrm>
        </p:spPr>
        <p:txBody>
          <a:bodyPr>
            <a:normAutofit/>
          </a:bodyPr>
          <a:lstStyle/>
          <a:p>
            <a:r>
              <a:rPr lang="en-US" sz="2000" b="0" i="0" u="none" strike="noStrike">
                <a:solidFill>
                  <a:srgbClr val="000000"/>
                </a:solidFill>
                <a:effectLst/>
                <a:latin typeface="Calibri" panose="020F0502020204030204" pitchFamily="34" charset="0"/>
              </a:rPr>
              <a:t>For the </a:t>
            </a:r>
            <a:r>
              <a:rPr lang="en-US" sz="2000" b="1" i="0" u="none" strike="noStrike">
                <a:solidFill>
                  <a:srgbClr val="000000"/>
                </a:solidFill>
                <a:effectLst/>
                <a:latin typeface="Calibri" panose="020F0502020204030204" pitchFamily="34" charset="0"/>
              </a:rPr>
              <a:t>primary outcome</a:t>
            </a:r>
            <a:r>
              <a:rPr lang="en-US" sz="2000" b="0" i="0" u="none" strike="noStrike">
                <a:solidFill>
                  <a:srgbClr val="000000"/>
                </a:solidFill>
                <a:effectLst/>
                <a:latin typeface="Calibri" panose="020F0502020204030204" pitchFamily="34" charset="0"/>
              </a:rPr>
              <a:t>, being the occurrence of stroke or systemic embolism, results showed that a total of 188 (1.7%) of participants on the rivaroxaban treatment group vs 241 (2.2%) of participants on the warfarin arm (P-value &lt;0.001; 95% CI 0.79 [0.66-0.96]) reported the occurrence. </a:t>
            </a:r>
          </a:p>
          <a:p>
            <a:r>
              <a:rPr lang="en-US" sz="2000" b="0" i="0" u="none" strike="noStrike">
                <a:solidFill>
                  <a:srgbClr val="000000"/>
                </a:solidFill>
                <a:effectLst/>
                <a:latin typeface="Calibri" panose="020F0502020204030204" pitchFamily="34" charset="0"/>
              </a:rPr>
              <a:t>Major and nonmajor bleeding occurred in 1475 (20.7%) of patients on the rivaroxaban group vs 1449 (20.3%) of patients in the warfarin group.</a:t>
            </a:r>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37</a:t>
            </a:fld>
            <a:endParaRPr lang="en-US"/>
          </a:p>
        </p:txBody>
      </p:sp>
    </p:spTree>
    <p:extLst>
      <p:ext uri="{BB962C8B-B14F-4D97-AF65-F5344CB8AC3E}">
        <p14:creationId xmlns:p14="http://schemas.microsoft.com/office/powerpoint/2010/main" val="59762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0C76-CDEC-F9C9-E3F2-A9C0FDCE9EB4}"/>
              </a:ext>
            </a:extLst>
          </p:cNvPr>
          <p:cNvSpPr>
            <a:spLocks noGrp="1"/>
          </p:cNvSpPr>
          <p:nvPr>
            <p:ph idx="1"/>
          </p:nvPr>
        </p:nvSpPr>
        <p:spPr>
          <a:xfrm>
            <a:off x="500556" y="1502980"/>
            <a:ext cx="7271844" cy="4572000"/>
          </a:xfrm>
        </p:spPr>
        <p:txBody>
          <a:bodyPr>
            <a:normAutofit fontScale="92500" lnSpcReduction="20000"/>
          </a:bodyPr>
          <a:lstStyle/>
          <a:p>
            <a:r>
              <a:rPr lang="en-US" sz="2000" b="1" i="0" u="none" strike="noStrike">
                <a:solidFill>
                  <a:schemeClr val="tx1"/>
                </a:solidFill>
                <a:effectLst/>
                <a:latin typeface="Calibri" panose="020F0502020204030204" pitchFamily="34" charset="0"/>
              </a:rPr>
              <a:t>Strengths</a:t>
            </a:r>
            <a:r>
              <a:rPr lang="en-US" sz="2000" b="0" i="0" u="none" strike="noStrike">
                <a:solidFill>
                  <a:schemeClr val="tx1"/>
                </a:solidFill>
                <a:effectLst/>
                <a:latin typeface="Calibri" panose="020F0502020204030204" pitchFamily="34" charset="0"/>
              </a:rPr>
              <a:t>:</a:t>
            </a:r>
          </a:p>
          <a:p>
            <a:pPr marL="342900" indent="-342900">
              <a:buFont typeface="+mj-lt"/>
              <a:buAutoNum type="arabicPeriod"/>
            </a:pPr>
            <a:r>
              <a:rPr lang="en-US" sz="2000">
                <a:solidFill>
                  <a:schemeClr val="tx1"/>
                </a:solidFill>
              </a:rPr>
              <a:t>Power being set and met </a:t>
            </a:r>
          </a:p>
          <a:p>
            <a:pPr marL="342900" indent="-342900">
              <a:buFont typeface="+mj-lt"/>
              <a:buAutoNum type="arabicPeriod"/>
            </a:pPr>
            <a:r>
              <a:rPr lang="en-US" sz="2000">
                <a:solidFill>
                  <a:schemeClr val="tx1"/>
                </a:solidFill>
              </a:rPr>
              <a:t>Appropriate biostatistical test used</a:t>
            </a:r>
          </a:p>
          <a:p>
            <a:pPr marL="342900" indent="-342900">
              <a:buFont typeface="+mj-lt"/>
              <a:buAutoNum type="arabicPeriod"/>
            </a:pPr>
            <a:r>
              <a:rPr lang="en-US" sz="2000">
                <a:solidFill>
                  <a:schemeClr val="tx1"/>
                </a:solidFill>
              </a:rPr>
              <a:t>Outcome measure valid</a:t>
            </a:r>
          </a:p>
          <a:p>
            <a:pPr marL="342900" indent="-342900">
              <a:buFont typeface="+mj-lt"/>
              <a:buAutoNum type="arabicPeriod"/>
            </a:pPr>
            <a:r>
              <a:rPr lang="en-US" sz="2000">
                <a:solidFill>
                  <a:schemeClr val="tx1"/>
                </a:solidFill>
              </a:rPr>
              <a:t>Inclusion and exclusion criteria 			         established</a:t>
            </a:r>
          </a:p>
          <a:p>
            <a:pPr marL="342900" indent="-342900">
              <a:buFont typeface="+mj-lt"/>
              <a:buAutoNum type="arabicPeriod"/>
            </a:pPr>
            <a:r>
              <a:rPr lang="en-US" sz="2000">
                <a:solidFill>
                  <a:schemeClr val="tx1"/>
                </a:solidFill>
              </a:rPr>
              <a:t>Length of study</a:t>
            </a:r>
          </a:p>
          <a:p>
            <a:pPr marL="342900" indent="-342900">
              <a:buFont typeface="+mj-lt"/>
              <a:buAutoNum type="arabicPeriod"/>
            </a:pPr>
            <a:r>
              <a:rPr lang="en-US" sz="2000">
                <a:solidFill>
                  <a:schemeClr val="tx1"/>
                </a:solidFill>
              </a:rPr>
              <a:t>Randomization</a:t>
            </a:r>
          </a:p>
          <a:p>
            <a:pPr marL="342900" indent="-342900">
              <a:buFont typeface="+mj-lt"/>
              <a:buAutoNum type="arabicPeriod"/>
            </a:pPr>
            <a:r>
              <a:rPr lang="en-US" sz="2000">
                <a:solidFill>
                  <a:schemeClr val="tx1"/>
                </a:solidFill>
              </a:rPr>
              <a:t>Treatment regimen appropriate</a:t>
            </a:r>
          </a:p>
          <a:p>
            <a:pPr marL="342900" indent="-342900">
              <a:buFont typeface="+mj-lt"/>
              <a:buAutoNum type="arabicPeriod"/>
            </a:pPr>
            <a:r>
              <a:rPr lang="en-US" sz="2000">
                <a:solidFill>
                  <a:schemeClr val="tx1"/>
                </a:solidFill>
              </a:rPr>
              <a:t>Blinding</a:t>
            </a:r>
          </a:p>
          <a:p>
            <a:pPr marL="342900" indent="-342900">
              <a:buFont typeface="+mj-lt"/>
              <a:buAutoNum type="arabicPeriod"/>
            </a:pPr>
            <a:r>
              <a:rPr lang="en-US" sz="2000">
                <a:solidFill>
                  <a:schemeClr val="tx1"/>
                </a:solidFill>
              </a:rPr>
              <a:t>Authors conclusion supported </a:t>
            </a:r>
          </a:p>
          <a:p>
            <a:pPr marL="342900" indent="-342900">
              <a:buFont typeface="+mj-lt"/>
              <a:buAutoNum type="arabicPeriod"/>
            </a:pPr>
            <a:r>
              <a:rPr lang="en-US" sz="2000">
                <a:solidFill>
                  <a:schemeClr val="tx1"/>
                </a:solidFill>
              </a:rPr>
              <a:t>Analyzed PP</a:t>
            </a:r>
          </a:p>
          <a:p>
            <a:pPr marL="342900" indent="-342900">
              <a:buFont typeface="+mj-lt"/>
              <a:buAutoNum type="arabicPeriod"/>
            </a:pPr>
            <a:r>
              <a:rPr lang="en-US" sz="2000">
                <a:solidFill>
                  <a:schemeClr val="tx1"/>
                </a:solidFill>
              </a:rPr>
              <a:t>Non-inferiority margin based on valid parameters</a:t>
            </a:r>
          </a:p>
          <a:p>
            <a:pPr marL="342900" indent="-342900">
              <a:buFont typeface="+mj-lt"/>
              <a:buAutoNum type="arabicPeriod"/>
            </a:pPr>
            <a:r>
              <a:rPr lang="en-US" sz="2000">
                <a:solidFill>
                  <a:schemeClr val="tx1"/>
                </a:solidFill>
              </a:rPr>
              <a:t>Trial was not in response to a failed superiority study</a:t>
            </a:r>
          </a:p>
          <a:p>
            <a:pPr marL="342900" indent="-342900">
              <a:buFont typeface="+mj-lt"/>
              <a:buAutoNum type="arabicPeriod"/>
            </a:pPr>
            <a:endParaRPr lang="en-US" sz="2000">
              <a:solidFill>
                <a:schemeClr val="tx1"/>
              </a:solidFill>
            </a:endParaRPr>
          </a:p>
          <a:p>
            <a:pPr>
              <a:buFont typeface="Arial" panose="020B0604020202020204" pitchFamily="34" charset="0"/>
              <a:buChar char="•"/>
            </a:pPr>
            <a:r>
              <a:rPr lang="en-US" sz="2000">
                <a:solidFill>
                  <a:schemeClr val="tx1"/>
                </a:solidFill>
              </a:rPr>
              <a:t>No major </a:t>
            </a:r>
            <a:r>
              <a:rPr lang="en-US" sz="2000" b="1">
                <a:solidFill>
                  <a:schemeClr val="tx1"/>
                </a:solidFill>
              </a:rPr>
              <a:t>limitations</a:t>
            </a:r>
            <a:r>
              <a:rPr lang="en-US" sz="2000">
                <a:solidFill>
                  <a:schemeClr val="tx1"/>
                </a:solidFill>
              </a:rPr>
              <a:t> found or discussed</a:t>
            </a:r>
          </a:p>
          <a:p>
            <a:pPr marL="0" indent="0">
              <a:buNone/>
            </a:pPr>
            <a:endParaRPr lang="en-US"/>
          </a:p>
        </p:txBody>
      </p:sp>
      <p:sp>
        <p:nvSpPr>
          <p:cNvPr id="3" name="Title 2">
            <a:extLst>
              <a:ext uri="{FF2B5EF4-FFF2-40B4-BE49-F238E27FC236}">
                <a16:creationId xmlns:a16="http://schemas.microsoft.com/office/drawing/2014/main" id="{9CD44870-EAB1-D345-132C-336FC5C46A20}"/>
              </a:ext>
            </a:extLst>
          </p:cNvPr>
          <p:cNvSpPr>
            <a:spLocks noGrp="1"/>
          </p:cNvSpPr>
          <p:nvPr>
            <p:ph type="title"/>
          </p:nvPr>
        </p:nvSpPr>
        <p:spPr>
          <a:xfrm>
            <a:off x="352095" y="173420"/>
            <a:ext cx="2819400" cy="1676400"/>
          </a:xfrm>
        </p:spPr>
        <p:txBody>
          <a:bodyPr/>
          <a:lstStyle/>
          <a:p>
            <a:r>
              <a:rPr kumimoji="0" lang="en-US" sz="4400" b="0" i="0"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Patel </a:t>
            </a:r>
            <a:r>
              <a:rPr kumimoji="0" lang="en-US" sz="4400" b="0" i="1" u="none" strike="noStrike" kern="1200" cap="none" spc="0" normalizeH="0" baseline="0" noProof="0">
                <a:ln>
                  <a:noFill/>
                </a:ln>
                <a:gradFill>
                  <a:gsLst>
                    <a:gs pos="0">
                      <a:prstClr val="black">
                        <a:lumMod val="50000"/>
                      </a:prstClr>
                    </a:gs>
                    <a:gs pos="61000">
                      <a:prstClr val="black"/>
                    </a:gs>
                  </a:gsLst>
                  <a:lin ang="5400000" scaled="0"/>
                </a:gradFill>
                <a:effectLst/>
                <a:uLnTx/>
                <a:uFillTx/>
                <a:latin typeface="Calibri"/>
                <a:ea typeface="+mj-ea"/>
                <a:cs typeface="+mj-cs"/>
              </a:rPr>
              <a:t>et al</a:t>
            </a:r>
            <a:endParaRPr lang="en-US"/>
          </a:p>
        </p:txBody>
      </p:sp>
      <p:sp>
        <p:nvSpPr>
          <p:cNvPr id="4" name="Slide Number Placeholder 3">
            <a:extLst>
              <a:ext uri="{FF2B5EF4-FFF2-40B4-BE49-F238E27FC236}">
                <a16:creationId xmlns:a16="http://schemas.microsoft.com/office/drawing/2014/main" id="{E6F4895D-5D6E-1871-E3AB-E9A48B42D56B}"/>
              </a:ext>
            </a:extLst>
          </p:cNvPr>
          <p:cNvSpPr>
            <a:spLocks noGrp="1"/>
          </p:cNvSpPr>
          <p:nvPr>
            <p:ph type="sldNum" sz="quarter" idx="11"/>
          </p:nvPr>
        </p:nvSpPr>
        <p:spPr/>
        <p:txBody>
          <a:bodyPr/>
          <a:lstStyle/>
          <a:p>
            <a:fld id="{E1E10CA4-7C7A-4B41-92DA-29907AB73E56}" type="slidenum">
              <a:rPr lang="en-US" smtClean="0"/>
              <a:pPr/>
              <a:t>38</a:t>
            </a:fld>
            <a:endParaRPr lang="en-US"/>
          </a:p>
        </p:txBody>
      </p:sp>
      <p:sp>
        <p:nvSpPr>
          <p:cNvPr id="5" name="TextBox 4">
            <a:extLst>
              <a:ext uri="{FF2B5EF4-FFF2-40B4-BE49-F238E27FC236}">
                <a16:creationId xmlns:a16="http://schemas.microsoft.com/office/drawing/2014/main" id="{E6CFB402-2AF0-04DF-3863-181EA931E06E}"/>
              </a:ext>
            </a:extLst>
          </p:cNvPr>
          <p:cNvSpPr txBox="1"/>
          <p:nvPr/>
        </p:nvSpPr>
        <p:spPr>
          <a:xfrm>
            <a:off x="4782208" y="1124607"/>
            <a:ext cx="3555124" cy="2554545"/>
          </a:xfrm>
          <a:prstGeom prst="rect">
            <a:avLst/>
          </a:prstGeom>
          <a:noFill/>
          <a:ln>
            <a:solidFill>
              <a:schemeClr val="tx1"/>
            </a:solidFill>
          </a:ln>
        </p:spPr>
        <p:txBody>
          <a:bodyPr wrap="square" rtlCol="0">
            <a:spAutoFit/>
          </a:bodyPr>
          <a:lstStyle/>
          <a:p>
            <a:pPr algn="ctr"/>
            <a:r>
              <a:rPr lang="en-US" sz="2000" b="1"/>
              <a:t>Authors conclusion:</a:t>
            </a:r>
          </a:p>
          <a:p>
            <a:pPr algn="ctr"/>
            <a:endParaRPr lang="en-US" sz="2000" b="1"/>
          </a:p>
          <a:p>
            <a:r>
              <a:rPr lang="en-US" sz="2000"/>
              <a:t>Rivaroxaban was non-inferior to warfarin in preventing stroke or a systemic embolism in patients with nonvalvular atrial fibrillation</a:t>
            </a:r>
          </a:p>
          <a:p>
            <a:endParaRPr lang="en-US" sz="2000"/>
          </a:p>
        </p:txBody>
      </p:sp>
      <p:sp>
        <p:nvSpPr>
          <p:cNvPr id="6" name="TextBox 5">
            <a:extLst>
              <a:ext uri="{FF2B5EF4-FFF2-40B4-BE49-F238E27FC236}">
                <a16:creationId xmlns:a16="http://schemas.microsoft.com/office/drawing/2014/main" id="{09734D6E-819B-8F48-E497-507A30E1CB90}"/>
              </a:ext>
            </a:extLst>
          </p:cNvPr>
          <p:cNvSpPr txBox="1"/>
          <p:nvPr/>
        </p:nvSpPr>
        <p:spPr>
          <a:xfrm>
            <a:off x="2501462" y="6074979"/>
            <a:ext cx="4141076" cy="461665"/>
          </a:xfrm>
          <a:prstGeom prst="rect">
            <a:avLst/>
          </a:prstGeom>
          <a:noFill/>
        </p:spPr>
        <p:txBody>
          <a:bodyPr wrap="square" rtlCol="0">
            <a:spAutoFit/>
          </a:bodyPr>
          <a:lstStyle/>
          <a:p>
            <a:r>
              <a:rPr lang="en-US" sz="2400" b="1" i="1"/>
              <a:t>Level I with minor limitations</a:t>
            </a:r>
          </a:p>
        </p:txBody>
      </p:sp>
    </p:spTree>
    <p:extLst>
      <p:ext uri="{BB962C8B-B14F-4D97-AF65-F5344CB8AC3E}">
        <p14:creationId xmlns:p14="http://schemas.microsoft.com/office/powerpoint/2010/main" val="101843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6316376" cy="2598311"/>
          </a:xfrm>
        </p:spPr>
        <p:txBody>
          <a:bodyPr anchor="ctr" anchorCtr="0">
            <a:normAutofit/>
          </a:bodyPr>
          <a:lstStyle/>
          <a:p>
            <a:r>
              <a:rPr lang="en-US" sz="4000"/>
              <a:t>Article 3: </a:t>
            </a:r>
            <a:br>
              <a:rPr lang="en-US" sz="4000"/>
            </a:br>
            <a:r>
              <a:rPr lang="en-US" sz="4000"/>
              <a:t>Giugliano </a:t>
            </a:r>
            <a:r>
              <a:rPr lang="en-US" sz="4000" i="1"/>
              <a:t>et al</a:t>
            </a:r>
            <a:br>
              <a:rPr lang="en-US" sz="4000" i="1"/>
            </a:br>
            <a:br>
              <a:rPr lang="en-US" sz="4000" i="1"/>
            </a:br>
            <a:r>
              <a:rPr lang="en-US" sz="2000" err="1"/>
              <a:t>Edoxaban</a:t>
            </a:r>
            <a:r>
              <a:rPr lang="en-US" sz="2000"/>
              <a:t> versus warfarin in patients with atrial fibrillation</a:t>
            </a:r>
          </a:p>
        </p:txBody>
      </p:sp>
      <p:sp>
        <p:nvSpPr>
          <p:cNvPr id="4" name="TextBox 3">
            <a:extLst>
              <a:ext uri="{FF2B5EF4-FFF2-40B4-BE49-F238E27FC236}">
                <a16:creationId xmlns:a16="http://schemas.microsoft.com/office/drawing/2014/main" id="{013FC93A-2F00-A519-DDB2-DFB69D224783}"/>
              </a:ext>
            </a:extLst>
          </p:cNvPr>
          <p:cNvSpPr txBox="1"/>
          <p:nvPr/>
        </p:nvSpPr>
        <p:spPr>
          <a:xfrm>
            <a:off x="505715" y="6117928"/>
            <a:ext cx="58953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highlight>
                  <a:srgbClr val="FFFFFF"/>
                </a:highlight>
                <a:cs typeface="Calibri"/>
              </a:rPr>
              <a:t>Giugliano RP, Ruff CT, </a:t>
            </a:r>
            <a:r>
              <a:rPr lang="en-US" sz="1200" err="1">
                <a:highlight>
                  <a:srgbClr val="FFFFFF"/>
                </a:highlight>
                <a:cs typeface="Calibri"/>
              </a:rPr>
              <a:t>Braunwald</a:t>
            </a:r>
            <a:r>
              <a:rPr lang="en-US" sz="1200">
                <a:highlight>
                  <a:srgbClr val="FFFFFF"/>
                </a:highlight>
                <a:cs typeface="Calibri"/>
              </a:rPr>
              <a:t> E, </a:t>
            </a:r>
            <a:r>
              <a:rPr lang="en-US" sz="1200" i="1">
                <a:highlight>
                  <a:srgbClr val="FFFFFF"/>
                </a:highlight>
                <a:cs typeface="Calibri"/>
              </a:rPr>
              <a:t>et al</a:t>
            </a:r>
            <a:r>
              <a:rPr lang="en-US" sz="1200">
                <a:highlight>
                  <a:srgbClr val="FFFFFF"/>
                </a:highlight>
                <a:cs typeface="Calibri"/>
              </a:rPr>
              <a:t>. </a:t>
            </a:r>
            <a:r>
              <a:rPr lang="en-US" sz="1200" err="1">
                <a:highlight>
                  <a:srgbClr val="FFFFFF"/>
                </a:highlight>
                <a:cs typeface="Calibri"/>
              </a:rPr>
              <a:t>Edoxaban</a:t>
            </a:r>
            <a:r>
              <a:rPr lang="en-US" sz="1200">
                <a:highlight>
                  <a:srgbClr val="FFFFFF"/>
                </a:highlight>
                <a:cs typeface="Calibri"/>
              </a:rPr>
              <a:t> versus warfarin in patients with atrial fibrillation. N Engl J Med. 2013 Nov 28; 369(22): 2093-104</a:t>
            </a:r>
            <a:endParaRPr lang="en-US" sz="1200"/>
          </a:p>
        </p:txBody>
      </p:sp>
    </p:spTree>
    <p:extLst>
      <p:ext uri="{BB962C8B-B14F-4D97-AF65-F5344CB8AC3E}">
        <p14:creationId xmlns:p14="http://schemas.microsoft.com/office/powerpoint/2010/main" val="152391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D6343-9B29-7023-72D1-3E3CDACBE54E}"/>
              </a:ext>
            </a:extLst>
          </p:cNvPr>
          <p:cNvSpPr>
            <a:spLocks noGrp="1"/>
          </p:cNvSpPr>
          <p:nvPr>
            <p:ph type="sldNum" sz="quarter" idx="11"/>
          </p:nvPr>
        </p:nvSpPr>
        <p:spPr/>
        <p:txBody>
          <a:bodyPr/>
          <a:lstStyle/>
          <a:p>
            <a:fld id="{E1E10CA4-7C7A-4B41-92DA-29907AB73E56}" type="slidenum">
              <a:rPr lang="en-US" smtClean="0"/>
              <a:pPr/>
              <a:t>4</a:t>
            </a:fld>
            <a:endParaRPr lang="en-US"/>
          </a:p>
        </p:txBody>
      </p:sp>
      <p:sp>
        <p:nvSpPr>
          <p:cNvPr id="14" name="TextBox 13">
            <a:extLst>
              <a:ext uri="{FF2B5EF4-FFF2-40B4-BE49-F238E27FC236}">
                <a16:creationId xmlns:a16="http://schemas.microsoft.com/office/drawing/2014/main" id="{3911F43A-DEE3-D092-B88D-F6A2F8398E11}"/>
              </a:ext>
            </a:extLst>
          </p:cNvPr>
          <p:cNvSpPr txBox="1"/>
          <p:nvPr/>
        </p:nvSpPr>
        <p:spPr>
          <a:xfrm>
            <a:off x="461319" y="345989"/>
            <a:ext cx="7694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a:cs typeface="Calibri"/>
              </a:rPr>
              <a:t>Atrial Fibrillation (AF</a:t>
            </a:r>
            <a:r>
              <a:rPr lang="en-US" sz="3600" b="1" err="1">
                <a:cs typeface="Calibri"/>
              </a:rPr>
              <a:t>ib</a:t>
            </a:r>
            <a:r>
              <a:rPr lang="en-US" sz="3600" b="1">
                <a:cs typeface="Calibri"/>
              </a:rPr>
              <a:t> or AF</a:t>
            </a:r>
            <a:r>
              <a:rPr lang="en-GB" sz="3600" b="1">
                <a:cs typeface="Calibri"/>
              </a:rPr>
              <a:t>)</a:t>
            </a:r>
            <a:endParaRPr lang="en-US"/>
          </a:p>
        </p:txBody>
      </p:sp>
      <p:sp>
        <p:nvSpPr>
          <p:cNvPr id="2" name="TextBox 1">
            <a:extLst>
              <a:ext uri="{FF2B5EF4-FFF2-40B4-BE49-F238E27FC236}">
                <a16:creationId xmlns:a16="http://schemas.microsoft.com/office/drawing/2014/main" id="{76956407-2705-61C6-DD0B-FF2455D15559}"/>
              </a:ext>
            </a:extLst>
          </p:cNvPr>
          <p:cNvSpPr txBox="1"/>
          <p:nvPr/>
        </p:nvSpPr>
        <p:spPr>
          <a:xfrm>
            <a:off x="18361152" y="768096"/>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77F5C8FC-476F-D42F-0FA0-F6C7BC0FF85A}"/>
              </a:ext>
            </a:extLst>
          </p:cNvPr>
          <p:cNvSpPr txBox="1"/>
          <p:nvPr/>
        </p:nvSpPr>
        <p:spPr>
          <a:xfrm>
            <a:off x="575733" y="1727200"/>
            <a:ext cx="80264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panose="05000000000000000000" pitchFamily="2" charset="2"/>
              <a:buChar char="§"/>
            </a:pPr>
            <a:r>
              <a:rPr lang="en-GB" sz="2400" b="0" i="0" u="none" strike="noStrike">
                <a:solidFill>
                  <a:srgbClr val="000000"/>
                </a:solidFill>
                <a:latin typeface="Calibri"/>
                <a:ea typeface="Calibri"/>
                <a:cs typeface="Calibri"/>
              </a:rPr>
              <a:t>Atrial Fibrillation (AF</a:t>
            </a:r>
            <a:r>
              <a:rPr lang="en-US" sz="2400" b="0" i="0" u="none" strike="noStrike" err="1">
                <a:solidFill>
                  <a:srgbClr val="000000"/>
                </a:solidFill>
                <a:latin typeface="Calibri"/>
                <a:ea typeface="Calibri"/>
                <a:cs typeface="Calibri"/>
              </a:rPr>
              <a:t>ib</a:t>
            </a:r>
            <a:r>
              <a:rPr lang="en-GB" sz="2400" b="0" i="0" u="none" strike="noStrike">
                <a:solidFill>
                  <a:srgbClr val="000000"/>
                </a:solidFill>
                <a:latin typeface="Calibri"/>
                <a:ea typeface="Calibri"/>
                <a:cs typeface="Calibri"/>
              </a:rPr>
              <a:t>) is a cardiac arrhythmia where the atria beats irregularly leading to blood pooling in this area because it </a:t>
            </a:r>
            <a:r>
              <a:rPr lang="en-GB" sz="2400">
                <a:solidFill>
                  <a:srgbClr val="000000"/>
                </a:solidFill>
                <a:latin typeface="Calibri"/>
                <a:ea typeface="Calibri"/>
                <a:cs typeface="Calibri"/>
              </a:rPr>
              <a:t>can't</a:t>
            </a:r>
            <a:r>
              <a:rPr lang="en-GB" sz="2400" b="0" i="0" u="none" strike="noStrike">
                <a:solidFill>
                  <a:srgbClr val="000000"/>
                </a:solidFill>
                <a:latin typeface="Calibri"/>
                <a:ea typeface="Calibri"/>
                <a:cs typeface="Calibri"/>
              </a:rPr>
              <a:t> be pumped out. This can lead to the formation of blood clots, stroke, heart failure and other cardiovascular complications.</a:t>
            </a:r>
          </a:p>
          <a:p>
            <a:pPr marL="342900" indent="-342900">
              <a:buFont typeface="Wingdings" panose="05000000000000000000" pitchFamily="2" charset="2"/>
              <a:buChar char="§"/>
            </a:pPr>
            <a:r>
              <a:rPr lang="en-GB" sz="2400">
                <a:ea typeface="+mn-lt"/>
                <a:cs typeface="+mn-lt"/>
              </a:rPr>
              <a:t>In the United States alone, at least 3 to 6 million people have AF</a:t>
            </a:r>
            <a:r>
              <a:rPr lang="en-US" sz="2400" err="1">
                <a:ea typeface="+mn-lt"/>
                <a:cs typeface="+mn-lt"/>
              </a:rPr>
              <a:t>ib</a:t>
            </a:r>
            <a:r>
              <a:rPr lang="en-GB" sz="2400">
                <a:ea typeface="+mn-lt"/>
                <a:cs typeface="+mn-lt"/>
              </a:rPr>
              <a:t>, and the numbers are projected to reach 6 to 16 million by 2050</a:t>
            </a:r>
            <a:endParaRPr lang="en-GB" sz="2400">
              <a:cs typeface="Calibri"/>
            </a:endParaRPr>
          </a:p>
          <a:p>
            <a:pPr marL="342900" indent="-342900">
              <a:buFont typeface="Wingdings"/>
              <a:buChar char="q"/>
            </a:pPr>
            <a:endParaRPr lang="en-GB" sz="2400">
              <a:cs typeface="Calibri"/>
            </a:endParaRPr>
          </a:p>
          <a:p>
            <a:pPr marL="342900" indent="-342900">
              <a:buFont typeface="Wingdings"/>
              <a:buChar char="q"/>
            </a:pPr>
            <a:endParaRPr lang="en-GB" sz="2400">
              <a:cs typeface="Calibri"/>
            </a:endParaRPr>
          </a:p>
        </p:txBody>
      </p:sp>
      <p:pic>
        <p:nvPicPr>
          <p:cNvPr id="5" name="Picture 5" descr="A picture containing shape&#10;&#10;Description automatically generated">
            <a:extLst>
              <a:ext uri="{FF2B5EF4-FFF2-40B4-BE49-F238E27FC236}">
                <a16:creationId xmlns:a16="http://schemas.microsoft.com/office/drawing/2014/main" id="{88E996C3-E7C8-BF45-C3BE-92C43134CF52}"/>
              </a:ext>
            </a:extLst>
          </p:cNvPr>
          <p:cNvPicPr>
            <a:picLocks noChangeAspect="1"/>
          </p:cNvPicPr>
          <p:nvPr/>
        </p:nvPicPr>
        <p:blipFill rotWithShape="1">
          <a:blip r:embed="rId3"/>
          <a:srcRect l="599" t="11194" r="599" b="14925"/>
          <a:stretch/>
        </p:blipFill>
        <p:spPr>
          <a:xfrm>
            <a:off x="3132198" y="5145926"/>
            <a:ext cx="2362143" cy="1414464"/>
          </a:xfrm>
          <a:prstGeom prst="rect">
            <a:avLst/>
          </a:prstGeom>
        </p:spPr>
      </p:pic>
    </p:spTree>
    <p:extLst>
      <p:ext uri="{BB962C8B-B14F-4D97-AF65-F5344CB8AC3E}">
        <p14:creationId xmlns:p14="http://schemas.microsoft.com/office/powerpoint/2010/main" val="311083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pPr>
              <a:buNone/>
            </a:pPr>
            <a:r>
              <a:rPr lang="en-US" sz="2800">
                <a:solidFill>
                  <a:srgbClr val="7F7F7F"/>
                </a:solidFill>
                <a:ea typeface="+mn-lt"/>
                <a:cs typeface="+mn-lt"/>
              </a:rPr>
              <a:t>▪</a:t>
            </a:r>
            <a:r>
              <a:rPr lang="en-US" sz="2800">
                <a:cs typeface="Calibri"/>
              </a:rPr>
              <a:t> </a:t>
            </a:r>
            <a:r>
              <a:rPr lang="en-US" sz="2000">
                <a:cs typeface="Calibri"/>
              </a:rPr>
              <a:t>Prospective, three-group</a:t>
            </a:r>
            <a:r>
              <a:rPr lang="en-US" sz="2000">
                <a:ea typeface="+mn-lt"/>
                <a:cs typeface="+mn-lt"/>
              </a:rPr>
              <a:t>, randomized, double-blind trial comparing two dose regimens of edoxaban with placebo warfarin </a:t>
            </a:r>
            <a:endParaRPr lang="en-US" sz="2000"/>
          </a:p>
          <a:p>
            <a:r>
              <a:rPr lang="en-US" sz="2000">
                <a:solidFill>
                  <a:srgbClr val="000000"/>
                </a:solidFill>
                <a:ea typeface="+mn-lt"/>
                <a:cs typeface="+mn-lt"/>
              </a:rPr>
              <a:t>Multicentered study – 46 countries</a:t>
            </a:r>
          </a:p>
          <a:p>
            <a:r>
              <a:rPr lang="en-US" sz="2000" b="1">
                <a:cs typeface="Calibri"/>
              </a:rPr>
              <a:t>Objective</a:t>
            </a:r>
            <a:r>
              <a:rPr lang="en-US" sz="2000" b="1">
                <a:solidFill>
                  <a:srgbClr val="2D3B45"/>
                </a:solidFill>
                <a:highlight>
                  <a:srgbClr val="FFFFFF"/>
                </a:highlight>
                <a:cs typeface="Calibri"/>
              </a:rPr>
              <a:t>: </a:t>
            </a:r>
            <a:r>
              <a:rPr lang="en-US" sz="2000">
                <a:solidFill>
                  <a:srgbClr val="2D3B45"/>
                </a:solidFill>
                <a:highlight>
                  <a:srgbClr val="FFFFFF"/>
                </a:highlight>
                <a:cs typeface="Calibri"/>
              </a:rPr>
              <a:t>to support the use of </a:t>
            </a:r>
            <a:r>
              <a:rPr lang="en-US" sz="2000" err="1">
                <a:solidFill>
                  <a:srgbClr val="2D3B45"/>
                </a:solidFill>
                <a:highlight>
                  <a:srgbClr val="FFFFFF"/>
                </a:highlight>
                <a:cs typeface="Calibri"/>
              </a:rPr>
              <a:t>edoxaban</a:t>
            </a:r>
            <a:r>
              <a:rPr lang="en-US" sz="2000">
                <a:solidFill>
                  <a:srgbClr val="2D3B45"/>
                </a:solidFill>
                <a:highlight>
                  <a:srgbClr val="FFFFFF"/>
                </a:highlight>
                <a:cs typeface="Calibri"/>
              </a:rPr>
              <a:t> as being as effective/non-inferior to warfarin in preventing stroke or systemic embolism</a:t>
            </a:r>
            <a:endParaRPr lang="en-US">
              <a:solidFill>
                <a:srgbClr val="000000"/>
              </a:solidFill>
              <a:cs typeface="Calibri"/>
            </a:endParaRPr>
          </a:p>
          <a:p>
            <a:r>
              <a:rPr lang="en-US" sz="2000" b="1">
                <a:cs typeface="Calibri"/>
              </a:rPr>
              <a:t>Primary efficacy measure</a:t>
            </a:r>
            <a:r>
              <a:rPr lang="en-US" sz="2000" b="1">
                <a:solidFill>
                  <a:srgbClr val="2D3B45"/>
                </a:solidFill>
                <a:highlight>
                  <a:srgbClr val="FFFFFF"/>
                </a:highlight>
                <a:cs typeface="Calibri"/>
              </a:rPr>
              <a:t>: </a:t>
            </a:r>
            <a:r>
              <a:rPr lang="en-US" sz="2000">
                <a:solidFill>
                  <a:srgbClr val="2D3B45"/>
                </a:solidFill>
                <a:highlight>
                  <a:srgbClr val="FFFFFF"/>
                </a:highlight>
                <a:cs typeface="Calibri"/>
              </a:rPr>
              <a:t>the time to the first clinically judged occurrence of  stroke or systemic embolic event</a:t>
            </a:r>
            <a:endParaRPr lang="en-US">
              <a:solidFill>
                <a:srgbClr val="000000"/>
              </a:solidFill>
              <a:ea typeface="+mn-lt"/>
              <a:cs typeface="+mn-lt"/>
            </a:endParaRPr>
          </a:p>
          <a:p>
            <a:r>
              <a:rPr lang="en-US" sz="2000" b="1">
                <a:cs typeface="Calibri"/>
              </a:rPr>
              <a:t>Treatment arms</a:t>
            </a:r>
            <a:r>
              <a:rPr lang="en-US" sz="2000" b="1">
                <a:solidFill>
                  <a:srgbClr val="2D3B45"/>
                </a:solidFill>
                <a:highlight>
                  <a:srgbClr val="FFFFFF"/>
                </a:highlight>
                <a:cs typeface="Calibri"/>
              </a:rPr>
              <a:t>:</a:t>
            </a:r>
            <a:endParaRPr lang="en-US">
              <a:cs typeface="Calibri"/>
            </a:endParaRPr>
          </a:p>
          <a:p>
            <a:pPr lvl="2"/>
            <a:r>
              <a:rPr lang="en-US" sz="2000">
                <a:solidFill>
                  <a:srgbClr val="2D3B45"/>
                </a:solidFill>
                <a:highlight>
                  <a:srgbClr val="FFFFFF"/>
                </a:highlight>
                <a:cs typeface="Calibri"/>
              </a:rPr>
              <a:t>Warfarin-dose equivalent</a:t>
            </a:r>
            <a:endParaRPr lang="en-US" sz="1600">
              <a:solidFill>
                <a:srgbClr val="2D3B45"/>
              </a:solidFill>
              <a:highlight>
                <a:srgbClr val="FFFFFF"/>
              </a:highlight>
              <a:cs typeface="Calibri"/>
            </a:endParaRPr>
          </a:p>
          <a:p>
            <a:pPr lvl="2">
              <a:buClr>
                <a:srgbClr val="808080"/>
              </a:buClr>
            </a:pPr>
            <a:r>
              <a:rPr lang="en-US" sz="2000">
                <a:solidFill>
                  <a:srgbClr val="2D3B45"/>
                </a:solidFill>
                <a:highlight>
                  <a:srgbClr val="FFFFFF"/>
                </a:highlight>
                <a:cs typeface="Calibri"/>
              </a:rPr>
              <a:t>High-dose </a:t>
            </a:r>
            <a:r>
              <a:rPr lang="en-US" sz="2000" err="1">
                <a:solidFill>
                  <a:srgbClr val="2D3B45"/>
                </a:solidFill>
                <a:highlight>
                  <a:srgbClr val="FFFFFF"/>
                </a:highlight>
                <a:cs typeface="Calibri"/>
              </a:rPr>
              <a:t>edoxaban</a:t>
            </a:r>
            <a:r>
              <a:rPr lang="en-US" sz="2000">
                <a:solidFill>
                  <a:srgbClr val="2D3B45"/>
                </a:solidFill>
                <a:highlight>
                  <a:srgbClr val="FFFFFF"/>
                </a:highlight>
                <a:cs typeface="Calibri"/>
              </a:rPr>
              <a:t> 60 mg once daily</a:t>
            </a:r>
            <a:endParaRPr lang="en-US" sz="1600">
              <a:solidFill>
                <a:srgbClr val="2D3B45"/>
              </a:solidFill>
              <a:highlight>
                <a:srgbClr val="FFFFFF"/>
              </a:highlight>
              <a:cs typeface="Calibri"/>
            </a:endParaRPr>
          </a:p>
          <a:p>
            <a:pPr lvl="2">
              <a:buClr>
                <a:srgbClr val="808080"/>
              </a:buClr>
            </a:pPr>
            <a:r>
              <a:rPr lang="en-US" sz="2000">
                <a:solidFill>
                  <a:srgbClr val="2D3B45"/>
                </a:solidFill>
                <a:highlight>
                  <a:srgbClr val="FFFFFF"/>
                </a:highlight>
                <a:cs typeface="Calibri"/>
              </a:rPr>
              <a:t>Low-dose </a:t>
            </a:r>
            <a:r>
              <a:rPr lang="en-US" sz="2000" err="1">
                <a:solidFill>
                  <a:srgbClr val="2D3B45"/>
                </a:solidFill>
                <a:highlight>
                  <a:srgbClr val="FFFFFF"/>
                </a:highlight>
                <a:cs typeface="Calibri"/>
              </a:rPr>
              <a:t>edoxaban</a:t>
            </a:r>
            <a:r>
              <a:rPr lang="en-US" sz="2000">
                <a:solidFill>
                  <a:srgbClr val="2D3B45"/>
                </a:solidFill>
                <a:highlight>
                  <a:srgbClr val="FFFFFF"/>
                </a:highlight>
                <a:cs typeface="Calibri"/>
              </a:rPr>
              <a:t> 30 mg once daily</a:t>
            </a:r>
          </a:p>
          <a:p>
            <a:pPr marL="0" indent="0">
              <a:buNone/>
            </a:pPr>
            <a:endParaRPr lang="en-US" sz="2800">
              <a:cs typeface="Calibri"/>
            </a:endParaRPr>
          </a:p>
          <a:p>
            <a:pPr lvl="2"/>
            <a:endParaRPr lang="en-US" sz="24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Giugliano </a:t>
            </a:r>
            <a:r>
              <a:rPr lang="en-US" sz="4000" i="1"/>
              <a:t>et al</a:t>
            </a:r>
            <a:endParaRPr lang="en-US"/>
          </a:p>
        </p:txBody>
      </p:sp>
      <p:sp>
        <p:nvSpPr>
          <p:cNvPr id="4" name="Slide Number Placeholder 3"/>
          <p:cNvSpPr>
            <a:spLocks noGrp="1"/>
          </p:cNvSpPr>
          <p:nvPr>
            <p:ph type="sldNum" sz="quarter" idx="11"/>
          </p:nvPr>
        </p:nvSpPr>
        <p:spPr/>
        <p:txBody>
          <a:bodyPr/>
          <a:lstStyle/>
          <a:p>
            <a:fld id="{E1E10CA4-7C7A-4B41-92DA-29907AB73E56}" type="slidenum">
              <a:rPr lang="en-US" smtClean="0"/>
              <a:pPr/>
              <a:t>40</a:t>
            </a:fld>
            <a:endParaRPr lang="en-US"/>
          </a:p>
        </p:txBody>
      </p:sp>
    </p:spTree>
    <p:extLst>
      <p:ext uri="{BB962C8B-B14F-4D97-AF65-F5344CB8AC3E}">
        <p14:creationId xmlns:p14="http://schemas.microsoft.com/office/powerpoint/2010/main" val="1496486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5160253"/>
          </a:xfrm>
        </p:spPr>
        <p:txBody>
          <a:bodyPr vert="horz" lIns="91440" tIns="45720" rIns="91440" bIns="45720" rtlCol="0" anchor="t" anchorCtr="0">
            <a:noAutofit/>
          </a:bodyPr>
          <a:lstStyle/>
          <a:p>
            <a:pPr marL="342900" indent="-342900"/>
            <a:r>
              <a:rPr lang="en-US" sz="2000" b="1">
                <a:ea typeface="+mn-lt"/>
                <a:cs typeface="+mn-lt"/>
              </a:rPr>
              <a:t>Inclusion criteria</a:t>
            </a:r>
            <a:endParaRPr lang="en-US">
              <a:ea typeface="+mn-lt"/>
              <a:cs typeface="+mn-lt"/>
            </a:endParaRPr>
          </a:p>
          <a:p>
            <a:pPr marL="571500" lvl="1" indent="-342900">
              <a:buClr>
                <a:srgbClr val="808080"/>
              </a:buClr>
            </a:pPr>
            <a:r>
              <a:rPr lang="en-US" sz="2000">
                <a:ea typeface="+mn-lt"/>
                <a:cs typeface="+mn-lt"/>
              </a:rPr>
              <a:t>21 years of age or older</a:t>
            </a:r>
          </a:p>
          <a:p>
            <a:pPr marL="571500" lvl="1" indent="-342900">
              <a:buClr>
                <a:srgbClr val="808080"/>
              </a:buClr>
            </a:pPr>
            <a:r>
              <a:rPr lang="en-US" sz="2000">
                <a:ea typeface="+mn-lt"/>
                <a:cs typeface="+mn-lt"/>
              </a:rPr>
              <a:t>had atrial fibrillation documented within 12 months preceding randomization</a:t>
            </a:r>
          </a:p>
          <a:p>
            <a:pPr marL="571500" lvl="1" indent="-342900">
              <a:buClr>
                <a:srgbClr val="808080"/>
              </a:buClr>
            </a:pPr>
            <a:r>
              <a:rPr lang="en-US" sz="2000">
                <a:ea typeface="+mn-lt"/>
                <a:cs typeface="+mn-lt"/>
              </a:rPr>
              <a:t> a score of 2 or higher on the CHADS2 risk assessment</a:t>
            </a:r>
          </a:p>
          <a:p>
            <a:pPr marL="342900" indent="-342900"/>
            <a:r>
              <a:rPr lang="en-US" sz="2000" b="1">
                <a:ea typeface="+mn-lt"/>
                <a:cs typeface="+mn-lt"/>
              </a:rPr>
              <a:t>Exclusion criteria</a:t>
            </a:r>
            <a:endParaRPr lang="en-US">
              <a:cs typeface="Calibri"/>
            </a:endParaRPr>
          </a:p>
          <a:p>
            <a:pPr marL="571500" lvl="1" indent="-342900">
              <a:buClr>
                <a:srgbClr val="808080"/>
              </a:buClr>
            </a:pPr>
            <a:r>
              <a:rPr lang="en-US" sz="2000">
                <a:cs typeface="Calibri"/>
              </a:rPr>
              <a:t>atrial fibrillation due to a reversible disorder</a:t>
            </a:r>
          </a:p>
          <a:p>
            <a:pPr marL="571500" lvl="1" indent="-342900">
              <a:buClr>
                <a:srgbClr val="808080"/>
              </a:buClr>
            </a:pPr>
            <a:r>
              <a:rPr lang="en-US" sz="2000">
                <a:solidFill>
                  <a:srgbClr val="000000"/>
                </a:solidFill>
                <a:cs typeface="Calibri"/>
              </a:rPr>
              <a:t>an estimated creatinine clearance of less than 30 ml per minute</a:t>
            </a:r>
          </a:p>
          <a:p>
            <a:pPr marL="571500" lvl="1" indent="-342900">
              <a:buClr>
                <a:srgbClr val="808080"/>
              </a:buClr>
            </a:pPr>
            <a:r>
              <a:rPr lang="en-US" sz="2000">
                <a:solidFill>
                  <a:srgbClr val="000000"/>
                </a:solidFill>
                <a:cs typeface="Calibri"/>
              </a:rPr>
              <a:t>a high risk of bleeding</a:t>
            </a:r>
          </a:p>
          <a:p>
            <a:pPr marL="571500" lvl="1" indent="-342900">
              <a:buClr>
                <a:srgbClr val="808080"/>
              </a:buClr>
            </a:pPr>
            <a:r>
              <a:rPr lang="en-US" sz="2000">
                <a:solidFill>
                  <a:srgbClr val="000000"/>
                </a:solidFill>
                <a:cs typeface="Calibri"/>
              </a:rPr>
              <a:t>use of dual antiplatelet therapy</a:t>
            </a:r>
          </a:p>
          <a:p>
            <a:pPr marL="571500" lvl="1" indent="-342900">
              <a:buClr>
                <a:srgbClr val="808080"/>
              </a:buClr>
            </a:pPr>
            <a:r>
              <a:rPr lang="en-US" sz="2000">
                <a:solidFill>
                  <a:srgbClr val="000000"/>
                </a:solidFill>
                <a:cs typeface="Calibri"/>
              </a:rPr>
              <a:t>moderate-to-severe mitral stenosis</a:t>
            </a:r>
          </a:p>
          <a:p>
            <a:pPr marL="571500" lvl="1" indent="-342900">
              <a:buClr>
                <a:srgbClr val="808080"/>
              </a:buClr>
            </a:pPr>
            <a:r>
              <a:rPr lang="en-US" sz="2000">
                <a:solidFill>
                  <a:srgbClr val="000000"/>
                </a:solidFill>
                <a:cs typeface="Calibri"/>
              </a:rPr>
              <a:t>acute coronary syndromes/coronary revascularization/stroke within 30 days before randomization</a:t>
            </a:r>
          </a:p>
          <a:p>
            <a:pPr marL="571500" lvl="1" indent="-342900">
              <a:buClr>
                <a:srgbClr val="808080"/>
              </a:buClr>
            </a:pPr>
            <a:r>
              <a:rPr lang="en-US" sz="2000">
                <a:solidFill>
                  <a:srgbClr val="000000"/>
                </a:solidFill>
                <a:cs typeface="Calibri"/>
              </a:rPr>
              <a:t>inability to adhere to study procedures</a:t>
            </a:r>
            <a:endParaRPr lang="en-US"/>
          </a:p>
          <a:p>
            <a:pPr algn="just">
              <a:buNone/>
            </a:pPr>
            <a:endParaRPr lang="en-US">
              <a:solidFill>
                <a:srgbClr val="000000"/>
              </a:solidFill>
              <a:cs typeface="Calibri"/>
            </a:endParaRPr>
          </a:p>
          <a:p>
            <a:pPr>
              <a:buNone/>
            </a:pPr>
            <a:endParaRPr lang="en-US" sz="2800">
              <a:solidFill>
                <a:srgbClr val="7F7F7F"/>
              </a:solidFill>
              <a:cs typeface="Calibri"/>
            </a:endParaRPr>
          </a:p>
          <a:p>
            <a:pPr marL="0" indent="0">
              <a:buNone/>
            </a:pPr>
            <a:endParaRPr lang="en-US" sz="2800">
              <a:cs typeface="Calibri"/>
            </a:endParaRPr>
          </a:p>
          <a:p>
            <a:pPr lvl="2"/>
            <a:endParaRPr lang="en-US" sz="24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Giugliano </a:t>
            </a:r>
            <a:r>
              <a:rPr lang="en-US" sz="4000" i="1"/>
              <a:t>et al</a:t>
            </a:r>
            <a:endParaRPr lang="en-US"/>
          </a:p>
        </p:txBody>
      </p:sp>
      <p:sp>
        <p:nvSpPr>
          <p:cNvPr id="4" name="Slide Number Placeholder 3"/>
          <p:cNvSpPr>
            <a:spLocks noGrp="1"/>
          </p:cNvSpPr>
          <p:nvPr>
            <p:ph type="sldNum" sz="quarter" idx="11"/>
          </p:nvPr>
        </p:nvSpPr>
        <p:spPr/>
        <p:txBody>
          <a:bodyPr/>
          <a:lstStyle/>
          <a:p>
            <a:fld id="{E1E10CA4-7C7A-4B41-92DA-29907AB73E56}" type="slidenum">
              <a:rPr lang="en-US" smtClean="0"/>
              <a:pPr/>
              <a:t>41</a:t>
            </a:fld>
            <a:endParaRPr lang="en-US"/>
          </a:p>
        </p:txBody>
      </p:sp>
    </p:spTree>
    <p:extLst>
      <p:ext uri="{BB962C8B-B14F-4D97-AF65-F5344CB8AC3E}">
        <p14:creationId xmlns:p14="http://schemas.microsoft.com/office/powerpoint/2010/main" val="17196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214d13858e2_0_51"/>
          <p:cNvSpPr txBox="1">
            <a:spLocks noGrp="1"/>
          </p:cNvSpPr>
          <p:nvPr>
            <p:ph type="body" idx="1"/>
          </p:nvPr>
        </p:nvSpPr>
        <p:spPr>
          <a:xfrm>
            <a:off x="457200" y="1294300"/>
            <a:ext cx="8221500" cy="48780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800"/>
              <a:buChar char="▪"/>
            </a:pPr>
            <a:r>
              <a:rPr lang="en-US" sz="2800"/>
              <a:t> </a:t>
            </a:r>
            <a:r>
              <a:rPr lang="en-US" sz="2000" b="1"/>
              <a:t>Data Analysis</a:t>
            </a:r>
            <a:endParaRPr sz="2000" b="1"/>
          </a:p>
          <a:p>
            <a:pPr marL="594360" lvl="2" indent="-194945" algn="l" rtl="0">
              <a:spcBef>
                <a:spcPts val="0"/>
              </a:spcBef>
              <a:spcAft>
                <a:spcPts val="0"/>
              </a:spcAft>
              <a:buSzPts val="2000"/>
              <a:buChar char="▪"/>
            </a:pPr>
            <a:r>
              <a:rPr lang="en-US" sz="2000" err="1"/>
              <a:t>mITT</a:t>
            </a:r>
          </a:p>
          <a:p>
            <a:pPr marL="594360" lvl="2" indent="-194945" algn="l" rtl="0">
              <a:spcBef>
                <a:spcPts val="0"/>
              </a:spcBef>
              <a:spcAft>
                <a:spcPts val="0"/>
              </a:spcAft>
              <a:buSzPts val="2000"/>
              <a:buChar char="▪"/>
            </a:pPr>
            <a:r>
              <a:rPr lang="en-US" sz="2000"/>
              <a:t>Alpha = 0.05</a:t>
            </a:r>
          </a:p>
          <a:p>
            <a:pPr marL="594360" lvl="2" indent="-194945">
              <a:spcBef>
                <a:spcPts val="0"/>
              </a:spcBef>
              <a:buSzPts val="2000"/>
            </a:pPr>
            <a:r>
              <a:rPr lang="en-US" sz="2000"/>
              <a:t>Power set to exceed 87%</a:t>
            </a:r>
            <a:endParaRPr sz="2000"/>
          </a:p>
          <a:p>
            <a:pPr marL="594360" lvl="2" indent="-194945">
              <a:spcBef>
                <a:spcPts val="0"/>
              </a:spcBef>
              <a:buSzPts val="2000"/>
            </a:pPr>
            <a:r>
              <a:rPr lang="en-US" sz="2000"/>
              <a:t>Unspecified number of patients needed to meet over 87% power. Study suggested to have 80% power a priori</a:t>
            </a:r>
          </a:p>
          <a:p>
            <a:pPr marL="594360" lvl="2" indent="-194945" algn="l" rtl="0">
              <a:spcBef>
                <a:spcPts val="0"/>
              </a:spcBef>
              <a:spcAft>
                <a:spcPts val="0"/>
              </a:spcAft>
              <a:buSzPts val="2000"/>
              <a:buChar char="▪"/>
            </a:pPr>
            <a:r>
              <a:rPr lang="en-US" sz="2000"/>
              <a:t>21,029 patients were included within the </a:t>
            </a:r>
            <a:r>
              <a:rPr lang="en-US" sz="2000" err="1"/>
              <a:t>mITT</a:t>
            </a:r>
            <a:r>
              <a:rPr lang="en-US" sz="2000"/>
              <a:t> population</a:t>
            </a:r>
            <a:endParaRPr sz="2000"/>
          </a:p>
          <a:p>
            <a:pPr marL="594360" lvl="2" indent="-194945" algn="l" rtl="0">
              <a:spcBef>
                <a:spcPts val="0"/>
              </a:spcBef>
              <a:spcAft>
                <a:spcPts val="0"/>
              </a:spcAft>
              <a:buSzPts val="2000"/>
              <a:buChar char="▪"/>
            </a:pPr>
            <a:r>
              <a:rPr lang="en-US" sz="2000"/>
              <a:t>Power was set and met</a:t>
            </a:r>
          </a:p>
          <a:p>
            <a:pPr marL="594360" lvl="2" indent="-194945" algn="l" rtl="0">
              <a:spcBef>
                <a:spcPts val="0"/>
              </a:spcBef>
              <a:spcAft>
                <a:spcPts val="0"/>
              </a:spcAft>
              <a:buSzPts val="2000"/>
              <a:buChar char="▪"/>
            </a:pPr>
            <a:r>
              <a:rPr lang="en-US" sz="2000"/>
              <a:t>Interval/ratio data</a:t>
            </a:r>
            <a:endParaRPr sz="2000"/>
          </a:p>
          <a:p>
            <a:pPr marL="594360" lvl="2" indent="-194945">
              <a:spcBef>
                <a:spcPts val="0"/>
              </a:spcBef>
              <a:buSzPts val="2000"/>
            </a:pPr>
            <a:r>
              <a:rPr lang="en-US" sz="2000"/>
              <a:t>Cox proportional hazards model</a:t>
            </a:r>
          </a:p>
          <a:p>
            <a:pPr marL="960120" lvl="4" indent="-220980" algn="l" rtl="0">
              <a:spcBef>
                <a:spcPts val="0"/>
              </a:spcBef>
              <a:spcAft>
                <a:spcPts val="0"/>
              </a:spcAft>
              <a:buSzPts val="2000"/>
              <a:buChar char="▪"/>
            </a:pPr>
            <a:r>
              <a:rPr lang="en-US" sz="2000"/>
              <a:t>Appropriate for data set</a:t>
            </a:r>
            <a:endParaRPr sz="2000"/>
          </a:p>
        </p:txBody>
      </p:sp>
      <p:sp>
        <p:nvSpPr>
          <p:cNvPr id="378" name="Google Shape;378;g214d13858e2_0_51"/>
          <p:cNvSpPr txBox="1">
            <a:spLocks noGrp="1"/>
          </p:cNvSpPr>
          <p:nvPr>
            <p:ph type="title"/>
          </p:nvPr>
        </p:nvSpPr>
        <p:spPr>
          <a:xfrm>
            <a:off x="457200" y="457200"/>
            <a:ext cx="7848600" cy="914400"/>
          </a:xfrm>
          <a:prstGeom prst="rect">
            <a:avLst/>
          </a:prstGeom>
          <a:noFill/>
          <a:ln>
            <a:noFill/>
          </a:ln>
        </p:spPr>
        <p:txBody>
          <a:bodyPr spcFirstLastPara="1" wrap="square" lIns="91425" tIns="45700" rIns="91425" bIns="45700" anchor="ctr" anchorCtr="0">
            <a:normAutofit/>
          </a:bodyPr>
          <a:lstStyle/>
          <a:p>
            <a:pPr algn="l">
              <a:buSzPts val="4000"/>
            </a:pPr>
            <a:r>
              <a:rPr lang="en-US" sz="4000"/>
              <a:t>Giugliano </a:t>
            </a:r>
            <a:r>
              <a:rPr lang="en-US" sz="4000" i="1"/>
              <a:t>et al</a:t>
            </a:r>
            <a:endParaRPr sz="4000" i="1"/>
          </a:p>
        </p:txBody>
      </p:sp>
      <p:sp>
        <p:nvSpPr>
          <p:cNvPr id="379" name="Google Shape;379;g214d13858e2_0_51"/>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038803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14d13858e2_0_58"/>
          <p:cNvSpPr txBox="1">
            <a:spLocks noGrp="1"/>
          </p:cNvSpPr>
          <p:nvPr>
            <p:ph type="body" idx="1"/>
          </p:nvPr>
        </p:nvSpPr>
        <p:spPr>
          <a:xfrm>
            <a:off x="457200" y="1294300"/>
            <a:ext cx="8221500" cy="516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800"/>
              <a:buNone/>
            </a:pPr>
            <a:r>
              <a:rPr lang="en-US" sz="2000" b="1"/>
              <a:t>Results</a:t>
            </a:r>
          </a:p>
          <a:p>
            <a:pPr marL="594360" lvl="2" indent="-194945" algn="just">
              <a:spcBef>
                <a:spcPts val="0"/>
              </a:spcBef>
              <a:buSzPts val="2000"/>
            </a:pPr>
            <a:r>
              <a:rPr lang="en-US" sz="2000">
                <a:highlight>
                  <a:srgbClr val="FFFFFF"/>
                </a:highlight>
              </a:rPr>
              <a:t>To satisfy noninferiority, the hazard ratio of the primary efficacy endpoint comparing </a:t>
            </a:r>
            <a:r>
              <a:rPr lang="en-US" sz="2000" err="1">
                <a:highlight>
                  <a:srgbClr val="FFFFFF"/>
                </a:highlight>
              </a:rPr>
              <a:t>edoxaban</a:t>
            </a:r>
            <a:r>
              <a:rPr lang="en-US" sz="2000">
                <a:highlight>
                  <a:srgbClr val="FFFFFF"/>
                </a:highlight>
              </a:rPr>
              <a:t> with warfarin could not exceed 1.38</a:t>
            </a:r>
          </a:p>
          <a:p>
            <a:pPr marL="594360" lvl="2" indent="-194945" algn="just">
              <a:spcBef>
                <a:spcPts val="0"/>
              </a:spcBef>
              <a:buSzPts val="2000"/>
            </a:pPr>
            <a:r>
              <a:rPr lang="en-US" sz="2000">
                <a:highlight>
                  <a:srgbClr val="FFFFFF"/>
                </a:highlight>
              </a:rPr>
              <a:t>During the treatment period, a stroke or systemic embolic event occurred in 232 patients in the warfarin group (a rate of 1.50% per year), as compared with 182 patients in the high-dose </a:t>
            </a:r>
            <a:r>
              <a:rPr lang="en-US" sz="2000" err="1">
                <a:highlight>
                  <a:srgbClr val="FFFFFF"/>
                </a:highlight>
              </a:rPr>
              <a:t>edoxaban</a:t>
            </a:r>
            <a:r>
              <a:rPr lang="en-US" sz="2000">
                <a:highlight>
                  <a:srgbClr val="FFFFFF"/>
                </a:highlight>
              </a:rPr>
              <a:t> group (a rate of 1.18% per year; hazard ratio vs. warfarin, 0.79; 97.5% confidence interval [CI], 0.63 to 0.99; P&lt;0.001 for noninferiority) and 253 patients in the low-dose </a:t>
            </a:r>
            <a:r>
              <a:rPr lang="en-US" sz="2000" err="1">
                <a:highlight>
                  <a:srgbClr val="FFFFFF"/>
                </a:highlight>
              </a:rPr>
              <a:t>edoxaban</a:t>
            </a:r>
            <a:r>
              <a:rPr lang="en-US" sz="2000">
                <a:highlight>
                  <a:srgbClr val="FFFFFF"/>
                </a:highlight>
              </a:rPr>
              <a:t> group (a rate of 1.61% per year; hazard ratio vs. warfarin, 1.07; 97.5% CI, 0.87 to 1.31; P=0.005 for noninferiority)</a:t>
            </a:r>
          </a:p>
          <a:p>
            <a:pPr marL="399415" lvl="2" indent="0" algn="just">
              <a:spcBef>
                <a:spcPts val="0"/>
              </a:spcBef>
              <a:buSzPts val="2000"/>
              <a:buNone/>
            </a:pPr>
            <a:endParaRPr lang="en-US" sz="2000" b="1"/>
          </a:p>
          <a:p>
            <a:pPr marL="57150" lvl="2" indent="0" algn="just">
              <a:spcBef>
                <a:spcPts val="0"/>
              </a:spcBef>
              <a:buSzPts val="2000"/>
              <a:buNone/>
            </a:pPr>
            <a:r>
              <a:rPr lang="en-US" sz="2000" b="1"/>
              <a:t>Safety/Tolerability</a:t>
            </a:r>
            <a:endParaRPr lang="en-US"/>
          </a:p>
          <a:p>
            <a:pPr marL="868680" lvl="2" indent="-195580" algn="just">
              <a:spcBef>
                <a:spcPts val="0"/>
              </a:spcBef>
              <a:buSzPts val="2000"/>
            </a:pPr>
            <a:r>
              <a:rPr lang="en-US" sz="2000"/>
              <a:t>The annualized rate of major bleeding events was 3.43% with warfarin, as compared with 2.75% with high-dose </a:t>
            </a:r>
            <a:r>
              <a:rPr lang="en-US" sz="2000" err="1"/>
              <a:t>edoxaban</a:t>
            </a:r>
            <a:r>
              <a:rPr lang="en-US" sz="2000"/>
              <a:t> (hazard ratio, 0.80; 95% CI, 0.71 to 0.91; P&lt;0.001) and 1.61% with low-dose </a:t>
            </a:r>
            <a:r>
              <a:rPr lang="en-US" sz="2000" err="1"/>
              <a:t>edoxaban</a:t>
            </a:r>
            <a:r>
              <a:rPr lang="en-US" sz="2000"/>
              <a:t> (hazard ratio, 0.47; 95% CI, 0.41 to 0.55; P&lt;0.001). The annualized rate of major gastrointestinal bleeding was higher with high-dose </a:t>
            </a:r>
            <a:r>
              <a:rPr lang="en-US" sz="2000" err="1"/>
              <a:t>edoxaban</a:t>
            </a:r>
            <a:r>
              <a:rPr lang="en-US" sz="2000"/>
              <a:t> than with warfarin (1.51% vs. 1.23%), but the rate was lowest with low-dose </a:t>
            </a:r>
            <a:r>
              <a:rPr lang="en-US" sz="2000" err="1"/>
              <a:t>edoxaban</a:t>
            </a:r>
            <a:r>
              <a:rPr lang="en-US" sz="2000"/>
              <a:t> (0.82%)</a:t>
            </a:r>
            <a:endParaRPr lang="en-US" sz="2000" b="1"/>
          </a:p>
          <a:p>
            <a:pPr marL="594360" lvl="2" indent="-194945" algn="just">
              <a:spcBef>
                <a:spcPts val="0"/>
              </a:spcBef>
              <a:buSzPts val="2000"/>
            </a:pPr>
            <a:endParaRPr lang="en-US" sz="2000">
              <a:highlight>
                <a:srgbClr val="FFFFFF"/>
              </a:highlight>
            </a:endParaRPr>
          </a:p>
        </p:txBody>
      </p:sp>
      <p:sp>
        <p:nvSpPr>
          <p:cNvPr id="386" name="Google Shape;386;g214d13858e2_0_58"/>
          <p:cNvSpPr txBox="1">
            <a:spLocks noGrp="1"/>
          </p:cNvSpPr>
          <p:nvPr>
            <p:ph type="title"/>
          </p:nvPr>
        </p:nvSpPr>
        <p:spPr>
          <a:xfrm>
            <a:off x="457200" y="457200"/>
            <a:ext cx="7848600" cy="914400"/>
          </a:xfrm>
          <a:prstGeom prst="rect">
            <a:avLst/>
          </a:prstGeom>
          <a:noFill/>
          <a:ln>
            <a:noFill/>
          </a:ln>
        </p:spPr>
        <p:txBody>
          <a:bodyPr spcFirstLastPara="1" wrap="square" lIns="91425" tIns="45700" rIns="91425" bIns="45700" anchor="ctr" anchorCtr="0">
            <a:normAutofit/>
          </a:bodyPr>
          <a:lstStyle/>
          <a:p>
            <a:pPr algn="l">
              <a:buSzPts val="4000"/>
            </a:pPr>
            <a:r>
              <a:rPr lang="en-US" sz="4000"/>
              <a:t>Giugliano </a:t>
            </a:r>
            <a:r>
              <a:rPr lang="en-US" sz="4000" i="1"/>
              <a:t>et al</a:t>
            </a:r>
          </a:p>
        </p:txBody>
      </p:sp>
      <p:sp>
        <p:nvSpPr>
          <p:cNvPr id="387" name="Google Shape;387;g214d13858e2_0_58"/>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2035095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214d13858e2_0_65"/>
          <p:cNvSpPr txBox="1">
            <a:spLocks noGrp="1"/>
          </p:cNvSpPr>
          <p:nvPr>
            <p:ph type="body" idx="1"/>
          </p:nvPr>
        </p:nvSpPr>
        <p:spPr>
          <a:xfrm>
            <a:off x="457200" y="1294300"/>
            <a:ext cx="3629288" cy="4878000"/>
          </a:xfrm>
          <a:prstGeom prst="rect">
            <a:avLst/>
          </a:prstGeom>
          <a:noFill/>
          <a:ln>
            <a:noFill/>
          </a:ln>
        </p:spPr>
        <p:txBody>
          <a:bodyPr spcFirstLastPara="1" wrap="square" lIns="91425" tIns="45700" rIns="91425" bIns="45700" anchor="t" anchorCtr="0">
            <a:normAutofit fontScale="92500" lnSpcReduction="20000"/>
          </a:bodyPr>
          <a:lstStyle/>
          <a:p>
            <a:pPr marL="182880" indent="-182880">
              <a:spcBef>
                <a:spcPts val="0"/>
              </a:spcBef>
              <a:buSzPts val="2800"/>
            </a:pPr>
            <a:r>
              <a:rPr lang="en-US" sz="2800"/>
              <a:t> </a:t>
            </a:r>
            <a:r>
              <a:rPr lang="en-US" sz="2000" b="1"/>
              <a:t>Strengths</a:t>
            </a:r>
            <a:endParaRPr sz="2000" b="1"/>
          </a:p>
          <a:p>
            <a:pPr marL="594360" lvl="2" indent="-194945" algn="l" rtl="0">
              <a:spcBef>
                <a:spcPts val="0"/>
              </a:spcBef>
              <a:spcAft>
                <a:spcPts val="0"/>
              </a:spcAft>
              <a:buSzPts val="2000"/>
              <a:buChar char="▪"/>
            </a:pPr>
            <a:r>
              <a:rPr lang="en-US" sz="2000"/>
              <a:t>Power</a:t>
            </a:r>
            <a:endParaRPr sz="2000"/>
          </a:p>
          <a:p>
            <a:pPr marL="594360" lvl="2" indent="-194945" algn="l" rtl="0">
              <a:spcBef>
                <a:spcPts val="0"/>
              </a:spcBef>
              <a:spcAft>
                <a:spcPts val="0"/>
              </a:spcAft>
              <a:buSzPts val="2000"/>
              <a:buChar char="▪"/>
            </a:pPr>
            <a:r>
              <a:rPr lang="en-US" sz="2000"/>
              <a:t>Biostatistical tests</a:t>
            </a:r>
            <a:endParaRPr sz="2000"/>
          </a:p>
          <a:p>
            <a:pPr marL="594360" lvl="2" indent="-194945" algn="l" rtl="0">
              <a:spcBef>
                <a:spcPts val="0"/>
              </a:spcBef>
              <a:spcAft>
                <a:spcPts val="0"/>
              </a:spcAft>
              <a:buSzPts val="2000"/>
              <a:buChar char="▪"/>
            </a:pPr>
            <a:r>
              <a:rPr lang="en-US" sz="2000"/>
              <a:t>Outcome measures</a:t>
            </a:r>
            <a:endParaRPr sz="2000"/>
          </a:p>
          <a:p>
            <a:pPr marL="594360" lvl="2" indent="-194945" algn="l" rtl="0">
              <a:spcBef>
                <a:spcPts val="0"/>
              </a:spcBef>
              <a:spcAft>
                <a:spcPts val="0"/>
              </a:spcAft>
              <a:buSzPts val="2000"/>
              <a:buChar char="▪"/>
            </a:pPr>
            <a:r>
              <a:rPr lang="en-US" sz="2000"/>
              <a:t>Inclusion criteria</a:t>
            </a:r>
            <a:endParaRPr sz="2000"/>
          </a:p>
          <a:p>
            <a:pPr marL="594360" lvl="2" indent="-194945" algn="l" rtl="0">
              <a:spcBef>
                <a:spcPts val="0"/>
              </a:spcBef>
              <a:spcAft>
                <a:spcPts val="0"/>
              </a:spcAft>
              <a:buSzPts val="2000"/>
              <a:buChar char="▪"/>
            </a:pPr>
            <a:r>
              <a:rPr lang="en-US" sz="2000"/>
              <a:t>Exclusion criteria</a:t>
            </a:r>
            <a:endParaRPr sz="2000"/>
          </a:p>
          <a:p>
            <a:pPr marL="594360" lvl="2" indent="-194945" algn="l" rtl="0">
              <a:spcBef>
                <a:spcPts val="0"/>
              </a:spcBef>
              <a:spcAft>
                <a:spcPts val="0"/>
              </a:spcAft>
              <a:buSzPts val="2000"/>
              <a:buChar char="▪"/>
            </a:pPr>
            <a:r>
              <a:rPr lang="en-US" sz="2000"/>
              <a:t>Randomization</a:t>
            </a:r>
            <a:endParaRPr sz="2000"/>
          </a:p>
          <a:p>
            <a:pPr marL="594360" lvl="2" indent="-194945" algn="l" rtl="0">
              <a:spcBef>
                <a:spcPts val="0"/>
              </a:spcBef>
              <a:spcAft>
                <a:spcPts val="0"/>
              </a:spcAft>
              <a:buSzPts val="2000"/>
              <a:buChar char="▪"/>
            </a:pPr>
            <a:r>
              <a:rPr lang="en-US" sz="2000"/>
              <a:t>Duration</a:t>
            </a:r>
            <a:endParaRPr sz="2000"/>
          </a:p>
          <a:p>
            <a:pPr marL="594360" lvl="2" indent="-194945" algn="l" rtl="0">
              <a:spcBef>
                <a:spcPts val="0"/>
              </a:spcBef>
              <a:spcAft>
                <a:spcPts val="0"/>
              </a:spcAft>
              <a:buSzPts val="2000"/>
              <a:buChar char="▪"/>
            </a:pPr>
            <a:r>
              <a:rPr lang="en-US" sz="2000"/>
              <a:t>Dose</a:t>
            </a:r>
            <a:endParaRPr sz="2000"/>
          </a:p>
          <a:p>
            <a:pPr marL="594360" lvl="2" indent="-194945" algn="l" rtl="0">
              <a:spcBef>
                <a:spcPts val="0"/>
              </a:spcBef>
              <a:spcAft>
                <a:spcPts val="0"/>
              </a:spcAft>
              <a:buSzPts val="2000"/>
              <a:buChar char="▪"/>
            </a:pPr>
            <a:r>
              <a:rPr lang="en-US" sz="2000"/>
              <a:t>Blinding</a:t>
            </a:r>
            <a:endParaRPr sz="2000"/>
          </a:p>
          <a:p>
            <a:pPr marL="594360" lvl="2" indent="-194945" algn="l" rtl="0">
              <a:spcBef>
                <a:spcPts val="0"/>
              </a:spcBef>
              <a:spcAft>
                <a:spcPts val="0"/>
              </a:spcAft>
              <a:buSzPts val="2000"/>
              <a:buChar char="▪"/>
            </a:pPr>
            <a:r>
              <a:rPr lang="en-US" sz="2000"/>
              <a:t>Conclusion</a:t>
            </a:r>
          </a:p>
          <a:p>
            <a:pPr marL="594360" lvl="2" indent="-194945" algn="l" rtl="0">
              <a:spcBef>
                <a:spcPts val="0"/>
              </a:spcBef>
              <a:spcAft>
                <a:spcPts val="0"/>
              </a:spcAft>
              <a:buSzPts val="2000"/>
              <a:buChar char="▪"/>
            </a:pPr>
            <a:r>
              <a:rPr lang="en-US" sz="2000"/>
              <a:t>Non-inferiority margin based on valid parameters</a:t>
            </a:r>
          </a:p>
          <a:p>
            <a:pPr marL="594360" lvl="2" indent="-194945" algn="l" rtl="0">
              <a:spcBef>
                <a:spcPts val="0"/>
              </a:spcBef>
              <a:spcAft>
                <a:spcPts val="0"/>
              </a:spcAft>
              <a:buSzPts val="2000"/>
              <a:buChar char="▪"/>
            </a:pPr>
            <a:r>
              <a:rPr lang="en-US" sz="2000"/>
              <a:t>Trial was not in response to a failed superiority study</a:t>
            </a:r>
            <a:endParaRPr sz="2000"/>
          </a:p>
          <a:p>
            <a:pPr marL="59436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b="1"/>
              <a:t>Limitations</a:t>
            </a:r>
            <a:endParaRPr sz="2000" b="1"/>
          </a:p>
          <a:p>
            <a:pPr lvl="1" indent="-355600">
              <a:spcBef>
                <a:spcPts val="0"/>
              </a:spcBef>
              <a:buSzPts val="2000"/>
            </a:pPr>
            <a:r>
              <a:rPr lang="en-US" sz="2000"/>
              <a:t>Analyzed by </a:t>
            </a:r>
            <a:r>
              <a:rPr lang="en-US" sz="2000" err="1"/>
              <a:t>mITT</a:t>
            </a:r>
            <a:endParaRPr lang="en-US" sz="2000"/>
          </a:p>
          <a:p>
            <a:pPr marL="0" indent="0">
              <a:spcBef>
                <a:spcPts val="0"/>
              </a:spcBef>
              <a:buNone/>
            </a:pPr>
            <a:endParaRPr lang="en-US" sz="2000"/>
          </a:p>
        </p:txBody>
      </p:sp>
      <p:sp>
        <p:nvSpPr>
          <p:cNvPr id="394" name="Google Shape;394;g214d13858e2_0_65"/>
          <p:cNvSpPr txBox="1">
            <a:spLocks noGrp="1"/>
          </p:cNvSpPr>
          <p:nvPr>
            <p:ph type="title"/>
          </p:nvPr>
        </p:nvSpPr>
        <p:spPr>
          <a:xfrm>
            <a:off x="457200" y="457200"/>
            <a:ext cx="7848600" cy="914400"/>
          </a:xfrm>
          <a:prstGeom prst="rect">
            <a:avLst/>
          </a:prstGeom>
          <a:noFill/>
          <a:ln>
            <a:noFill/>
          </a:ln>
        </p:spPr>
        <p:txBody>
          <a:bodyPr spcFirstLastPara="1" wrap="square" lIns="91425" tIns="45700" rIns="91425" bIns="45700" anchor="ctr" anchorCtr="0">
            <a:normAutofit/>
          </a:bodyPr>
          <a:lstStyle/>
          <a:p>
            <a:pPr algn="l">
              <a:buSzPts val="4000"/>
            </a:pPr>
            <a:r>
              <a:rPr lang="en-US" sz="4000"/>
              <a:t>Giugliano </a:t>
            </a:r>
            <a:r>
              <a:rPr lang="en-US" sz="4000" i="1"/>
              <a:t>et al</a:t>
            </a:r>
            <a:endParaRPr sz="4000" i="1"/>
          </a:p>
        </p:txBody>
      </p:sp>
      <p:sp>
        <p:nvSpPr>
          <p:cNvPr id="395" name="Google Shape;395;g214d13858e2_0_65"/>
          <p:cNvSpPr txBox="1">
            <a:spLocks noGrp="1"/>
          </p:cNvSpPr>
          <p:nvPr>
            <p:ph type="sldNum" idx="12"/>
          </p:nvPr>
        </p:nvSpPr>
        <p:spPr>
          <a:xfrm>
            <a:off x="7772400" y="6400800"/>
            <a:ext cx="533400" cy="152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44</a:t>
            </a:fld>
            <a:endParaRPr/>
          </a:p>
        </p:txBody>
      </p:sp>
      <p:sp>
        <p:nvSpPr>
          <p:cNvPr id="396" name="Google Shape;396;g214d13858e2_0_65"/>
          <p:cNvSpPr txBox="1"/>
          <p:nvPr/>
        </p:nvSpPr>
        <p:spPr>
          <a:xfrm>
            <a:off x="4294300" y="1371600"/>
            <a:ext cx="44103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Author’s Conclusion</a:t>
            </a:r>
            <a:endParaRPr sz="2000" b="1">
              <a:latin typeface="Calibri"/>
              <a:ea typeface="Calibri"/>
              <a:cs typeface="Calibri"/>
              <a:sym typeface="Calibri"/>
            </a:endParaRPr>
          </a:p>
          <a:p>
            <a:pPr marL="0" lvl="0" indent="0" algn="l" rtl="0">
              <a:spcBef>
                <a:spcPts val="0"/>
              </a:spcBef>
              <a:spcAft>
                <a:spcPts val="0"/>
              </a:spcAft>
              <a:buNone/>
            </a:pPr>
            <a:endParaRPr sz="2000" b="1">
              <a:latin typeface="Calibri"/>
              <a:ea typeface="Calibri"/>
              <a:cs typeface="Calibri"/>
              <a:sym typeface="Calibri"/>
            </a:endParaRPr>
          </a:p>
          <a:p>
            <a:pPr algn="just"/>
            <a:r>
              <a:rPr lang="en-US" sz="2000">
                <a:highlight>
                  <a:srgbClr val="FFFFFF"/>
                </a:highlight>
                <a:latin typeface="Calibri"/>
                <a:ea typeface="+mn-lt"/>
                <a:cs typeface="+mn-lt"/>
                <a:sym typeface="Calibri"/>
              </a:rPr>
              <a:t>Both doses of </a:t>
            </a:r>
            <a:r>
              <a:rPr lang="en-US" sz="2000" err="1">
                <a:highlight>
                  <a:srgbClr val="FFFFFF"/>
                </a:highlight>
                <a:latin typeface="Calibri"/>
                <a:ea typeface="+mn-lt"/>
                <a:cs typeface="+mn-lt"/>
                <a:sym typeface="Calibri"/>
              </a:rPr>
              <a:t>edoxaban</a:t>
            </a:r>
            <a:r>
              <a:rPr lang="en-US" sz="2000">
                <a:highlight>
                  <a:srgbClr val="FFFFFF"/>
                </a:highlight>
                <a:latin typeface="Calibri"/>
                <a:ea typeface="+mn-lt"/>
                <a:cs typeface="+mn-lt"/>
                <a:sym typeface="Calibri"/>
              </a:rPr>
              <a:t> were noninferior to warfarin in the prevention of stroke or systemic embolic events in patients with atrial fibrillation. High-dose </a:t>
            </a:r>
            <a:r>
              <a:rPr lang="en-US" sz="2000" err="1">
                <a:highlight>
                  <a:srgbClr val="FFFFFF"/>
                </a:highlight>
                <a:latin typeface="Calibri"/>
                <a:ea typeface="+mn-lt"/>
                <a:cs typeface="+mn-lt"/>
                <a:sym typeface="Calibri"/>
              </a:rPr>
              <a:t>edoxaban</a:t>
            </a:r>
            <a:r>
              <a:rPr lang="en-US" sz="2000">
                <a:highlight>
                  <a:srgbClr val="FFFFFF"/>
                </a:highlight>
                <a:latin typeface="Calibri"/>
                <a:ea typeface="+mn-lt"/>
                <a:cs typeface="+mn-lt"/>
                <a:sym typeface="Calibri"/>
              </a:rPr>
              <a:t> seemed to be more effective than warfarin compared to low-dose </a:t>
            </a:r>
            <a:r>
              <a:rPr lang="en-US" sz="2000" err="1">
                <a:highlight>
                  <a:srgbClr val="FFFFFF"/>
                </a:highlight>
                <a:latin typeface="Calibri"/>
                <a:ea typeface="+mn-lt"/>
                <a:cs typeface="+mn-lt"/>
                <a:sym typeface="Calibri"/>
              </a:rPr>
              <a:t>edoxaban</a:t>
            </a:r>
            <a:endParaRPr err="1">
              <a:latin typeface="Calibri"/>
            </a:endParaRPr>
          </a:p>
        </p:txBody>
      </p:sp>
      <p:sp>
        <p:nvSpPr>
          <p:cNvPr id="397" name="Google Shape;397;g214d13858e2_0_65"/>
          <p:cNvSpPr txBox="1"/>
          <p:nvPr/>
        </p:nvSpPr>
        <p:spPr>
          <a:xfrm>
            <a:off x="5329050" y="5467475"/>
            <a:ext cx="3360464"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Level 1, minor</a:t>
            </a:r>
            <a:endParaRPr sz="2000" b="1">
              <a:latin typeface="Calibri"/>
              <a:ea typeface="Calibri"/>
              <a:cs typeface="Calibri"/>
              <a:sym typeface="Calibri"/>
            </a:endParaRPr>
          </a:p>
        </p:txBody>
      </p:sp>
    </p:spTree>
    <p:extLst>
      <p:ext uri="{BB962C8B-B14F-4D97-AF65-F5344CB8AC3E}">
        <p14:creationId xmlns:p14="http://schemas.microsoft.com/office/powerpoint/2010/main" val="415203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lnSpcReduction="10000"/>
          </a:bodyPr>
          <a:lstStyle/>
          <a:p>
            <a:r>
              <a:rPr lang="en-US" sz="2000"/>
              <a:t>Summary of Evidence</a:t>
            </a:r>
          </a:p>
          <a:p>
            <a:r>
              <a:rPr lang="en-US" sz="2000"/>
              <a:t>Analysis of Evidence</a:t>
            </a:r>
          </a:p>
          <a:p>
            <a:r>
              <a:rPr lang="en-US" sz="2000"/>
              <a:t>Recommendation</a:t>
            </a:r>
          </a:p>
          <a:p>
            <a:r>
              <a:rPr lang="en-US" sz="2000"/>
              <a:t>Application to Practice</a:t>
            </a:r>
          </a:p>
          <a:p>
            <a:r>
              <a:rPr lang="en-US" sz="2000"/>
              <a:t>Grading of Evidence</a:t>
            </a:r>
          </a:p>
          <a:p>
            <a:r>
              <a:rPr lang="en-US" sz="2000"/>
              <a:t>Guideline Comparison</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Recommendation</a:t>
            </a:r>
          </a:p>
        </p:txBody>
      </p:sp>
    </p:spTree>
    <p:extLst>
      <p:ext uri="{BB962C8B-B14F-4D97-AF65-F5344CB8AC3E}">
        <p14:creationId xmlns:p14="http://schemas.microsoft.com/office/powerpoint/2010/main" val="253150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92500" lnSpcReduction="20000"/>
          </a:bodyPr>
          <a:lstStyle/>
          <a:p>
            <a:pPr algn="just"/>
            <a:r>
              <a:rPr lang="en-US" sz="2200"/>
              <a:t>Article 1: Granger</a:t>
            </a:r>
            <a:r>
              <a:rPr lang="en-US" sz="2200">
                <a:highlight>
                  <a:srgbClr val="FFFFFF"/>
                </a:highlight>
              </a:rPr>
              <a:t> </a:t>
            </a:r>
            <a:r>
              <a:rPr lang="en-US" sz="2200" i="1"/>
              <a:t>et al</a:t>
            </a:r>
            <a:endParaRPr lang="en-US" sz="2200"/>
          </a:p>
          <a:p>
            <a:pPr lvl="1" algn="just"/>
            <a:r>
              <a:rPr lang="en-US" sz="2200"/>
              <a:t>In patients with atrial fibrillation, apixaban was superior to warfarin in preventing stroke or systemic embolism, caused less bleeding, and resulted in lower mortality</a:t>
            </a:r>
            <a:endParaRPr lang="en-US" sz="2200">
              <a:cs typeface="Calibri"/>
            </a:endParaRPr>
          </a:p>
          <a:p>
            <a:pPr algn="just"/>
            <a:endParaRPr lang="en-US" sz="2200"/>
          </a:p>
          <a:p>
            <a:pPr algn="just">
              <a:buClr>
                <a:srgbClr val="808080"/>
              </a:buClr>
            </a:pPr>
            <a:r>
              <a:rPr lang="en-US" sz="2200"/>
              <a:t>Article 2: Patel </a:t>
            </a:r>
            <a:r>
              <a:rPr lang="en-US" sz="2200" i="1">
                <a:highlight>
                  <a:srgbClr val="FFFFFF"/>
                </a:highlight>
              </a:rPr>
              <a:t>et al</a:t>
            </a:r>
            <a:endParaRPr lang="en-US" sz="2200" i="1">
              <a:highlight>
                <a:srgbClr val="FFFFFF"/>
              </a:highlight>
              <a:cs typeface="Calibri"/>
            </a:endParaRPr>
          </a:p>
          <a:p>
            <a:pPr lvl="1" algn="just">
              <a:buClr>
                <a:srgbClr val="808080"/>
              </a:buClr>
            </a:pPr>
            <a:r>
              <a:rPr lang="en-US" sz="2200"/>
              <a:t>In patients with atrial fibrillation rivaroxaban was non-inferior to warfarin in preventing stroke or systemic embolism, but was associated with significantly lower rates of bleeding and death from cardiovascular events</a:t>
            </a:r>
            <a:endParaRPr lang="en-US" sz="2200">
              <a:cs typeface="Calibri"/>
            </a:endParaRPr>
          </a:p>
          <a:p>
            <a:pPr algn="just"/>
            <a:endParaRPr lang="en-US" sz="2200"/>
          </a:p>
          <a:p>
            <a:pPr algn="just">
              <a:buClr>
                <a:srgbClr val="808080"/>
              </a:buClr>
            </a:pPr>
            <a:r>
              <a:rPr lang="en-US" sz="2200"/>
              <a:t>Article 3: </a:t>
            </a:r>
            <a:r>
              <a:rPr lang="en-US" sz="2200">
                <a:highlight>
                  <a:srgbClr val="FFFFFF"/>
                </a:highlight>
              </a:rPr>
              <a:t>Giugliano</a:t>
            </a:r>
            <a:r>
              <a:rPr lang="en-US" sz="2200" i="1">
                <a:highlight>
                  <a:srgbClr val="FFFFFF"/>
                </a:highlight>
              </a:rPr>
              <a:t> et al</a:t>
            </a:r>
            <a:endParaRPr lang="en-US" sz="2200">
              <a:cs typeface="Calibri"/>
            </a:endParaRPr>
          </a:p>
          <a:p>
            <a:pPr lvl="1" algn="just"/>
            <a:r>
              <a:rPr lang="en-US" sz="2200"/>
              <a:t>Both once-daily regimens of </a:t>
            </a:r>
            <a:r>
              <a:rPr lang="en-US" sz="2200" err="1"/>
              <a:t>edoxaban</a:t>
            </a:r>
            <a:r>
              <a:rPr lang="en-US" sz="2200"/>
              <a:t> demonstrated noninferiority to warfarin with respect to the prevention of stroke or systemic embolism and were associated with significantly lower rates of bleeding and death from cardiovascular causes</a:t>
            </a:r>
            <a:endParaRPr lang="en-US" sz="2200">
              <a:cs typeface="Calibri"/>
            </a:endParaRPr>
          </a:p>
          <a:p>
            <a:pPr marL="0" indent="0">
              <a:buClr>
                <a:srgbClr val="808080"/>
              </a:buClr>
              <a:buNone/>
            </a:pPr>
            <a:endParaRPr lang="en-US" sz="2200">
              <a:cs typeface="Calibri"/>
            </a:endParaRPr>
          </a:p>
          <a:p>
            <a:pPr lvl="2"/>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Summary of Evidence</a:t>
            </a:r>
          </a:p>
        </p:txBody>
      </p:sp>
      <p:sp>
        <p:nvSpPr>
          <p:cNvPr id="4" name="Slide Number Placeholder 3"/>
          <p:cNvSpPr>
            <a:spLocks noGrp="1"/>
          </p:cNvSpPr>
          <p:nvPr>
            <p:ph type="sldNum" sz="quarter" idx="11"/>
          </p:nvPr>
        </p:nvSpPr>
        <p:spPr/>
        <p:txBody>
          <a:bodyPr/>
          <a:lstStyle/>
          <a:p>
            <a:fld id="{E1E10CA4-7C7A-4B41-92DA-29907AB73E56}" type="slidenum">
              <a:rPr lang="en-US" smtClean="0"/>
              <a:pPr/>
              <a:t>46</a:t>
            </a:fld>
            <a:endParaRPr lang="en-US"/>
          </a:p>
        </p:txBody>
      </p:sp>
    </p:spTree>
    <p:extLst>
      <p:ext uri="{BB962C8B-B14F-4D97-AF65-F5344CB8AC3E}">
        <p14:creationId xmlns:p14="http://schemas.microsoft.com/office/powerpoint/2010/main" val="3613959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400"/>
              <a:t>Article 1: Granger </a:t>
            </a:r>
            <a:r>
              <a:rPr lang="en-US" sz="2400" i="1"/>
              <a:t>et al</a:t>
            </a:r>
          </a:p>
          <a:p>
            <a:pPr lvl="1"/>
            <a:r>
              <a:rPr lang="en-US" sz="2000"/>
              <a:t>Randomized controlled trial – non-inferiority study</a:t>
            </a:r>
            <a:endParaRPr lang="en-US" sz="2000">
              <a:cs typeface="Calibri"/>
            </a:endParaRPr>
          </a:p>
          <a:p>
            <a:pPr lvl="2"/>
            <a:r>
              <a:rPr lang="en-US" sz="2000"/>
              <a:t>Level I study with minor limitations</a:t>
            </a:r>
            <a:endParaRPr lang="en-US" sz="2000">
              <a:cs typeface="Calibri"/>
            </a:endParaRPr>
          </a:p>
          <a:p>
            <a:r>
              <a:rPr lang="en-US" sz="2400"/>
              <a:t>Article 2: Patel </a:t>
            </a:r>
            <a:r>
              <a:rPr lang="en-US" sz="2400" i="1"/>
              <a:t>et al</a:t>
            </a:r>
            <a:endParaRPr lang="en-US" sz="2400" i="1">
              <a:cs typeface="Calibri"/>
            </a:endParaRPr>
          </a:p>
          <a:p>
            <a:pPr lvl="1"/>
            <a:r>
              <a:rPr lang="en-US" sz="2000"/>
              <a:t>Randomized controlled trial – non-inferiority study </a:t>
            </a:r>
            <a:endParaRPr lang="en-US" sz="2000">
              <a:cs typeface="Calibri"/>
            </a:endParaRPr>
          </a:p>
          <a:p>
            <a:pPr lvl="2"/>
            <a:r>
              <a:rPr lang="en-US" sz="2000"/>
              <a:t>Level I study with minor limitations</a:t>
            </a:r>
            <a:endParaRPr lang="en-US" sz="2000">
              <a:cs typeface="Calibri"/>
            </a:endParaRPr>
          </a:p>
          <a:p>
            <a:r>
              <a:rPr lang="en-US" sz="2400"/>
              <a:t>Article 3: Giugliano </a:t>
            </a:r>
            <a:r>
              <a:rPr lang="en-US" sz="2400" i="1"/>
              <a:t>et al</a:t>
            </a:r>
            <a:endParaRPr lang="en-US" sz="2400" i="1">
              <a:cs typeface="Calibri"/>
            </a:endParaRPr>
          </a:p>
          <a:p>
            <a:pPr lvl="1"/>
            <a:r>
              <a:rPr lang="en-US" sz="2000"/>
              <a:t>Randomized controlled trial – non-inferiority study</a:t>
            </a:r>
            <a:endParaRPr lang="en-US" sz="2000">
              <a:cs typeface="Calibri"/>
            </a:endParaRPr>
          </a:p>
          <a:p>
            <a:pPr lvl="2"/>
            <a:r>
              <a:rPr lang="en-US" sz="2000"/>
              <a:t>Level I study with minor limitations</a:t>
            </a:r>
            <a:endParaRPr lang="en-US" sz="2000">
              <a:cs typeface="Calibri"/>
            </a:endParaRPr>
          </a:p>
          <a:p>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Analysis of Evidence</a:t>
            </a:r>
          </a:p>
        </p:txBody>
      </p:sp>
      <p:sp>
        <p:nvSpPr>
          <p:cNvPr id="4" name="Slide Number Placeholder 3"/>
          <p:cNvSpPr>
            <a:spLocks noGrp="1"/>
          </p:cNvSpPr>
          <p:nvPr>
            <p:ph type="sldNum" sz="quarter" idx="11"/>
          </p:nvPr>
        </p:nvSpPr>
        <p:spPr/>
        <p:txBody>
          <a:bodyPr/>
          <a:lstStyle/>
          <a:p>
            <a:fld id="{E1E10CA4-7C7A-4B41-92DA-29907AB73E56}" type="slidenum">
              <a:rPr lang="en-US" smtClean="0"/>
              <a:pPr/>
              <a:t>47</a:t>
            </a:fld>
            <a:endParaRPr lang="en-US"/>
          </a:p>
        </p:txBody>
      </p:sp>
    </p:spTree>
    <p:extLst>
      <p:ext uri="{BB962C8B-B14F-4D97-AF65-F5344CB8AC3E}">
        <p14:creationId xmlns:p14="http://schemas.microsoft.com/office/powerpoint/2010/main" val="3613959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pPr marL="0" indent="0" algn="ctr">
              <a:buNone/>
            </a:pPr>
            <a:endParaRPr lang="en-US" sz="2800"/>
          </a:p>
          <a:p>
            <a:pPr marL="0" indent="0" algn="ctr">
              <a:buNone/>
            </a:pPr>
            <a:r>
              <a:rPr lang="en-US" sz="2800" b="0" i="0" u="none" strike="noStrike">
                <a:solidFill>
                  <a:srgbClr val="000000"/>
                </a:solidFill>
                <a:effectLst/>
                <a:latin typeface="Calibri" panose="020F0502020204030204" pitchFamily="34" charset="0"/>
              </a:rPr>
              <a:t>Based on the literature evaluated, we recommend the prevention of stroke/thrombotic events with the use of apixaban as monotherapy for the treatment of </a:t>
            </a:r>
            <a:r>
              <a:rPr lang="en-US" sz="2800" b="0" i="0" u="none" strike="noStrike" err="1">
                <a:solidFill>
                  <a:srgbClr val="000000"/>
                </a:solidFill>
                <a:effectLst/>
                <a:latin typeface="Calibri" panose="020F0502020204030204" pitchFamily="34" charset="0"/>
              </a:rPr>
              <a:t>AFib</a:t>
            </a:r>
            <a:r>
              <a:rPr lang="en-US" sz="2800" b="0" i="0" u="none" strike="noStrike">
                <a:solidFill>
                  <a:srgbClr val="000000"/>
                </a:solidFill>
                <a:effectLst/>
                <a:latin typeface="Calibri" panose="020F0502020204030204" pitchFamily="34" charset="0"/>
              </a:rPr>
              <a:t>.</a:t>
            </a:r>
            <a:endParaRPr lang="en-US" sz="2800" i="1"/>
          </a:p>
        </p:txBody>
      </p:sp>
      <p:sp>
        <p:nvSpPr>
          <p:cNvPr id="3" name="Title 2"/>
          <p:cNvSpPr>
            <a:spLocks noGrp="1"/>
          </p:cNvSpPr>
          <p:nvPr>
            <p:ph type="title"/>
          </p:nvPr>
        </p:nvSpPr>
        <p:spPr>
          <a:xfrm>
            <a:off x="457200" y="457200"/>
            <a:ext cx="7848600" cy="914400"/>
          </a:xfrm>
        </p:spPr>
        <p:txBody>
          <a:bodyPr>
            <a:normAutofit/>
          </a:bodyPr>
          <a:lstStyle/>
          <a:p>
            <a:pPr algn="l"/>
            <a:r>
              <a:rPr lang="en-US" sz="4000"/>
              <a:t>Recommendation</a:t>
            </a:r>
          </a:p>
        </p:txBody>
      </p:sp>
      <p:sp>
        <p:nvSpPr>
          <p:cNvPr id="4" name="Slide Number Placeholder 3"/>
          <p:cNvSpPr>
            <a:spLocks noGrp="1"/>
          </p:cNvSpPr>
          <p:nvPr>
            <p:ph type="sldNum" sz="quarter" idx="11"/>
          </p:nvPr>
        </p:nvSpPr>
        <p:spPr/>
        <p:txBody>
          <a:bodyPr/>
          <a:lstStyle/>
          <a:p>
            <a:fld id="{E1E10CA4-7C7A-4B41-92DA-29907AB73E56}" type="slidenum">
              <a:rPr lang="en-US" smtClean="0"/>
              <a:pPr/>
              <a:t>48</a:t>
            </a:fld>
            <a:endParaRPr lang="en-US"/>
          </a:p>
        </p:txBody>
      </p:sp>
    </p:spTree>
    <p:extLst>
      <p:ext uri="{BB962C8B-B14F-4D97-AF65-F5344CB8AC3E}">
        <p14:creationId xmlns:p14="http://schemas.microsoft.com/office/powerpoint/2010/main" val="3613959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92500" lnSpcReduction="10000"/>
          </a:bodyPr>
          <a:lstStyle/>
          <a:p>
            <a:r>
              <a:rPr lang="en-US" sz="2400" i="1"/>
              <a:t>Article 1</a:t>
            </a:r>
            <a:r>
              <a:rPr lang="en-US" sz="2400"/>
              <a:t> - The results showed that 1.27%  of patients in the apixaban group experienced a stroke or thrombotic event, as compared with 1.60% per year in the warfarin group (95% confidence interval [CI], 0.66 to 0.95; </a:t>
            </a:r>
            <a:r>
              <a:rPr lang="en-US" sz="2400" b="1"/>
              <a:t>P&lt;0.001 </a:t>
            </a:r>
            <a:r>
              <a:rPr lang="en-US" sz="2400"/>
              <a:t>for noninferiority).</a:t>
            </a:r>
            <a:endParaRPr lang="en-US" sz="2400">
              <a:cs typeface="Calibri"/>
            </a:endParaRPr>
          </a:p>
          <a:p>
            <a:r>
              <a:rPr lang="en-US" sz="2400" i="1"/>
              <a:t>Article 2</a:t>
            </a:r>
            <a:r>
              <a:rPr lang="en-US" sz="2400"/>
              <a:t> - A total of 188 of participants on the rivaroxaban group experienced stroke or systemic embolism compared to 241 of participants on warfarin (1.7% vs 2.2%, 0.79 CI [0.66-0.96], </a:t>
            </a:r>
            <a:r>
              <a:rPr lang="en-US" sz="2400" b="1"/>
              <a:t>P&lt;0.001</a:t>
            </a:r>
            <a:r>
              <a:rPr lang="en-US" sz="2400"/>
              <a:t>)</a:t>
            </a:r>
            <a:endParaRPr lang="en-US" sz="2400">
              <a:cs typeface="Calibri"/>
            </a:endParaRPr>
          </a:p>
          <a:p>
            <a:r>
              <a:rPr lang="en-US" sz="2400" i="1"/>
              <a:t>Article 3 </a:t>
            </a:r>
            <a:r>
              <a:rPr lang="en-US" sz="2400"/>
              <a:t>- a stroke or systemic embolic event occurred in 232 patients in the warfarin group (a rate of 1.50% per year), as compared with 182 patients in the high-dose </a:t>
            </a:r>
            <a:r>
              <a:rPr lang="en-US" sz="2400" err="1"/>
              <a:t>edoxaban</a:t>
            </a:r>
            <a:r>
              <a:rPr lang="en-US" sz="2400"/>
              <a:t> group (a rate of 1.18% per year; </a:t>
            </a:r>
            <a:r>
              <a:rPr lang="en-US" sz="2400" b="1"/>
              <a:t>P&lt;0.001</a:t>
            </a:r>
            <a:r>
              <a:rPr lang="en-US" sz="2400"/>
              <a:t> for noninferiority) and 253 patients in the low-dose </a:t>
            </a:r>
            <a:r>
              <a:rPr lang="en-US" sz="2400" err="1"/>
              <a:t>edoxaban</a:t>
            </a:r>
            <a:r>
              <a:rPr lang="en-US" sz="2400"/>
              <a:t> group (a rate of 1.61% per year; P=0.005 for noninferiority)</a:t>
            </a:r>
            <a:endParaRPr lang="en-US" sz="2400">
              <a:cs typeface="Calibri"/>
            </a:endParaRPr>
          </a:p>
          <a:p>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Application to Practice - </a:t>
            </a:r>
            <a:r>
              <a:rPr lang="en-US" sz="4000" i="1"/>
              <a:t>Efficacy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49</a:t>
            </a:fld>
            <a:endParaRPr lang="en-US"/>
          </a:p>
        </p:txBody>
      </p:sp>
    </p:spTree>
    <p:extLst>
      <p:ext uri="{BB962C8B-B14F-4D97-AF65-F5344CB8AC3E}">
        <p14:creationId xmlns:p14="http://schemas.microsoft.com/office/powerpoint/2010/main" val="361395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6177" y="1515139"/>
            <a:ext cx="7924800" cy="4571999"/>
          </a:xfrm>
        </p:spPr>
        <p:txBody>
          <a:bodyPr anchor="t" anchorCtr="0">
            <a:normAutofit/>
          </a:bodyPr>
          <a:lstStyle/>
          <a:p>
            <a:r>
              <a:rPr lang="en-US" sz="2800"/>
              <a:t>Guideline overview</a:t>
            </a:r>
          </a:p>
          <a:p>
            <a:r>
              <a:rPr lang="en-US" sz="2800"/>
              <a:t>Disease state overview</a:t>
            </a:r>
          </a:p>
          <a:p>
            <a:r>
              <a:rPr lang="en-US" sz="2800"/>
              <a:t>Current therapies</a:t>
            </a:r>
          </a:p>
          <a:p>
            <a:r>
              <a:rPr lang="en-US" sz="2800"/>
              <a:t>Literature review</a:t>
            </a:r>
          </a:p>
          <a:p>
            <a:r>
              <a:rPr lang="en-US" sz="2800"/>
              <a:t>Recommendation</a:t>
            </a:r>
          </a:p>
          <a:p>
            <a:r>
              <a:rPr lang="en-US" sz="2800"/>
              <a:t>Presentation summary</a:t>
            </a:r>
          </a:p>
          <a:p>
            <a:r>
              <a:rPr lang="en-US" sz="2800"/>
              <a:t>Forum for questions</a:t>
            </a:r>
          </a:p>
        </p:txBody>
      </p:sp>
      <p:sp>
        <p:nvSpPr>
          <p:cNvPr id="3" name="Title 2"/>
          <p:cNvSpPr>
            <a:spLocks noGrp="1"/>
          </p:cNvSpPr>
          <p:nvPr>
            <p:ph type="title"/>
          </p:nvPr>
        </p:nvSpPr>
        <p:spPr>
          <a:xfrm>
            <a:off x="457200" y="457200"/>
            <a:ext cx="7848600" cy="914400"/>
          </a:xfrm>
        </p:spPr>
        <p:txBody>
          <a:bodyPr>
            <a:normAutofit/>
          </a:bodyPr>
          <a:lstStyle/>
          <a:p>
            <a:pPr algn="l"/>
            <a:r>
              <a:rPr lang="en-US" sz="4000"/>
              <a:t>Outline</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a:t>
            </a:fld>
            <a:endParaRPr lang="en-US"/>
          </a:p>
        </p:txBody>
      </p:sp>
    </p:spTree>
    <p:extLst>
      <p:ext uri="{BB962C8B-B14F-4D97-AF65-F5344CB8AC3E}">
        <p14:creationId xmlns:p14="http://schemas.microsoft.com/office/powerpoint/2010/main" val="3613959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400" i="1"/>
              <a:t>Article 1</a:t>
            </a:r>
            <a:r>
              <a:rPr lang="en-US" sz="2400"/>
              <a:t> - Adverse events in the apixaban group and in the warfarin group (81.5% of the patients in the apixaban group and 83.1% of patients in the warfarin group), and serious adverse events were 35.0% in apixaban and 36.5% in the warfarin group, respectively).</a:t>
            </a:r>
          </a:p>
          <a:p>
            <a:r>
              <a:rPr lang="en-US" sz="2400" i="1"/>
              <a:t>Article 2</a:t>
            </a:r>
            <a:r>
              <a:rPr lang="en-US" sz="2400"/>
              <a:t> - Major and nonmajor bleeding occurred in 1475 of patients on the rivaroxaban group vs 1449 of patients in the warfarin group. </a:t>
            </a:r>
          </a:p>
          <a:p>
            <a:r>
              <a:rPr lang="en-US" sz="2400" i="1"/>
              <a:t>Article 3 </a:t>
            </a:r>
            <a:r>
              <a:rPr lang="en-US" sz="2400"/>
              <a:t>- The annualized rate of major bleeding events was 3.43% with warfarin, as compared with 2.75% with high-dose </a:t>
            </a:r>
            <a:r>
              <a:rPr lang="en-US" sz="2400" err="1"/>
              <a:t>edoxaban</a:t>
            </a:r>
            <a:r>
              <a:rPr lang="en-US" sz="2400"/>
              <a:t> and 1.61% with low-dose </a:t>
            </a:r>
            <a:r>
              <a:rPr lang="en-US" sz="2400" err="1"/>
              <a:t>edoxaban</a:t>
            </a:r>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Application to Practice – </a:t>
            </a:r>
            <a:r>
              <a:rPr lang="en-US" sz="4000" i="1"/>
              <a:t>Safety Data</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50</a:t>
            </a:fld>
            <a:endParaRPr lang="en-US"/>
          </a:p>
        </p:txBody>
      </p:sp>
    </p:spTree>
    <p:extLst>
      <p:ext uri="{BB962C8B-B14F-4D97-AF65-F5344CB8AC3E}">
        <p14:creationId xmlns:p14="http://schemas.microsoft.com/office/powerpoint/2010/main" val="3976987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t>Warfarin 5 mg - $19.50</a:t>
            </a:r>
          </a:p>
          <a:p>
            <a:r>
              <a:rPr lang="en-US" sz="2800"/>
              <a:t>Dabigatran 150 mg - $535.62</a:t>
            </a:r>
            <a:endParaRPr lang="en-US" sz="2800">
              <a:cs typeface="Calibri"/>
            </a:endParaRPr>
          </a:p>
          <a:p>
            <a:r>
              <a:rPr lang="en-US" sz="2800"/>
              <a:t>Rivaroxaban 20 mg - $650.95</a:t>
            </a:r>
            <a:endParaRPr lang="en-US" sz="2800">
              <a:cs typeface="Calibri"/>
            </a:endParaRPr>
          </a:p>
          <a:p>
            <a:r>
              <a:rPr lang="en-US" sz="2800"/>
              <a:t>Apixaban 5 mg - $672.90</a:t>
            </a:r>
            <a:endParaRPr lang="en-US" sz="2800">
              <a:cs typeface="Calibri"/>
            </a:endParaRPr>
          </a:p>
          <a:p>
            <a:r>
              <a:rPr lang="en-US" sz="2800" err="1"/>
              <a:t>Edoxaban</a:t>
            </a:r>
            <a:r>
              <a:rPr lang="en-US" sz="2800"/>
              <a:t> 60 mg - $466.92</a:t>
            </a:r>
            <a:endParaRPr lang="en-US" sz="2800">
              <a:cs typeface="Calibri"/>
            </a:endParaRPr>
          </a:p>
          <a:p>
            <a:pPr marL="0" indent="0">
              <a:buNone/>
            </a:pPr>
            <a:endParaRPr lang="en-US" sz="2800"/>
          </a:p>
          <a:p>
            <a:pPr marL="0" indent="0">
              <a:buNone/>
            </a:pPr>
            <a:r>
              <a:rPr lang="en-US" sz="2800" i="1"/>
              <a:t>Based on comparative cost via Redbook, 30 count sans insurance</a:t>
            </a:r>
            <a:endParaRPr lang="en-US" sz="2800" i="1">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Application to Practice- </a:t>
            </a:r>
            <a:r>
              <a:rPr lang="en-US" sz="4000" i="1"/>
              <a:t>Cost Data</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51</a:t>
            </a:fld>
            <a:endParaRPr lang="en-US"/>
          </a:p>
        </p:txBody>
      </p:sp>
    </p:spTree>
    <p:extLst>
      <p:ext uri="{BB962C8B-B14F-4D97-AF65-F5344CB8AC3E}">
        <p14:creationId xmlns:p14="http://schemas.microsoft.com/office/powerpoint/2010/main" val="3508730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981201"/>
            <a:ext cx="7924800" cy="4571999"/>
          </a:xfrm>
        </p:spPr>
        <p:txBody>
          <a:bodyPr anchor="t" anchorCtr="0">
            <a:normAutofit/>
          </a:bodyPr>
          <a:lstStyle/>
          <a:p>
            <a:r>
              <a:rPr lang="en-US" sz="2400"/>
              <a:t>No efficacy/safety data available for individuals less than 18 years of age</a:t>
            </a:r>
          </a:p>
          <a:p>
            <a:r>
              <a:rPr lang="en-US" sz="2400"/>
              <a:t>NOACs cannot be used in patients with mitral stenosis or who have a mechanical heart valve</a:t>
            </a:r>
            <a:endParaRPr lang="en-US" sz="2400">
              <a:cs typeface="Calibri"/>
            </a:endParaRPr>
          </a:p>
          <a:p>
            <a:r>
              <a:rPr lang="en-US" sz="2400"/>
              <a:t>Constant monitoring is required for patients with history of hemorrhage</a:t>
            </a:r>
            <a:endParaRPr lang="en-US" sz="2400">
              <a:cs typeface="Calibri"/>
            </a:endParaRPr>
          </a:p>
          <a:p>
            <a:pPr marL="0" indent="0">
              <a:buClr>
                <a:srgbClr val="808080"/>
              </a:buClr>
              <a:buNone/>
            </a:pPr>
            <a:endParaRPr lang="en-US" sz="2400">
              <a:cs typeface="Calibri"/>
            </a:endParaRPr>
          </a:p>
        </p:txBody>
      </p:sp>
      <p:sp>
        <p:nvSpPr>
          <p:cNvPr id="3" name="Title 2"/>
          <p:cNvSpPr>
            <a:spLocks noGrp="1"/>
          </p:cNvSpPr>
          <p:nvPr>
            <p:ph type="title"/>
          </p:nvPr>
        </p:nvSpPr>
        <p:spPr>
          <a:xfrm>
            <a:off x="457199" y="457200"/>
            <a:ext cx="8410353" cy="914400"/>
          </a:xfrm>
        </p:spPr>
        <p:txBody>
          <a:bodyPr>
            <a:normAutofit fontScale="90000"/>
          </a:bodyPr>
          <a:lstStyle/>
          <a:p>
            <a:pPr algn="l"/>
            <a:r>
              <a:rPr lang="en-US" sz="4000"/>
              <a:t>Application to Practice - </a:t>
            </a:r>
            <a:r>
              <a:rPr lang="en-US" sz="4000" i="1"/>
              <a:t>Special considerations/populations</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52</a:t>
            </a:fld>
            <a:endParaRPr lang="en-US"/>
          </a:p>
        </p:txBody>
      </p:sp>
    </p:spTree>
    <p:extLst>
      <p:ext uri="{BB962C8B-B14F-4D97-AF65-F5344CB8AC3E}">
        <p14:creationId xmlns:p14="http://schemas.microsoft.com/office/powerpoint/2010/main" val="1745455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b="1"/>
              <a:t>AGREE II Scores</a:t>
            </a:r>
          </a:p>
          <a:p>
            <a:pPr lvl="1"/>
            <a:r>
              <a:rPr lang="en-US" sz="2400"/>
              <a:t>Scope and Purpose – (21/21) 100%</a:t>
            </a:r>
          </a:p>
          <a:p>
            <a:pPr lvl="1"/>
            <a:r>
              <a:rPr lang="en-US" sz="2400"/>
              <a:t>Stakeholder Involvement – (19/21) 90%</a:t>
            </a:r>
          </a:p>
          <a:p>
            <a:pPr lvl="1"/>
            <a:r>
              <a:rPr lang="en-US" sz="2400"/>
              <a:t>Rigor of Development – (52/56) 92%</a:t>
            </a:r>
          </a:p>
          <a:p>
            <a:pPr lvl="1"/>
            <a:r>
              <a:rPr lang="en-US" sz="2400"/>
              <a:t>Clarity of presentation – (21/21) 100% </a:t>
            </a:r>
          </a:p>
          <a:p>
            <a:pPr lvl="1"/>
            <a:r>
              <a:rPr lang="en-US" sz="2400"/>
              <a:t>Applicability – (27/28) 96%</a:t>
            </a:r>
          </a:p>
          <a:p>
            <a:pPr lvl="1"/>
            <a:r>
              <a:rPr lang="en-US" sz="2400"/>
              <a:t>Editorial Independence – (14/14) 100%</a:t>
            </a:r>
          </a:p>
          <a:p>
            <a:pPr lvl="1"/>
            <a:r>
              <a:rPr lang="en-US" sz="2400"/>
              <a:t>Overall Guideline Assessment – (7/7) </a:t>
            </a:r>
          </a:p>
          <a:p>
            <a:endParaRPr lang="en-US" sz="2400"/>
          </a:p>
        </p:txBody>
      </p:sp>
      <p:sp>
        <p:nvSpPr>
          <p:cNvPr id="3" name="Title 2"/>
          <p:cNvSpPr>
            <a:spLocks noGrp="1"/>
          </p:cNvSpPr>
          <p:nvPr>
            <p:ph type="title"/>
          </p:nvPr>
        </p:nvSpPr>
        <p:spPr>
          <a:xfrm>
            <a:off x="457199" y="457200"/>
            <a:ext cx="8410353" cy="914400"/>
          </a:xfrm>
        </p:spPr>
        <p:txBody>
          <a:bodyPr>
            <a:normAutofit/>
          </a:bodyPr>
          <a:lstStyle/>
          <a:p>
            <a:pPr algn="l"/>
            <a:r>
              <a:rPr lang="en-US" sz="4000"/>
              <a:t>Grading of evidence</a:t>
            </a:r>
            <a:endParaRPr lang="en-US" sz="4000" i="1"/>
          </a:p>
        </p:txBody>
      </p:sp>
      <p:sp>
        <p:nvSpPr>
          <p:cNvPr id="4" name="Slide Number Placeholder 3"/>
          <p:cNvSpPr>
            <a:spLocks noGrp="1"/>
          </p:cNvSpPr>
          <p:nvPr>
            <p:ph type="sldNum" sz="quarter" idx="11"/>
          </p:nvPr>
        </p:nvSpPr>
        <p:spPr/>
        <p:txBody>
          <a:bodyPr/>
          <a:lstStyle/>
          <a:p>
            <a:fld id="{E1E10CA4-7C7A-4B41-92DA-29907AB73E56}" type="slidenum">
              <a:rPr lang="en-US" smtClean="0"/>
              <a:pPr/>
              <a:t>53</a:t>
            </a:fld>
            <a:endParaRPr lang="en-US"/>
          </a:p>
        </p:txBody>
      </p:sp>
    </p:spTree>
    <p:extLst>
      <p:ext uri="{BB962C8B-B14F-4D97-AF65-F5344CB8AC3E}">
        <p14:creationId xmlns:p14="http://schemas.microsoft.com/office/powerpoint/2010/main" val="754118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pPr algn="just"/>
            <a:r>
              <a:rPr lang="en-US" sz="2400"/>
              <a:t>Grade of the recommendation provided by the guideline is A</a:t>
            </a:r>
          </a:p>
          <a:p>
            <a:pPr algn="just"/>
            <a:r>
              <a:rPr lang="en-US" sz="2400"/>
              <a:t>We graded our recommendation based on the highest level of evidence supported by selected articles, giving it an A</a:t>
            </a:r>
          </a:p>
          <a:p>
            <a:pPr algn="just"/>
            <a:r>
              <a:rPr lang="en-US" sz="2400"/>
              <a:t>The articles presented were level 1 with minor limitations. These non-inferiority studies were randomized, double blinded, and placebo controlled, and they supported the recommendation of the guideline</a:t>
            </a:r>
            <a:endParaRPr lang="en-US" sz="2400">
              <a:cs typeface="Calibri"/>
            </a:endParaRPr>
          </a:p>
          <a:p>
            <a:pPr algn="just"/>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Guideline Comparison</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54</a:t>
            </a:fld>
            <a:endParaRPr lang="en-US"/>
          </a:p>
        </p:txBody>
      </p:sp>
    </p:spTree>
    <p:extLst>
      <p:ext uri="{BB962C8B-B14F-4D97-AF65-F5344CB8AC3E}">
        <p14:creationId xmlns:p14="http://schemas.microsoft.com/office/powerpoint/2010/main" val="3613959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Summary</a:t>
            </a:r>
          </a:p>
          <a:p>
            <a:r>
              <a:rPr lang="en-US" sz="2000"/>
              <a:t>References</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Presentation Summary</a:t>
            </a:r>
          </a:p>
        </p:txBody>
      </p:sp>
    </p:spTree>
    <p:extLst>
      <p:ext uri="{BB962C8B-B14F-4D97-AF65-F5344CB8AC3E}">
        <p14:creationId xmlns:p14="http://schemas.microsoft.com/office/powerpoint/2010/main" val="3371592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fontScale="85000" lnSpcReduction="20000"/>
          </a:bodyPr>
          <a:lstStyle/>
          <a:p>
            <a:r>
              <a:rPr lang="en-US" sz="2400"/>
              <a:t>The guideline highlights the management of nonvalvular AF, utilizing medications options to prevent stroke and escalation of therapies</a:t>
            </a:r>
            <a:endParaRPr lang="en-US" sz="2400">
              <a:cs typeface="Calibri"/>
            </a:endParaRPr>
          </a:p>
          <a:p>
            <a:r>
              <a:rPr lang="en-US" sz="2400"/>
              <a:t>Atrial Fibrillation (AF) is a cardiac arrhythmia where the atria beats irregularly leading to blood pooling in this area because it cannot be pumped out. This can lead to the formation of blood clots, stroke, heart failure and other cardiovascular complications.</a:t>
            </a:r>
            <a:endParaRPr lang="en-US" sz="2400">
              <a:cs typeface="Calibri"/>
            </a:endParaRPr>
          </a:p>
          <a:p>
            <a:r>
              <a:rPr lang="en-US" sz="2400"/>
              <a:t>The guideline specific therapy for stroke prevention in AF includes NOACs or warfarin. </a:t>
            </a:r>
            <a:endParaRPr lang="en-US" sz="2400">
              <a:cs typeface="Calibri"/>
            </a:endParaRPr>
          </a:p>
          <a:p>
            <a:r>
              <a:rPr lang="en-US" sz="2400"/>
              <a:t>All 3 randomized, double blind, placebo-controlled trials showed the clinical and statistical significance of using NOACs over warfarin in patients with AF, who do not present with mitral stenosis or a mechanical heart valve, for the prevention of stroke/systemic embolic events with reduced risks of bleeding as a side effect.</a:t>
            </a:r>
            <a:endParaRPr lang="en-US" sz="2400">
              <a:cs typeface="Calibri"/>
            </a:endParaRPr>
          </a:p>
          <a:p>
            <a:r>
              <a:rPr lang="en-US" sz="2400"/>
              <a:t>We recommend the following of the AHA guideline recommendation for the treatment of AF to prevent stroke and systemic embolic events using NOACs over warfarin, as strongly supported by the 3 level 1 studies.</a:t>
            </a:r>
            <a:endParaRPr lang="en-US" sz="2400">
              <a:cs typeface="Calibri"/>
            </a:endParaRPr>
          </a:p>
          <a:p>
            <a:endParaRPr lang="en-US" sz="2400"/>
          </a:p>
        </p:txBody>
      </p:sp>
      <p:sp>
        <p:nvSpPr>
          <p:cNvPr id="3" name="Title 2"/>
          <p:cNvSpPr>
            <a:spLocks noGrp="1"/>
          </p:cNvSpPr>
          <p:nvPr>
            <p:ph type="title"/>
          </p:nvPr>
        </p:nvSpPr>
        <p:spPr>
          <a:xfrm>
            <a:off x="457200" y="457200"/>
            <a:ext cx="7848600" cy="914400"/>
          </a:xfrm>
        </p:spPr>
        <p:txBody>
          <a:bodyPr>
            <a:normAutofit/>
          </a:bodyPr>
          <a:lstStyle/>
          <a:p>
            <a:pPr algn="l"/>
            <a:r>
              <a:rPr lang="en-US" sz="4000"/>
              <a:t>Summary</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56</a:t>
            </a:fld>
            <a:endParaRPr lang="en-US"/>
          </a:p>
        </p:txBody>
      </p:sp>
    </p:spTree>
    <p:extLst>
      <p:ext uri="{BB962C8B-B14F-4D97-AF65-F5344CB8AC3E}">
        <p14:creationId xmlns:p14="http://schemas.microsoft.com/office/powerpoint/2010/main" val="3613959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4" y="1233511"/>
            <a:ext cx="8467060" cy="4694273"/>
          </a:xfrm>
        </p:spPr>
        <p:txBody>
          <a:bodyPr vert="horz" lIns="91440" tIns="45720" rIns="91440" bIns="45720" rtlCol="0" anchor="t" anchorCtr="0">
            <a:noAutofit/>
          </a:bodyPr>
          <a:lstStyle/>
          <a:p>
            <a:pPr marL="742950" algn="just" rtl="0" fontAlgn="base">
              <a:spcBef>
                <a:spcPts val="0"/>
              </a:spcBef>
              <a:spcAft>
                <a:spcPts val="0"/>
              </a:spcAft>
              <a:buFont typeface="+mj-lt"/>
              <a:buAutoNum type="arabicPeriod"/>
            </a:pPr>
            <a:r>
              <a:rPr lang="en-US" b="0" i="1" u="none" strike="noStrike">
                <a:solidFill>
                  <a:schemeClr val="tx1"/>
                </a:solidFill>
                <a:effectLst/>
                <a:latin typeface="Calibri"/>
                <a:cs typeface="Calibri"/>
              </a:rPr>
              <a:t>What is atrial fibrillation?</a:t>
            </a:r>
            <a:r>
              <a:rPr lang="en-US" b="0" i="0" u="none" strike="noStrike">
                <a:solidFill>
                  <a:schemeClr val="tx1"/>
                </a:solidFill>
                <a:effectLst/>
                <a:latin typeface="Calibri"/>
                <a:cs typeface="Calibri"/>
              </a:rPr>
              <a:t> (2023) </a:t>
            </a:r>
            <a:r>
              <a:rPr lang="en-US" b="0" i="1" u="none" strike="noStrike">
                <a:solidFill>
                  <a:schemeClr val="tx1"/>
                </a:solidFill>
                <a:effectLst/>
                <a:latin typeface="Calibri"/>
                <a:cs typeface="Calibri"/>
              </a:rPr>
              <a:t>www.heart.org</a:t>
            </a:r>
            <a:r>
              <a:rPr lang="en-US" b="0" i="0" u="none" strike="noStrike">
                <a:solidFill>
                  <a:schemeClr val="tx1"/>
                </a:solidFill>
                <a:effectLst/>
                <a:latin typeface="Calibri"/>
                <a:cs typeface="Calibri"/>
              </a:rPr>
              <a:t>. Available at: https://www.heart.org/en/health-topics/atrial-fibrillation/what-is-atrial-fibrillation-afib-or-af (Accessed: March 29, 2023). </a:t>
            </a:r>
          </a:p>
          <a:p>
            <a:pPr marL="742950" algn="just" fontAlgn="base">
              <a:spcBef>
                <a:spcPts val="0"/>
              </a:spcBef>
              <a:buAutoNum type="arabicPeriod"/>
            </a:pPr>
            <a:r>
              <a:rPr lang="en-US">
                <a:solidFill>
                  <a:schemeClr val="tx1"/>
                </a:solidFill>
                <a:latin typeface="Calibri"/>
                <a:cs typeface="Calibri"/>
              </a:rPr>
              <a:t>“Atrial Fibrillation.” </a:t>
            </a:r>
            <a:r>
              <a:rPr lang="en-US" i="1">
                <a:solidFill>
                  <a:schemeClr val="tx1"/>
                </a:solidFill>
                <a:latin typeface="Calibri"/>
                <a:cs typeface="Calibri"/>
              </a:rPr>
              <a:t>Centers for Disease Control and Prevention</a:t>
            </a:r>
            <a:r>
              <a:rPr lang="en-US">
                <a:solidFill>
                  <a:schemeClr val="tx1"/>
                </a:solidFill>
                <a:latin typeface="Calibri"/>
                <a:cs typeface="Calibri"/>
              </a:rPr>
              <a:t>, Centers for Disease Control and Prevention, 14 Oct 2022</a:t>
            </a:r>
          </a:p>
          <a:p>
            <a:pPr marL="742950" algn="just">
              <a:spcBef>
                <a:spcPts val="0"/>
              </a:spcBef>
              <a:buClr>
                <a:srgbClr val="808080"/>
              </a:buClr>
              <a:buAutoNum type="arabicPeriod"/>
            </a:pPr>
            <a:r>
              <a:rPr lang="en-US">
                <a:solidFill>
                  <a:schemeClr val="tx1"/>
                </a:solidFill>
                <a:latin typeface="Calibri"/>
                <a:cs typeface="Calibri"/>
              </a:rPr>
              <a:t>Lexi-Comp</a:t>
            </a:r>
            <a:r>
              <a:rPr lang="en-US" b="0" i="0" u="none" strike="noStrike">
                <a:solidFill>
                  <a:schemeClr val="tx1"/>
                </a:solidFill>
                <a:effectLst/>
                <a:latin typeface="Calibri"/>
                <a:cs typeface="Calibri"/>
              </a:rPr>
              <a:t> Online. Hudson, Ohio: Lexi-Comp, Inc.; April 7, 2023</a:t>
            </a:r>
            <a:endParaRPr lang="en-US">
              <a:solidFill>
                <a:schemeClr val="tx1"/>
              </a:solidFill>
              <a:cs typeface="Calibri"/>
            </a:endParaRPr>
          </a:p>
          <a:p>
            <a:pPr marL="742950" algn="just">
              <a:spcBef>
                <a:spcPts val="0"/>
              </a:spcBef>
              <a:spcAft>
                <a:spcPts val="0"/>
              </a:spcAft>
              <a:buClr>
                <a:srgbClr val="808080"/>
              </a:buClr>
              <a:buAutoNum type="arabicPeriod"/>
            </a:pPr>
            <a:r>
              <a:rPr lang="en-US" b="0" i="0" u="none" strike="noStrike">
                <a:solidFill>
                  <a:schemeClr val="tx1"/>
                </a:solidFill>
                <a:effectLst/>
                <a:latin typeface="Calibri"/>
                <a:cs typeface="Calibri"/>
              </a:rPr>
              <a:t>Craig T, Wann S, Calkins S </a:t>
            </a:r>
            <a:r>
              <a:rPr lang="en-US" b="0" i="1" u="none" strike="noStrike">
                <a:solidFill>
                  <a:schemeClr val="tx1"/>
                </a:solidFill>
                <a:effectLst/>
                <a:latin typeface="Calibri"/>
                <a:cs typeface="Calibri"/>
              </a:rPr>
              <a:t>et al</a:t>
            </a:r>
            <a:r>
              <a:rPr lang="en-US" b="0" i="0" u="none" strike="noStrike">
                <a:solidFill>
                  <a:schemeClr val="tx1"/>
                </a:solidFill>
                <a:effectLst/>
                <a:latin typeface="Calibri"/>
                <a:cs typeface="Calibri"/>
              </a:rPr>
              <a:t>. 2019 AHA/ACC/HRS Focused Update of the 2014 AHA/ACC/HRS Guideline for the Management of Patients With Atrial Fibrillation: A Report of the American College of Cardiology/American Heart Association Task Force on Clinical Practice Guidelines and the Heart Rhythm Society in Collaboration With the Society of Thoracic Surgeons. 2019; 140(2): </a:t>
            </a:r>
            <a:r>
              <a:rPr lang="en-US">
                <a:solidFill>
                  <a:schemeClr val="tx1"/>
                </a:solidFill>
                <a:latin typeface="Calibri"/>
                <a:cs typeface="Calibri"/>
              </a:rPr>
              <a:t>125-151.</a:t>
            </a:r>
            <a:endParaRPr lang="en-US" b="0" i="0" u="none" strike="noStrike">
              <a:solidFill>
                <a:schemeClr val="tx1"/>
              </a:solidFill>
              <a:effectLst/>
              <a:latin typeface="Calibri"/>
              <a:cs typeface="Calibri"/>
            </a:endParaRPr>
          </a:p>
          <a:p>
            <a:pPr marL="742950" algn="just" rtl="0" fontAlgn="base">
              <a:spcBef>
                <a:spcPts val="0"/>
              </a:spcBef>
              <a:spcAft>
                <a:spcPts val="0"/>
              </a:spcAft>
              <a:buFont typeface="+mj-lt"/>
              <a:buAutoNum type="arabicPeriod"/>
            </a:pPr>
            <a:r>
              <a:rPr lang="en-US" b="0" i="0" u="none" strike="noStrike">
                <a:solidFill>
                  <a:schemeClr val="tx1"/>
                </a:solidFill>
                <a:effectLst/>
                <a:latin typeface="Calibri"/>
                <a:cs typeface="Calibri"/>
              </a:rPr>
              <a:t>Patel M, Mahaffey K, Garg J </a:t>
            </a:r>
            <a:r>
              <a:rPr lang="en-US" b="0" i="1" u="none" strike="noStrike">
                <a:solidFill>
                  <a:schemeClr val="tx1"/>
                </a:solidFill>
                <a:effectLst/>
                <a:latin typeface="Calibri"/>
                <a:cs typeface="Calibri"/>
              </a:rPr>
              <a:t>et al</a:t>
            </a:r>
            <a:r>
              <a:rPr lang="en-US" b="0" i="0" u="none" strike="noStrike">
                <a:solidFill>
                  <a:schemeClr val="tx1"/>
                </a:solidFill>
                <a:effectLst/>
                <a:latin typeface="Calibri"/>
                <a:cs typeface="Calibri"/>
              </a:rPr>
              <a:t>. Rivaroxaban versus Warfarin in Nonvalvular Atrial Fibrillation. </a:t>
            </a:r>
            <a:r>
              <a:rPr lang="en-US" b="0" i="1" u="none" strike="noStrike">
                <a:solidFill>
                  <a:schemeClr val="tx1"/>
                </a:solidFill>
                <a:effectLst/>
                <a:latin typeface="Calibri"/>
                <a:cs typeface="Calibri"/>
              </a:rPr>
              <a:t>N Eng J Med, </a:t>
            </a:r>
            <a:r>
              <a:rPr lang="en-US" b="0" i="0" u="none" strike="noStrike">
                <a:solidFill>
                  <a:schemeClr val="tx1"/>
                </a:solidFill>
                <a:effectLst/>
                <a:latin typeface="Calibri"/>
                <a:cs typeface="Calibri"/>
              </a:rPr>
              <a:t>2011; 365(10): 883-891.</a:t>
            </a:r>
          </a:p>
          <a:p>
            <a:pPr marL="742950" algn="just" rtl="0" fontAlgn="base">
              <a:spcBef>
                <a:spcPts val="0"/>
              </a:spcBef>
              <a:spcAft>
                <a:spcPts val="0"/>
              </a:spcAft>
              <a:buFont typeface="+mj-lt"/>
              <a:buAutoNum type="arabicPeriod"/>
            </a:pPr>
            <a:r>
              <a:rPr lang="en-US" b="0" i="0" u="none" strike="noStrike">
                <a:solidFill>
                  <a:schemeClr val="tx1"/>
                </a:solidFill>
                <a:effectLst/>
                <a:latin typeface="Calibri"/>
                <a:cs typeface="Calibri"/>
              </a:rPr>
              <a:t>Granger C, Alexander J, McMurray J </a:t>
            </a:r>
            <a:r>
              <a:rPr lang="en-US" b="0" i="1" u="none" strike="noStrike">
                <a:solidFill>
                  <a:schemeClr val="tx1"/>
                </a:solidFill>
                <a:effectLst/>
                <a:latin typeface="Calibri"/>
                <a:cs typeface="Calibri"/>
              </a:rPr>
              <a:t>et al</a:t>
            </a:r>
            <a:r>
              <a:rPr lang="en-US" b="0" i="0" u="none" strike="noStrike">
                <a:solidFill>
                  <a:schemeClr val="tx1"/>
                </a:solidFill>
                <a:effectLst/>
                <a:latin typeface="Calibri"/>
                <a:cs typeface="Calibri"/>
              </a:rPr>
              <a:t>. Apixaban versus Warfarin in Patients with Atrial Fibrillation. </a:t>
            </a:r>
            <a:r>
              <a:rPr lang="en-US" b="0" i="1" u="none" strike="noStrike">
                <a:solidFill>
                  <a:schemeClr val="tx1"/>
                </a:solidFill>
                <a:effectLst/>
                <a:latin typeface="Calibri"/>
                <a:cs typeface="Calibri"/>
              </a:rPr>
              <a:t>N Eng J Med</a:t>
            </a:r>
            <a:r>
              <a:rPr lang="en-US" b="0" i="0" u="none" strike="noStrike">
                <a:solidFill>
                  <a:schemeClr val="tx1"/>
                </a:solidFill>
                <a:effectLst/>
                <a:latin typeface="Calibri"/>
                <a:cs typeface="Calibri"/>
              </a:rPr>
              <a:t>, 2011; 365(11): 981-991.</a:t>
            </a:r>
          </a:p>
          <a:p>
            <a:pPr marL="742950" algn="just" rtl="0" fontAlgn="base">
              <a:spcBef>
                <a:spcPts val="0"/>
              </a:spcBef>
              <a:spcAft>
                <a:spcPts val="0"/>
              </a:spcAft>
              <a:buFont typeface="+mj-lt"/>
              <a:buAutoNum type="arabicPeriod"/>
            </a:pPr>
            <a:r>
              <a:rPr lang="en-US" b="0" i="0" u="none" strike="noStrike">
                <a:solidFill>
                  <a:schemeClr val="tx1"/>
                </a:solidFill>
                <a:effectLst/>
                <a:latin typeface="Calibri"/>
                <a:cs typeface="Calibri"/>
              </a:rPr>
              <a:t>Giugliano RP, Ruff CT, </a:t>
            </a:r>
            <a:r>
              <a:rPr lang="en-US" b="0" i="0" u="none" strike="noStrike" err="1">
                <a:solidFill>
                  <a:schemeClr val="tx1"/>
                </a:solidFill>
                <a:effectLst/>
                <a:latin typeface="Calibri"/>
                <a:cs typeface="Calibri"/>
              </a:rPr>
              <a:t>Braunwald</a:t>
            </a:r>
            <a:r>
              <a:rPr lang="en-US" b="0" i="0" u="none" strike="noStrike">
                <a:solidFill>
                  <a:schemeClr val="tx1"/>
                </a:solidFill>
                <a:effectLst/>
                <a:latin typeface="Calibri"/>
                <a:cs typeface="Calibri"/>
              </a:rPr>
              <a:t> E </a:t>
            </a:r>
            <a:r>
              <a:rPr lang="en-US" b="0" i="1" u="none" strike="noStrike">
                <a:solidFill>
                  <a:schemeClr val="tx1"/>
                </a:solidFill>
                <a:effectLst/>
                <a:latin typeface="Calibri"/>
                <a:cs typeface="Calibri"/>
              </a:rPr>
              <a:t>et al</a:t>
            </a:r>
            <a:r>
              <a:rPr lang="en-US" b="0" i="0" u="none" strike="noStrike">
                <a:solidFill>
                  <a:schemeClr val="tx1"/>
                </a:solidFill>
                <a:effectLst/>
                <a:latin typeface="Calibri"/>
                <a:cs typeface="Calibri"/>
              </a:rPr>
              <a:t>. </a:t>
            </a:r>
            <a:r>
              <a:rPr lang="en-US" b="0" i="0" u="none" strike="noStrike" err="1">
                <a:solidFill>
                  <a:schemeClr val="tx1"/>
                </a:solidFill>
                <a:effectLst/>
                <a:latin typeface="Calibri"/>
                <a:cs typeface="Calibri"/>
              </a:rPr>
              <a:t>Edoxaban</a:t>
            </a:r>
            <a:r>
              <a:rPr lang="en-US" b="0" i="0" u="none" strike="noStrike">
                <a:solidFill>
                  <a:schemeClr val="tx1"/>
                </a:solidFill>
                <a:effectLst/>
                <a:latin typeface="Calibri"/>
                <a:cs typeface="Calibri"/>
              </a:rPr>
              <a:t> versus warfarin in patients with atrial fibrillation. </a:t>
            </a:r>
            <a:r>
              <a:rPr lang="en-US" b="0" i="1" u="none" strike="noStrike">
                <a:solidFill>
                  <a:schemeClr val="tx1"/>
                </a:solidFill>
                <a:effectLst/>
                <a:latin typeface="Calibri"/>
                <a:cs typeface="Calibri"/>
              </a:rPr>
              <a:t>N Engl J Med,</a:t>
            </a:r>
            <a:r>
              <a:rPr lang="en-US" b="0" i="0" u="none" strike="noStrike">
                <a:solidFill>
                  <a:schemeClr val="tx1"/>
                </a:solidFill>
                <a:effectLst/>
                <a:latin typeface="Calibri"/>
                <a:cs typeface="Calibri"/>
              </a:rPr>
              <a:t> 2013 Nov 28; 369(22): 2093-104.</a:t>
            </a:r>
          </a:p>
          <a:p>
            <a:pPr marL="742950" algn="just" rtl="0" fontAlgn="base">
              <a:spcBef>
                <a:spcPts val="0"/>
              </a:spcBef>
              <a:spcAft>
                <a:spcPts val="0"/>
              </a:spcAft>
              <a:buFont typeface="+mj-lt"/>
              <a:buAutoNum type="arabicPeriod"/>
            </a:pPr>
            <a:r>
              <a:rPr lang="en-US" b="0" i="0" u="none" strike="noStrike">
                <a:solidFill>
                  <a:schemeClr val="tx1"/>
                </a:solidFill>
                <a:effectLst/>
                <a:latin typeface="Calibri"/>
                <a:cs typeface="Calibri"/>
              </a:rPr>
              <a:t>Red Book Online®. Greenwood Village, Colorado: Thomson Micromedex; Apr 11, 2023.</a:t>
            </a:r>
          </a:p>
          <a:p>
            <a:pPr algn="just">
              <a:buNone/>
            </a:pPr>
            <a:endParaRPr lang="en-US" sz="2000"/>
          </a:p>
        </p:txBody>
      </p:sp>
      <p:sp>
        <p:nvSpPr>
          <p:cNvPr id="3" name="Title 2"/>
          <p:cNvSpPr>
            <a:spLocks noGrp="1"/>
          </p:cNvSpPr>
          <p:nvPr>
            <p:ph type="title"/>
          </p:nvPr>
        </p:nvSpPr>
        <p:spPr>
          <a:xfrm>
            <a:off x="457200" y="457200"/>
            <a:ext cx="7848600" cy="914400"/>
          </a:xfrm>
        </p:spPr>
        <p:txBody>
          <a:bodyPr>
            <a:normAutofit/>
          </a:bodyPr>
          <a:lstStyle/>
          <a:p>
            <a:pPr algn="l"/>
            <a:r>
              <a:rPr lang="en-US" sz="4000"/>
              <a:t>References</a:t>
            </a:r>
          </a:p>
        </p:txBody>
      </p:sp>
      <p:sp>
        <p:nvSpPr>
          <p:cNvPr id="4" name="Slide Number Placeholder 3"/>
          <p:cNvSpPr>
            <a:spLocks noGrp="1"/>
          </p:cNvSpPr>
          <p:nvPr>
            <p:ph type="sldNum" sz="quarter" idx="11"/>
          </p:nvPr>
        </p:nvSpPr>
        <p:spPr/>
        <p:txBody>
          <a:bodyPr/>
          <a:lstStyle/>
          <a:p>
            <a:fld id="{E1E10CA4-7C7A-4B41-92DA-29907AB73E56}" type="slidenum">
              <a:rPr lang="en-US" smtClean="0"/>
              <a:pPr/>
              <a:t>57</a:t>
            </a:fld>
            <a:endParaRPr lang="en-US"/>
          </a:p>
        </p:txBody>
      </p:sp>
    </p:spTree>
    <p:extLst>
      <p:ext uri="{BB962C8B-B14F-4D97-AF65-F5344CB8AC3E}">
        <p14:creationId xmlns:p14="http://schemas.microsoft.com/office/powerpoint/2010/main" val="3613959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Thank you for your attention &amp; participation</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Forum for Questions</a:t>
            </a:r>
          </a:p>
        </p:txBody>
      </p:sp>
    </p:spTree>
    <p:extLst>
      <p:ext uri="{BB962C8B-B14F-4D97-AF65-F5344CB8AC3E}">
        <p14:creationId xmlns:p14="http://schemas.microsoft.com/office/powerpoint/2010/main" val="290530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81400"/>
            <a:ext cx="5943600" cy="2133600"/>
          </a:xfrm>
        </p:spPr>
        <p:txBody>
          <a:bodyPr>
            <a:normAutofit/>
          </a:bodyPr>
          <a:lstStyle/>
          <a:p>
            <a:r>
              <a:rPr lang="en-US" sz="2000"/>
              <a:t>Guideline Review</a:t>
            </a:r>
          </a:p>
          <a:p>
            <a:r>
              <a:rPr lang="en-US" sz="2000"/>
              <a:t>Selected Recommendation</a:t>
            </a:r>
          </a:p>
          <a:p>
            <a:r>
              <a:rPr lang="en-US" sz="2000"/>
              <a:t>Quality of Evidence</a:t>
            </a:r>
          </a:p>
        </p:txBody>
      </p:sp>
      <p:sp>
        <p:nvSpPr>
          <p:cNvPr id="2" name="Title 1"/>
          <p:cNvSpPr>
            <a:spLocks noGrp="1"/>
          </p:cNvSpPr>
          <p:nvPr>
            <p:ph type="title"/>
          </p:nvPr>
        </p:nvSpPr>
        <p:spPr>
          <a:xfrm>
            <a:off x="457200" y="1447800"/>
            <a:ext cx="5943600" cy="2133600"/>
          </a:xfrm>
        </p:spPr>
        <p:txBody>
          <a:bodyPr anchor="ctr" anchorCtr="0">
            <a:normAutofit/>
          </a:bodyPr>
          <a:lstStyle/>
          <a:p>
            <a:r>
              <a:rPr lang="en-US" sz="4400"/>
              <a:t>Guideline Overview</a:t>
            </a:r>
          </a:p>
        </p:txBody>
      </p:sp>
    </p:spTree>
    <p:extLst>
      <p:ext uri="{BB962C8B-B14F-4D97-AF65-F5344CB8AC3E}">
        <p14:creationId xmlns:p14="http://schemas.microsoft.com/office/powerpoint/2010/main" val="252278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lnSpcReduction="10000"/>
          </a:bodyPr>
          <a:lstStyle/>
          <a:p>
            <a:pPr algn="just"/>
            <a:r>
              <a:rPr lang="en-US" sz="2400">
                <a:ea typeface="+mn-lt"/>
                <a:cs typeface="+mn-lt"/>
              </a:rPr>
              <a:t>Craig T, </a:t>
            </a:r>
            <a:r>
              <a:rPr lang="en-US" sz="2400" err="1">
                <a:ea typeface="+mn-lt"/>
                <a:cs typeface="+mn-lt"/>
              </a:rPr>
              <a:t>Wann</a:t>
            </a:r>
            <a:r>
              <a:rPr lang="en-US" sz="2400">
                <a:ea typeface="+mn-lt"/>
                <a:cs typeface="+mn-lt"/>
              </a:rPr>
              <a:t> S, Calkins S </a:t>
            </a:r>
            <a:r>
              <a:rPr lang="en-US" sz="2400" i="1">
                <a:ea typeface="+mn-lt"/>
                <a:cs typeface="+mn-lt"/>
              </a:rPr>
              <a:t>et al</a:t>
            </a:r>
            <a:r>
              <a:rPr lang="en-US" sz="2400">
                <a:ea typeface="+mn-lt"/>
                <a:cs typeface="+mn-lt"/>
              </a:rPr>
              <a:t>. 2019 AHA/ACC/HRS Focused Update of the 2014 AHA/ACC/HRS Guideline for the Management of Patients With Atrial Fibrillation: A Report of the American College of Cardiology/American Heart Association Task Force on Clinical Practice Guidelines and the Heart Rhythm Society in Collaboration With the Society of Thoracic Surgeons.  2019; 140(2): 125-151.</a:t>
            </a:r>
            <a:endParaRPr lang="en-US">
              <a:ea typeface="+mn-lt"/>
              <a:cs typeface="+mn-lt"/>
            </a:endParaRPr>
          </a:p>
          <a:p>
            <a:pPr algn="just">
              <a:buClr>
                <a:srgbClr val="808080"/>
              </a:buClr>
            </a:pPr>
            <a:r>
              <a:rPr lang="en-US" sz="2400">
                <a:cs typeface="Calibri"/>
              </a:rPr>
              <a:t>Almost all authors had an MD with one having MBChB and the guideline was published in the American Heart Association journal which specializes in cardiovascular health. </a:t>
            </a:r>
          </a:p>
          <a:p>
            <a:pPr algn="just"/>
            <a:r>
              <a:rPr lang="en-US" sz="2400">
                <a:cs typeface="Calibri"/>
              </a:rPr>
              <a:t>Guideline focuses on the management of patients with atrial fibrillation</a:t>
            </a:r>
            <a:endParaRPr lang="en-US" sz="2400"/>
          </a:p>
          <a:p>
            <a:pPr algn="just">
              <a:buClr>
                <a:srgbClr val="808080"/>
              </a:buClr>
            </a:pPr>
            <a:endParaRPr lang="en-US" sz="2000">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Guideline Review</a:t>
            </a:r>
          </a:p>
        </p:txBody>
      </p:sp>
      <p:sp>
        <p:nvSpPr>
          <p:cNvPr id="4" name="Slide Number Placeholder 3"/>
          <p:cNvSpPr>
            <a:spLocks noGrp="1"/>
          </p:cNvSpPr>
          <p:nvPr>
            <p:ph type="sldNum" sz="quarter" idx="11"/>
          </p:nvPr>
        </p:nvSpPr>
        <p:spPr/>
        <p:txBody>
          <a:bodyPr/>
          <a:lstStyle/>
          <a:p>
            <a:fld id="{E1E10CA4-7C7A-4B41-92DA-29907AB73E56}" type="slidenum">
              <a:rPr lang="en-US" smtClean="0"/>
              <a:pPr/>
              <a:t>7</a:t>
            </a:fld>
            <a:endParaRPr lang="en-US"/>
          </a:p>
        </p:txBody>
      </p:sp>
    </p:spTree>
    <p:extLst>
      <p:ext uri="{BB962C8B-B14F-4D97-AF65-F5344CB8AC3E}">
        <p14:creationId xmlns:p14="http://schemas.microsoft.com/office/powerpoint/2010/main" val="23281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cs typeface="Calibri"/>
              </a:rPr>
              <a:t> “</a:t>
            </a:r>
            <a:r>
              <a:rPr lang="en-US" sz="2800" i="1">
                <a:cs typeface="Calibri"/>
              </a:rPr>
              <a:t>NOACs are recommended over warfarin in NOAC-eligible patients with AF</a:t>
            </a:r>
            <a:r>
              <a:rPr lang="en-US" sz="2800">
                <a:cs typeface="Calibri"/>
              </a:rPr>
              <a:t>” </a:t>
            </a:r>
            <a:endParaRPr lang="en-US">
              <a:cs typeface="Calibri"/>
            </a:endParaRPr>
          </a:p>
          <a:p>
            <a:pPr>
              <a:buClr>
                <a:srgbClr val="808080"/>
              </a:buClr>
            </a:pPr>
            <a:r>
              <a:rPr lang="en-US" sz="2800">
                <a:cs typeface="Calibri"/>
              </a:rPr>
              <a:t> Evidence Level: Class I, Level A</a:t>
            </a:r>
            <a:endParaRPr lang="en-US">
              <a:cs typeface="Calibri"/>
            </a:endParaRPr>
          </a:p>
        </p:txBody>
      </p:sp>
      <p:sp>
        <p:nvSpPr>
          <p:cNvPr id="3" name="Title 2"/>
          <p:cNvSpPr>
            <a:spLocks noGrp="1"/>
          </p:cNvSpPr>
          <p:nvPr>
            <p:ph type="title"/>
          </p:nvPr>
        </p:nvSpPr>
        <p:spPr>
          <a:xfrm>
            <a:off x="457200" y="457200"/>
            <a:ext cx="7848600" cy="914400"/>
          </a:xfrm>
        </p:spPr>
        <p:txBody>
          <a:bodyPr>
            <a:normAutofit/>
          </a:bodyPr>
          <a:lstStyle/>
          <a:p>
            <a:pPr algn="l"/>
            <a:r>
              <a:rPr lang="en-US" sz="4000"/>
              <a:t>Selected Recommendation</a:t>
            </a:r>
          </a:p>
        </p:txBody>
      </p:sp>
      <p:sp>
        <p:nvSpPr>
          <p:cNvPr id="4" name="Slide Number Placeholder 3"/>
          <p:cNvSpPr>
            <a:spLocks noGrp="1"/>
          </p:cNvSpPr>
          <p:nvPr>
            <p:ph type="sldNum" sz="quarter" idx="11"/>
          </p:nvPr>
        </p:nvSpPr>
        <p:spPr/>
        <p:txBody>
          <a:bodyPr/>
          <a:lstStyle/>
          <a:p>
            <a:fld id="{E1E10CA4-7C7A-4B41-92DA-29907AB73E56}" type="slidenum">
              <a:rPr lang="en-US" smtClean="0"/>
              <a:pPr/>
              <a:t>8</a:t>
            </a:fld>
            <a:endParaRPr lang="en-US"/>
          </a:p>
        </p:txBody>
      </p:sp>
    </p:spTree>
    <p:extLst>
      <p:ext uri="{BB962C8B-B14F-4D97-AF65-F5344CB8AC3E}">
        <p14:creationId xmlns:p14="http://schemas.microsoft.com/office/powerpoint/2010/main" val="228439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924800" cy="4571999"/>
          </a:xfrm>
        </p:spPr>
        <p:txBody>
          <a:bodyPr anchor="t" anchorCtr="0">
            <a:normAutofit/>
          </a:bodyPr>
          <a:lstStyle/>
          <a:p>
            <a:r>
              <a:rPr lang="en-US" sz="2800">
                <a:cs typeface="Calibri"/>
              </a:rPr>
              <a:t>Guideline uses the Class of Recommendation (COR) which indicates the strength of recommendation, encompassing the estimated magnitude and certainty of benefit in proportion to risk. Raging from Class I, being strong, to Class III presenting no benefit from therapy. It also used Level of Evidence (LOE) which rates the quality of scientific evidence supporting the intervention on the basis of the type, quantity, and consistency of data from clinical trials and other sources. </a:t>
            </a:r>
          </a:p>
        </p:txBody>
      </p:sp>
      <p:sp>
        <p:nvSpPr>
          <p:cNvPr id="3" name="Title 2"/>
          <p:cNvSpPr>
            <a:spLocks noGrp="1"/>
          </p:cNvSpPr>
          <p:nvPr>
            <p:ph type="title"/>
          </p:nvPr>
        </p:nvSpPr>
        <p:spPr>
          <a:xfrm>
            <a:off x="457200" y="457200"/>
            <a:ext cx="7848600" cy="914400"/>
          </a:xfrm>
        </p:spPr>
        <p:txBody>
          <a:bodyPr>
            <a:normAutofit/>
          </a:bodyPr>
          <a:lstStyle/>
          <a:p>
            <a:pPr algn="l"/>
            <a:r>
              <a:rPr lang="en-US" sz="4000"/>
              <a:t>Quality of Evidence</a:t>
            </a:r>
          </a:p>
        </p:txBody>
      </p:sp>
      <p:sp>
        <p:nvSpPr>
          <p:cNvPr id="4" name="Slide Number Placeholder 3"/>
          <p:cNvSpPr>
            <a:spLocks noGrp="1"/>
          </p:cNvSpPr>
          <p:nvPr>
            <p:ph type="sldNum" sz="quarter" idx="11"/>
          </p:nvPr>
        </p:nvSpPr>
        <p:spPr/>
        <p:txBody>
          <a:bodyPr/>
          <a:lstStyle/>
          <a:p>
            <a:fld id="{E1E10CA4-7C7A-4B41-92DA-29907AB73E56}" type="slidenum">
              <a:rPr lang="en-US" smtClean="0"/>
              <a:pPr/>
              <a:t>9</a:t>
            </a:fld>
            <a:endParaRPr lang="en-US"/>
          </a:p>
        </p:txBody>
      </p:sp>
    </p:spTree>
    <p:extLst>
      <p:ext uri="{BB962C8B-B14F-4D97-AF65-F5344CB8AC3E}">
        <p14:creationId xmlns:p14="http://schemas.microsoft.com/office/powerpoint/2010/main" val="903521884"/>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Composite">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67</TotalTime>
  <Words>4571</Words>
  <Application>Microsoft Office PowerPoint</Application>
  <PresentationFormat>On-screen Show (4:3)</PresentationFormat>
  <Paragraphs>543</Paragraphs>
  <Slides>58</Slides>
  <Notes>58</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Composite</vt:lpstr>
      <vt:lpstr>Composite</vt:lpstr>
      <vt:lpstr>Non-Valvular Atrial Fibrillation: The Efficacy and Safety of NOACs vs warfarin in prevention of stroke </vt:lpstr>
      <vt:lpstr>Learning Objectives</vt:lpstr>
      <vt:lpstr>Introduction</vt:lpstr>
      <vt:lpstr>PowerPoint Presentation</vt:lpstr>
      <vt:lpstr>Outline</vt:lpstr>
      <vt:lpstr>Guideline Overview</vt:lpstr>
      <vt:lpstr>Guideline Review</vt:lpstr>
      <vt:lpstr>Selected Recommendation</vt:lpstr>
      <vt:lpstr>Quality of Evidence</vt:lpstr>
      <vt:lpstr>Atrial Fibrillation (AFib or AF)</vt:lpstr>
      <vt:lpstr>Epidemiology</vt:lpstr>
      <vt:lpstr>Etiology</vt:lpstr>
      <vt:lpstr>Pathophysiology</vt:lpstr>
      <vt:lpstr>PowerPoint Presentation</vt:lpstr>
      <vt:lpstr>Current Therapies</vt:lpstr>
      <vt:lpstr>Goals of Therapy</vt:lpstr>
      <vt:lpstr>Current Treatment Options</vt:lpstr>
      <vt:lpstr>Guideline-Specific Therapies</vt:lpstr>
      <vt:lpstr>Pharmacology</vt:lpstr>
      <vt:lpstr>Dosing Per Guideline</vt:lpstr>
      <vt:lpstr>Adverse Events</vt:lpstr>
      <vt:lpstr>Literature Review</vt:lpstr>
      <vt:lpstr>Literature Search</vt:lpstr>
      <vt:lpstr>Selected Articles for Evaluation</vt:lpstr>
      <vt:lpstr>Article 1:   Granger et al</vt:lpstr>
      <vt:lpstr>Granger et al</vt:lpstr>
      <vt:lpstr>PowerPoint Presentation</vt:lpstr>
      <vt:lpstr>PowerPoint Presentation</vt:lpstr>
      <vt:lpstr>PowerPoint Presentation</vt:lpstr>
      <vt:lpstr>Granger et al</vt:lpstr>
      <vt:lpstr>PowerPoint Presentation</vt:lpstr>
      <vt:lpstr>Article 2:   Patel et al</vt:lpstr>
      <vt:lpstr>Patel et al</vt:lpstr>
      <vt:lpstr>Patel et al</vt:lpstr>
      <vt:lpstr>Patel et al</vt:lpstr>
      <vt:lpstr>Patel et al</vt:lpstr>
      <vt:lpstr>Patel et al</vt:lpstr>
      <vt:lpstr>Patel et al</vt:lpstr>
      <vt:lpstr>Article 3:  Giugliano et al  Edoxaban versus warfarin in patients with atrial fibrillation</vt:lpstr>
      <vt:lpstr>Giugliano et al</vt:lpstr>
      <vt:lpstr>Giugliano et al</vt:lpstr>
      <vt:lpstr>Giugliano et al</vt:lpstr>
      <vt:lpstr>Giugliano et al</vt:lpstr>
      <vt:lpstr>Giugliano et al</vt:lpstr>
      <vt:lpstr>Recommendation</vt:lpstr>
      <vt:lpstr>Summary of Evidence</vt:lpstr>
      <vt:lpstr>Analysis of Evidence</vt:lpstr>
      <vt:lpstr>Recommendation</vt:lpstr>
      <vt:lpstr>Application to Practice - Efficacy</vt:lpstr>
      <vt:lpstr>Application to Practice – Safety Data</vt:lpstr>
      <vt:lpstr>Application to Practice- Cost Data</vt:lpstr>
      <vt:lpstr>Application to Practice - Special considerations/populations</vt:lpstr>
      <vt:lpstr>Grading of evidence</vt:lpstr>
      <vt:lpstr>Guideline Comparison</vt:lpstr>
      <vt:lpstr>Presentation Summary</vt:lpstr>
      <vt:lpstr>Summary</vt:lpstr>
      <vt:lpstr>References</vt:lpstr>
      <vt:lpstr>Forum for Questions</vt:lpstr>
    </vt:vector>
  </TitlesOfParts>
  <Company>D'Youville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Timothy C. Hutcherson</dc:creator>
  <cp:lastModifiedBy>Droz Burgos, Alexandra</cp:lastModifiedBy>
  <cp:revision>3</cp:revision>
  <cp:lastPrinted>2013-01-16T16:51:23Z</cp:lastPrinted>
  <dcterms:created xsi:type="dcterms:W3CDTF">2013-01-16T16:15:49Z</dcterms:created>
  <dcterms:modified xsi:type="dcterms:W3CDTF">2024-01-13T23:04:33Z</dcterms:modified>
</cp:coreProperties>
</file>