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74" r:id="rId6"/>
    <p:sldId id="260" r:id="rId7"/>
    <p:sldId id="275" r:id="rId8"/>
    <p:sldId id="267" r:id="rId9"/>
    <p:sldId id="271" r:id="rId10"/>
    <p:sldId id="269" r:id="rId11"/>
    <p:sldId id="276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86178"/>
  </p:normalViewPr>
  <p:slideViewPr>
    <p:cSldViewPr snapToGrid="0" snapToObjects="1">
      <p:cViewPr>
        <p:scale>
          <a:sx n="140" d="100"/>
          <a:sy n="140" d="100"/>
        </p:scale>
        <p:origin x="2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811D7-A2D3-8E4A-A413-28940A89CA0B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4502-39AC-B04C-AE44-EBC610731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13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19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87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91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63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945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3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39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9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58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5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1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3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9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6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0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6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71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26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4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merau%E2%80%93Levenshtein_distance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position_(mathematics)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stamp/stamp.jsp?arnumber=52769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b="1" dirty="0" smtClean="0">
                <a:latin typeface="Times New Roman" charset="0"/>
                <a:ea typeface="Times New Roman" charset="0"/>
                <a:cs typeface="Times New Roman" charset="0"/>
              </a:rPr>
              <a:t>Analyzing</a:t>
            </a:r>
            <a:r>
              <a:rPr lang="zh-CN" altLang="en-US" i="1" dirty="0"/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NBA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Teams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Big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b="1" dirty="0" smtClean="0">
                <a:latin typeface="Times New Roman" charset="0"/>
                <a:ea typeface="Times New Roman" charset="0"/>
                <a:cs typeface="Times New Roman" charset="0"/>
              </a:rPr>
              <a:t>echnolog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ies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87722" y="4906856"/>
            <a:ext cx="9144000" cy="1655762"/>
          </a:xfrm>
        </p:spPr>
        <p:txBody>
          <a:bodyPr/>
          <a:lstStyle/>
          <a:p>
            <a:pPr algn="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Yan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</a:t>
            </a:r>
          </a:p>
          <a:p>
            <a:pPr algn="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(40024856)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192" y="210629"/>
            <a:ext cx="10515600" cy="1106107"/>
          </a:xfrm>
        </p:spPr>
        <p:txBody>
          <a:bodyPr/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Construction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Discovery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40648"/>
              </p:ext>
            </p:extLst>
          </p:nvPr>
        </p:nvGraphicFramePr>
        <p:xfrm>
          <a:off x="916433" y="1316736"/>
          <a:ext cx="9910061" cy="23764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5723"/>
                <a:gridCol w="1415723"/>
                <a:gridCol w="1415723"/>
                <a:gridCol w="1415723"/>
                <a:gridCol w="1415723"/>
                <a:gridCol w="1415723"/>
                <a:gridCol w="1415723"/>
              </a:tblGrid>
              <a:tr h="45624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class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items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freq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Association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Rule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antecedent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Consequent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Confidence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26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0.818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[7,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2]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0.863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[7,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2,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1]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0.846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[7,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1]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24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0.923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0.833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[3,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2]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18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0.875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[3,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1]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19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[7,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1]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0.75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93"/>
              </p:ext>
            </p:extLst>
          </p:nvPr>
        </p:nvGraphicFramePr>
        <p:xfrm>
          <a:off x="916433" y="3874008"/>
          <a:ext cx="9910061" cy="23764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5723"/>
                <a:gridCol w="1415723"/>
                <a:gridCol w="1415723"/>
                <a:gridCol w="1415723"/>
                <a:gridCol w="1415723"/>
                <a:gridCol w="1415723"/>
                <a:gridCol w="1415723"/>
              </a:tblGrid>
              <a:tr h="45624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class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items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freq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Association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Rule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antecedent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Consequent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Confidence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0.76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[7,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2]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0.84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[7,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2,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1]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[2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1]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26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0.645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0.806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24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0.613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39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[0,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2]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[7,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2]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0.875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269"/>
            <a:ext cx="9393936" cy="604139"/>
          </a:xfrm>
        </p:spPr>
        <p:txBody>
          <a:bodyPr>
            <a:norm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PageRank</a:t>
            </a:r>
            <a:r>
              <a:rPr kumimoji="1"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98" y="978408"/>
            <a:ext cx="7190088" cy="4681728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25671"/>
              </p:ext>
            </p:extLst>
          </p:nvPr>
        </p:nvGraphicFramePr>
        <p:xfrm>
          <a:off x="838200" y="1112858"/>
          <a:ext cx="4008120" cy="495020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6040"/>
                <a:gridCol w="1336040"/>
                <a:gridCol w="1336040"/>
              </a:tblGrid>
              <a:tr h="5832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label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832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curry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2.17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832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Green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1.99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832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Thompson, Klay	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1.34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832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Livingston, Shaun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8326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Iguodala</a:t>
                      </a:r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Andre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832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Barnes, Harrison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0.86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832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Bogut, Andrew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teams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clusters,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calculate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importance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ratio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players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cluster.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Continue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analysing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constructions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page-rank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frequent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itemsets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39442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Player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Clustering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Constructing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Clustering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Construction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Discovery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4656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Background: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 National Basketball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Association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NBA) has entered a faster-paced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ff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ensive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era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, the league has skewed towards taking more 3-point shots due to their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high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ffi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ciency 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as measured by points per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eld 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goal attempt. Therefore, there is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huge di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ff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erence 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between a team in the 90s and a team in the year 2010.</a:t>
            </a:r>
          </a:p>
          <a:p>
            <a:pPr>
              <a:lnSpc>
                <a:spcPct val="16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Objective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‘New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era’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basketball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CA" altLang="zh-CN" dirty="0" smtClean="0">
                <a:latin typeface="Times New Roman" charset="0"/>
                <a:ea typeface="Times New Roman" charset="0"/>
                <a:cs typeface="Times New Roman" charset="0"/>
              </a:rPr>
              <a:t>teams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>
              <a:lnSpc>
                <a:spcPct val="16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Technology: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K-means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 Frequent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item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sets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PageRank</a:t>
            </a:r>
          </a:p>
          <a:p>
            <a:pPr>
              <a:lnSpc>
                <a:spcPct val="160000"/>
              </a:lnSpc>
            </a:pPr>
            <a:endParaRPr kumimoji="1"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6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Databases:</a:t>
            </a:r>
          </a:p>
          <a:p>
            <a:pPr>
              <a:lnSpc>
                <a:spcPct val="160000"/>
              </a:lnSpc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kumimoji="1"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314118"/>
                  </p:ext>
                </p:extLst>
              </p:nvPr>
            </p:nvGraphicFramePr>
            <p:xfrm>
              <a:off x="2651761" y="5321697"/>
              <a:ext cx="3995927" cy="85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5331"/>
                    <a:gridCol w="1940596"/>
                  </a:tblGrid>
                  <a:tr h="2301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12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Name</a:t>
                          </a:r>
                          <a:endParaRPr lang="en-US" sz="12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12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Size</a:t>
                          </a:r>
                          <a:endParaRPr lang="en-US" sz="12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208795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allPlayers.csv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(18206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20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31</a:t>
                          </a:r>
                          <a:r>
                            <a:rPr kumimoji="1" lang="en-US" altLang="zh-CN" sz="12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30662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lineups_11To16.csv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180</a:t>
                          </a:r>
                          <a14:m>
                            <m:oMath xmlns:m="http://schemas.openxmlformats.org/officeDocument/2006/math">
                              <m:r>
                                <a:rPr kumimoji="1" lang="en-CA" altLang="zh-CN" sz="120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  <m:r>
                                <a:rPr kumimoji="1" lang="en-US" altLang="zh-CN" sz="12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20</a:t>
                          </a:r>
                          <a:r>
                            <a:rPr kumimoji="1" lang="en-US" altLang="zh-CN" sz="12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</a:t>
                          </a:r>
                          <a:endParaRPr kumimoji="1" lang="en-US" altLang="zh-CN" sz="12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314118"/>
                  </p:ext>
                </p:extLst>
              </p:nvPr>
            </p:nvGraphicFramePr>
            <p:xfrm>
              <a:off x="2651761" y="5321697"/>
              <a:ext cx="3995927" cy="85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5331"/>
                    <a:gridCol w="1940596"/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12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Name</a:t>
                          </a:r>
                          <a:endParaRPr lang="en-US" sz="12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12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Size</a:t>
                          </a:r>
                          <a:endParaRPr lang="en-US" sz="12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allPlayers.csv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6270" t="-104444" r="-627" b="-117778"/>
                          </a:stretch>
                        </a:blipFill>
                      </a:tcPr>
                    </a:tc>
                  </a:tr>
                  <a:tr h="30662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lineups_11To16.csv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6270" t="-180392" r="-627" b="-39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6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0573"/>
            <a:ext cx="10515600" cy="1375051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Player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Clustering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Data</a:t>
                </a:r>
                <a:r>
                  <a:rPr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selection and normalization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Players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inutes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play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game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bigger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than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15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mins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𝑁𝑜𝑟𝑚𝑎𝑙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𝑣𝑎𝑙𝑢𝑒</m:t>
                        </m:r>
                      </m:e>
                    </m:d>
                    <m:r>
                      <a:rPr lang="en-US" altLang="zh-CN" sz="1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zh-CN" altLang="en-US" sz="1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zh-CN" altLang="en-US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𝑣𝑎𝑙𝑢𝑒</m:t>
                        </m:r>
                        <m:r>
                          <a:rPr lang="zh-CN" altLang="en-US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𝑚𝑖𝑛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𝑚𝑎𝑥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𝑚𝑖𝑛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Principal component analysis (PCA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reduce dimension, (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Explained</a:t>
                </a:r>
                <a:r>
                  <a:rPr lang="zh-CN" alt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Variance</a:t>
                </a:r>
                <a:r>
                  <a:rPr lang="zh-CN" alt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ratio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select k=3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K-means Clustering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Results</a:t>
                </a:r>
                <a:endParaRPr lang="zh-CN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1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6760" cy="613283"/>
          </a:xfrm>
        </p:spPr>
        <p:txBody>
          <a:bodyPr>
            <a:normAutofit/>
          </a:bodyPr>
          <a:lstStyle/>
          <a:p>
            <a:r>
              <a:rPr kumimoji="1" lang="en-CA" altLang="zh-CN" sz="2400" b="1" dirty="0">
                <a:latin typeface="Times New Roman" charset="0"/>
                <a:ea typeface="Times New Roman" charset="0"/>
                <a:cs typeface="Times New Roman" charset="0"/>
              </a:rPr>
              <a:t>Player Clustering Results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408"/>
            <a:ext cx="5989321" cy="499110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365125"/>
            <a:ext cx="3508414" cy="5715253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38727"/>
              </p:ext>
            </p:extLst>
          </p:nvPr>
        </p:nvGraphicFramePr>
        <p:xfrm>
          <a:off x="9486393" y="1932947"/>
          <a:ext cx="2119376" cy="284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688"/>
                <a:gridCol w="1059688"/>
              </a:tblGrid>
              <a:tr h="56269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label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explain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9301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Traditional</a:t>
                      </a:r>
                      <a:r>
                        <a:rPr lang="zh-CN" alt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Big</a:t>
                      </a:r>
                      <a:r>
                        <a:rPr lang="zh-CN" alt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Center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6269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</a:t>
                      </a:r>
                      <a:r>
                        <a:rPr lang="zh-CN" alt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mr-IN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round</a:t>
                      </a:r>
                      <a:r>
                        <a:rPr lang="zh-CN" altLang="en-US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Forward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6269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Guard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6269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Shooter</a:t>
                      </a:r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6835"/>
            <a:ext cx="8214360" cy="653597"/>
          </a:xfrm>
        </p:spPr>
        <p:txBody>
          <a:bodyPr>
            <a:normAutofit/>
          </a:bodyPr>
          <a:lstStyle/>
          <a:p>
            <a:r>
              <a:rPr kumimoji="1" lang="en-US" altLang="zh-CN" sz="2700" b="1" dirty="0" smtClean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Constructing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Clustering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Select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top3 lineups (decreasing minutes) for each team.  (for players in a lineup, ordered by ‘Position’,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i.e.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from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SG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Features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CA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  <m:r>
                          <a:rPr kumimoji="1" lang="en-CA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kumimoji="1" lang="en-CA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𝑖𝑛</m:t>
                        </m:r>
                        <m:r>
                          <a:rPr kumimoji="1" lang="en-CA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kumimoji="1" lang="en-CA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𝐿𝑖𝑛𝑒𝑢𝑝𝑠</m:t>
                        </m:r>
                      </m:sub>
                      <m:sup/>
                      <m:e>
                        <m:f>
                          <m:fPr>
                            <m:type m:val="lin"/>
                            <m:ctrlPr>
                              <a:rPr kumimoji="1" lang="en-CA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𝑚𝑖𝑛𝑢𝑡𝑒𝑠</m:t>
                                </m:r>
                                <m:d>
                                  <m:dPr>
                                    <m:ctrlPr>
                                      <a:rPr kumimoji="1" lang="en-US" altLang="zh-CN" sz="24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1" lang="zh-CN" altLang="en-US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∗</m:t>
                            </m:r>
                            <m:r>
                              <a:rPr kumimoji="1"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𝑠𝑢𝑚</m:t>
                            </m:r>
                            <m:r>
                              <a:rPr kumimoji="1"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(</m:t>
                            </m:r>
                            <m:r>
                              <a:rPr kumimoji="1"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𝑚𝑖𝑛𝑢𝑡𝑒𝑠</m:t>
                            </m:r>
                            <m:r>
                              <a:rPr kumimoji="1"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)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1" lang="en-US" altLang="zh-CN" sz="2400" dirty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</m:e>
                    </m:nary>
                  </m:oMath>
                </a14:m>
                <a:endPara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CA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K-means Clustering 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CA" altLang="zh-CN" sz="24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  <a:hlinkClick r:id="rId3"/>
                  </a:rPr>
                  <a:t>(</a:t>
                </a:r>
                <a:r>
                  <a:rPr lang="en-CA" sz="24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  <a:hlinkClick r:id="rId3"/>
                  </a:rPr>
                  <a:t>Damerau–Levenshtein distance</a:t>
                </a:r>
                <a:r>
                  <a:rPr kumimoji="1" lang="en-CA" altLang="zh-CN" sz="24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  <a:hlinkClick r:id="rId3"/>
                  </a:rPr>
                  <a:t>)</a:t>
                </a:r>
                <a:endParaRPr kumimoji="1" lang="en-US" altLang="zh-CN" sz="2400" b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4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6835"/>
            <a:ext cx="8214360" cy="653597"/>
          </a:xfrm>
        </p:spPr>
        <p:txBody>
          <a:bodyPr>
            <a:normAutofit/>
          </a:bodyPr>
          <a:lstStyle/>
          <a:p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Some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 smtClean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xplanation</a:t>
            </a:r>
            <a:endParaRPr kumimoji="1" lang="zh-CN" alt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59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sz="20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Features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For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lineup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[p1,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p2,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p3,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p4,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p5],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ordered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by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it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position,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from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SG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kumimoji="1" lang="en-US" altLang="zh-CN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sz="2000" b="1" dirty="0" err="1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Damerau</a:t>
                </a:r>
                <a:r>
                  <a:rPr kumimoji="1" lang="en-US" sz="2000" b="1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–</a:t>
                </a:r>
                <a:r>
                  <a:rPr kumimoji="1" lang="en-US" sz="2000" b="1" dirty="0" err="1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Levenshtein</a:t>
                </a:r>
                <a:r>
                  <a:rPr kumimoji="1"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distance between two words is the minimum number of operations (consisting of insertions, deletions or substitutions of a single character, or </a:t>
                </a:r>
                <a:r>
                  <a:rPr kumimoji="1" lang="en-US" sz="2000" dirty="0">
                    <a:latin typeface="Times New Roman" charset="0"/>
                    <a:ea typeface="Times New Roman" charset="0"/>
                    <a:cs typeface="Times New Roman" charset="0"/>
                    <a:hlinkClick r:id="rId3" tooltip="Transposition (mathematics)"/>
                  </a:rPr>
                  <a:t>transposition</a:t>
                </a:r>
                <a:r>
                  <a:rPr kumimoji="1"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 of two adjacent characters) required to change one word into the other</a:t>
                </a:r>
                <a:r>
                  <a:rPr lang="en-US" sz="2000" dirty="0" smtClean="0"/>
                  <a:t>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sz="20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Centroid:</a:t>
                </a:r>
                <a:r>
                  <a:rPr kumimoji="1" lang="zh-CN" altLang="en-US" sz="20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String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which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has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min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distance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other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strings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cluster</a:t>
                </a:r>
                <a:endParaRPr kumimoji="1" lang="en-US" altLang="zh-CN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kumimoji="1" lang="en-US" altLang="zh-CN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kumimoji="1" lang="zh-CN" alt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593"/>
                <a:ext cx="10515600" cy="4351338"/>
              </a:xfrm>
              <a:blipFill rotWithShape="0">
                <a:blip r:embed="rId4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4328520"/>
            <a:ext cx="10058400" cy="15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269"/>
            <a:ext cx="9393936" cy="604139"/>
          </a:xfrm>
        </p:spPr>
        <p:txBody>
          <a:bodyPr>
            <a:normAutofit/>
          </a:bodyPr>
          <a:lstStyle/>
          <a:p>
            <a:r>
              <a:rPr kumimoji="1" lang="en-CA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Team Clustering Results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8408"/>
            <a:ext cx="9646535" cy="5150613"/>
          </a:xfrm>
        </p:spPr>
      </p:pic>
    </p:spTree>
    <p:extLst>
      <p:ext uri="{BB962C8B-B14F-4D97-AF65-F5344CB8AC3E}">
        <p14:creationId xmlns:p14="http://schemas.microsoft.com/office/powerpoint/2010/main" val="1369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0480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Construction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Discovery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Discovering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teams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clusters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on: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Frequent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item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sets: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players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combination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PageRank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passing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network: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importance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kind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players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>
            <a:hlinkClick r:id="rId2" tooltip="Face Recognition Using PCA and SVM"/>
          </p:cNvPr>
          <p:cNvSpPr txBox="1"/>
          <p:nvPr/>
        </p:nvSpPr>
        <p:spPr>
          <a:xfrm>
            <a:off x="7607226" y="8087856"/>
            <a:ext cx="3746090" cy="79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61962" y="6313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2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478</Words>
  <Application>Microsoft Macintosh PowerPoint</Application>
  <PresentationFormat>Widescreen</PresentationFormat>
  <Paragraphs>176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 Math</vt:lpstr>
      <vt:lpstr>DengXian</vt:lpstr>
      <vt:lpstr>DengXian Light</vt:lpstr>
      <vt:lpstr>Times New Roman</vt:lpstr>
      <vt:lpstr>Arial</vt:lpstr>
      <vt:lpstr>Office 主题</vt:lpstr>
      <vt:lpstr>Analyzing NBA Teams Using Big Data Technologies </vt:lpstr>
      <vt:lpstr>Outline</vt:lpstr>
      <vt:lpstr>Introduction</vt:lpstr>
      <vt:lpstr>Player Clustering </vt:lpstr>
      <vt:lpstr>Player Clustering Results</vt:lpstr>
      <vt:lpstr>Team Features Constructing and Team Clustering </vt:lpstr>
      <vt:lpstr>Some Explanation</vt:lpstr>
      <vt:lpstr>Team Clustering Results</vt:lpstr>
      <vt:lpstr>Team Construction Discovery</vt:lpstr>
      <vt:lpstr>Team Construction Discovery Results</vt:lpstr>
      <vt:lpstr>PageRank result</vt:lpstr>
      <vt:lpstr>Future Work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PCA+SVM Based Face Recognation</dc:title>
  <dc:creator>Monkeyking Ma</dc:creator>
  <cp:lastModifiedBy>Monkeyking Ma</cp:lastModifiedBy>
  <cp:revision>112</cp:revision>
  <dcterms:created xsi:type="dcterms:W3CDTF">2017-11-26T21:46:23Z</dcterms:created>
  <dcterms:modified xsi:type="dcterms:W3CDTF">2018-04-11T21:34:57Z</dcterms:modified>
</cp:coreProperties>
</file>