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0" r:id="rId5"/>
    <p:sldId id="274" r:id="rId6"/>
    <p:sldId id="263" r:id="rId7"/>
    <p:sldId id="260" r:id="rId8"/>
    <p:sldId id="275" r:id="rId9"/>
    <p:sldId id="267" r:id="rId10"/>
    <p:sldId id="271" r:id="rId11"/>
    <p:sldId id="272" r:id="rId12"/>
    <p:sldId id="273" r:id="rId13"/>
    <p:sldId id="269" r:id="rId14"/>
    <p:sldId id="26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6"/>
    <p:restoredTop sz="86105"/>
  </p:normalViewPr>
  <p:slideViewPr>
    <p:cSldViewPr snapToGrid="0" snapToObjects="1">
      <p:cViewPr>
        <p:scale>
          <a:sx n="140" d="100"/>
          <a:sy n="140" d="100"/>
        </p:scale>
        <p:origin x="19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811D7-A2D3-8E4A-A413-28940A89CA0B}" type="datetimeFigureOut">
              <a:rPr kumimoji="1" lang="zh-CN" altLang="en-US" smtClean="0"/>
              <a:t>2018/4/11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D4502-39AC-B04C-AE44-EBC610731C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913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D4502-39AC-B04C-AE44-EBC610731C5B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845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D4502-39AC-B04C-AE44-EBC610731C5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9196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D4502-39AC-B04C-AE44-EBC610731C5B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872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Data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D4502-39AC-B04C-AE44-EBC610731C5B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806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D4502-39AC-B04C-AE44-EBC610731C5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6917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D4502-39AC-B04C-AE44-EBC610731C5B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0945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D4502-39AC-B04C-AE44-EBC610731C5B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199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D4502-39AC-B04C-AE44-EBC610731C5B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7250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D4502-39AC-B04C-AE44-EBC610731C5B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39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874F-5C62-0B4F-B5D7-DC6ECB1730D1}" type="datetimeFigureOut">
              <a:rPr kumimoji="1" lang="zh-CN" altLang="en-US" smtClean="0"/>
              <a:t>2018/4/11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A1C2-5A59-D044-82F6-B1B3897A17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91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874F-5C62-0B4F-B5D7-DC6ECB1730D1}" type="datetimeFigureOut">
              <a:rPr kumimoji="1" lang="zh-CN" altLang="en-US" smtClean="0"/>
              <a:t>2018/4/11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A1C2-5A59-D044-82F6-B1B3897A17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758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874F-5C62-0B4F-B5D7-DC6ECB1730D1}" type="datetimeFigureOut">
              <a:rPr kumimoji="1" lang="zh-CN" altLang="en-US" smtClean="0"/>
              <a:t>2018/4/11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A1C2-5A59-D044-82F6-B1B3897A17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56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874F-5C62-0B4F-B5D7-DC6ECB1730D1}" type="datetimeFigureOut">
              <a:rPr kumimoji="1" lang="zh-CN" altLang="en-US" smtClean="0"/>
              <a:t>2018/4/11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A1C2-5A59-D044-82F6-B1B3897A17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81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874F-5C62-0B4F-B5D7-DC6ECB1730D1}" type="datetimeFigureOut">
              <a:rPr kumimoji="1" lang="zh-CN" altLang="en-US" smtClean="0"/>
              <a:t>2018/4/11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A1C2-5A59-D044-82F6-B1B3897A17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3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874F-5C62-0B4F-B5D7-DC6ECB1730D1}" type="datetimeFigureOut">
              <a:rPr kumimoji="1" lang="zh-CN" altLang="en-US" smtClean="0"/>
              <a:t>2018/4/11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A1C2-5A59-D044-82F6-B1B3897A17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796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874F-5C62-0B4F-B5D7-DC6ECB1730D1}" type="datetimeFigureOut">
              <a:rPr kumimoji="1" lang="zh-CN" altLang="en-US" smtClean="0"/>
              <a:t>2018/4/11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A1C2-5A59-D044-82F6-B1B3897A17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664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874F-5C62-0B4F-B5D7-DC6ECB1730D1}" type="datetimeFigureOut">
              <a:rPr kumimoji="1" lang="zh-CN" altLang="en-US" smtClean="0"/>
              <a:t>2018/4/11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A1C2-5A59-D044-82F6-B1B3897A17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303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874F-5C62-0B4F-B5D7-DC6ECB1730D1}" type="datetimeFigureOut">
              <a:rPr kumimoji="1" lang="zh-CN" altLang="en-US" smtClean="0"/>
              <a:t>2018/4/11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A1C2-5A59-D044-82F6-B1B3897A17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862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874F-5C62-0B4F-B5D7-DC6ECB1730D1}" type="datetimeFigureOut">
              <a:rPr kumimoji="1" lang="zh-CN" altLang="en-US" smtClean="0"/>
              <a:t>2018/4/11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A1C2-5A59-D044-82F6-B1B3897A17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471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874F-5C62-0B4F-B5D7-DC6ECB1730D1}" type="datetimeFigureOut">
              <a:rPr kumimoji="1" lang="zh-CN" altLang="en-US" smtClean="0"/>
              <a:t>2018/4/11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A1C2-5A59-D044-82F6-B1B3897A17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626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C874F-5C62-0B4F-B5D7-DC6ECB1730D1}" type="datetimeFigureOut">
              <a:rPr kumimoji="1" lang="zh-CN" altLang="en-US" smtClean="0"/>
              <a:t>2018/4/11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8A1C2-5A59-D044-82F6-B1B3897A17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47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eeexplore.ieee.org/stamp/stamp.jsp?arnumber=5276938" TargetMode="Externa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s://www.csie.ntu.edu.tw/~cjlin/papers/guide/guide.pdf" TargetMode="External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hyperlink" Target="http://ieeexplore.ieee.org/stamp/stamp.jsp?arnumber=5276938" TargetMode="External"/><Relationship Id="rId5" Type="http://schemas.openxmlformats.org/officeDocument/2006/relationships/hyperlink" Target="http://ieeexplore.ieee.org/stamp/stamp.jsp?arnumber=840634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stamp/stamp.jsp?arnumber=5276938" TargetMode="External"/><Relationship Id="rId4" Type="http://schemas.openxmlformats.org/officeDocument/2006/relationships/hyperlink" Target="http://ieeexplore.ieee.org/stamp/stamp.jsp?arnumber=840634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merau%E2%80%93Levenshtein_distance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11.xml"/><Relationship Id="rId5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37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PCA+SVM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Based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Face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Recognition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87722" y="4906856"/>
            <a:ext cx="9144000" cy="1655762"/>
          </a:xfrm>
        </p:spPr>
        <p:txBody>
          <a:bodyPr/>
          <a:lstStyle/>
          <a:p>
            <a:pPr algn="r"/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Yan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Ma</a:t>
            </a:r>
          </a:p>
          <a:p>
            <a:pPr algn="r"/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(40024856)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6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Which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kernel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we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are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going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use?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框 3">
            <a:hlinkClick r:id="rId2" tooltip="Face Recognition Using PCA and SVM"/>
          </p:cNvPr>
          <p:cNvSpPr txBox="1"/>
          <p:nvPr/>
        </p:nvSpPr>
        <p:spPr>
          <a:xfrm>
            <a:off x="7607226" y="8087856"/>
            <a:ext cx="3746090" cy="79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61962" y="63137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484046" y="4938634"/>
            <a:ext cx="421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Face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Recognition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Using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PCA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and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SVM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内容占位符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732400"/>
            <a:ext cx="5613400" cy="33909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68075" y="1886446"/>
            <a:ext cx="425948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P-SVM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memory overflow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because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dot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product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Sigmoid-SVM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more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parameters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determine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L-SVM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particular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case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RBFSVM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84046" y="45395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Method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Supported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by: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29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715" y="87943"/>
            <a:ext cx="10515600" cy="1325563"/>
          </a:xfrm>
        </p:spPr>
        <p:txBody>
          <a:bodyPr/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How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select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parameters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SVM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内容占位符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097" y="1371602"/>
            <a:ext cx="4889504" cy="401971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8974" y="5473566"/>
            <a:ext cx="535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How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to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do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the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cross-validation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for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SVM?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8974" y="502051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Method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Supported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by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2066" y="1761067"/>
            <a:ext cx="4538133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We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have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parameters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consider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RBFSVM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constraint violation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soft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margin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SVM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(lecture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8)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from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kernel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function</a:t>
            </a:r>
          </a:p>
          <a:p>
            <a:pPr marL="285750" indent="-285750">
              <a:buFont typeface="Arial" charset="0"/>
              <a:buChar char="•"/>
            </a:pP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600" y="3860201"/>
            <a:ext cx="2227375" cy="4454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217" y="3618241"/>
            <a:ext cx="135138" cy="15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6667" y="89170"/>
            <a:ext cx="10515600" cy="1325563"/>
          </a:xfrm>
        </p:spPr>
        <p:txBody>
          <a:bodyPr/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How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construct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multi-classifier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08249" y="1414733"/>
            <a:ext cx="5504684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Bottom-up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decision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tree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Boxing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match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How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many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classifiers?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(n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labels)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process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fast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each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test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just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compute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inner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product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just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n-1comparisons.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086" y="1384213"/>
            <a:ext cx="5435029" cy="325690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54405" y="5195119"/>
            <a:ext cx="5012082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hlinkClick r:id="rId4"/>
              </a:rPr>
              <a:t>Face</a:t>
            </a:r>
            <a:r>
              <a:rPr kumimoji="1" lang="zh-CN" altLang="en-US" dirty="0" smtClean="0">
                <a:hlinkClick r:id="rId4"/>
              </a:rPr>
              <a:t> </a:t>
            </a:r>
            <a:r>
              <a:rPr kumimoji="1" lang="en-US" altLang="zh-CN" dirty="0" smtClean="0">
                <a:hlinkClick r:id="rId4"/>
              </a:rPr>
              <a:t>Recognition</a:t>
            </a:r>
            <a:r>
              <a:rPr kumimoji="1" lang="zh-CN" altLang="en-US" dirty="0" smtClean="0">
                <a:hlinkClick r:id="rId4"/>
              </a:rPr>
              <a:t> </a:t>
            </a:r>
            <a:r>
              <a:rPr kumimoji="1" lang="en-US" altLang="zh-CN" dirty="0" smtClean="0">
                <a:hlinkClick r:id="rId4"/>
              </a:rPr>
              <a:t>Using</a:t>
            </a:r>
            <a:r>
              <a:rPr kumimoji="1" lang="zh-CN" altLang="en-US" dirty="0" smtClean="0">
                <a:hlinkClick r:id="rId4"/>
              </a:rPr>
              <a:t> </a:t>
            </a:r>
            <a:r>
              <a:rPr kumimoji="1" lang="en-US" altLang="zh-CN" dirty="0" smtClean="0">
                <a:hlinkClick r:id="rId4"/>
              </a:rPr>
              <a:t>PCA</a:t>
            </a:r>
            <a:r>
              <a:rPr kumimoji="1" lang="zh-CN" altLang="en-US" dirty="0" smtClean="0">
                <a:hlinkClick r:id="rId4"/>
              </a:rPr>
              <a:t> </a:t>
            </a:r>
            <a:r>
              <a:rPr kumimoji="1" lang="en-US" altLang="zh-CN" dirty="0" smtClean="0">
                <a:hlinkClick r:id="rId4"/>
              </a:rPr>
              <a:t>and</a:t>
            </a:r>
            <a:r>
              <a:rPr kumimoji="1" lang="zh-CN" altLang="en-US" dirty="0" smtClean="0">
                <a:hlinkClick r:id="rId4"/>
              </a:rPr>
              <a:t> </a:t>
            </a:r>
            <a:r>
              <a:rPr kumimoji="1" lang="en-US" altLang="zh-CN" dirty="0" smtClean="0">
                <a:hlinkClick r:id="rId4"/>
              </a:rPr>
              <a:t>SVM</a:t>
            </a:r>
            <a:r>
              <a:rPr kumimoji="1" lang="zh-CN" altLang="en-US" dirty="0" smtClean="0">
                <a:hlinkClick r:id="rId4"/>
              </a:rPr>
              <a:t>  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hlinkClick r:id="rId5"/>
              </a:rPr>
              <a:t>Face</a:t>
            </a:r>
            <a:r>
              <a:rPr kumimoji="1" lang="zh-CN" altLang="en-US" dirty="0" smtClean="0">
                <a:hlinkClick r:id="rId5"/>
              </a:rPr>
              <a:t> </a:t>
            </a:r>
            <a:r>
              <a:rPr kumimoji="1" lang="en-US" altLang="zh-CN" dirty="0" smtClean="0">
                <a:hlinkClick r:id="rId5"/>
              </a:rPr>
              <a:t>Recognition</a:t>
            </a:r>
            <a:r>
              <a:rPr kumimoji="1" lang="zh-CN" altLang="en-US" dirty="0" smtClean="0">
                <a:hlinkClick r:id="rId5"/>
              </a:rPr>
              <a:t> </a:t>
            </a:r>
            <a:r>
              <a:rPr kumimoji="1" lang="en-US" altLang="zh-CN" dirty="0" smtClean="0">
                <a:hlinkClick r:id="rId5"/>
              </a:rPr>
              <a:t>by</a:t>
            </a:r>
            <a:r>
              <a:rPr kumimoji="1" lang="zh-CN" altLang="en-US" dirty="0" smtClean="0">
                <a:hlinkClick r:id="rId5"/>
              </a:rPr>
              <a:t> </a:t>
            </a:r>
            <a:r>
              <a:rPr kumimoji="1" lang="en-US" altLang="zh-CN" dirty="0" smtClean="0">
                <a:hlinkClick r:id="rId5"/>
              </a:rPr>
              <a:t>Support</a:t>
            </a:r>
            <a:r>
              <a:rPr kumimoji="1" lang="zh-CN" altLang="en-US" dirty="0" smtClean="0">
                <a:hlinkClick r:id="rId5"/>
              </a:rPr>
              <a:t> </a:t>
            </a:r>
            <a:r>
              <a:rPr kumimoji="1" lang="en-US" altLang="zh-CN" dirty="0" smtClean="0">
                <a:hlinkClick r:id="rId5"/>
              </a:rPr>
              <a:t>Vector</a:t>
            </a:r>
            <a:r>
              <a:rPr kumimoji="1" lang="zh-CN" altLang="en-US" dirty="0" smtClean="0">
                <a:hlinkClick r:id="rId5"/>
              </a:rPr>
              <a:t> </a:t>
            </a:r>
            <a:r>
              <a:rPr kumimoji="1" lang="en-US" altLang="zh-CN" dirty="0" smtClean="0">
                <a:hlinkClick r:id="rId5"/>
              </a:rPr>
              <a:t>Machines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954405" y="4825787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Supported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9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Result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2734" y="1972733"/>
            <a:ext cx="55190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use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5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pictures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each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person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train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dataset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5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pictures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each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person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test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data.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choose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C=128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Gamma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0.0078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test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correct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rate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83.5%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choose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person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number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8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into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PCA-SVM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classifier,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got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correct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match</a:t>
            </a:r>
          </a:p>
          <a:p>
            <a:endParaRPr kumimoji="1" lang="zh-CN" altLang="en-US" dirty="0"/>
          </a:p>
        </p:txBody>
      </p:sp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20" y="1972733"/>
            <a:ext cx="4313826" cy="4351338"/>
          </a:xfrm>
        </p:spPr>
      </p:pic>
    </p:spTree>
    <p:extLst>
      <p:ext uri="{BB962C8B-B14F-4D97-AF65-F5344CB8AC3E}">
        <p14:creationId xmlns:p14="http://schemas.microsoft.com/office/powerpoint/2010/main" val="53661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Future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work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Improve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code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Consider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real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time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constraints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2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Outline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78209"/>
          </a:xfrm>
        </p:spPr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Introduction</a:t>
            </a:r>
          </a:p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Player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Clustering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Team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Features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Constructing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Team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Clustering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Team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Construction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Discovery</a:t>
            </a:r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Future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work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014204" y="4937398"/>
            <a:ext cx="4406271" cy="1289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This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project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base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on: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Face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Recognition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Using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PCA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and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SVM</a:t>
            </a:r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Face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Recognition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by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Support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Vector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Machine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62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Introduction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Background: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dirty="0">
                <a:latin typeface="Times New Roman" charset="0"/>
                <a:ea typeface="Times New Roman" charset="0"/>
                <a:cs typeface="Times New Roman" charset="0"/>
              </a:rPr>
              <a:t> National Basketball </a:t>
            </a:r>
            <a:r>
              <a:rPr kumimoji="1" lang="en-US" dirty="0" smtClean="0">
                <a:latin typeface="Times New Roman" charset="0"/>
                <a:ea typeface="Times New Roman" charset="0"/>
                <a:cs typeface="Times New Roman" charset="0"/>
              </a:rPr>
              <a:t>Association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kumimoji="1" lang="en-US" dirty="0">
                <a:latin typeface="Times New Roman" charset="0"/>
                <a:ea typeface="Times New Roman" charset="0"/>
                <a:cs typeface="Times New Roman" charset="0"/>
              </a:rPr>
              <a:t>NBA) has entered a faster-paced </a:t>
            </a:r>
            <a:r>
              <a:rPr kumimoji="1" lang="en-US" dirty="0" smtClean="0"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ff</a:t>
            </a:r>
            <a:r>
              <a:rPr kumimoji="1" lang="en-US" dirty="0" smtClean="0">
                <a:latin typeface="Times New Roman" charset="0"/>
                <a:ea typeface="Times New Roman" charset="0"/>
                <a:cs typeface="Times New Roman" charset="0"/>
              </a:rPr>
              <a:t>ensive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dirty="0" smtClean="0">
                <a:latin typeface="Times New Roman" charset="0"/>
                <a:ea typeface="Times New Roman" charset="0"/>
                <a:cs typeface="Times New Roman" charset="0"/>
              </a:rPr>
              <a:t>era</a:t>
            </a:r>
            <a:r>
              <a:rPr kumimoji="1" lang="en-US" dirty="0">
                <a:latin typeface="Times New Roman" charset="0"/>
                <a:ea typeface="Times New Roman" charset="0"/>
                <a:cs typeface="Times New Roman" charset="0"/>
              </a:rPr>
              <a:t>, the league has skewed towards taking more 3-point shots due to their </a:t>
            </a:r>
            <a:r>
              <a:rPr kumimoji="1" lang="en-US" dirty="0" smtClean="0">
                <a:latin typeface="Times New Roman" charset="0"/>
                <a:ea typeface="Times New Roman" charset="0"/>
                <a:cs typeface="Times New Roman" charset="0"/>
              </a:rPr>
              <a:t>high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dirty="0" smtClean="0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ffi</a:t>
            </a:r>
            <a:r>
              <a:rPr kumimoji="1" lang="en-US" dirty="0" smtClean="0">
                <a:latin typeface="Times New Roman" charset="0"/>
                <a:ea typeface="Times New Roman" charset="0"/>
                <a:cs typeface="Times New Roman" charset="0"/>
              </a:rPr>
              <a:t>ciency </a:t>
            </a:r>
            <a:r>
              <a:rPr kumimoji="1" lang="en-US" dirty="0">
                <a:latin typeface="Times New Roman" charset="0"/>
                <a:ea typeface="Times New Roman" charset="0"/>
                <a:cs typeface="Times New Roman" charset="0"/>
              </a:rPr>
              <a:t>as measured by points per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fi</a:t>
            </a:r>
            <a:r>
              <a:rPr kumimoji="1" lang="en-US" dirty="0" smtClean="0">
                <a:latin typeface="Times New Roman" charset="0"/>
                <a:ea typeface="Times New Roman" charset="0"/>
                <a:cs typeface="Times New Roman" charset="0"/>
              </a:rPr>
              <a:t>eld </a:t>
            </a:r>
            <a:r>
              <a:rPr kumimoji="1" lang="en-US" dirty="0">
                <a:latin typeface="Times New Roman" charset="0"/>
                <a:ea typeface="Times New Roman" charset="0"/>
                <a:cs typeface="Times New Roman" charset="0"/>
              </a:rPr>
              <a:t>goal attempt. Therefore, there is </a:t>
            </a:r>
            <a:r>
              <a:rPr kumimoji="1" lang="en-US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dirty="0" smtClean="0">
                <a:latin typeface="Times New Roman" charset="0"/>
                <a:ea typeface="Times New Roman" charset="0"/>
                <a:cs typeface="Times New Roman" charset="0"/>
              </a:rPr>
              <a:t>huge di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ff</a:t>
            </a:r>
            <a:r>
              <a:rPr kumimoji="1" lang="en-US" dirty="0" smtClean="0">
                <a:latin typeface="Times New Roman" charset="0"/>
                <a:ea typeface="Times New Roman" charset="0"/>
                <a:cs typeface="Times New Roman" charset="0"/>
              </a:rPr>
              <a:t>erence </a:t>
            </a:r>
            <a:r>
              <a:rPr kumimoji="1" lang="en-US" dirty="0">
                <a:latin typeface="Times New Roman" charset="0"/>
                <a:ea typeface="Times New Roman" charset="0"/>
                <a:cs typeface="Times New Roman" charset="0"/>
              </a:rPr>
              <a:t>between a team in the 90s and a team in the year 2010.</a:t>
            </a:r>
          </a:p>
          <a:p>
            <a:pPr>
              <a:lnSpc>
                <a:spcPct val="160000"/>
              </a:lnSpc>
            </a:pP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Objective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How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construct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basketball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CA" altLang="zh-CN" dirty="0" smtClean="0">
                <a:latin typeface="Times New Roman" charset="0"/>
                <a:ea typeface="Times New Roman" charset="0"/>
                <a:cs typeface="Times New Roman" charset="0"/>
              </a:rPr>
              <a:t>teams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which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fit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new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era?</a:t>
            </a:r>
          </a:p>
          <a:p>
            <a:pPr>
              <a:lnSpc>
                <a:spcPct val="160000"/>
              </a:lnSpc>
            </a:pP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Technology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K-means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, Frequent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item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sets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PageRank</a:t>
            </a:r>
          </a:p>
          <a:p>
            <a:pPr>
              <a:lnSpc>
                <a:spcPct val="160000"/>
              </a:lnSpc>
            </a:pPr>
            <a:endParaRPr kumimoji="1" lang="en-US" altLang="zh-CN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60000"/>
              </a:lnSpc>
            </a:pP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Databases:</a:t>
            </a:r>
          </a:p>
          <a:p>
            <a:pPr>
              <a:lnSpc>
                <a:spcPct val="160000"/>
              </a:lnSpc>
            </a:pP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endParaRPr kumimoji="1" lang="en-US" altLang="zh-CN" b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1314118"/>
                  </p:ext>
                </p:extLst>
              </p:nvPr>
            </p:nvGraphicFramePr>
            <p:xfrm>
              <a:off x="2651761" y="5321697"/>
              <a:ext cx="3995927" cy="85526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55331"/>
                    <a:gridCol w="1940596"/>
                  </a:tblGrid>
                  <a:tr h="230137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12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Name</a:t>
                          </a:r>
                          <a:endParaRPr lang="en-US" sz="1200" b="1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12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Size</a:t>
                          </a:r>
                          <a:endParaRPr lang="en-US" sz="1200" b="1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</a:tr>
                  <a:tr h="208795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zh-CN" sz="1200" dirty="0" err="1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allPlayers.csv</a:t>
                          </a:r>
                          <a:endParaRPr lang="en-US" sz="120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zh-CN" sz="120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r>
                            <a:rPr kumimoji="1" lang="en-US" altLang="zh-CN" sz="120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(18206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200" smtClean="0">
                                  <a:latin typeface="Times New Roman" charset="0"/>
                                  <a:ea typeface="Times New Roman" charset="0"/>
                                  <a:cs typeface="Times New Roman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kumimoji="1" lang="en-US" altLang="zh-CN" sz="120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31</a:t>
                          </a:r>
                          <a:r>
                            <a:rPr kumimoji="1" lang="en-US" altLang="zh-CN" sz="1200" dirty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) </a:t>
                          </a:r>
                          <a:endParaRPr lang="en-US" sz="120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</a:tr>
                  <a:tr h="306626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zh-CN" sz="120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lineups_11To16.csv</a:t>
                          </a:r>
                          <a:endParaRPr lang="en-US" sz="120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zh-CN" sz="120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18</a:t>
                          </a:r>
                          <a:r>
                            <a:rPr kumimoji="1" lang="en-US" altLang="zh-CN" sz="120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</a:t>
                          </a:r>
                          <a14:m>
                            <m:oMath xmlns:m="http://schemas.openxmlformats.org/officeDocument/2006/math">
                              <m:r>
                                <a:rPr kumimoji="1" lang="en-CA" altLang="zh-CN" sz="1200" smtClean="0">
                                  <a:latin typeface="Times New Roman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  <m:r>
                                <a:rPr kumimoji="1" lang="en-US" altLang="zh-CN" sz="1200">
                                  <a:latin typeface="Times New Roman" charset="0"/>
                                  <a:ea typeface="Times New Roman" charset="0"/>
                                  <a:cs typeface="Times New Roman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kumimoji="1" lang="en-US" altLang="zh-CN" sz="120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20</a:t>
                          </a:r>
                          <a:r>
                            <a:rPr kumimoji="1" lang="en-US" altLang="zh-CN" sz="1200" dirty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) </a:t>
                          </a:r>
                          <a:endParaRPr kumimoji="1" lang="en-US" altLang="zh-CN" sz="1200" dirty="0" smtClean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1314118"/>
                  </p:ext>
                </p:extLst>
              </p:nvPr>
            </p:nvGraphicFramePr>
            <p:xfrm>
              <a:off x="2651761" y="5321697"/>
              <a:ext cx="3995927" cy="85526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55331"/>
                    <a:gridCol w="1940596"/>
                  </a:tblGrid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12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Name</a:t>
                          </a:r>
                          <a:endParaRPr lang="en-US" sz="1200" b="1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12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Size</a:t>
                          </a:r>
                          <a:endParaRPr lang="en-US" sz="1200" b="1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zh-CN" sz="1200" dirty="0" err="1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allPlayers.csv</a:t>
                          </a:r>
                          <a:endParaRPr lang="en-US" sz="120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6270" t="-104444" r="-627" b="-117778"/>
                          </a:stretch>
                        </a:blipFill>
                      </a:tcPr>
                    </a:tc>
                  </a:tr>
                  <a:tr h="306626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zh-CN" sz="120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lineups_11To16.csv</a:t>
                          </a:r>
                          <a:endParaRPr lang="en-US" sz="120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6270" t="-180392" r="-627" b="-392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1065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0573"/>
            <a:ext cx="10515600" cy="1375051"/>
          </a:xfrm>
        </p:spPr>
        <p:txBody>
          <a:bodyPr/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Player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Clustering</a:t>
            </a:r>
            <a:r>
              <a:rPr kumimoji="1"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Data</a:t>
                </a:r>
                <a:r>
                  <a:rPr lang="zh-CN" alt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selection and </a:t>
                </a:r>
                <a:r>
                  <a:rPr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normalization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Players</a:t>
                </a:r>
                <a:r>
                  <a:rPr lang="zh-CN" altLang="en-US" sz="1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800" dirty="0">
                    <a:latin typeface="Times New Roman" charset="0"/>
                    <a:ea typeface="Times New Roman" charset="0"/>
                    <a:cs typeface="Times New Roman" charset="0"/>
                  </a:rPr>
                  <a:t>m</a:t>
                </a:r>
                <a:r>
                  <a:rPr lang="en-US" altLang="zh-CN" sz="1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inutes</a:t>
                </a:r>
                <a:r>
                  <a:rPr lang="zh-CN" altLang="en-US" sz="1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play</a:t>
                </a:r>
                <a:r>
                  <a:rPr lang="zh-CN" altLang="en-US" sz="1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per</a:t>
                </a:r>
                <a:r>
                  <a:rPr lang="zh-CN" altLang="en-US" sz="1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game</a:t>
                </a:r>
                <a:r>
                  <a:rPr lang="zh-CN" altLang="en-US" sz="1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is</a:t>
                </a:r>
                <a:r>
                  <a:rPr lang="zh-CN" altLang="en-US" sz="1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bigger</a:t>
                </a:r>
                <a:r>
                  <a:rPr lang="zh-CN" altLang="en-US" sz="1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than</a:t>
                </a:r>
                <a:r>
                  <a:rPr lang="zh-CN" altLang="en-US" sz="1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15</a:t>
                </a:r>
                <a:r>
                  <a:rPr lang="zh-CN" altLang="en-US" sz="1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mins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𝑁𝑜𝑟𝑚𝑎𝑙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𝑣𝑎𝑙𝑢𝑒</m:t>
                        </m:r>
                      </m:e>
                    </m:d>
                    <m:r>
                      <a:rPr lang="en-US" altLang="zh-CN" sz="18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zh-CN" altLang="en-US" sz="18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f>
                      <m:fPr>
                        <m:type m:val="lin"/>
                        <m:ctrlPr>
                          <a:rPr lang="zh-CN" altLang="en-US" sz="1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𝑣𝑎𝑙𝑢𝑒</m:t>
                        </m:r>
                        <m:r>
                          <a:rPr lang="zh-CN" altLang="en-US" sz="1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</m:t>
                        </m:r>
                        <m:r>
                          <a:rPr lang="en-US" altLang="zh-CN" sz="1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−</m:t>
                        </m:r>
                        <m:r>
                          <a:rPr lang="en-US" altLang="zh-CN" sz="1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𝑚𝑖𝑛</m:t>
                        </m:r>
                        <m:r>
                          <a:rPr lang="en-US" altLang="zh-CN" sz="1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)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𝑚𝑎𝑥</m:t>
                        </m:r>
                        <m:r>
                          <a:rPr lang="en-US" altLang="zh-CN" sz="1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−</m:t>
                        </m:r>
                        <m:r>
                          <a:rPr lang="en-US" altLang="zh-CN" sz="1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𝑚𝑖𝑛</m:t>
                        </m:r>
                        <m:r>
                          <a:rPr lang="en-US" altLang="zh-CN" sz="1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18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charset="0"/>
                    <a:ea typeface="Times New Roman" charset="0"/>
                    <a:cs typeface="Times New Roman" charset="0"/>
                  </a:rPr>
                  <a:t>Principal component analysis (PCA</a:t>
                </a:r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 reduce dimension, (</a:t>
                </a:r>
                <a:r>
                  <a:rPr lang="en-US" altLang="zh-CN" sz="2400" dirty="0">
                    <a:latin typeface="Times New Roman" charset="0"/>
                    <a:ea typeface="Times New Roman" charset="0"/>
                    <a:cs typeface="Times New Roman" charset="0"/>
                  </a:rPr>
                  <a:t>Explained</a:t>
                </a:r>
                <a:r>
                  <a:rPr lang="zh-CN" altLang="en-US" sz="24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2400" dirty="0">
                    <a:latin typeface="Times New Roman" charset="0"/>
                    <a:ea typeface="Times New Roman" charset="0"/>
                    <a:cs typeface="Times New Roman" charset="0"/>
                  </a:rPr>
                  <a:t>Variance</a:t>
                </a:r>
                <a:r>
                  <a:rPr lang="zh-CN" altLang="en-US" sz="24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ratio</a:t>
                </a:r>
                <a:r>
                  <a:rPr lang="en-US" altLang="zh-CN" sz="24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select k=3</a:t>
                </a:r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  <a:endParaRPr lang="en-US" sz="24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CA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K-means </a:t>
                </a:r>
                <a:r>
                  <a:rPr lang="en-CA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Clustering</a:t>
                </a:r>
              </a:p>
              <a:p>
                <a:r>
                  <a:rPr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Results</a:t>
                </a:r>
                <a:endParaRPr lang="zh-CN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17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56760" cy="613283"/>
          </a:xfrm>
        </p:spPr>
        <p:txBody>
          <a:bodyPr>
            <a:normAutofit/>
          </a:bodyPr>
          <a:lstStyle/>
          <a:p>
            <a:r>
              <a:rPr kumimoji="1" lang="en-CA" altLang="zh-CN" sz="2400" b="1" dirty="0">
                <a:latin typeface="Times New Roman" charset="0"/>
                <a:ea typeface="Times New Roman" charset="0"/>
                <a:cs typeface="Times New Roman" charset="0"/>
              </a:rPr>
              <a:t>Player Clustering Results</a:t>
            </a:r>
            <a:endParaRPr lang="en-US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5" y="978408"/>
            <a:ext cx="6739129" cy="5615941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506" y="136907"/>
            <a:ext cx="3878886" cy="631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How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select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PCA?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642" y="1825625"/>
            <a:ext cx="5801784" cy="4351338"/>
          </a:xfrm>
        </p:spPr>
      </p:pic>
      <p:sp>
        <p:nvSpPr>
          <p:cNvPr id="3" name="文本框 2"/>
          <p:cNvSpPr txBox="1"/>
          <p:nvPr/>
        </p:nvSpPr>
        <p:spPr>
          <a:xfrm>
            <a:off x="7189594" y="1456293"/>
            <a:ext cx="27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Explained</a:t>
            </a:r>
            <a:r>
              <a:rPr kumimoji="1" lang="zh-CN" altLang="en-US" b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Variance</a:t>
            </a:r>
            <a:r>
              <a:rPr kumimoji="1" lang="zh-CN" altLang="en-US" b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ratio</a:t>
            </a:r>
            <a:endParaRPr kumimoji="1" lang="zh-CN" altLang="en-US" b="1" dirty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1690688"/>
            <a:ext cx="50376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axis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number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k.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each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bar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represent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kth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highest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eigenvalues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scatter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matrix.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Y-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axis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explained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variance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ratio,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which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defined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follows: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Explained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Variance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ratio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how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good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can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represent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original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value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b="1" dirty="0" smtClean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kumimoji="1" lang="zh-CN" altLang="en-US" b="1" dirty="0" smtClean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kumimoji="1" lang="zh-CN" altLang="en-US" b="1" dirty="0" smtClean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20</a:t>
            </a:r>
            <a:r>
              <a:rPr kumimoji="1" lang="zh-CN" altLang="en-US" b="1" dirty="0" smtClean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good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option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538" y="3540365"/>
            <a:ext cx="1643062" cy="71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16835"/>
            <a:ext cx="8214360" cy="653597"/>
          </a:xfrm>
        </p:spPr>
        <p:txBody>
          <a:bodyPr>
            <a:normAutofit/>
          </a:bodyPr>
          <a:lstStyle/>
          <a:p>
            <a:r>
              <a:rPr kumimoji="1" lang="en-US" altLang="zh-CN" sz="2700" b="1" dirty="0" smtClean="0">
                <a:latin typeface="Times New Roman" charset="0"/>
                <a:ea typeface="Times New Roman" charset="0"/>
                <a:cs typeface="Times New Roman" charset="0"/>
              </a:rPr>
              <a:t>Team</a:t>
            </a:r>
            <a:r>
              <a:rPr kumimoji="1" lang="zh-CN" alt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700" b="1" dirty="0">
                <a:latin typeface="Times New Roman" charset="0"/>
                <a:ea typeface="Times New Roman" charset="0"/>
                <a:cs typeface="Times New Roman" charset="0"/>
              </a:rPr>
              <a:t>Features</a:t>
            </a:r>
            <a:r>
              <a:rPr kumimoji="1" lang="zh-CN" altLang="en-US" sz="27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700" b="1" dirty="0">
                <a:latin typeface="Times New Roman" charset="0"/>
                <a:ea typeface="Times New Roman" charset="0"/>
                <a:cs typeface="Times New Roman" charset="0"/>
              </a:rPr>
              <a:t>Constructing</a:t>
            </a:r>
            <a:r>
              <a:rPr kumimoji="1" lang="zh-CN" altLang="en-US" sz="27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700" b="1" dirty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kumimoji="1" lang="zh-CN" altLang="en-US" sz="27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700" b="1" dirty="0">
                <a:latin typeface="Times New Roman" charset="0"/>
                <a:ea typeface="Times New Roman" charset="0"/>
                <a:cs typeface="Times New Roman" charset="0"/>
              </a:rPr>
              <a:t>Team</a:t>
            </a:r>
            <a:r>
              <a:rPr kumimoji="1" lang="zh-CN" altLang="en-US" sz="27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700" b="1" dirty="0">
                <a:latin typeface="Times New Roman" charset="0"/>
                <a:ea typeface="Times New Roman" charset="0"/>
                <a:cs typeface="Times New Roman" charset="0"/>
              </a:rPr>
              <a:t>Clustering</a:t>
            </a:r>
            <a:r>
              <a:rPr kumimoji="1" lang="zh-CN" altLang="en-US" sz="27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Select</a:t>
                </a:r>
                <a:r>
                  <a:rPr kumimoji="1" lang="zh-CN" alt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top3 lineups (decreasing minutes) for each team.  (for players in a lineup, ordered by ‘Position</a:t>
                </a:r>
                <a:r>
                  <a:rPr kumimoji="1"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’,</a:t>
                </a:r>
                <a:r>
                  <a:rPr kumimoji="1" lang="zh-CN" alt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i.e.</a:t>
                </a:r>
                <a:r>
                  <a:rPr kumimoji="1" lang="zh-CN" alt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from</a:t>
                </a:r>
                <a:r>
                  <a:rPr kumimoji="1" lang="zh-CN" alt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SG</a:t>
                </a:r>
                <a:r>
                  <a:rPr kumimoji="1" lang="zh-CN" alt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to</a:t>
                </a:r>
                <a:r>
                  <a:rPr kumimoji="1" lang="zh-CN" alt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C)</a:t>
                </a:r>
                <a:endParaRPr kumimoji="1"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Features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zh-CN" sz="2400" i="1" smtClean="0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CA" altLang="zh-CN" sz="2400" b="0" i="1" smtClean="0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𝐿</m:t>
                        </m:r>
                        <m:r>
                          <a:rPr kumimoji="1" lang="en-CA" altLang="zh-CN" sz="2400" b="0" i="1" smtClean="0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 </m:t>
                        </m:r>
                        <m:r>
                          <a:rPr kumimoji="1" lang="en-CA" altLang="zh-CN" sz="2400" b="0" i="1" smtClean="0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𝑖𝑛</m:t>
                        </m:r>
                        <m:r>
                          <a:rPr kumimoji="1" lang="en-CA" altLang="zh-CN" sz="2400" b="0" i="1" smtClean="0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 </m:t>
                        </m:r>
                        <m:r>
                          <a:rPr kumimoji="1" lang="en-CA" altLang="zh-CN" sz="2400" b="0" i="1" smtClean="0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𝐿𝑖𝑛𝑒𝑢𝑝𝑠</m:t>
                        </m:r>
                      </m:sub>
                      <m:sup/>
                      <m:e>
                        <m:f>
                          <m:fPr>
                            <m:type m:val="lin"/>
                            <m:ctrlPr>
                              <a:rPr kumimoji="1" lang="en-CA" altLang="zh-CN" sz="2400" b="0" i="1" smtClean="0">
                                <a:latin typeface="Times New Roman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kumimoji="1" lang="en-US" altLang="zh-CN" sz="2400" b="0" i="1" smtClean="0"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400" b="0" i="1" smtClean="0"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𝑚𝑖𝑛𝑢𝑡𝑒𝑠</m:t>
                                </m:r>
                                <m:d>
                                  <m:dPr>
                                    <m:ctrlPr>
                                      <a:rPr kumimoji="1" lang="en-US" altLang="zh-CN" sz="2400" b="0" i="1" smtClean="0"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sz="2400" b="0" i="1" smtClean="0"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𝐿</m:t>
                                    </m:r>
                                  </m:e>
                                </m:d>
                              </m:e>
                            </m:d>
                            <m:r>
                              <a:rPr kumimoji="1" lang="zh-CN" altLang="en-US" sz="2400" b="0" i="1" smtClean="0">
                                <a:latin typeface="Times New Roman" charset="0"/>
                                <a:ea typeface="Times New Roman" charset="0"/>
                                <a:cs typeface="Times New Roman" charset="0"/>
                              </a:rPr>
                              <m:t>∗</m:t>
                            </m:r>
                            <m:r>
                              <a:rPr kumimoji="1" lang="en-US" altLang="zh-CN" sz="2400" b="0" i="1" smtClean="0">
                                <a:latin typeface="Times New Roman" charset="0"/>
                                <a:ea typeface="Times New Roman" charset="0"/>
                                <a:cs typeface="Times New Roman" charset="0"/>
                              </a:rPr>
                              <m:t>𝐿</m:t>
                            </m:r>
                          </m:num>
                          <m:den>
                            <m:r>
                              <a:rPr kumimoji="1" lang="en-US" altLang="zh-CN" sz="2400" b="0" i="1" smtClean="0">
                                <a:latin typeface="Times New Roman" charset="0"/>
                                <a:ea typeface="Times New Roman" charset="0"/>
                                <a:cs typeface="Times New Roman" charset="0"/>
                              </a:rPr>
                              <m:t>𝑠𝑢𝑚</m:t>
                            </m:r>
                            <m:r>
                              <a:rPr kumimoji="1" lang="en-US" altLang="zh-CN" sz="2400" b="0" i="1" smtClean="0">
                                <a:latin typeface="Times New Roman" charset="0"/>
                                <a:ea typeface="Times New Roman" charset="0"/>
                                <a:cs typeface="Times New Roman" charset="0"/>
                              </a:rPr>
                              <m:t>(</m:t>
                            </m:r>
                            <m:r>
                              <a:rPr kumimoji="1" lang="en-US" altLang="zh-CN" sz="2400" b="0" i="1" smtClean="0">
                                <a:latin typeface="Times New Roman" charset="0"/>
                                <a:ea typeface="Times New Roman" charset="0"/>
                                <a:cs typeface="Times New Roman" charset="0"/>
                              </a:rPr>
                              <m:t>𝑚𝑖𝑛𝑢𝑡𝑒𝑠</m:t>
                            </m:r>
                            <m:r>
                              <a:rPr kumimoji="1" lang="en-US" altLang="zh-CN" sz="2400" b="0" i="1" smtClean="0">
                                <a:latin typeface="Times New Roman" charset="0"/>
                                <a:ea typeface="Times New Roman" charset="0"/>
                                <a:cs typeface="Times New Roman" charset="0"/>
                              </a:rPr>
                              <m:t>)</m:t>
                            </m:r>
                          </m:den>
                        </m:f>
                        <m:r>
                          <m:rPr>
                            <m:nor/>
                          </m:rPr>
                          <a:rPr kumimoji="1" lang="en-US" altLang="zh-CN" sz="2400" dirty="0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 </m:t>
                        </m:r>
                      </m:e>
                    </m:nary>
                  </m:oMath>
                </a14:m>
                <a:endParaRPr kumimoji="1"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en-CA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K-means Clustering </a:t>
                </a:r>
                <a:r>
                  <a:rPr kumimoji="1" lang="zh-CN" alt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CA" altLang="zh-CN" sz="2400" b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  <a:hlinkClick r:id="rId3"/>
                  </a:rPr>
                  <a:t>(</a:t>
                </a:r>
                <a:r>
                  <a:rPr lang="en-CA" sz="2400" b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  <a:hlinkClick r:id="rId3"/>
                  </a:rPr>
                  <a:t>Damerau–Levenshtein distance</a:t>
                </a:r>
                <a:r>
                  <a:rPr kumimoji="1" lang="en-CA" altLang="zh-CN" sz="2400" b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  <a:hlinkClick r:id="rId3"/>
                  </a:rPr>
                  <a:t>)</a:t>
                </a:r>
                <a:endParaRPr kumimoji="1" lang="en-US" altLang="zh-CN" sz="2400" b="1" dirty="0" smtClean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en-CA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Results</a:t>
                </a:r>
                <a:endParaRPr kumimoji="1"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kumimoji="1" lang="zh-CN" alt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812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46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62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CA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Team Clustering Results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3" action="ppaction://hlinksldjump"/>
              </a:rPr>
              <a:t>Which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3" action="ppaction://hlinksldjump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3" action="ppaction://hlinksldjump"/>
              </a:rPr>
              <a:t>kernel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3" action="ppaction://hlinksldjump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3" action="ppaction://hlinksldjump"/>
              </a:rPr>
              <a:t>to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3" action="ppaction://hlinksldjump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3" action="ppaction://hlinksldjump"/>
              </a:rPr>
              <a:t>use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?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4" action="ppaction://hlinksldjump"/>
              </a:rPr>
              <a:t>How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4" action="ppaction://hlinksldjump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4" action="ppaction://hlinksldjump"/>
              </a:rPr>
              <a:t>to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4" action="ppaction://hlinksldjump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4" action="ppaction://hlinksldjump"/>
              </a:rPr>
              <a:t>select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4" action="ppaction://hlinksldjump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4" action="ppaction://hlinksldjump"/>
              </a:rPr>
              <a:t>the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4" action="ppaction://hlinksldjump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4" action="ppaction://hlinksldjump"/>
              </a:rPr>
              <a:t>parameter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4" action="ppaction://hlinksldjump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4" action="ppaction://hlinksldjump"/>
              </a:rPr>
              <a:t>values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4" action="ppaction://hlinksldjump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4" action="ppaction://hlinksldjump"/>
              </a:rPr>
              <a:t>in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4" action="ppaction://hlinksldjump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4" action="ppaction://hlinksldjump"/>
              </a:rPr>
              <a:t>SVM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5" action="ppaction://hlinksldjump"/>
              </a:rPr>
              <a:t>How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5" action="ppaction://hlinksldjump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5" action="ppaction://hlinksldjump"/>
              </a:rPr>
              <a:t>to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5" action="ppaction://hlinksldjump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5" action="ppaction://hlinksldjump"/>
              </a:rPr>
              <a:t>construct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5" action="ppaction://hlinksldjump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5" action="ppaction://hlinksldjump"/>
              </a:rPr>
              <a:t>multi-classifier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5" action="ppaction://hlinksldjump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5" action="ppaction://hlinksldjump"/>
              </a:rPr>
              <a:t>SVM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?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3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3846</TotalTime>
  <Words>465</Words>
  <Application>Microsoft Macintosh PowerPoint</Application>
  <PresentationFormat>Widescreen</PresentationFormat>
  <Paragraphs>88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Cambria Math</vt:lpstr>
      <vt:lpstr>DengXian</vt:lpstr>
      <vt:lpstr>DengXian Light</vt:lpstr>
      <vt:lpstr>Times New Roman</vt:lpstr>
      <vt:lpstr>Arial</vt:lpstr>
      <vt:lpstr>Office 主题</vt:lpstr>
      <vt:lpstr>PCA+SVM Based Face Recognition</vt:lpstr>
      <vt:lpstr>Outline</vt:lpstr>
      <vt:lpstr>Introduction</vt:lpstr>
      <vt:lpstr>Player Clustering </vt:lpstr>
      <vt:lpstr>Player Clustering Results</vt:lpstr>
      <vt:lpstr>How to select k in PCA?  </vt:lpstr>
      <vt:lpstr>Team Features Constructing and Team Clustering </vt:lpstr>
      <vt:lpstr>PowerPoint Presentation</vt:lpstr>
      <vt:lpstr>Team Clustering Results</vt:lpstr>
      <vt:lpstr>Which kernel we are going to use?</vt:lpstr>
      <vt:lpstr>How to select parameters in SVM</vt:lpstr>
      <vt:lpstr>How to construct multi-classifier</vt:lpstr>
      <vt:lpstr>Result</vt:lpstr>
      <vt:lpstr>Future work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PCA+SVM Based Face Recognation</dc:title>
  <dc:creator>Monkeyking Ma</dc:creator>
  <cp:lastModifiedBy>Monkeyking Ma</cp:lastModifiedBy>
  <cp:revision>95</cp:revision>
  <dcterms:created xsi:type="dcterms:W3CDTF">2017-11-26T21:46:23Z</dcterms:created>
  <dcterms:modified xsi:type="dcterms:W3CDTF">2018-04-11T13:51:34Z</dcterms:modified>
</cp:coreProperties>
</file>