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lfa Slab One" panose="020B0604020202020204" charset="0"/>
      <p:regular r:id="rId12"/>
    </p:embeddedFon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8ce50a6d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8ce50a6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480550"/>
            <a:ext cx="8114400" cy="24459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296100"/>
            <a:ext cx="8520600" cy="227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GB" sz="3359" dirty="0"/>
              <a:t>Advanced Data Analytics Project</a:t>
            </a:r>
            <a:endParaRPr sz="3359" dirty="0"/>
          </a:p>
          <a:p>
            <a:pPr marL="0" lvl="0" indent="0" algn="ctr" rtl="0">
              <a:lnSpc>
                <a:spcPct val="100000"/>
              </a:lnSpc>
              <a:spcBef>
                <a:spcPts val="0"/>
              </a:spcBef>
              <a:spcAft>
                <a:spcPts val="0"/>
              </a:spcAft>
              <a:buSzPts val="990"/>
              <a:buNone/>
            </a:pPr>
            <a:r>
              <a:rPr lang="en-GB" sz="3359" dirty="0">
                <a:solidFill>
                  <a:srgbClr val="6AA84F"/>
                </a:solidFill>
              </a:rPr>
              <a:t>Types of Football Winning Strategies: A Dive into Team Performance Metrics</a:t>
            </a:r>
            <a:endParaRPr sz="3359" dirty="0">
              <a:solidFill>
                <a:srgbClr val="6AA84F"/>
              </a:solidFill>
            </a:endParaRPr>
          </a:p>
        </p:txBody>
      </p:sp>
      <p:sp>
        <p:nvSpPr>
          <p:cNvPr id="57" name="Google Shape;57;p13"/>
          <p:cNvSpPr txBox="1">
            <a:spLocks noGrp="1"/>
          </p:cNvSpPr>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58"/>
              <a:buNone/>
            </a:pPr>
            <a:r>
              <a:rPr lang="en-GB" sz="1679"/>
              <a:t>By: ADA_29</a:t>
            </a:r>
            <a:br>
              <a:rPr lang="en-GB" sz="1679"/>
            </a:br>
            <a:r>
              <a:rPr lang="en-GB" sz="1679"/>
              <a:t>Sai Arya RB - PES1UG22AM142</a:t>
            </a:r>
            <a:endParaRPr sz="1679"/>
          </a:p>
          <a:p>
            <a:pPr marL="0" lvl="0" indent="0" algn="ctr" rtl="0">
              <a:lnSpc>
                <a:spcPct val="90000"/>
              </a:lnSpc>
              <a:spcBef>
                <a:spcPts val="0"/>
              </a:spcBef>
              <a:spcAft>
                <a:spcPts val="0"/>
              </a:spcAft>
              <a:buSzPts val="358"/>
              <a:buNone/>
            </a:pPr>
            <a:r>
              <a:rPr lang="en-GB" sz="1679"/>
              <a:t>Samarth S Kulkarni - PES1UG22AM144</a:t>
            </a:r>
            <a:endParaRPr sz="1679"/>
          </a:p>
          <a:p>
            <a:pPr marL="0" lvl="0" indent="0" algn="ctr" rtl="0">
              <a:lnSpc>
                <a:spcPct val="90000"/>
              </a:lnSpc>
              <a:spcBef>
                <a:spcPts val="0"/>
              </a:spcBef>
              <a:spcAft>
                <a:spcPts val="0"/>
              </a:spcAft>
              <a:buSzPts val="358"/>
              <a:buNone/>
            </a:pPr>
            <a:r>
              <a:rPr lang="en-GB" sz="1679"/>
              <a:t>Siddharth Gandhi - PES1UG22AM157</a:t>
            </a:r>
            <a:endParaRPr sz="1679"/>
          </a:p>
          <a:p>
            <a:pPr marL="0" lvl="0" indent="0" algn="ctr" rtl="0">
              <a:lnSpc>
                <a:spcPct val="90000"/>
              </a:lnSpc>
              <a:spcBef>
                <a:spcPts val="0"/>
              </a:spcBef>
              <a:spcAft>
                <a:spcPts val="0"/>
              </a:spcAft>
              <a:buSzPts val="358"/>
              <a:buNone/>
            </a:pPr>
            <a:r>
              <a:rPr lang="en-GB" sz="1679"/>
              <a:t>Sudarshan Srinivasan - PES1UG22AM166</a:t>
            </a:r>
            <a:endParaRPr sz="1679"/>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Problem Statement</a:t>
            </a:r>
            <a:endParaRPr/>
          </a:p>
        </p:txBody>
      </p:sp>
      <p:sp>
        <p:nvSpPr>
          <p:cNvPr id="63" name="Google Shape;6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Football is an ancient sport with a varied and extensive history. Over the years it has spread across the entire world with vastly different styles and beliefs. This project aims to develop a win prediction model on a highly descriptive statistical dataset, across three different leagues: Premier League, Bundesliga and La Liga. The project also applies SHAP (SHapley Additive exPlanations) to discover the most influential features that contributed to the prediction of match outcomes. These features are also analysed and compared between the different leagues to provide insights into the unique dynamics and styles of each league.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Approach</a:t>
            </a:r>
            <a:endParaRPr/>
          </a:p>
        </p:txBody>
      </p:sp>
      <p:sp>
        <p:nvSpPr>
          <p:cNvPr id="69" name="Google Shape;69;p15"/>
          <p:cNvSpPr txBox="1">
            <a:spLocks noGrp="1"/>
          </p:cNvSpPr>
          <p:nvPr>
            <p:ph type="body" idx="1"/>
          </p:nvPr>
        </p:nvSpPr>
        <p:spPr>
          <a:xfrm>
            <a:off x="0" y="1017725"/>
            <a:ext cx="9144000" cy="41259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852"/>
              <a:buNone/>
            </a:pPr>
            <a:r>
              <a:rPr lang="en-GB" sz="952">
                <a:solidFill>
                  <a:srgbClr val="666666"/>
                </a:solidFill>
              </a:rPr>
              <a:t>The project employs a systematic approach to predict match outcomes and analyze the key contributing factors:</a:t>
            </a:r>
            <a:endParaRPr sz="952">
              <a:solidFill>
                <a:srgbClr val="666666"/>
              </a:solidFill>
            </a:endParaRPr>
          </a:p>
          <a:p>
            <a:pPr marL="457200" lvl="0" indent="-289083" algn="l" rtl="0">
              <a:lnSpc>
                <a:spcPct val="95000"/>
              </a:lnSpc>
              <a:spcBef>
                <a:spcPts val="1200"/>
              </a:spcBef>
              <a:spcAft>
                <a:spcPts val="0"/>
              </a:spcAft>
              <a:buClr>
                <a:srgbClr val="666666"/>
              </a:buClr>
              <a:buSzPts val="952"/>
              <a:buFont typeface="Arial"/>
              <a:buAutoNum type="arabicPeriod"/>
            </a:pPr>
            <a:r>
              <a:rPr lang="en-GB" sz="952" b="1">
                <a:solidFill>
                  <a:srgbClr val="666666"/>
                </a:solidFill>
              </a:rPr>
              <a:t>Data Preparation</a:t>
            </a:r>
            <a:endParaRPr sz="952">
              <a:solidFill>
                <a:srgbClr val="666666"/>
              </a:solidFill>
            </a:endParaRPr>
          </a:p>
          <a:p>
            <a:pPr marL="914400" lvl="1" indent="-289082" algn="l" rtl="0">
              <a:lnSpc>
                <a:spcPct val="95000"/>
              </a:lnSpc>
              <a:spcBef>
                <a:spcPts val="0"/>
              </a:spcBef>
              <a:spcAft>
                <a:spcPts val="0"/>
              </a:spcAft>
              <a:buClr>
                <a:srgbClr val="666666"/>
              </a:buClr>
              <a:buSzPts val="952"/>
              <a:buFont typeface="Arial"/>
              <a:buChar char="○"/>
            </a:pPr>
            <a:r>
              <a:rPr lang="en-GB" sz="952">
                <a:solidFill>
                  <a:srgbClr val="666666"/>
                </a:solidFill>
              </a:rPr>
              <a:t>The dataset is loaded, and the match outcome is calculated as </a:t>
            </a:r>
            <a:r>
              <a:rPr lang="en-GB" sz="952" b="1">
                <a:solidFill>
                  <a:srgbClr val="666666"/>
                </a:solidFill>
              </a:rPr>
              <a:t>Winner </a:t>
            </a:r>
            <a:r>
              <a:rPr lang="en-GB" sz="952">
                <a:solidFill>
                  <a:srgbClr val="666666"/>
                </a:solidFill>
              </a:rPr>
              <a:t>(Home Win, Away Win, Draw) based on the goals scored.</a:t>
            </a:r>
            <a:endParaRPr sz="952">
              <a:solidFill>
                <a:srgbClr val="666666"/>
              </a:solidFill>
            </a:endParaRPr>
          </a:p>
          <a:p>
            <a:pPr marL="914400" lvl="1" indent="-289082" algn="l" rtl="0">
              <a:lnSpc>
                <a:spcPct val="95000"/>
              </a:lnSpc>
              <a:spcBef>
                <a:spcPts val="0"/>
              </a:spcBef>
              <a:spcAft>
                <a:spcPts val="0"/>
              </a:spcAft>
              <a:buClr>
                <a:srgbClr val="666666"/>
              </a:buClr>
              <a:buSzPts val="952"/>
              <a:buFont typeface="Arial"/>
              <a:buChar char="○"/>
            </a:pPr>
            <a:r>
              <a:rPr lang="en-GB" sz="952">
                <a:solidFill>
                  <a:srgbClr val="666666"/>
                </a:solidFill>
              </a:rPr>
              <a:t>Numerical and categorical columns are identified. Missing values in the </a:t>
            </a:r>
            <a:r>
              <a:rPr lang="en-GB" sz="952" b="1">
                <a:solidFill>
                  <a:srgbClr val="666666"/>
                </a:solidFill>
              </a:rPr>
              <a:t>Winner </a:t>
            </a:r>
            <a:r>
              <a:rPr lang="en-GB" sz="952">
                <a:solidFill>
                  <a:srgbClr val="666666"/>
                </a:solidFill>
              </a:rPr>
              <a:t>column are dropped.</a:t>
            </a:r>
            <a:endParaRPr sz="952">
              <a:solidFill>
                <a:srgbClr val="666666"/>
              </a:solidFill>
            </a:endParaRPr>
          </a:p>
          <a:p>
            <a:pPr marL="914400" lvl="1" indent="-289082" algn="l" rtl="0">
              <a:lnSpc>
                <a:spcPct val="95000"/>
              </a:lnSpc>
              <a:spcBef>
                <a:spcPts val="0"/>
              </a:spcBef>
              <a:spcAft>
                <a:spcPts val="0"/>
              </a:spcAft>
              <a:buClr>
                <a:srgbClr val="666666"/>
              </a:buClr>
              <a:buSzPts val="952"/>
              <a:buFont typeface="Proxima Nova"/>
              <a:buChar char="○"/>
            </a:pPr>
            <a:r>
              <a:rPr lang="en-GB" sz="952">
                <a:solidFill>
                  <a:srgbClr val="666666"/>
                </a:solidFill>
              </a:rPr>
              <a:t>Categorical columns are one-hot encoded, and numerical features are scaled for consistency.</a:t>
            </a:r>
            <a:endParaRPr sz="952">
              <a:solidFill>
                <a:srgbClr val="666666"/>
              </a:solidFill>
            </a:endParaRPr>
          </a:p>
          <a:p>
            <a:pPr marL="457200" lvl="0" indent="-289083" algn="l" rtl="0">
              <a:lnSpc>
                <a:spcPct val="95000"/>
              </a:lnSpc>
              <a:spcBef>
                <a:spcPts val="0"/>
              </a:spcBef>
              <a:spcAft>
                <a:spcPts val="0"/>
              </a:spcAft>
              <a:buClr>
                <a:srgbClr val="666666"/>
              </a:buClr>
              <a:buSzPts val="952"/>
              <a:buFont typeface="Arial"/>
              <a:buAutoNum type="arabicPeriod"/>
            </a:pPr>
            <a:r>
              <a:rPr lang="en-GB" sz="952" b="1">
                <a:solidFill>
                  <a:srgbClr val="666666"/>
                </a:solidFill>
              </a:rPr>
              <a:t>Feature Selection</a:t>
            </a:r>
            <a:endParaRPr sz="952">
              <a:solidFill>
                <a:srgbClr val="666666"/>
              </a:solidFill>
            </a:endParaRPr>
          </a:p>
          <a:p>
            <a:pPr marL="914400" lvl="1" indent="-289082" algn="l" rtl="0">
              <a:lnSpc>
                <a:spcPct val="95000"/>
              </a:lnSpc>
              <a:spcBef>
                <a:spcPts val="0"/>
              </a:spcBef>
              <a:spcAft>
                <a:spcPts val="0"/>
              </a:spcAft>
              <a:buClr>
                <a:srgbClr val="666666"/>
              </a:buClr>
              <a:buSzPts val="952"/>
              <a:buFont typeface="Proxima Nova"/>
              <a:buChar char="○"/>
            </a:pPr>
            <a:r>
              <a:rPr lang="en-GB" sz="952">
                <a:solidFill>
                  <a:srgbClr val="666666"/>
                </a:solidFill>
              </a:rPr>
              <a:t>Features are selected as - All Features, use of SVD,  Features are selected based on domain knowledge and  analysis performed prior.</a:t>
            </a:r>
            <a:endParaRPr sz="952">
              <a:solidFill>
                <a:srgbClr val="666666"/>
              </a:solidFill>
            </a:endParaRPr>
          </a:p>
          <a:p>
            <a:pPr marL="457200" lvl="0" indent="-289083" algn="l" rtl="0">
              <a:lnSpc>
                <a:spcPct val="95000"/>
              </a:lnSpc>
              <a:spcBef>
                <a:spcPts val="0"/>
              </a:spcBef>
              <a:spcAft>
                <a:spcPts val="0"/>
              </a:spcAft>
              <a:buClr>
                <a:srgbClr val="666666"/>
              </a:buClr>
              <a:buSzPts val="952"/>
              <a:buFont typeface="Arial"/>
              <a:buAutoNum type="arabicPeriod"/>
            </a:pPr>
            <a:r>
              <a:rPr lang="en-GB" sz="952" b="1">
                <a:solidFill>
                  <a:srgbClr val="666666"/>
                </a:solidFill>
              </a:rPr>
              <a:t>Model Training</a:t>
            </a:r>
            <a:endParaRPr sz="952" b="1">
              <a:solidFill>
                <a:srgbClr val="666666"/>
              </a:solidFill>
            </a:endParaRPr>
          </a:p>
          <a:p>
            <a:pPr marL="914400" lvl="1" indent="-298450" algn="l" rtl="0">
              <a:spcBef>
                <a:spcPts val="0"/>
              </a:spcBef>
              <a:spcAft>
                <a:spcPts val="0"/>
              </a:spcAft>
              <a:buSzPts val="1100"/>
              <a:buChar char="○"/>
            </a:pPr>
            <a:r>
              <a:rPr lang="en-GB" sz="900" b="1"/>
              <a:t>Logistic Regression</a:t>
            </a:r>
            <a:r>
              <a:rPr lang="en-GB" sz="1000"/>
              <a:t> is a linear model used for classification tasks,especially for binary</a:t>
            </a:r>
            <a:endParaRPr sz="1000"/>
          </a:p>
          <a:p>
            <a:pPr marL="914400" lvl="1" indent="-298450" algn="l" rtl="0">
              <a:spcBef>
                <a:spcPts val="0"/>
              </a:spcBef>
              <a:spcAft>
                <a:spcPts val="0"/>
              </a:spcAft>
              <a:buSzPts val="1100"/>
              <a:buFont typeface="Arial"/>
              <a:buChar char="○"/>
            </a:pPr>
            <a:r>
              <a:rPr lang="en-GB" sz="900" b="1"/>
              <a:t>Support Vector Machines</a:t>
            </a:r>
            <a:r>
              <a:rPr lang="en-GB" sz="1000"/>
              <a:t> are designed to find the hyperplane that best separates classes in the feature space</a:t>
            </a:r>
            <a:endParaRPr sz="1000"/>
          </a:p>
          <a:p>
            <a:pPr marL="914400" lvl="1" indent="-298450" algn="l" rtl="0">
              <a:spcBef>
                <a:spcPts val="0"/>
              </a:spcBef>
              <a:spcAft>
                <a:spcPts val="0"/>
              </a:spcAft>
              <a:buSzPts val="1100"/>
              <a:buChar char="○"/>
            </a:pPr>
            <a:r>
              <a:rPr lang="en-GB" sz="900" b="1"/>
              <a:t>Random Forest</a:t>
            </a:r>
            <a:r>
              <a:rPr lang="en-GB" sz="1000"/>
              <a:t> is an ensemble learning method that combines multiple decision trees to improve accuracy and control overfitting.</a:t>
            </a:r>
            <a:endParaRPr sz="1000"/>
          </a:p>
          <a:p>
            <a:pPr marL="914400" lvl="1" indent="-298450" algn="l" rtl="0">
              <a:spcBef>
                <a:spcPts val="0"/>
              </a:spcBef>
              <a:spcAft>
                <a:spcPts val="0"/>
              </a:spcAft>
              <a:buSzPts val="1100"/>
              <a:buChar char="○"/>
            </a:pPr>
            <a:r>
              <a:rPr lang="en-GB" sz="900" b="1"/>
              <a:t>VotingClassifier</a:t>
            </a:r>
            <a:r>
              <a:rPr lang="en-GB" sz="1000" b="1"/>
              <a:t> </a:t>
            </a:r>
            <a:r>
              <a:rPr lang="en-GB" sz="1000"/>
              <a:t>aggregates predictions from the Logistic Regression, SVM, and Random Forest models.</a:t>
            </a:r>
            <a:endParaRPr sz="852" b="1">
              <a:solidFill>
                <a:srgbClr val="666666"/>
              </a:solidFill>
            </a:endParaRPr>
          </a:p>
          <a:p>
            <a:pPr marL="457200" lvl="0" indent="-289083" algn="l" rtl="0">
              <a:lnSpc>
                <a:spcPct val="95000"/>
              </a:lnSpc>
              <a:spcBef>
                <a:spcPts val="0"/>
              </a:spcBef>
              <a:spcAft>
                <a:spcPts val="0"/>
              </a:spcAft>
              <a:buClr>
                <a:srgbClr val="666666"/>
              </a:buClr>
              <a:buSzPts val="952"/>
              <a:buFont typeface="Arial"/>
              <a:buAutoNum type="arabicPeriod"/>
            </a:pPr>
            <a:r>
              <a:rPr lang="en-GB" sz="952" b="1">
                <a:solidFill>
                  <a:srgbClr val="666666"/>
                </a:solidFill>
              </a:rPr>
              <a:t>Performance Evaluation</a:t>
            </a:r>
            <a:endParaRPr sz="952">
              <a:solidFill>
                <a:srgbClr val="666666"/>
              </a:solidFill>
            </a:endParaRPr>
          </a:p>
          <a:p>
            <a:pPr marL="914400" lvl="1" indent="-298450" algn="l" rtl="0">
              <a:spcBef>
                <a:spcPts val="0"/>
              </a:spcBef>
              <a:spcAft>
                <a:spcPts val="0"/>
              </a:spcAft>
              <a:buSzPts val="1100"/>
              <a:buChar char="○"/>
            </a:pPr>
            <a:r>
              <a:rPr lang="en-GB" sz="900" b="1"/>
              <a:t>Accuracy_score</a:t>
            </a:r>
            <a:r>
              <a:rPr lang="en-GB" sz="1000" b="1"/>
              <a:t> </a:t>
            </a:r>
            <a:r>
              <a:rPr lang="en-GB" sz="1000"/>
              <a:t>displays the accuracy of the Voting Classifier</a:t>
            </a:r>
            <a:endParaRPr sz="1000"/>
          </a:p>
          <a:p>
            <a:pPr marL="914400" lvl="1" indent="-298450" algn="l" rtl="0">
              <a:spcBef>
                <a:spcPts val="0"/>
              </a:spcBef>
              <a:spcAft>
                <a:spcPts val="0"/>
              </a:spcAft>
              <a:buSzPts val="1100"/>
              <a:buChar char="○"/>
            </a:pPr>
            <a:r>
              <a:rPr lang="en-GB" sz="900" b="1"/>
              <a:t>Y_pred_voting</a:t>
            </a:r>
            <a:r>
              <a:rPr lang="en-GB" sz="1000" b="1"/>
              <a:t> </a:t>
            </a:r>
            <a:r>
              <a:rPr lang="en-GB" sz="1000"/>
              <a:t>displays the predicted Winner for each test example</a:t>
            </a:r>
            <a:endParaRPr sz="952">
              <a:solidFill>
                <a:srgbClr val="666666"/>
              </a:solidFill>
            </a:endParaRPr>
          </a:p>
          <a:p>
            <a:pPr marL="457200" lvl="0" indent="-289083" algn="l" rtl="0">
              <a:lnSpc>
                <a:spcPct val="95000"/>
              </a:lnSpc>
              <a:spcBef>
                <a:spcPts val="0"/>
              </a:spcBef>
              <a:spcAft>
                <a:spcPts val="0"/>
              </a:spcAft>
              <a:buClr>
                <a:srgbClr val="666666"/>
              </a:buClr>
              <a:buSzPts val="952"/>
              <a:buFont typeface="Arial"/>
              <a:buAutoNum type="arabicPeriod"/>
            </a:pPr>
            <a:r>
              <a:rPr lang="en-GB" sz="952" b="1">
                <a:solidFill>
                  <a:srgbClr val="666666"/>
                </a:solidFill>
              </a:rPr>
              <a:t>Explainability Using SHAP</a:t>
            </a:r>
            <a:endParaRPr sz="952">
              <a:solidFill>
                <a:srgbClr val="666666"/>
              </a:solidFill>
            </a:endParaRPr>
          </a:p>
          <a:p>
            <a:pPr marL="914400" lvl="1" indent="-289083" algn="l" rtl="0">
              <a:lnSpc>
                <a:spcPct val="95000"/>
              </a:lnSpc>
              <a:spcBef>
                <a:spcPts val="0"/>
              </a:spcBef>
              <a:spcAft>
                <a:spcPts val="0"/>
              </a:spcAft>
              <a:buClr>
                <a:srgbClr val="666666"/>
              </a:buClr>
              <a:buSzPts val="952"/>
              <a:buFont typeface="Arial"/>
              <a:buChar char="○"/>
            </a:pPr>
            <a:r>
              <a:rPr lang="en-GB" sz="952">
                <a:solidFill>
                  <a:srgbClr val="666666"/>
                </a:solidFill>
              </a:rPr>
              <a:t>SHAP (SHapley Additive exPlanations) is applied to the trained </a:t>
            </a:r>
            <a:r>
              <a:rPr lang="en-GB" sz="952" b="1">
                <a:solidFill>
                  <a:srgbClr val="666666"/>
                </a:solidFill>
              </a:rPr>
              <a:t>Winner </a:t>
            </a:r>
            <a:r>
              <a:rPr lang="en-GB" sz="952">
                <a:solidFill>
                  <a:srgbClr val="666666"/>
                </a:solidFill>
              </a:rPr>
              <a:t>prediction model to interpret feature importance.</a:t>
            </a:r>
            <a:endParaRPr sz="952">
              <a:solidFill>
                <a:srgbClr val="666666"/>
              </a:solidFill>
            </a:endParaRPr>
          </a:p>
          <a:p>
            <a:pPr marL="914400" lvl="1" indent="-289083" algn="l" rtl="0">
              <a:lnSpc>
                <a:spcPct val="95000"/>
              </a:lnSpc>
              <a:spcBef>
                <a:spcPts val="0"/>
              </a:spcBef>
              <a:spcAft>
                <a:spcPts val="0"/>
              </a:spcAft>
              <a:buClr>
                <a:srgbClr val="666666"/>
              </a:buClr>
              <a:buSzPts val="952"/>
              <a:buFont typeface="Proxima Nova"/>
              <a:buChar char="○"/>
            </a:pPr>
            <a:r>
              <a:rPr lang="en-GB" sz="952">
                <a:solidFill>
                  <a:srgbClr val="666666"/>
                </a:solidFill>
              </a:rPr>
              <a:t>Mean absolute SHAP values are calculated for each feature, identifying the top contributors to the model's predictions.</a:t>
            </a:r>
            <a:endParaRPr sz="952">
              <a:solidFill>
                <a:srgbClr val="666666"/>
              </a:solidFill>
            </a:endParaRPr>
          </a:p>
          <a:p>
            <a:pPr marL="457200" lvl="0" indent="-289083" algn="l" rtl="0">
              <a:lnSpc>
                <a:spcPct val="95000"/>
              </a:lnSpc>
              <a:spcBef>
                <a:spcPts val="0"/>
              </a:spcBef>
              <a:spcAft>
                <a:spcPts val="0"/>
              </a:spcAft>
              <a:buClr>
                <a:srgbClr val="666666"/>
              </a:buClr>
              <a:buSzPts val="952"/>
              <a:buFont typeface="Arial"/>
              <a:buAutoNum type="arabicPeriod"/>
            </a:pPr>
            <a:r>
              <a:rPr lang="en-GB" sz="952" b="1">
                <a:solidFill>
                  <a:srgbClr val="666666"/>
                </a:solidFill>
              </a:rPr>
              <a:t>Visualization</a:t>
            </a:r>
            <a:endParaRPr sz="952">
              <a:solidFill>
                <a:srgbClr val="666666"/>
              </a:solidFill>
            </a:endParaRPr>
          </a:p>
          <a:p>
            <a:pPr marL="914400" lvl="1" indent="-289083" algn="l" rtl="0">
              <a:lnSpc>
                <a:spcPct val="95000"/>
              </a:lnSpc>
              <a:spcBef>
                <a:spcPts val="0"/>
              </a:spcBef>
              <a:spcAft>
                <a:spcPts val="0"/>
              </a:spcAft>
              <a:buClr>
                <a:srgbClr val="666666"/>
              </a:buClr>
              <a:buSzPts val="952"/>
              <a:buFont typeface="Proxima Nova"/>
              <a:buChar char="○"/>
            </a:pPr>
            <a:r>
              <a:rPr lang="en-GB" sz="952">
                <a:solidFill>
                  <a:srgbClr val="666666"/>
                </a:solidFill>
              </a:rPr>
              <a:t>The top 10 features with the highest SHAP values are visualized using a bar graph, providing insights into the most critical predictors for match outcomes.</a:t>
            </a:r>
            <a:endParaRPr sz="952">
              <a:solidFill>
                <a:srgbClr val="666666"/>
              </a:solidFill>
            </a:endParaRPr>
          </a:p>
          <a:p>
            <a:pPr marL="457200" lvl="0" indent="-289082" algn="l" rtl="0">
              <a:lnSpc>
                <a:spcPct val="95000"/>
              </a:lnSpc>
              <a:spcBef>
                <a:spcPts val="0"/>
              </a:spcBef>
              <a:spcAft>
                <a:spcPts val="0"/>
              </a:spcAft>
              <a:buClr>
                <a:srgbClr val="666666"/>
              </a:buClr>
              <a:buSzPts val="952"/>
              <a:buFont typeface="Arial"/>
              <a:buAutoNum type="arabicPeriod"/>
            </a:pPr>
            <a:r>
              <a:rPr lang="en-GB" sz="952" b="1">
                <a:solidFill>
                  <a:srgbClr val="666666"/>
                </a:solidFill>
              </a:rPr>
              <a:t>Cross-League Validation &amp; Comparison</a:t>
            </a:r>
            <a:endParaRPr sz="952" b="1">
              <a:solidFill>
                <a:srgbClr val="666666"/>
              </a:solidFill>
            </a:endParaRPr>
          </a:p>
          <a:p>
            <a:pPr marL="914400" lvl="1" indent="-289082" algn="l" rtl="0">
              <a:lnSpc>
                <a:spcPct val="95000"/>
              </a:lnSpc>
              <a:spcBef>
                <a:spcPts val="0"/>
              </a:spcBef>
              <a:spcAft>
                <a:spcPts val="0"/>
              </a:spcAft>
              <a:buClr>
                <a:srgbClr val="666666"/>
              </a:buClr>
              <a:buSzPts val="952"/>
              <a:buFont typeface="Proxima Nova"/>
              <a:buChar char="○"/>
            </a:pPr>
            <a:r>
              <a:rPr lang="en-GB" sz="952">
                <a:solidFill>
                  <a:srgbClr val="666666"/>
                </a:solidFill>
              </a:rPr>
              <a:t>Test the Model on data from other leagues to ensure robustness &amp; adaptability, which ensures accurate, interpretable &amp; generalizability.</a:t>
            </a:r>
            <a:endParaRPr sz="952">
              <a:solidFill>
                <a:srgbClr val="666666"/>
              </a:solidFill>
            </a:endParaRPr>
          </a:p>
          <a:p>
            <a:pPr marL="914400" lvl="1" indent="-289052" algn="l" rtl="0">
              <a:lnSpc>
                <a:spcPct val="95000"/>
              </a:lnSpc>
              <a:spcBef>
                <a:spcPts val="0"/>
              </a:spcBef>
              <a:spcAft>
                <a:spcPts val="0"/>
              </a:spcAft>
              <a:buClr>
                <a:srgbClr val="666666"/>
              </a:buClr>
              <a:buSzPts val="952"/>
              <a:buChar char="○"/>
            </a:pPr>
            <a:r>
              <a:rPr lang="en-GB" sz="952"/>
              <a:t>Differences in feature importance are analyzed between leagues (Premier League, Bundesliga, La Liga) to understand the unique factors influencing match outcomes in each competition.</a:t>
            </a:r>
            <a:endParaRPr sz="952">
              <a:solidFill>
                <a:srgbClr val="666666"/>
              </a:solidFill>
            </a:endParaRPr>
          </a:p>
          <a:p>
            <a:pPr marL="0" lvl="0" indent="0" algn="l" rtl="0">
              <a:lnSpc>
                <a:spcPct val="95000"/>
              </a:lnSpc>
              <a:spcBef>
                <a:spcPts val="1200"/>
              </a:spcBef>
              <a:spcAft>
                <a:spcPts val="1200"/>
              </a:spcAft>
              <a:buSzPts val="852"/>
              <a:buNone/>
            </a:pPr>
            <a:endParaRPr sz="1495">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Dataset</a:t>
            </a:r>
            <a:endParaRPr/>
          </a:p>
        </p:txBody>
      </p:sp>
      <p:sp>
        <p:nvSpPr>
          <p:cNvPr id="75" name="Google Shape;75;p16"/>
          <p:cNvSpPr txBox="1">
            <a:spLocks noGrp="1"/>
          </p:cNvSpPr>
          <p:nvPr>
            <p:ph type="body" idx="1"/>
          </p:nvPr>
        </p:nvSpPr>
        <p:spPr>
          <a:xfrm>
            <a:off x="0" y="1017725"/>
            <a:ext cx="9144000" cy="41259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1800"/>
              <a:buNone/>
            </a:pPr>
            <a:r>
              <a:rPr lang="en-GB"/>
              <a:t>We web-scraped football reference websites to gather data for our dataset. The dataset was collected for three different first division football leagues, namely: </a:t>
            </a:r>
            <a:endParaRPr/>
          </a:p>
          <a:p>
            <a:pPr marL="457200" lvl="0" indent="-342900" algn="l" rtl="0">
              <a:lnSpc>
                <a:spcPct val="115000"/>
              </a:lnSpc>
              <a:spcBef>
                <a:spcPts val="1200"/>
              </a:spcBef>
              <a:spcAft>
                <a:spcPts val="0"/>
              </a:spcAft>
              <a:buSzPts val="1800"/>
              <a:buChar char="●"/>
            </a:pPr>
            <a:r>
              <a:rPr lang="en-GB"/>
              <a:t>English Premier League</a:t>
            </a:r>
            <a:endParaRPr/>
          </a:p>
          <a:p>
            <a:pPr marL="457200" lvl="0" indent="-342900" algn="l" rtl="0">
              <a:lnSpc>
                <a:spcPct val="115000"/>
              </a:lnSpc>
              <a:spcBef>
                <a:spcPts val="0"/>
              </a:spcBef>
              <a:spcAft>
                <a:spcPts val="0"/>
              </a:spcAft>
              <a:buSzPts val="1800"/>
              <a:buChar char="●"/>
            </a:pPr>
            <a:r>
              <a:rPr lang="en-GB"/>
              <a:t>Bundesliga</a:t>
            </a:r>
            <a:endParaRPr/>
          </a:p>
          <a:p>
            <a:pPr marL="457200" lvl="0" indent="-342900" algn="l" rtl="0">
              <a:lnSpc>
                <a:spcPct val="115000"/>
              </a:lnSpc>
              <a:spcBef>
                <a:spcPts val="0"/>
              </a:spcBef>
              <a:spcAft>
                <a:spcPts val="0"/>
              </a:spcAft>
              <a:buSzPts val="1800"/>
              <a:buChar char="●"/>
            </a:pPr>
            <a:r>
              <a:rPr lang="en-GB"/>
              <a:t>La Liga</a:t>
            </a:r>
            <a:endParaRPr/>
          </a:p>
          <a:p>
            <a:pPr marL="0" lvl="0" indent="0" algn="l" rtl="0">
              <a:lnSpc>
                <a:spcPct val="115000"/>
              </a:lnSpc>
              <a:spcBef>
                <a:spcPts val="1200"/>
              </a:spcBef>
              <a:spcAft>
                <a:spcPts val="0"/>
              </a:spcAft>
              <a:buSzPts val="1800"/>
              <a:buNone/>
            </a:pPr>
            <a:r>
              <a:rPr lang="en-GB"/>
              <a:t>The dataset consists of 41 Team Based Statistics showcasing performance of Home &amp; Away teams.</a:t>
            </a:r>
            <a:endParaRPr/>
          </a:p>
          <a:p>
            <a:pPr marL="0" lvl="0" indent="0" algn="l" rtl="0">
              <a:lnSpc>
                <a:spcPct val="115000"/>
              </a:lnSpc>
              <a:spcBef>
                <a:spcPts val="1200"/>
              </a:spcBef>
              <a:spcAft>
                <a:spcPts val="0"/>
              </a:spcAft>
              <a:buSzPts val="1800"/>
              <a:buNone/>
            </a:pPr>
            <a:r>
              <a:rPr lang="en-GB"/>
              <a:t>Shape of Datasets</a:t>
            </a:r>
            <a:endParaRPr/>
          </a:p>
          <a:p>
            <a:pPr marL="457200" lvl="0" indent="-342900" algn="l" rtl="0">
              <a:lnSpc>
                <a:spcPct val="115000"/>
              </a:lnSpc>
              <a:spcBef>
                <a:spcPts val="1200"/>
              </a:spcBef>
              <a:spcAft>
                <a:spcPts val="0"/>
              </a:spcAft>
              <a:buSzPts val="1800"/>
              <a:buChar char="●"/>
            </a:pPr>
            <a:r>
              <a:rPr lang="en-GB"/>
              <a:t>EPL - 2660x90</a:t>
            </a:r>
            <a:endParaRPr/>
          </a:p>
          <a:p>
            <a:pPr marL="457200" lvl="0" indent="-342900" algn="l" rtl="0">
              <a:lnSpc>
                <a:spcPct val="115000"/>
              </a:lnSpc>
              <a:spcBef>
                <a:spcPts val="0"/>
              </a:spcBef>
              <a:spcAft>
                <a:spcPts val="0"/>
              </a:spcAft>
              <a:buSzPts val="1800"/>
              <a:buChar char="●"/>
            </a:pPr>
            <a:r>
              <a:rPr lang="en-GB"/>
              <a:t>Bundesliga - 2142x90</a:t>
            </a:r>
            <a:endParaRPr/>
          </a:p>
          <a:p>
            <a:pPr marL="457200" lvl="0" indent="-342900" algn="l" rtl="0">
              <a:lnSpc>
                <a:spcPct val="115000"/>
              </a:lnSpc>
              <a:spcBef>
                <a:spcPts val="0"/>
              </a:spcBef>
              <a:spcAft>
                <a:spcPts val="0"/>
              </a:spcAft>
              <a:buSzPts val="1800"/>
              <a:buChar char="●"/>
            </a:pPr>
            <a:r>
              <a:rPr lang="en-GB"/>
              <a:t>La Liga - 2280x90</a:t>
            </a:r>
            <a:endParaRPr/>
          </a:p>
          <a:p>
            <a:pPr marL="0" lvl="0" indent="0" algn="l" rtl="0">
              <a:lnSpc>
                <a:spcPct val="115000"/>
              </a:lnSpc>
              <a:spcBef>
                <a:spcPts val="1200"/>
              </a:spcBef>
              <a:spcAft>
                <a:spcPts val="1200"/>
              </a:spcAft>
              <a:buSzPts val="1800"/>
              <a:buNone/>
            </a:pPr>
            <a:endParaRPr/>
          </a:p>
        </p:txBody>
      </p:sp>
      <p:pic>
        <p:nvPicPr>
          <p:cNvPr id="76" name="Google Shape;76;p16"/>
          <p:cNvPicPr preferRelativeResize="0"/>
          <p:nvPr/>
        </p:nvPicPr>
        <p:blipFill>
          <a:blip r:embed="rId3">
            <a:alphaModFix/>
          </a:blip>
          <a:stretch>
            <a:fillRect/>
          </a:stretch>
        </p:blipFill>
        <p:spPr>
          <a:xfrm>
            <a:off x="2655625" y="2993825"/>
            <a:ext cx="2142909" cy="1080575"/>
          </a:xfrm>
          <a:prstGeom prst="rect">
            <a:avLst/>
          </a:prstGeom>
          <a:noFill/>
          <a:ln w="9525" cap="flat" cmpd="sng">
            <a:solidFill>
              <a:srgbClr val="000000"/>
            </a:solidFill>
            <a:prstDash val="solid"/>
            <a:round/>
            <a:headEnd type="none" w="sm" len="sm"/>
            <a:tailEnd type="none" w="sm" len="sm"/>
          </a:ln>
        </p:spPr>
      </p:pic>
      <p:pic>
        <p:nvPicPr>
          <p:cNvPr id="77" name="Google Shape;77;p16"/>
          <p:cNvPicPr preferRelativeResize="0"/>
          <p:nvPr/>
        </p:nvPicPr>
        <p:blipFill>
          <a:blip r:embed="rId4">
            <a:alphaModFix/>
          </a:blip>
          <a:stretch>
            <a:fillRect/>
          </a:stretch>
        </p:blipFill>
        <p:spPr>
          <a:xfrm>
            <a:off x="4572000" y="4074399"/>
            <a:ext cx="2122775" cy="1030325"/>
          </a:xfrm>
          <a:prstGeom prst="rect">
            <a:avLst/>
          </a:prstGeom>
          <a:noFill/>
          <a:ln w="9525" cap="flat" cmpd="sng">
            <a:solidFill>
              <a:srgbClr val="000000"/>
            </a:solidFill>
            <a:prstDash val="solid"/>
            <a:round/>
            <a:headEnd type="none" w="sm" len="sm"/>
            <a:tailEnd type="none" w="sm" len="sm"/>
          </a:ln>
        </p:spPr>
      </p:pic>
      <p:pic>
        <p:nvPicPr>
          <p:cNvPr id="78" name="Google Shape;78;p16"/>
          <p:cNvPicPr preferRelativeResize="0"/>
          <p:nvPr/>
        </p:nvPicPr>
        <p:blipFill>
          <a:blip r:embed="rId5">
            <a:alphaModFix/>
          </a:blip>
          <a:stretch>
            <a:fillRect/>
          </a:stretch>
        </p:blipFill>
        <p:spPr>
          <a:xfrm>
            <a:off x="6503200" y="2957163"/>
            <a:ext cx="2487649" cy="115389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Analysis</a:t>
            </a:r>
            <a:endParaRPr/>
          </a:p>
        </p:txBody>
      </p:sp>
      <p:pic>
        <p:nvPicPr>
          <p:cNvPr id="84" name="Google Shape;84;p17"/>
          <p:cNvPicPr preferRelativeResize="0"/>
          <p:nvPr/>
        </p:nvPicPr>
        <p:blipFill>
          <a:blip r:embed="rId3">
            <a:alphaModFix/>
          </a:blip>
          <a:stretch>
            <a:fillRect/>
          </a:stretch>
        </p:blipFill>
        <p:spPr>
          <a:xfrm>
            <a:off x="2392150" y="79975"/>
            <a:ext cx="2317275" cy="2113051"/>
          </a:xfrm>
          <a:prstGeom prst="rect">
            <a:avLst/>
          </a:prstGeom>
          <a:noFill/>
          <a:ln w="9525" cap="flat" cmpd="sng">
            <a:solidFill>
              <a:srgbClr val="000000"/>
            </a:solidFill>
            <a:prstDash val="solid"/>
            <a:round/>
            <a:headEnd type="none" w="sm" len="sm"/>
            <a:tailEnd type="none" w="sm" len="sm"/>
          </a:ln>
        </p:spPr>
      </p:pic>
      <p:pic>
        <p:nvPicPr>
          <p:cNvPr id="85" name="Google Shape;85;p17"/>
          <p:cNvPicPr preferRelativeResize="0"/>
          <p:nvPr/>
        </p:nvPicPr>
        <p:blipFill>
          <a:blip r:embed="rId4">
            <a:alphaModFix/>
          </a:blip>
          <a:stretch>
            <a:fillRect/>
          </a:stretch>
        </p:blipFill>
        <p:spPr>
          <a:xfrm>
            <a:off x="5001775" y="129525"/>
            <a:ext cx="3899901" cy="1891370"/>
          </a:xfrm>
          <a:prstGeom prst="rect">
            <a:avLst/>
          </a:prstGeom>
          <a:noFill/>
          <a:ln w="9525" cap="flat" cmpd="sng">
            <a:solidFill>
              <a:srgbClr val="000000"/>
            </a:solidFill>
            <a:prstDash val="solid"/>
            <a:round/>
            <a:headEnd type="none" w="sm" len="sm"/>
            <a:tailEnd type="none" w="sm" len="sm"/>
          </a:ln>
        </p:spPr>
      </p:pic>
      <p:pic>
        <p:nvPicPr>
          <p:cNvPr id="86" name="Google Shape;86;p17"/>
          <p:cNvPicPr preferRelativeResize="0"/>
          <p:nvPr/>
        </p:nvPicPr>
        <p:blipFill>
          <a:blip r:embed="rId5">
            <a:alphaModFix/>
          </a:blip>
          <a:stretch>
            <a:fillRect/>
          </a:stretch>
        </p:blipFill>
        <p:spPr>
          <a:xfrm>
            <a:off x="0" y="1017725"/>
            <a:ext cx="2392150" cy="1497400"/>
          </a:xfrm>
          <a:prstGeom prst="rect">
            <a:avLst/>
          </a:prstGeom>
          <a:noFill/>
          <a:ln w="9525" cap="flat" cmpd="sng">
            <a:solidFill>
              <a:srgbClr val="000000"/>
            </a:solidFill>
            <a:prstDash val="solid"/>
            <a:round/>
            <a:headEnd type="none" w="sm" len="sm"/>
            <a:tailEnd type="none" w="sm" len="sm"/>
          </a:ln>
        </p:spPr>
      </p:pic>
      <p:pic>
        <p:nvPicPr>
          <p:cNvPr id="87" name="Google Shape;87;p17"/>
          <p:cNvPicPr preferRelativeResize="0"/>
          <p:nvPr/>
        </p:nvPicPr>
        <p:blipFill>
          <a:blip r:embed="rId6">
            <a:alphaModFix/>
          </a:blip>
          <a:stretch>
            <a:fillRect/>
          </a:stretch>
        </p:blipFill>
        <p:spPr>
          <a:xfrm>
            <a:off x="3899900" y="2193025"/>
            <a:ext cx="5244099" cy="391125"/>
          </a:xfrm>
          <a:prstGeom prst="rect">
            <a:avLst/>
          </a:prstGeom>
          <a:noFill/>
          <a:ln w="9525" cap="flat" cmpd="sng">
            <a:solidFill>
              <a:srgbClr val="000000"/>
            </a:solidFill>
            <a:prstDash val="solid"/>
            <a:round/>
            <a:headEnd type="none" w="sm" len="sm"/>
            <a:tailEnd type="none" w="sm" len="sm"/>
          </a:ln>
        </p:spPr>
      </p:pic>
      <p:pic>
        <p:nvPicPr>
          <p:cNvPr id="88" name="Google Shape;88;p17"/>
          <p:cNvPicPr preferRelativeResize="0"/>
          <p:nvPr/>
        </p:nvPicPr>
        <p:blipFill>
          <a:blip r:embed="rId7">
            <a:alphaModFix/>
          </a:blip>
          <a:stretch>
            <a:fillRect/>
          </a:stretch>
        </p:blipFill>
        <p:spPr>
          <a:xfrm>
            <a:off x="3899900" y="2586650"/>
            <a:ext cx="5244101" cy="2556850"/>
          </a:xfrm>
          <a:prstGeom prst="rect">
            <a:avLst/>
          </a:prstGeom>
          <a:noFill/>
          <a:ln w="9525" cap="flat" cmpd="sng">
            <a:solidFill>
              <a:srgbClr val="000000"/>
            </a:solidFill>
            <a:prstDash val="solid"/>
            <a:round/>
            <a:headEnd type="none" w="sm" len="sm"/>
            <a:tailEnd type="none" w="sm" len="sm"/>
          </a:ln>
        </p:spPr>
      </p:pic>
      <p:pic>
        <p:nvPicPr>
          <p:cNvPr id="89" name="Google Shape;89;p17"/>
          <p:cNvPicPr preferRelativeResize="0"/>
          <p:nvPr/>
        </p:nvPicPr>
        <p:blipFill>
          <a:blip r:embed="rId8">
            <a:alphaModFix/>
          </a:blip>
          <a:stretch>
            <a:fillRect/>
          </a:stretch>
        </p:blipFill>
        <p:spPr>
          <a:xfrm>
            <a:off x="0" y="2586650"/>
            <a:ext cx="3899900" cy="860650"/>
          </a:xfrm>
          <a:prstGeom prst="rect">
            <a:avLst/>
          </a:prstGeom>
          <a:noFill/>
          <a:ln w="9525" cap="flat" cmpd="sng">
            <a:solidFill>
              <a:srgbClr val="000000"/>
            </a:solidFill>
            <a:prstDash val="solid"/>
            <a:round/>
            <a:headEnd type="none" w="sm" len="sm"/>
            <a:tailEnd type="none" w="sm" len="sm"/>
          </a:ln>
        </p:spPr>
      </p:pic>
      <p:pic>
        <p:nvPicPr>
          <p:cNvPr id="90" name="Google Shape;90;p17"/>
          <p:cNvPicPr preferRelativeResize="0"/>
          <p:nvPr/>
        </p:nvPicPr>
        <p:blipFill>
          <a:blip r:embed="rId9">
            <a:alphaModFix/>
          </a:blip>
          <a:stretch>
            <a:fillRect/>
          </a:stretch>
        </p:blipFill>
        <p:spPr>
          <a:xfrm>
            <a:off x="0" y="3447300"/>
            <a:ext cx="3899900" cy="16962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Detailed Solution</a:t>
            </a:r>
            <a:endParaRPr/>
          </a:p>
        </p:txBody>
      </p:sp>
      <p:sp>
        <p:nvSpPr>
          <p:cNvPr id="96" name="Google Shape;96;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GB" sz="1100">
                <a:solidFill>
                  <a:srgbClr val="666666"/>
                </a:solidFill>
              </a:rPr>
              <a:t>This project follows a structured approach to predict match outcomes (Win, Draw, or Loss) for three major football leagues (Premier League, Bundesliga, and La Liga). Additionally, it explains the most critical factors influencing predictions using SHAP (SHapley Additive exPlanations) and compares these factors across leagues.</a:t>
            </a:r>
            <a:endParaRPr sz="1100">
              <a:solidFill>
                <a:srgbClr val="666666"/>
              </a:solidFill>
            </a:endParaRPr>
          </a:p>
          <a:p>
            <a:pPr marL="0" lvl="0" indent="0" algn="l" rtl="0">
              <a:lnSpc>
                <a:spcPct val="115000"/>
              </a:lnSpc>
              <a:spcBef>
                <a:spcPts val="1200"/>
              </a:spcBef>
              <a:spcAft>
                <a:spcPts val="0"/>
              </a:spcAft>
              <a:buSzPts val="1800"/>
              <a:buNone/>
            </a:pPr>
            <a:r>
              <a:rPr lang="en-GB" sz="1100" b="1">
                <a:solidFill>
                  <a:srgbClr val="666666"/>
                </a:solidFill>
              </a:rPr>
              <a:t>1. Data Preparation</a:t>
            </a:r>
            <a:endParaRPr sz="1100" b="1">
              <a:solidFill>
                <a:srgbClr val="666666"/>
              </a:solidFill>
            </a:endParaRPr>
          </a:p>
          <a:p>
            <a:pPr marL="0" lvl="0" indent="0" algn="l" rtl="0">
              <a:lnSpc>
                <a:spcPct val="115000"/>
              </a:lnSpc>
              <a:spcBef>
                <a:spcPts val="1100"/>
              </a:spcBef>
              <a:spcAft>
                <a:spcPts val="0"/>
              </a:spcAft>
              <a:buSzPts val="1800"/>
              <a:buNone/>
            </a:pPr>
            <a:r>
              <a:rPr lang="en-GB" sz="1000" b="1">
                <a:solidFill>
                  <a:srgbClr val="666666"/>
                </a:solidFill>
              </a:rPr>
              <a:t>Steps:</a:t>
            </a:r>
            <a:endParaRPr sz="1000" b="1">
              <a:solidFill>
                <a:srgbClr val="666666"/>
              </a:solidFill>
            </a:endParaRPr>
          </a:p>
          <a:p>
            <a:pPr marL="0" lvl="0" indent="0" algn="l" rtl="0">
              <a:lnSpc>
                <a:spcPct val="115000"/>
              </a:lnSpc>
              <a:spcBef>
                <a:spcPts val="1100"/>
              </a:spcBef>
              <a:spcAft>
                <a:spcPts val="0"/>
              </a:spcAft>
              <a:buSzPts val="1800"/>
              <a:buNone/>
            </a:pPr>
            <a:endParaRPr sz="1000" b="1">
              <a:solidFill>
                <a:srgbClr val="666666"/>
              </a:solidFill>
            </a:endParaRPr>
          </a:p>
          <a:p>
            <a:pPr marL="457200" lvl="0" indent="-298450" algn="l" rtl="0">
              <a:lnSpc>
                <a:spcPct val="115000"/>
              </a:lnSpc>
              <a:spcBef>
                <a:spcPts val="0"/>
              </a:spcBef>
              <a:spcAft>
                <a:spcPts val="0"/>
              </a:spcAft>
              <a:buClr>
                <a:srgbClr val="666666"/>
              </a:buClr>
              <a:buSzPts val="1100"/>
              <a:buFont typeface="Arial"/>
              <a:buAutoNum type="arabicPeriod"/>
            </a:pPr>
            <a:r>
              <a:rPr lang="en-GB" sz="1100">
                <a:solidFill>
                  <a:srgbClr val="666666"/>
                </a:solidFill>
              </a:rPr>
              <a:t>Create a new column Winner:</a:t>
            </a:r>
            <a:endParaRPr sz="1100">
              <a:solidFill>
                <a:srgbClr val="666666"/>
              </a:solidFill>
            </a:endParaRPr>
          </a:p>
          <a:p>
            <a:pPr marL="914400" lvl="1" indent="-298450" algn="l" rtl="0">
              <a:lnSpc>
                <a:spcPct val="115000"/>
              </a:lnSpc>
              <a:spcBef>
                <a:spcPts val="0"/>
              </a:spcBef>
              <a:spcAft>
                <a:spcPts val="0"/>
              </a:spcAft>
              <a:buClr>
                <a:srgbClr val="666666"/>
              </a:buClr>
              <a:buSzPts val="1100"/>
              <a:buFont typeface="Arial"/>
              <a:buChar char="○"/>
            </a:pPr>
            <a:r>
              <a:rPr lang="en-GB" sz="1100">
                <a:solidFill>
                  <a:srgbClr val="666666"/>
                </a:solidFill>
              </a:rPr>
              <a:t>0: Home team win.</a:t>
            </a:r>
            <a:endParaRPr sz="1100">
              <a:solidFill>
                <a:srgbClr val="666666"/>
              </a:solidFill>
            </a:endParaRPr>
          </a:p>
          <a:p>
            <a:pPr marL="914400" lvl="1" indent="-298450" algn="l" rtl="0">
              <a:lnSpc>
                <a:spcPct val="115000"/>
              </a:lnSpc>
              <a:spcBef>
                <a:spcPts val="0"/>
              </a:spcBef>
              <a:spcAft>
                <a:spcPts val="0"/>
              </a:spcAft>
              <a:buClr>
                <a:srgbClr val="666666"/>
              </a:buClr>
              <a:buSzPts val="1100"/>
              <a:buFont typeface="Arial"/>
              <a:buChar char="○"/>
            </a:pPr>
            <a:r>
              <a:rPr lang="en-GB" sz="1100">
                <a:solidFill>
                  <a:srgbClr val="666666"/>
                </a:solidFill>
              </a:rPr>
              <a:t>1: Away team win.</a:t>
            </a:r>
            <a:endParaRPr sz="1100">
              <a:solidFill>
                <a:srgbClr val="666666"/>
              </a:solidFill>
            </a:endParaRPr>
          </a:p>
          <a:p>
            <a:pPr marL="914400" lvl="1" indent="-298450" algn="l" rtl="0">
              <a:lnSpc>
                <a:spcPct val="115000"/>
              </a:lnSpc>
              <a:spcBef>
                <a:spcPts val="0"/>
              </a:spcBef>
              <a:spcAft>
                <a:spcPts val="0"/>
              </a:spcAft>
              <a:buClr>
                <a:srgbClr val="666666"/>
              </a:buClr>
              <a:buSzPts val="1100"/>
              <a:buFont typeface="Arial"/>
              <a:buChar char="○"/>
            </a:pPr>
            <a:r>
              <a:rPr lang="en-GB" sz="1100">
                <a:solidFill>
                  <a:srgbClr val="666666"/>
                </a:solidFill>
              </a:rPr>
              <a:t>2: Draw.</a:t>
            </a:r>
            <a:endParaRPr sz="1100">
              <a:solidFill>
                <a:srgbClr val="666666"/>
              </a:solidFill>
            </a:endParaRPr>
          </a:p>
          <a:p>
            <a:pPr marL="457200" lvl="0" indent="-298450" algn="l" rtl="0">
              <a:lnSpc>
                <a:spcPct val="115000"/>
              </a:lnSpc>
              <a:spcBef>
                <a:spcPts val="0"/>
              </a:spcBef>
              <a:spcAft>
                <a:spcPts val="0"/>
              </a:spcAft>
              <a:buClr>
                <a:srgbClr val="666666"/>
              </a:buClr>
              <a:buSzPts val="1100"/>
              <a:buFont typeface="Proxima Nova"/>
              <a:buAutoNum type="arabicPeriod"/>
            </a:pPr>
            <a:r>
              <a:rPr lang="en-GB" sz="1100">
                <a:solidFill>
                  <a:srgbClr val="666666"/>
                </a:solidFill>
              </a:rPr>
              <a:t>Identify and remove rows with missing values</a:t>
            </a:r>
            <a:endParaRPr sz="1100">
              <a:solidFill>
                <a:srgbClr val="666666"/>
              </a:solidFill>
            </a:endParaRPr>
          </a:p>
          <a:p>
            <a:pPr marL="457200" lvl="0" indent="0" algn="l" rtl="0">
              <a:lnSpc>
                <a:spcPct val="115000"/>
              </a:lnSpc>
              <a:spcBef>
                <a:spcPts val="0"/>
              </a:spcBef>
              <a:spcAft>
                <a:spcPts val="0"/>
              </a:spcAft>
              <a:buNone/>
            </a:pPr>
            <a:r>
              <a:rPr lang="en-GB" sz="1100">
                <a:solidFill>
                  <a:srgbClr val="666666"/>
                </a:solidFill>
              </a:rPr>
              <a:t>in critical columns.</a:t>
            </a:r>
            <a:endParaRPr sz="1100">
              <a:solidFill>
                <a:srgbClr val="666666"/>
              </a:solidFill>
            </a:endParaRPr>
          </a:p>
          <a:p>
            <a:pPr marL="457200" lvl="0" indent="-298450" algn="l" rtl="0">
              <a:lnSpc>
                <a:spcPct val="115000"/>
              </a:lnSpc>
              <a:spcBef>
                <a:spcPts val="0"/>
              </a:spcBef>
              <a:spcAft>
                <a:spcPts val="0"/>
              </a:spcAft>
              <a:buClr>
                <a:srgbClr val="666666"/>
              </a:buClr>
              <a:buSzPts val="1100"/>
              <a:buFont typeface="Proxima Nova"/>
              <a:buAutoNum type="arabicPeriod"/>
            </a:pPr>
            <a:r>
              <a:rPr lang="en-GB" sz="1100">
                <a:solidFill>
                  <a:srgbClr val="666666"/>
                </a:solidFill>
              </a:rPr>
              <a:t>Handle numerical and categorical features</a:t>
            </a:r>
            <a:endParaRPr sz="1100">
              <a:solidFill>
                <a:srgbClr val="666666"/>
              </a:solidFill>
            </a:endParaRPr>
          </a:p>
          <a:p>
            <a:pPr marL="457200" lvl="0" indent="0" algn="l" rtl="0">
              <a:lnSpc>
                <a:spcPct val="115000"/>
              </a:lnSpc>
              <a:spcBef>
                <a:spcPts val="0"/>
              </a:spcBef>
              <a:spcAft>
                <a:spcPts val="0"/>
              </a:spcAft>
              <a:buNone/>
            </a:pPr>
            <a:r>
              <a:rPr lang="en-GB" sz="1100">
                <a:solidFill>
                  <a:srgbClr val="666666"/>
                </a:solidFill>
              </a:rPr>
              <a:t>separately, and address multicollinearity.</a:t>
            </a:r>
            <a:endParaRPr sz="1100">
              <a:solidFill>
                <a:srgbClr val="666666"/>
              </a:solidFill>
            </a:endParaRPr>
          </a:p>
          <a:p>
            <a:pPr marL="0" lvl="0" indent="0" algn="l" rtl="0">
              <a:lnSpc>
                <a:spcPct val="115000"/>
              </a:lnSpc>
              <a:spcBef>
                <a:spcPts val="1200"/>
              </a:spcBef>
              <a:spcAft>
                <a:spcPts val="1200"/>
              </a:spcAft>
              <a:buSzPts val="1800"/>
              <a:buNone/>
            </a:pPr>
            <a:endParaRPr sz="1100">
              <a:solidFill>
                <a:srgbClr val="666666"/>
              </a:solidFill>
            </a:endParaRPr>
          </a:p>
        </p:txBody>
      </p:sp>
      <p:pic>
        <p:nvPicPr>
          <p:cNvPr id="97" name="Google Shape;97;p18"/>
          <p:cNvPicPr preferRelativeResize="0"/>
          <p:nvPr/>
        </p:nvPicPr>
        <p:blipFill>
          <a:blip r:embed="rId3">
            <a:alphaModFix/>
          </a:blip>
          <a:stretch>
            <a:fillRect/>
          </a:stretch>
        </p:blipFill>
        <p:spPr>
          <a:xfrm>
            <a:off x="4322925" y="1886950"/>
            <a:ext cx="4661526" cy="3012751"/>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Detailed Solution</a:t>
            </a:r>
            <a:endParaRPr/>
          </a:p>
        </p:txBody>
      </p:sp>
      <p:sp>
        <p:nvSpPr>
          <p:cNvPr id="103" name="Google Shape;103;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0"/>
              </a:spcAft>
              <a:buSzPct val="163636"/>
              <a:buNone/>
            </a:pPr>
            <a:r>
              <a:rPr lang="en-GB" sz="1100" b="1">
                <a:solidFill>
                  <a:srgbClr val="666666"/>
                </a:solidFill>
              </a:rPr>
              <a:t>2. Feature Selection</a:t>
            </a:r>
            <a:endParaRPr sz="1100" b="1">
              <a:solidFill>
                <a:srgbClr val="666666"/>
              </a:solidFill>
            </a:endParaRPr>
          </a:p>
          <a:p>
            <a:pPr marL="0" lvl="0" indent="0" algn="l" rtl="0">
              <a:lnSpc>
                <a:spcPct val="115000"/>
              </a:lnSpc>
              <a:spcBef>
                <a:spcPts val="1200"/>
              </a:spcBef>
              <a:spcAft>
                <a:spcPts val="0"/>
              </a:spcAft>
              <a:buSzPct val="163636"/>
              <a:buNone/>
            </a:pPr>
            <a:endParaRPr sz="1100" b="1">
              <a:solidFill>
                <a:srgbClr val="666666"/>
              </a:solidFill>
            </a:endParaRPr>
          </a:p>
          <a:p>
            <a:pPr marL="457200" lvl="0" indent="-293211" algn="l" rtl="0">
              <a:lnSpc>
                <a:spcPct val="115000"/>
              </a:lnSpc>
              <a:spcBef>
                <a:spcPts val="0"/>
              </a:spcBef>
              <a:spcAft>
                <a:spcPts val="0"/>
              </a:spcAft>
              <a:buClr>
                <a:srgbClr val="666666"/>
              </a:buClr>
              <a:buSzPct val="100000"/>
              <a:buFont typeface="Proxima Nova"/>
              <a:buChar char="●"/>
            </a:pPr>
            <a:r>
              <a:rPr lang="en-GB" sz="1100">
                <a:solidFill>
                  <a:srgbClr val="666666"/>
                </a:solidFill>
              </a:rPr>
              <a:t>For Feature Selection we have tried 3 different </a:t>
            </a:r>
            <a:endParaRPr sz="1100">
              <a:solidFill>
                <a:srgbClr val="666666"/>
              </a:solidFill>
            </a:endParaRPr>
          </a:p>
          <a:p>
            <a:pPr marL="457200" lvl="0" indent="0" algn="l" rtl="0">
              <a:lnSpc>
                <a:spcPct val="115000"/>
              </a:lnSpc>
              <a:spcBef>
                <a:spcPts val="0"/>
              </a:spcBef>
              <a:spcAft>
                <a:spcPts val="0"/>
              </a:spcAft>
              <a:buNone/>
            </a:pPr>
            <a:r>
              <a:rPr lang="en-GB" sz="1100">
                <a:solidFill>
                  <a:srgbClr val="666666"/>
                </a:solidFill>
              </a:rPr>
              <a:t>methods,</a:t>
            </a:r>
            <a:endParaRPr sz="1100">
              <a:solidFill>
                <a:srgbClr val="666666"/>
              </a:solidFill>
            </a:endParaRPr>
          </a:p>
          <a:p>
            <a:pPr marL="914400" lvl="1" indent="-293211" algn="l" rtl="0">
              <a:lnSpc>
                <a:spcPct val="115000"/>
              </a:lnSpc>
              <a:spcBef>
                <a:spcPts val="0"/>
              </a:spcBef>
              <a:spcAft>
                <a:spcPts val="0"/>
              </a:spcAft>
              <a:buClr>
                <a:srgbClr val="666666"/>
              </a:buClr>
              <a:buSzPct val="100000"/>
              <a:buChar char="○"/>
            </a:pPr>
            <a:r>
              <a:rPr lang="en-GB" sz="1100">
                <a:solidFill>
                  <a:srgbClr val="666666"/>
                </a:solidFill>
              </a:rPr>
              <a:t>Using all features</a:t>
            </a:r>
            <a:endParaRPr sz="1100">
              <a:solidFill>
                <a:srgbClr val="666666"/>
              </a:solidFill>
            </a:endParaRPr>
          </a:p>
          <a:p>
            <a:pPr marL="914400" lvl="1" indent="-293211" algn="l" rtl="0">
              <a:lnSpc>
                <a:spcPct val="115000"/>
              </a:lnSpc>
              <a:spcBef>
                <a:spcPts val="0"/>
              </a:spcBef>
              <a:spcAft>
                <a:spcPts val="0"/>
              </a:spcAft>
              <a:buClr>
                <a:srgbClr val="666666"/>
              </a:buClr>
              <a:buSzPct val="100000"/>
              <a:buChar char="○"/>
            </a:pPr>
            <a:r>
              <a:rPr lang="en-GB" sz="1100">
                <a:solidFill>
                  <a:srgbClr val="666666"/>
                </a:solidFill>
              </a:rPr>
              <a:t>Selecting Features through insights from our Analysis</a:t>
            </a:r>
            <a:endParaRPr sz="1100">
              <a:solidFill>
                <a:srgbClr val="666666"/>
              </a:solidFill>
            </a:endParaRPr>
          </a:p>
          <a:p>
            <a:pPr marL="914400" lvl="1" indent="-293211" algn="l" rtl="0">
              <a:lnSpc>
                <a:spcPct val="115000"/>
              </a:lnSpc>
              <a:spcBef>
                <a:spcPts val="0"/>
              </a:spcBef>
              <a:spcAft>
                <a:spcPts val="0"/>
              </a:spcAft>
              <a:buClr>
                <a:srgbClr val="666666"/>
              </a:buClr>
              <a:buSzPct val="100000"/>
              <a:buChar char="○"/>
            </a:pPr>
            <a:r>
              <a:rPr lang="en-GB" sz="1100">
                <a:solidFill>
                  <a:srgbClr val="666666"/>
                </a:solidFill>
              </a:rPr>
              <a:t>SVD</a:t>
            </a:r>
            <a:endParaRPr sz="1100">
              <a:solidFill>
                <a:srgbClr val="666666"/>
              </a:solidFill>
            </a:endParaRPr>
          </a:p>
          <a:p>
            <a:pPr marL="0" lvl="0" indent="0" algn="l" rtl="0">
              <a:lnSpc>
                <a:spcPct val="115000"/>
              </a:lnSpc>
              <a:spcBef>
                <a:spcPts val="1200"/>
              </a:spcBef>
              <a:spcAft>
                <a:spcPts val="0"/>
              </a:spcAft>
              <a:buSzPct val="163636"/>
              <a:buNone/>
            </a:pPr>
            <a:endParaRPr sz="1100" b="1">
              <a:solidFill>
                <a:srgbClr val="666666"/>
              </a:solidFill>
            </a:endParaRPr>
          </a:p>
          <a:p>
            <a:pPr marL="0" lvl="0" indent="0" algn="l" rtl="0">
              <a:lnSpc>
                <a:spcPct val="115000"/>
              </a:lnSpc>
              <a:spcBef>
                <a:spcPts val="1200"/>
              </a:spcBef>
              <a:spcAft>
                <a:spcPts val="0"/>
              </a:spcAft>
              <a:buSzPct val="163636"/>
              <a:buNone/>
            </a:pPr>
            <a:endParaRPr sz="1100" b="1">
              <a:solidFill>
                <a:srgbClr val="666666"/>
              </a:solidFill>
            </a:endParaRPr>
          </a:p>
          <a:p>
            <a:pPr marL="0" lvl="0" indent="0" algn="l" rtl="0">
              <a:lnSpc>
                <a:spcPct val="115000"/>
              </a:lnSpc>
              <a:spcBef>
                <a:spcPts val="1200"/>
              </a:spcBef>
              <a:spcAft>
                <a:spcPts val="0"/>
              </a:spcAft>
              <a:buSzPct val="163636"/>
              <a:buNone/>
            </a:pPr>
            <a:r>
              <a:rPr lang="en-GB" sz="1100" b="1">
                <a:solidFill>
                  <a:srgbClr val="666666"/>
                </a:solidFill>
              </a:rPr>
              <a:t>3. Data Preparation</a:t>
            </a:r>
            <a:endParaRPr sz="1100" b="1">
              <a:solidFill>
                <a:srgbClr val="666666"/>
              </a:solidFill>
            </a:endParaRPr>
          </a:p>
          <a:p>
            <a:pPr marL="457200" lvl="0" indent="-293211" algn="l" rtl="0">
              <a:lnSpc>
                <a:spcPct val="115000"/>
              </a:lnSpc>
              <a:spcBef>
                <a:spcPts val="1200"/>
              </a:spcBef>
              <a:spcAft>
                <a:spcPts val="0"/>
              </a:spcAft>
              <a:buClr>
                <a:srgbClr val="666666"/>
              </a:buClr>
              <a:buSzPct val="100000"/>
              <a:buFont typeface="Proxima Nova"/>
              <a:buAutoNum type="arabicPeriod"/>
            </a:pPr>
            <a:r>
              <a:rPr lang="en-GB" sz="1100">
                <a:solidFill>
                  <a:srgbClr val="666666"/>
                </a:solidFill>
              </a:rPr>
              <a:t>Split features (X) and target variable (y).</a:t>
            </a:r>
            <a:endParaRPr sz="1100">
              <a:solidFill>
                <a:srgbClr val="666666"/>
              </a:solidFill>
            </a:endParaRPr>
          </a:p>
          <a:p>
            <a:pPr marL="457200" lvl="0" indent="-293211" algn="l" rtl="0">
              <a:lnSpc>
                <a:spcPct val="115000"/>
              </a:lnSpc>
              <a:spcBef>
                <a:spcPts val="0"/>
              </a:spcBef>
              <a:spcAft>
                <a:spcPts val="0"/>
              </a:spcAft>
              <a:buClr>
                <a:srgbClr val="666666"/>
              </a:buClr>
              <a:buSzPct val="100000"/>
              <a:buFont typeface="Proxima Nova"/>
              <a:buAutoNum type="arabicPeriod"/>
            </a:pPr>
            <a:r>
              <a:rPr lang="en-GB" sz="1100">
                <a:solidFill>
                  <a:srgbClr val="666666"/>
                </a:solidFill>
              </a:rPr>
              <a:t>Apply one-hot encoding to categorical variables.</a:t>
            </a:r>
            <a:endParaRPr sz="1100">
              <a:solidFill>
                <a:srgbClr val="666666"/>
              </a:solidFill>
            </a:endParaRPr>
          </a:p>
          <a:p>
            <a:pPr marL="457200" lvl="0" indent="-293211" algn="l" rtl="0">
              <a:lnSpc>
                <a:spcPct val="115000"/>
              </a:lnSpc>
              <a:spcBef>
                <a:spcPts val="0"/>
              </a:spcBef>
              <a:spcAft>
                <a:spcPts val="0"/>
              </a:spcAft>
              <a:buClr>
                <a:srgbClr val="666666"/>
              </a:buClr>
              <a:buSzPct val="100000"/>
              <a:buFont typeface="Proxima Nova"/>
              <a:buAutoNum type="arabicPeriod"/>
            </a:pPr>
            <a:r>
              <a:rPr lang="en-GB" sz="1100">
                <a:solidFill>
                  <a:srgbClr val="666666"/>
                </a:solidFill>
              </a:rPr>
              <a:t>Scale numerical variables using StandardScaler.</a:t>
            </a:r>
            <a:endParaRPr sz="1100">
              <a:solidFill>
                <a:srgbClr val="666666"/>
              </a:solidFill>
            </a:endParaRPr>
          </a:p>
          <a:p>
            <a:pPr marL="457200" lvl="0" indent="-293211" algn="l" rtl="0">
              <a:lnSpc>
                <a:spcPct val="115000"/>
              </a:lnSpc>
              <a:spcBef>
                <a:spcPts val="0"/>
              </a:spcBef>
              <a:spcAft>
                <a:spcPts val="0"/>
              </a:spcAft>
              <a:buClr>
                <a:srgbClr val="666666"/>
              </a:buClr>
              <a:buSzPct val="100000"/>
              <a:buFont typeface="Proxima Nova"/>
              <a:buAutoNum type="arabicPeriod"/>
            </a:pPr>
            <a:r>
              <a:rPr lang="en-GB" sz="1100">
                <a:solidFill>
                  <a:srgbClr val="666666"/>
                </a:solidFill>
              </a:rPr>
              <a:t>Combine preprocessed features.</a:t>
            </a:r>
            <a:endParaRPr sz="1100">
              <a:solidFill>
                <a:srgbClr val="666666"/>
              </a:solidFill>
            </a:endParaRPr>
          </a:p>
          <a:p>
            <a:pPr marL="0" lvl="0" indent="0" algn="l" rtl="0">
              <a:lnSpc>
                <a:spcPct val="115000"/>
              </a:lnSpc>
              <a:spcBef>
                <a:spcPts val="1200"/>
              </a:spcBef>
              <a:spcAft>
                <a:spcPts val="1200"/>
              </a:spcAft>
              <a:buSzPct val="100000"/>
              <a:buNone/>
            </a:pPr>
            <a:endParaRPr/>
          </a:p>
        </p:txBody>
      </p:sp>
      <p:pic>
        <p:nvPicPr>
          <p:cNvPr id="104" name="Google Shape;104;p19"/>
          <p:cNvPicPr preferRelativeResize="0"/>
          <p:nvPr/>
        </p:nvPicPr>
        <p:blipFill>
          <a:blip r:embed="rId3">
            <a:alphaModFix/>
          </a:blip>
          <a:stretch>
            <a:fillRect/>
          </a:stretch>
        </p:blipFill>
        <p:spPr>
          <a:xfrm>
            <a:off x="4572000" y="1472750"/>
            <a:ext cx="4498150" cy="1072177"/>
          </a:xfrm>
          <a:prstGeom prst="rect">
            <a:avLst/>
          </a:prstGeom>
          <a:noFill/>
          <a:ln w="38100" cap="flat" cmpd="sng">
            <a:solidFill>
              <a:schemeClr val="dk2"/>
            </a:solidFill>
            <a:prstDash val="solid"/>
            <a:round/>
            <a:headEnd type="none" w="sm" len="sm"/>
            <a:tailEnd type="none" w="sm" len="sm"/>
          </a:ln>
        </p:spPr>
      </p:pic>
      <p:pic>
        <p:nvPicPr>
          <p:cNvPr id="105" name="Google Shape;105;p19"/>
          <p:cNvPicPr preferRelativeResize="0"/>
          <p:nvPr/>
        </p:nvPicPr>
        <p:blipFill rotWithShape="1">
          <a:blip r:embed="rId4">
            <a:alphaModFix/>
          </a:blip>
          <a:srcRect r="2257" b="2723"/>
          <a:stretch/>
        </p:blipFill>
        <p:spPr>
          <a:xfrm>
            <a:off x="3845525" y="2698625"/>
            <a:ext cx="5165100" cy="20226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Detailed Solution</a:t>
            </a:r>
            <a:endParaRPr/>
          </a:p>
        </p:txBody>
      </p:sp>
      <p:sp>
        <p:nvSpPr>
          <p:cNvPr id="111" name="Google Shape;111;p20"/>
          <p:cNvSpPr txBox="1">
            <a:spLocks noGrp="1"/>
          </p:cNvSpPr>
          <p:nvPr>
            <p:ph type="body" idx="1"/>
          </p:nvPr>
        </p:nvSpPr>
        <p:spPr>
          <a:xfrm>
            <a:off x="-75" y="1017725"/>
            <a:ext cx="9144000" cy="4060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GB" sz="1100" b="1">
                <a:solidFill>
                  <a:srgbClr val="666666"/>
                </a:solidFill>
              </a:rPr>
              <a:t>4. Model Training &amp; Evaluation</a:t>
            </a:r>
            <a:endParaRPr sz="1100" b="1">
              <a:solidFill>
                <a:srgbClr val="666666"/>
              </a:solidFill>
            </a:endParaRPr>
          </a:p>
          <a:p>
            <a:pPr marL="457200" lvl="0" indent="-298450" algn="l" rtl="0">
              <a:lnSpc>
                <a:spcPct val="115000"/>
              </a:lnSpc>
              <a:spcBef>
                <a:spcPts val="1200"/>
              </a:spcBef>
              <a:spcAft>
                <a:spcPts val="0"/>
              </a:spcAft>
              <a:buClr>
                <a:srgbClr val="666666"/>
              </a:buClr>
              <a:buSzPts val="1100"/>
              <a:buAutoNum type="arabicPeriod"/>
            </a:pPr>
            <a:r>
              <a:rPr lang="en-GB" sz="1100" b="1">
                <a:solidFill>
                  <a:srgbClr val="666666"/>
                </a:solidFill>
              </a:rPr>
              <a:t>Logistic Regression</a:t>
            </a:r>
            <a:r>
              <a:rPr lang="en-GB" sz="1100">
                <a:solidFill>
                  <a:srgbClr val="666666"/>
                </a:solidFill>
              </a:rPr>
              <a:t> is a linear model used for classification tasks,especially for binary</a:t>
            </a:r>
            <a:endParaRPr sz="1100">
              <a:solidFill>
                <a:srgbClr val="666666"/>
              </a:solidFill>
            </a:endParaRPr>
          </a:p>
          <a:p>
            <a:pPr marL="457200" lvl="0" indent="-298450" algn="l" rtl="0">
              <a:lnSpc>
                <a:spcPct val="115000"/>
              </a:lnSpc>
              <a:spcBef>
                <a:spcPts val="0"/>
              </a:spcBef>
              <a:spcAft>
                <a:spcPts val="0"/>
              </a:spcAft>
              <a:buClr>
                <a:srgbClr val="666666"/>
              </a:buClr>
              <a:buSzPts val="1100"/>
              <a:buFont typeface="Arial"/>
              <a:buAutoNum type="arabicPeriod"/>
            </a:pPr>
            <a:r>
              <a:rPr lang="en-GB" sz="1100" b="1">
                <a:solidFill>
                  <a:srgbClr val="666666"/>
                </a:solidFill>
              </a:rPr>
              <a:t>Support Vector Machines</a:t>
            </a:r>
            <a:r>
              <a:rPr lang="en-GB" sz="1100">
                <a:solidFill>
                  <a:srgbClr val="666666"/>
                </a:solidFill>
              </a:rPr>
              <a:t> are designed to find the hyperplane that best separates</a:t>
            </a:r>
            <a:endParaRPr sz="1100">
              <a:solidFill>
                <a:srgbClr val="666666"/>
              </a:solidFill>
            </a:endParaRPr>
          </a:p>
          <a:p>
            <a:pPr marL="457200" lvl="0" indent="0" algn="l" rtl="0">
              <a:lnSpc>
                <a:spcPct val="115000"/>
              </a:lnSpc>
              <a:spcBef>
                <a:spcPts val="0"/>
              </a:spcBef>
              <a:spcAft>
                <a:spcPts val="0"/>
              </a:spcAft>
              <a:buNone/>
            </a:pPr>
            <a:r>
              <a:rPr lang="en-GB" sz="1100">
                <a:solidFill>
                  <a:srgbClr val="666666"/>
                </a:solidFill>
              </a:rPr>
              <a:t>classes in the feature space</a:t>
            </a:r>
            <a:endParaRPr sz="1100">
              <a:solidFill>
                <a:srgbClr val="666666"/>
              </a:solidFill>
            </a:endParaRPr>
          </a:p>
          <a:p>
            <a:pPr marL="457200" lvl="0" indent="-298450" algn="l" rtl="0">
              <a:lnSpc>
                <a:spcPct val="115000"/>
              </a:lnSpc>
              <a:spcBef>
                <a:spcPts val="0"/>
              </a:spcBef>
              <a:spcAft>
                <a:spcPts val="0"/>
              </a:spcAft>
              <a:buClr>
                <a:srgbClr val="666666"/>
              </a:buClr>
              <a:buSzPts val="1100"/>
              <a:buAutoNum type="arabicPeriod"/>
            </a:pPr>
            <a:r>
              <a:rPr lang="en-GB" sz="1100" b="1">
                <a:solidFill>
                  <a:srgbClr val="666666"/>
                </a:solidFill>
              </a:rPr>
              <a:t>Random Forest</a:t>
            </a:r>
            <a:r>
              <a:rPr lang="en-GB" sz="1100">
                <a:solidFill>
                  <a:srgbClr val="666666"/>
                </a:solidFill>
              </a:rPr>
              <a:t> is an ensemble learning method that combines multiple decision trees</a:t>
            </a:r>
            <a:endParaRPr sz="1100">
              <a:solidFill>
                <a:srgbClr val="666666"/>
              </a:solidFill>
            </a:endParaRPr>
          </a:p>
          <a:p>
            <a:pPr marL="457200" lvl="0" indent="0" algn="l" rtl="0">
              <a:lnSpc>
                <a:spcPct val="115000"/>
              </a:lnSpc>
              <a:spcBef>
                <a:spcPts val="0"/>
              </a:spcBef>
              <a:spcAft>
                <a:spcPts val="0"/>
              </a:spcAft>
              <a:buNone/>
            </a:pPr>
            <a:r>
              <a:rPr lang="en-GB" sz="1100">
                <a:solidFill>
                  <a:srgbClr val="666666"/>
                </a:solidFill>
              </a:rPr>
              <a:t>to improve accuracy and control overfitting.</a:t>
            </a:r>
            <a:endParaRPr sz="1100">
              <a:solidFill>
                <a:srgbClr val="666666"/>
              </a:solidFill>
            </a:endParaRPr>
          </a:p>
          <a:p>
            <a:pPr marL="457200" lvl="0" indent="-298450" algn="l" rtl="0">
              <a:lnSpc>
                <a:spcPct val="115000"/>
              </a:lnSpc>
              <a:spcBef>
                <a:spcPts val="0"/>
              </a:spcBef>
              <a:spcAft>
                <a:spcPts val="0"/>
              </a:spcAft>
              <a:buClr>
                <a:srgbClr val="666666"/>
              </a:buClr>
              <a:buSzPts val="1100"/>
              <a:buAutoNum type="arabicPeriod"/>
            </a:pPr>
            <a:r>
              <a:rPr lang="en-GB" sz="1100" b="1">
                <a:solidFill>
                  <a:srgbClr val="666666"/>
                </a:solidFill>
              </a:rPr>
              <a:t>VotingClassifier </a:t>
            </a:r>
            <a:r>
              <a:rPr lang="en-GB" sz="1100">
                <a:solidFill>
                  <a:srgbClr val="666666"/>
                </a:solidFill>
              </a:rPr>
              <a:t>aggregates predictions from the Logistic Regression, SVM,</a:t>
            </a:r>
            <a:endParaRPr sz="1100">
              <a:solidFill>
                <a:srgbClr val="666666"/>
              </a:solidFill>
            </a:endParaRPr>
          </a:p>
          <a:p>
            <a:pPr marL="457200" lvl="0" indent="0" algn="l" rtl="0">
              <a:lnSpc>
                <a:spcPct val="115000"/>
              </a:lnSpc>
              <a:spcBef>
                <a:spcPts val="0"/>
              </a:spcBef>
              <a:spcAft>
                <a:spcPts val="0"/>
              </a:spcAft>
              <a:buNone/>
            </a:pPr>
            <a:r>
              <a:rPr lang="en-GB" sz="1100">
                <a:solidFill>
                  <a:srgbClr val="666666"/>
                </a:solidFill>
              </a:rPr>
              <a:t>and Random Forest models.</a:t>
            </a:r>
            <a:endParaRPr sz="1100">
              <a:solidFill>
                <a:srgbClr val="666666"/>
              </a:solidFill>
            </a:endParaRPr>
          </a:p>
          <a:p>
            <a:pPr marL="457200" lvl="0" indent="-298450" algn="l" rtl="0">
              <a:lnSpc>
                <a:spcPct val="115000"/>
              </a:lnSpc>
              <a:spcBef>
                <a:spcPts val="0"/>
              </a:spcBef>
              <a:spcAft>
                <a:spcPts val="0"/>
              </a:spcAft>
              <a:buClr>
                <a:srgbClr val="666666"/>
              </a:buClr>
              <a:buSzPts val="1100"/>
              <a:buAutoNum type="arabicPeriod"/>
            </a:pPr>
            <a:r>
              <a:rPr lang="en-GB" sz="1100" b="1">
                <a:solidFill>
                  <a:srgbClr val="666666"/>
                </a:solidFill>
              </a:rPr>
              <a:t>Accuracy_score </a:t>
            </a:r>
            <a:r>
              <a:rPr lang="en-GB" sz="1100">
                <a:solidFill>
                  <a:srgbClr val="666666"/>
                </a:solidFill>
              </a:rPr>
              <a:t>displays the accuracy of the Voting Classifier</a:t>
            </a:r>
            <a:endParaRPr sz="1100">
              <a:solidFill>
                <a:srgbClr val="666666"/>
              </a:solidFill>
            </a:endParaRPr>
          </a:p>
          <a:p>
            <a:pPr marL="457200" lvl="0" indent="-298450" algn="l" rtl="0">
              <a:lnSpc>
                <a:spcPct val="115000"/>
              </a:lnSpc>
              <a:spcBef>
                <a:spcPts val="0"/>
              </a:spcBef>
              <a:spcAft>
                <a:spcPts val="0"/>
              </a:spcAft>
              <a:buClr>
                <a:srgbClr val="666666"/>
              </a:buClr>
              <a:buSzPts val="1100"/>
              <a:buAutoNum type="arabicPeriod"/>
            </a:pPr>
            <a:r>
              <a:rPr lang="en-GB" sz="1100" b="1">
                <a:solidFill>
                  <a:srgbClr val="666666"/>
                </a:solidFill>
              </a:rPr>
              <a:t>Y_pred_voting </a:t>
            </a:r>
            <a:r>
              <a:rPr lang="en-GB" sz="1100">
                <a:solidFill>
                  <a:srgbClr val="666666"/>
                </a:solidFill>
              </a:rPr>
              <a:t>displays the predicted Winner for each test example</a:t>
            </a:r>
            <a:endParaRPr sz="1100">
              <a:solidFill>
                <a:srgbClr val="666666"/>
              </a:solidFill>
            </a:endParaRPr>
          </a:p>
          <a:p>
            <a:pPr marL="457200" lvl="0" indent="0" algn="l" rtl="0">
              <a:lnSpc>
                <a:spcPct val="115000"/>
              </a:lnSpc>
              <a:spcBef>
                <a:spcPts val="0"/>
              </a:spcBef>
              <a:spcAft>
                <a:spcPts val="0"/>
              </a:spcAft>
              <a:buNone/>
            </a:pPr>
            <a:endParaRPr sz="1100" b="1">
              <a:solidFill>
                <a:srgbClr val="666666"/>
              </a:solidFill>
            </a:endParaRPr>
          </a:p>
          <a:p>
            <a:pPr marL="0" lvl="0" indent="0" algn="l" rtl="0">
              <a:lnSpc>
                <a:spcPct val="115000"/>
              </a:lnSpc>
              <a:spcBef>
                <a:spcPts val="1200"/>
              </a:spcBef>
              <a:spcAft>
                <a:spcPts val="0"/>
              </a:spcAft>
              <a:buSzPts val="1800"/>
              <a:buNone/>
            </a:pPr>
            <a:r>
              <a:rPr lang="en-GB" sz="1100" b="1">
                <a:solidFill>
                  <a:srgbClr val="666666"/>
                </a:solidFill>
              </a:rPr>
              <a:t>5. Explainability Using SHAP</a:t>
            </a:r>
            <a:endParaRPr sz="1100" b="1">
              <a:solidFill>
                <a:srgbClr val="666666"/>
              </a:solidFill>
            </a:endParaRPr>
          </a:p>
          <a:p>
            <a:pPr marL="457200" lvl="0" indent="-298450" algn="l" rtl="0">
              <a:lnSpc>
                <a:spcPct val="115000"/>
              </a:lnSpc>
              <a:spcBef>
                <a:spcPts val="1200"/>
              </a:spcBef>
              <a:spcAft>
                <a:spcPts val="0"/>
              </a:spcAft>
              <a:buClr>
                <a:srgbClr val="666666"/>
              </a:buClr>
              <a:buSzPts val="1100"/>
              <a:buFont typeface="Arial"/>
              <a:buAutoNum type="arabicPeriod"/>
            </a:pPr>
            <a:r>
              <a:rPr lang="en-GB" sz="1100">
                <a:solidFill>
                  <a:srgbClr val="666666"/>
                </a:solidFill>
              </a:rPr>
              <a:t>Use SHAP to calculate feature contributions for the Winner model.</a:t>
            </a:r>
            <a:endParaRPr sz="1100">
              <a:solidFill>
                <a:srgbClr val="666666"/>
              </a:solidFill>
            </a:endParaRPr>
          </a:p>
          <a:p>
            <a:pPr marL="457200" lvl="0" indent="-298450" algn="l" rtl="0">
              <a:lnSpc>
                <a:spcPct val="115000"/>
              </a:lnSpc>
              <a:spcBef>
                <a:spcPts val="0"/>
              </a:spcBef>
              <a:spcAft>
                <a:spcPts val="0"/>
              </a:spcAft>
              <a:buClr>
                <a:srgbClr val="666666"/>
              </a:buClr>
              <a:buSzPts val="1100"/>
              <a:buFont typeface="Proxima Nova"/>
              <a:buAutoNum type="arabicPeriod"/>
            </a:pPr>
            <a:r>
              <a:rPr lang="en-GB" sz="1100">
                <a:solidFill>
                  <a:srgbClr val="666666"/>
                </a:solidFill>
              </a:rPr>
              <a:t>Identify the top features with the highest mean absolute SHAP values.</a:t>
            </a:r>
            <a:endParaRPr sz="1100">
              <a:solidFill>
                <a:srgbClr val="666666"/>
              </a:solidFill>
            </a:endParaRPr>
          </a:p>
          <a:p>
            <a:pPr marL="457200" lvl="0" indent="-298450" algn="l" rtl="0">
              <a:lnSpc>
                <a:spcPct val="115000"/>
              </a:lnSpc>
              <a:spcBef>
                <a:spcPts val="0"/>
              </a:spcBef>
              <a:spcAft>
                <a:spcPts val="0"/>
              </a:spcAft>
              <a:buClr>
                <a:srgbClr val="666666"/>
              </a:buClr>
              <a:buSzPts val="1100"/>
              <a:buFont typeface="Proxima Nova"/>
              <a:buAutoNum type="arabicPeriod"/>
            </a:pPr>
            <a:r>
              <a:rPr lang="en-GB" sz="1100">
                <a:solidFill>
                  <a:srgbClr val="666666"/>
                </a:solidFill>
              </a:rPr>
              <a:t>Visualize the results using a bar chart.</a:t>
            </a:r>
            <a:endParaRPr/>
          </a:p>
        </p:txBody>
      </p:sp>
      <p:pic>
        <p:nvPicPr>
          <p:cNvPr id="112" name="Google Shape;112;p20"/>
          <p:cNvPicPr preferRelativeResize="0"/>
          <p:nvPr/>
        </p:nvPicPr>
        <p:blipFill>
          <a:blip r:embed="rId3">
            <a:alphaModFix/>
          </a:blip>
          <a:stretch>
            <a:fillRect/>
          </a:stretch>
        </p:blipFill>
        <p:spPr>
          <a:xfrm>
            <a:off x="5908575" y="69375"/>
            <a:ext cx="3235350" cy="2883256"/>
          </a:xfrm>
          <a:prstGeom prst="rect">
            <a:avLst/>
          </a:prstGeom>
          <a:noFill/>
          <a:ln w="9525" cap="flat" cmpd="sng">
            <a:solidFill>
              <a:srgbClr val="000000"/>
            </a:solidFill>
            <a:prstDash val="solid"/>
            <a:round/>
            <a:headEnd type="none" w="sm" len="sm"/>
            <a:tailEnd type="none" w="sm" len="sm"/>
          </a:ln>
        </p:spPr>
      </p:pic>
      <p:pic>
        <p:nvPicPr>
          <p:cNvPr id="113" name="Google Shape;113;p20"/>
          <p:cNvPicPr preferRelativeResize="0"/>
          <p:nvPr/>
        </p:nvPicPr>
        <p:blipFill>
          <a:blip r:embed="rId4">
            <a:alphaModFix/>
          </a:blip>
          <a:stretch>
            <a:fillRect/>
          </a:stretch>
        </p:blipFill>
        <p:spPr>
          <a:xfrm>
            <a:off x="5199495" y="2952625"/>
            <a:ext cx="3944430" cy="21908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Future Direction</a:t>
            </a:r>
            <a:endParaRPr/>
          </a:p>
        </p:txBody>
      </p:sp>
      <p:sp>
        <p:nvSpPr>
          <p:cNvPr id="119" name="Google Shape;119;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We would like to implement this project on individual teams and analyse their styles, which would provide crucial data on what makes that team win, lose or draw. We would also like to analyse players and their impacts on their teams. This could help teams in scouting, strategic planning and training. Currently we were not able to execute this because of data constraints.</a:t>
            </a: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904</Words>
  <Application>Microsoft Office PowerPoint</Application>
  <PresentationFormat>On-screen Show (16:9)</PresentationFormat>
  <Paragraphs>89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Alfa Slab One</vt:lpstr>
      <vt:lpstr>Proxima Nova</vt:lpstr>
      <vt:lpstr>Arial</vt:lpstr>
      <vt:lpstr>Gameday</vt:lpstr>
      <vt:lpstr>Advanced Data Analytics Project Types of Football Winning Strategies: A Dive into Team Performance Metrics</vt:lpstr>
      <vt:lpstr>Problem Statement</vt:lpstr>
      <vt:lpstr>Approach</vt:lpstr>
      <vt:lpstr>Dataset</vt:lpstr>
      <vt:lpstr>Analysis</vt:lpstr>
      <vt:lpstr>Detailed Solution</vt:lpstr>
      <vt:lpstr>Detailed Solution</vt:lpstr>
      <vt:lpstr>Detailed Solution</vt:lpstr>
      <vt:lpstr>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Samarth S K</cp:lastModifiedBy>
  <cp:revision>1</cp:revision>
  <dcterms:modified xsi:type="dcterms:W3CDTF">2025-06-30T11:50:19Z</dcterms:modified>
</cp:coreProperties>
</file>