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82" r:id="rId4"/>
    <p:sldId id="258" r:id="rId5"/>
    <p:sldId id="257" r:id="rId6"/>
    <p:sldId id="259" r:id="rId7"/>
    <p:sldId id="261" r:id="rId8"/>
    <p:sldId id="262" r:id="rId9"/>
    <p:sldId id="286" r:id="rId10"/>
    <p:sldId id="264" r:id="rId11"/>
    <p:sldId id="265" r:id="rId12"/>
    <p:sldId id="267" r:id="rId13"/>
    <p:sldId id="270" r:id="rId14"/>
    <p:sldId id="283" r:id="rId15"/>
    <p:sldId id="271" r:id="rId16"/>
    <p:sldId id="274" r:id="rId17"/>
    <p:sldId id="272" r:id="rId18"/>
    <p:sldId id="275" r:id="rId19"/>
    <p:sldId id="276" r:id="rId20"/>
    <p:sldId id="277" r:id="rId21"/>
    <p:sldId id="278" r:id="rId22"/>
    <p:sldId id="279" r:id="rId23"/>
    <p:sldId id="281" r:id="rId24"/>
    <p:sldId id="280" r:id="rId25"/>
    <p:sldId id="285" r:id="rId26"/>
  </p:sldIdLst>
  <p:sldSz cx="9144000" cy="6858000" type="screen4x3"/>
  <p:notesSz cx="6858000" cy="9144000"/>
  <p:defaultTextStyle>
    <a:defPPr>
      <a:defRPr lang="ko-KR"/>
    </a:defPPr>
    <a:lvl1pPr marL="0" algn="l" defTabSz="914226" rtl="0" eaLnBrk="1" latinLnBrk="1" hangingPunct="1">
      <a:defRPr sz="1801" kern="1200">
        <a:solidFill>
          <a:schemeClr val="tx1"/>
        </a:solidFill>
        <a:latin typeface="+mn-lt"/>
        <a:ea typeface="+mn-ea"/>
        <a:cs typeface="+mn-cs"/>
      </a:defRPr>
    </a:lvl1pPr>
    <a:lvl2pPr marL="457113" algn="l" defTabSz="914226" rtl="0" eaLnBrk="1" latinLnBrk="1" hangingPunct="1">
      <a:defRPr sz="1801" kern="1200">
        <a:solidFill>
          <a:schemeClr val="tx1"/>
        </a:solidFill>
        <a:latin typeface="+mn-lt"/>
        <a:ea typeface="+mn-ea"/>
        <a:cs typeface="+mn-cs"/>
      </a:defRPr>
    </a:lvl2pPr>
    <a:lvl3pPr marL="914226" algn="l" defTabSz="914226" rtl="0" eaLnBrk="1" latinLnBrk="1" hangingPunct="1">
      <a:defRPr sz="1801" kern="1200">
        <a:solidFill>
          <a:schemeClr val="tx1"/>
        </a:solidFill>
        <a:latin typeface="+mn-lt"/>
        <a:ea typeface="+mn-ea"/>
        <a:cs typeface="+mn-cs"/>
      </a:defRPr>
    </a:lvl3pPr>
    <a:lvl4pPr marL="1371341" algn="l" defTabSz="914226" rtl="0" eaLnBrk="1" latinLnBrk="1" hangingPunct="1">
      <a:defRPr sz="1801" kern="1200">
        <a:solidFill>
          <a:schemeClr val="tx1"/>
        </a:solidFill>
        <a:latin typeface="+mn-lt"/>
        <a:ea typeface="+mn-ea"/>
        <a:cs typeface="+mn-cs"/>
      </a:defRPr>
    </a:lvl4pPr>
    <a:lvl5pPr marL="1828453" algn="l" defTabSz="914226" rtl="0" eaLnBrk="1" latinLnBrk="1" hangingPunct="1">
      <a:defRPr sz="1801" kern="1200">
        <a:solidFill>
          <a:schemeClr val="tx1"/>
        </a:solidFill>
        <a:latin typeface="+mn-lt"/>
        <a:ea typeface="+mn-ea"/>
        <a:cs typeface="+mn-cs"/>
      </a:defRPr>
    </a:lvl5pPr>
    <a:lvl6pPr marL="2285566" algn="l" defTabSz="914226" rtl="0" eaLnBrk="1" latinLnBrk="1" hangingPunct="1">
      <a:defRPr sz="1801" kern="1200">
        <a:solidFill>
          <a:schemeClr val="tx1"/>
        </a:solidFill>
        <a:latin typeface="+mn-lt"/>
        <a:ea typeface="+mn-ea"/>
        <a:cs typeface="+mn-cs"/>
      </a:defRPr>
    </a:lvl6pPr>
    <a:lvl7pPr marL="2742679" algn="l" defTabSz="914226" rtl="0" eaLnBrk="1" latinLnBrk="1" hangingPunct="1">
      <a:defRPr sz="1801" kern="1200">
        <a:solidFill>
          <a:schemeClr val="tx1"/>
        </a:solidFill>
        <a:latin typeface="+mn-lt"/>
        <a:ea typeface="+mn-ea"/>
        <a:cs typeface="+mn-cs"/>
      </a:defRPr>
    </a:lvl7pPr>
    <a:lvl8pPr marL="3199794" algn="l" defTabSz="914226" rtl="0" eaLnBrk="1" latinLnBrk="1" hangingPunct="1">
      <a:defRPr sz="1801" kern="1200">
        <a:solidFill>
          <a:schemeClr val="tx1"/>
        </a:solidFill>
        <a:latin typeface="+mn-lt"/>
        <a:ea typeface="+mn-ea"/>
        <a:cs typeface="+mn-cs"/>
      </a:defRPr>
    </a:lvl8pPr>
    <a:lvl9pPr marL="3656907" algn="l" defTabSz="914226" rtl="0" eaLnBrk="1" latinLnBrk="1"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kez D.De" initials="MD" lastIdx="1" clrIdx="0">
    <p:extLst>
      <p:ext uri="{19B8F6BF-5375-455C-9EA6-DF929625EA0E}">
        <p15:presenceInfo xmlns:p15="http://schemas.microsoft.com/office/powerpoint/2012/main" userId="9035cc7434b59c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EB780-D085-4F8A-8F3D-A7D047A22EF8}" type="datetimeFigureOut">
              <a:rPr lang="en-US" smtClean="0"/>
              <a:t>4/19/2020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0193C-D9D3-4D2C-8352-96503B76D245}" type="slidenum">
              <a:rPr lang="en-US" smtClean="0"/>
              <a:t>‹#›</a:t>
            </a:fld>
            <a:endParaRPr lang="en-US"/>
          </a:p>
        </p:txBody>
      </p:sp>
    </p:spTree>
    <p:extLst>
      <p:ext uri="{BB962C8B-B14F-4D97-AF65-F5344CB8AC3E}">
        <p14:creationId xmlns:p14="http://schemas.microsoft.com/office/powerpoint/2010/main" val="109382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88000"/>
            <a:lum/>
          </a:blip>
          <a:srcRect/>
          <a:stretch>
            <a:fillRect t="15000" b="3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1FFB8EA9-03A5-444C-AEED-770B650C8A9E}" type="datetime1">
              <a:rPr lang="ko-KR" altLang="en-US" smtClean="0"/>
              <a:t>2020-04-19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82536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3"/>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274646"/>
            <a:ext cx="6019800" cy="5851523"/>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EF5FC349-D87D-4E10-A76B-4B1AEC51D970}" type="datetime1">
              <a:rPr lang="ko-KR" altLang="en-US" smtClean="0"/>
              <a:t>2020-04-19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22100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88000"/>
            <a:lum/>
          </a:blip>
          <a:srcRect/>
          <a:stretch>
            <a:fillRect t="15000" b="3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861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81"/>
            <a:ext cx="9144000" cy="1052738"/>
          </a:xfrm>
        </p:spPr>
        <p:txBody>
          <a:bodyPr/>
          <a:lstStyle>
            <a:lvl1pPr>
              <a:defRPr b="1">
                <a:latin typeface="Arial" pitchFamily="34" charset="0"/>
                <a:cs typeface="Arial" pitchFamily="34" charset="0"/>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Footer Placeholder 4"/>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Slide Number Placeholder 5"/>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410057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998"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906719"/>
            <a:ext cx="7772400" cy="1500188"/>
          </a:xfrm>
        </p:spPr>
        <p:txBody>
          <a:bodyPr anchor="b"/>
          <a:lstStyle>
            <a:lvl1pPr marL="0" indent="0">
              <a:buNone/>
              <a:defRPr sz="2002">
                <a:solidFill>
                  <a:schemeClr val="tx1">
                    <a:tint val="75000"/>
                  </a:schemeClr>
                </a:solidFill>
              </a:defRPr>
            </a:lvl1pPr>
            <a:lvl2pPr marL="457088" indent="0">
              <a:buNone/>
              <a:defRPr sz="1800">
                <a:solidFill>
                  <a:schemeClr val="tx1">
                    <a:tint val="75000"/>
                  </a:schemeClr>
                </a:solidFill>
              </a:defRPr>
            </a:lvl2pPr>
            <a:lvl3pPr marL="914175" indent="0">
              <a:buNone/>
              <a:defRPr sz="1598">
                <a:solidFill>
                  <a:schemeClr val="tx1">
                    <a:tint val="75000"/>
                  </a:schemeClr>
                </a:solidFill>
              </a:defRPr>
            </a:lvl3pPr>
            <a:lvl4pPr marL="1371255" indent="0">
              <a:buNone/>
              <a:defRPr sz="1403">
                <a:solidFill>
                  <a:schemeClr val="tx1">
                    <a:tint val="75000"/>
                  </a:schemeClr>
                </a:solidFill>
              </a:defRPr>
            </a:lvl4pPr>
            <a:lvl5pPr marL="1828343" indent="0">
              <a:buNone/>
              <a:defRPr sz="1403">
                <a:solidFill>
                  <a:schemeClr val="tx1">
                    <a:tint val="75000"/>
                  </a:schemeClr>
                </a:solidFill>
              </a:defRPr>
            </a:lvl5pPr>
            <a:lvl6pPr marL="2285430" indent="0">
              <a:buNone/>
              <a:defRPr sz="1403">
                <a:solidFill>
                  <a:schemeClr val="tx1">
                    <a:tint val="75000"/>
                  </a:schemeClr>
                </a:solidFill>
              </a:defRPr>
            </a:lvl6pPr>
            <a:lvl7pPr marL="2742518" indent="0">
              <a:buNone/>
              <a:defRPr sz="1403">
                <a:solidFill>
                  <a:schemeClr val="tx1">
                    <a:tint val="75000"/>
                  </a:schemeClr>
                </a:solidFill>
              </a:defRPr>
            </a:lvl7pPr>
            <a:lvl8pPr marL="3199598" indent="0">
              <a:buNone/>
              <a:defRPr sz="1403">
                <a:solidFill>
                  <a:schemeClr val="tx1">
                    <a:tint val="75000"/>
                  </a:schemeClr>
                </a:solidFill>
              </a:defRPr>
            </a:lvl8pPr>
            <a:lvl9pPr marL="3656685" indent="0">
              <a:buNone/>
              <a:defRPr sz="1403">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Footer Placeholder 4"/>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Slide Number Placeholder 5"/>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031583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Footer Placeholder 5"/>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7" name="Slide Number Placeholder 6"/>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365435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535115"/>
            <a:ext cx="4040188"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4" name="Content Placeholder 3"/>
          <p:cNvSpPr>
            <a:spLocks noGrp="1"/>
          </p:cNvSpPr>
          <p:nvPr>
            <p:ph sz="half" idx="2"/>
          </p:nvPr>
        </p:nvSpPr>
        <p:spPr>
          <a:xfrm>
            <a:off x="457200" y="2174880"/>
            <a:ext cx="4040188"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5" y="1535115"/>
            <a:ext cx="4041775"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6" name="Content Placeholder 5"/>
          <p:cNvSpPr>
            <a:spLocks noGrp="1"/>
          </p:cNvSpPr>
          <p:nvPr>
            <p:ph sz="quarter" idx="4"/>
          </p:nvPr>
        </p:nvSpPr>
        <p:spPr>
          <a:xfrm>
            <a:off x="4645025" y="2174880"/>
            <a:ext cx="4041775"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8" name="Footer Placeholder 7"/>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9" name="Slide Number Placeholder 8"/>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1733881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6781"/>
            <a:ext cx="9144000" cy="1052738"/>
          </a:xfr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4" name="Footer Placeholder 3"/>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Slide Number Placeholder 4"/>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4098071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3" name="Footer Placeholder 2"/>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4" name="Slide Number Placeholder 3"/>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151252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3"/>
            <a:ext cx="3008313" cy="1162050"/>
          </a:xfrm>
        </p:spPr>
        <p:txBody>
          <a:bodyPr anchor="b"/>
          <a:lstStyle>
            <a:lvl1pPr algn="l">
              <a:defRPr sz="2002"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73056"/>
            <a:ext cx="5111750" cy="5853113"/>
          </a:xfrm>
        </p:spPr>
        <p:txBody>
          <a:bodyPr/>
          <a:lstStyle>
            <a:lvl1pPr>
              <a:defRPr sz="3202"/>
            </a:lvl1pPr>
            <a:lvl2pPr>
              <a:defRPr sz="2798"/>
            </a:lvl2pPr>
            <a:lvl3pPr>
              <a:defRPr sz="2400"/>
            </a:lvl3pPr>
            <a:lvl4pPr>
              <a:defRPr sz="2002"/>
            </a:lvl4pPr>
            <a:lvl5pPr>
              <a:defRPr sz="2002"/>
            </a:lvl5pPr>
            <a:lvl6pPr>
              <a:defRPr sz="2002"/>
            </a:lvl6pPr>
            <a:lvl7pPr>
              <a:defRPr sz="2002"/>
            </a:lvl7pPr>
            <a:lvl8pPr>
              <a:defRPr sz="2002"/>
            </a:lvl8pPr>
            <a:lvl9pPr>
              <a:defRPr sz="2002"/>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435106"/>
            <a:ext cx="3008313" cy="46910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Footer Placeholder 5"/>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7" name="Slide Number Placeholder 6"/>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74795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81"/>
            <a:ext cx="9144000" cy="1052738"/>
          </a:xfrm>
        </p:spPr>
        <p:txBody>
          <a:bodyPr/>
          <a:lstStyle>
            <a:lvl1pPr>
              <a:defRPr b="1">
                <a:latin typeface="Arial" pitchFamily="34" charset="0"/>
                <a:cs typeface="Arial" pitchFamily="34" charset="0"/>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31359F81-E533-4F84-8777-8894BC55A899}" type="datetime1">
              <a:rPr lang="ko-KR" altLang="en-US" smtClean="0"/>
              <a:t>2020-04-19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pPr/>
              <a:t>‹#›</a:t>
            </a:fld>
            <a:r>
              <a:rPr lang="en-SG" altLang="ko-KR" dirty="0"/>
              <a:t>/23</a:t>
            </a:r>
            <a:endParaRPr lang="ko-KR" altLang="en-US" dirty="0"/>
          </a:p>
        </p:txBody>
      </p:sp>
    </p:spTree>
    <p:extLst>
      <p:ext uri="{BB962C8B-B14F-4D97-AF65-F5344CB8AC3E}">
        <p14:creationId xmlns:p14="http://schemas.microsoft.com/office/powerpoint/2010/main" val="3694015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4"/>
            <a:ext cx="5486400" cy="566738"/>
          </a:xfrm>
        </p:spPr>
        <p:txBody>
          <a:bodyPr anchor="b"/>
          <a:lstStyle>
            <a:lvl1pPr algn="l">
              <a:defRPr sz="2002"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612773"/>
            <a:ext cx="5486400" cy="4114800"/>
          </a:xfrm>
        </p:spPr>
        <p:txBody>
          <a:bodyPr/>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endParaRPr lang="ko-KR" alt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Footer Placeholder 5"/>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7" name="Slide Number Placeholder 6"/>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2729688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Footer Placeholder 4"/>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Slide Number Placeholder 5"/>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405071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3"/>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274646"/>
            <a:ext cx="6019800" cy="5851523"/>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Footer Placeholder 4"/>
          <p:cNvSpPr>
            <a:spLocks noGrp="1"/>
          </p:cNvSpPr>
          <p:nvPr>
            <p:ph type="ftr" sz="quarter" idx="11"/>
          </p:nvPr>
        </p:nvSpPr>
        <p:spPr/>
        <p:txBody>
          <a:body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Slide Number Placeholder 5"/>
          <p:cNvSpPr>
            <a:spLocks noGrp="1"/>
          </p:cNvSpPr>
          <p:nvPr>
            <p:ph type="sldNum" sz="quarter" idx="12"/>
          </p:nvPr>
        </p:nvSpPr>
        <p:spPr/>
        <p:txBody>
          <a:body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428461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998"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906719"/>
            <a:ext cx="7772400" cy="1500188"/>
          </a:xfrm>
        </p:spPr>
        <p:txBody>
          <a:bodyPr anchor="b"/>
          <a:lstStyle>
            <a:lvl1pPr marL="0" indent="0">
              <a:buNone/>
              <a:defRPr sz="2002">
                <a:solidFill>
                  <a:schemeClr val="tx1">
                    <a:tint val="75000"/>
                  </a:schemeClr>
                </a:solidFill>
              </a:defRPr>
            </a:lvl1pPr>
            <a:lvl2pPr marL="457088" indent="0">
              <a:buNone/>
              <a:defRPr sz="1800">
                <a:solidFill>
                  <a:schemeClr val="tx1">
                    <a:tint val="75000"/>
                  </a:schemeClr>
                </a:solidFill>
              </a:defRPr>
            </a:lvl2pPr>
            <a:lvl3pPr marL="914175" indent="0">
              <a:buNone/>
              <a:defRPr sz="1598">
                <a:solidFill>
                  <a:schemeClr val="tx1">
                    <a:tint val="75000"/>
                  </a:schemeClr>
                </a:solidFill>
              </a:defRPr>
            </a:lvl3pPr>
            <a:lvl4pPr marL="1371255" indent="0">
              <a:buNone/>
              <a:defRPr sz="1403">
                <a:solidFill>
                  <a:schemeClr val="tx1">
                    <a:tint val="75000"/>
                  </a:schemeClr>
                </a:solidFill>
              </a:defRPr>
            </a:lvl4pPr>
            <a:lvl5pPr marL="1828343" indent="0">
              <a:buNone/>
              <a:defRPr sz="1403">
                <a:solidFill>
                  <a:schemeClr val="tx1">
                    <a:tint val="75000"/>
                  </a:schemeClr>
                </a:solidFill>
              </a:defRPr>
            </a:lvl5pPr>
            <a:lvl6pPr marL="2285430" indent="0">
              <a:buNone/>
              <a:defRPr sz="1403">
                <a:solidFill>
                  <a:schemeClr val="tx1">
                    <a:tint val="75000"/>
                  </a:schemeClr>
                </a:solidFill>
              </a:defRPr>
            </a:lvl6pPr>
            <a:lvl7pPr marL="2742518" indent="0">
              <a:buNone/>
              <a:defRPr sz="1403">
                <a:solidFill>
                  <a:schemeClr val="tx1">
                    <a:tint val="75000"/>
                  </a:schemeClr>
                </a:solidFill>
              </a:defRPr>
            </a:lvl7pPr>
            <a:lvl8pPr marL="3199598" indent="0">
              <a:buNone/>
              <a:defRPr sz="1403">
                <a:solidFill>
                  <a:schemeClr val="tx1">
                    <a:tint val="75000"/>
                  </a:schemeClr>
                </a:solidFill>
              </a:defRPr>
            </a:lvl8pPr>
            <a:lvl9pPr marL="3656685" indent="0">
              <a:buNone/>
              <a:defRPr sz="1403">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0CED4DB4-13B4-4F58-9933-65B08E66D79F}" type="datetime1">
              <a:rPr lang="ko-KR" altLang="en-US" smtClean="0"/>
              <a:t>2020-04-19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pPr/>
              <a:t>‹#›</a:t>
            </a:fld>
            <a:r>
              <a:rPr lang="en-SG" altLang="ko-KR" dirty="0"/>
              <a:t>/23</a:t>
            </a:r>
            <a:endParaRPr lang="ko-KR" altLang="en-US" dirty="0"/>
          </a:p>
        </p:txBody>
      </p:sp>
    </p:spTree>
    <p:extLst>
      <p:ext uri="{BB962C8B-B14F-4D97-AF65-F5344CB8AC3E}">
        <p14:creationId xmlns:p14="http://schemas.microsoft.com/office/powerpoint/2010/main" val="181979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1600200"/>
            <a:ext cx="4038600" cy="4525965"/>
          </a:xfrm>
        </p:spPr>
        <p:txBody>
          <a:bodyPr/>
          <a:lstStyle>
            <a:lvl1pPr>
              <a:defRPr sz="2798"/>
            </a:lvl1pPr>
            <a:lvl2pPr>
              <a:defRPr sz="2400"/>
            </a:lvl2pPr>
            <a:lvl3pPr>
              <a:defRPr sz="2002"/>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C66FE905-CFCD-483A-ADEA-B7AFC69FEED2}" type="datetime1">
              <a:rPr lang="ko-KR" altLang="en-US" smtClean="0"/>
              <a:t>2020-04-19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pPr/>
              <a:t>‹#›</a:t>
            </a:fld>
            <a:r>
              <a:rPr lang="en-SG" altLang="ko-KR" dirty="0"/>
              <a:t>/23</a:t>
            </a:r>
            <a:endParaRPr lang="ko-KR" altLang="en-US" dirty="0"/>
          </a:p>
        </p:txBody>
      </p:sp>
    </p:spTree>
    <p:extLst>
      <p:ext uri="{BB962C8B-B14F-4D97-AF65-F5344CB8AC3E}">
        <p14:creationId xmlns:p14="http://schemas.microsoft.com/office/powerpoint/2010/main" val="18459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535115"/>
            <a:ext cx="4040188"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4" name="Content Placeholder 3"/>
          <p:cNvSpPr>
            <a:spLocks noGrp="1"/>
          </p:cNvSpPr>
          <p:nvPr>
            <p:ph sz="half" idx="2"/>
          </p:nvPr>
        </p:nvSpPr>
        <p:spPr>
          <a:xfrm>
            <a:off x="457200" y="2174880"/>
            <a:ext cx="4040188"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5" y="1535115"/>
            <a:ext cx="4041775" cy="639765"/>
          </a:xfrm>
        </p:spPr>
        <p:txBody>
          <a:bodyPr anchor="b"/>
          <a:lstStyle>
            <a:lvl1pPr marL="0" indent="0">
              <a:buNone/>
              <a:defRPr sz="2400" b="1"/>
            </a:lvl1pPr>
            <a:lvl2pPr marL="457088" indent="0">
              <a:buNone/>
              <a:defRPr sz="2002" b="1"/>
            </a:lvl2pPr>
            <a:lvl3pPr marL="914175" indent="0">
              <a:buNone/>
              <a:defRPr sz="1800" b="1"/>
            </a:lvl3pPr>
            <a:lvl4pPr marL="1371255" indent="0">
              <a:buNone/>
              <a:defRPr sz="1598" b="1"/>
            </a:lvl4pPr>
            <a:lvl5pPr marL="1828343" indent="0">
              <a:buNone/>
              <a:defRPr sz="1598" b="1"/>
            </a:lvl5pPr>
            <a:lvl6pPr marL="2285430" indent="0">
              <a:buNone/>
              <a:defRPr sz="1598" b="1"/>
            </a:lvl6pPr>
            <a:lvl7pPr marL="2742518" indent="0">
              <a:buNone/>
              <a:defRPr sz="1598" b="1"/>
            </a:lvl7pPr>
            <a:lvl8pPr marL="3199598" indent="0">
              <a:buNone/>
              <a:defRPr sz="1598" b="1"/>
            </a:lvl8pPr>
            <a:lvl9pPr marL="3656685" indent="0">
              <a:buNone/>
              <a:defRPr sz="1598" b="1"/>
            </a:lvl9pPr>
          </a:lstStyle>
          <a:p>
            <a:pPr lvl="0"/>
            <a:r>
              <a:rPr lang="en-US" altLang="ko-KR"/>
              <a:t>Click to edit Master text styles</a:t>
            </a:r>
          </a:p>
        </p:txBody>
      </p:sp>
      <p:sp>
        <p:nvSpPr>
          <p:cNvPr id="6" name="Content Placeholder 5"/>
          <p:cNvSpPr>
            <a:spLocks noGrp="1"/>
          </p:cNvSpPr>
          <p:nvPr>
            <p:ph sz="quarter" idx="4"/>
          </p:nvPr>
        </p:nvSpPr>
        <p:spPr>
          <a:xfrm>
            <a:off x="4645025" y="2174880"/>
            <a:ext cx="4041775" cy="3951285"/>
          </a:xfrm>
        </p:spPr>
        <p:txBody>
          <a:bodyPr/>
          <a:lstStyle>
            <a:lvl1pPr>
              <a:defRPr sz="2400"/>
            </a:lvl1pPr>
            <a:lvl2pPr>
              <a:defRPr sz="2002"/>
            </a:lvl2pPr>
            <a:lvl3pPr>
              <a:defRPr sz="1800"/>
            </a:lvl3pPr>
            <a:lvl4pPr>
              <a:defRPr sz="1598"/>
            </a:lvl4pPr>
            <a:lvl5pPr>
              <a:defRPr sz="1598"/>
            </a:lvl5pPr>
            <a:lvl6pPr>
              <a:defRPr sz="1598"/>
            </a:lvl6pPr>
            <a:lvl7pPr>
              <a:defRPr sz="1598"/>
            </a:lvl7pPr>
            <a:lvl8pPr>
              <a:defRPr sz="1598"/>
            </a:lvl8pPr>
            <a:lvl9pPr>
              <a:defRPr sz="1598"/>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9FD116C0-F224-4953-9E4C-22063F58DE08}" type="datetime1">
              <a:rPr lang="ko-KR" altLang="en-US" smtClean="0"/>
              <a:t>2020-04-19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183414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6781"/>
            <a:ext cx="9144000" cy="1052738"/>
          </a:xfr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947A1EAA-68BF-4811-8B66-488A1A35BBA8}" type="datetime1">
              <a:rPr lang="ko-KR" altLang="en-US" smtClean="0"/>
              <a:t>2020-04-19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397873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15EC4-9825-49A6-8D48-C20BF26F3120}" type="datetime1">
              <a:rPr lang="ko-KR" altLang="en-US" smtClean="0"/>
              <a:t>2020-04-19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376037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3"/>
            <a:ext cx="3008313" cy="1162050"/>
          </a:xfrm>
        </p:spPr>
        <p:txBody>
          <a:bodyPr anchor="b"/>
          <a:lstStyle>
            <a:lvl1pPr algn="l">
              <a:defRPr sz="2002"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73056"/>
            <a:ext cx="5111750" cy="5853113"/>
          </a:xfrm>
        </p:spPr>
        <p:txBody>
          <a:bodyPr/>
          <a:lstStyle>
            <a:lvl1pPr>
              <a:defRPr sz="3202"/>
            </a:lvl1pPr>
            <a:lvl2pPr>
              <a:defRPr sz="2798"/>
            </a:lvl2pPr>
            <a:lvl3pPr>
              <a:defRPr sz="2400"/>
            </a:lvl3pPr>
            <a:lvl4pPr>
              <a:defRPr sz="2002"/>
            </a:lvl4pPr>
            <a:lvl5pPr>
              <a:defRPr sz="2002"/>
            </a:lvl5pPr>
            <a:lvl6pPr>
              <a:defRPr sz="2002"/>
            </a:lvl6pPr>
            <a:lvl7pPr>
              <a:defRPr sz="2002"/>
            </a:lvl7pPr>
            <a:lvl8pPr>
              <a:defRPr sz="2002"/>
            </a:lvl8pPr>
            <a:lvl9pPr>
              <a:defRPr sz="2002"/>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435106"/>
            <a:ext cx="3008313" cy="46910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F03A7D25-1003-40A7-B2FD-027F0A72B186}" type="datetime1">
              <a:rPr lang="ko-KR" altLang="en-US" smtClean="0"/>
              <a:t>2020-04-19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04678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4"/>
            <a:ext cx="5486400" cy="566738"/>
          </a:xfrm>
        </p:spPr>
        <p:txBody>
          <a:bodyPr anchor="b"/>
          <a:lstStyle>
            <a:lvl1pPr algn="l">
              <a:defRPr sz="2002"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612773"/>
            <a:ext cx="5486400" cy="4114800"/>
          </a:xfrm>
        </p:spPr>
        <p:txBody>
          <a:bodyPr/>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endParaRPr lang="ko-KR" alt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3"/>
            </a:lvl1pPr>
            <a:lvl2pPr marL="457088" indent="0">
              <a:buNone/>
              <a:defRPr sz="1200"/>
            </a:lvl2pPr>
            <a:lvl3pPr marL="914175" indent="0">
              <a:buNone/>
              <a:defRPr sz="998"/>
            </a:lvl3pPr>
            <a:lvl4pPr marL="1371255" indent="0">
              <a:buNone/>
              <a:defRPr sz="900"/>
            </a:lvl4pPr>
            <a:lvl5pPr marL="1828343" indent="0">
              <a:buNone/>
              <a:defRPr sz="900"/>
            </a:lvl5pPr>
            <a:lvl6pPr marL="2285430" indent="0">
              <a:buNone/>
              <a:defRPr sz="900"/>
            </a:lvl6pPr>
            <a:lvl7pPr marL="2742518" indent="0">
              <a:buNone/>
              <a:defRPr sz="900"/>
            </a:lvl7pPr>
            <a:lvl8pPr marL="3199598" indent="0">
              <a:buNone/>
              <a:defRPr sz="900"/>
            </a:lvl8pPr>
            <a:lvl9pPr marL="3656685"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64956FBF-88F6-4DAA-BF6F-56ABF24955A5}" type="datetime1">
              <a:rPr lang="ko-KR" altLang="en-US" smtClean="0"/>
              <a:t>2020-04-19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202880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6781"/>
            <a:ext cx="9144000" cy="1052738"/>
          </a:xfrm>
          <a:prstGeom prst="rect">
            <a:avLst/>
          </a:prstGeom>
        </p:spPr>
        <p:txBody>
          <a:bodyPr vert="horz" lIns="91440" tIns="45720" rIns="91440" bIns="45720" rtlCol="0" anchor="ctr">
            <a:noAutofit/>
          </a:bodyPr>
          <a:lstStyle/>
          <a:p>
            <a:r>
              <a:rPr lang="en-US" altLang="ko-KR" dirty="0"/>
              <a:t> Click to edit Master title</a:t>
            </a:r>
            <a:endParaRPr lang="ko-KR" altLang="en-US" dirty="0"/>
          </a:p>
        </p:txBody>
      </p:sp>
      <p:sp>
        <p:nvSpPr>
          <p:cNvPr id="3" name="Text Placeholder 2"/>
          <p:cNvSpPr>
            <a:spLocks noGrp="1"/>
          </p:cNvSpPr>
          <p:nvPr>
            <p:ph type="body" idx="1"/>
          </p:nvPr>
        </p:nvSpPr>
        <p:spPr>
          <a:xfrm>
            <a:off x="457200" y="1600200"/>
            <a:ext cx="8229600" cy="4525965"/>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6356359"/>
            <a:ext cx="21336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2B6B2B69-6A11-479D-8841-2D537172A31B}" type="datetime1">
              <a:rPr lang="ko-KR" altLang="en-US" smtClean="0"/>
              <a:t>2020-04-19</a:t>
            </a:fld>
            <a:endParaRPr lang="ko-KR" altLang="en-US"/>
          </a:p>
        </p:txBody>
      </p:sp>
      <p:sp>
        <p:nvSpPr>
          <p:cNvPr id="5" name="Footer Placeholder 4"/>
          <p:cNvSpPr>
            <a:spLocks noGrp="1"/>
          </p:cNvSpPr>
          <p:nvPr>
            <p:ph type="ftr" sz="quarter" idx="3"/>
          </p:nvPr>
        </p:nvSpPr>
        <p:spPr>
          <a:xfrm>
            <a:off x="3124200" y="6356359"/>
            <a:ext cx="28956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6356359"/>
            <a:ext cx="21336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6F4B9519-C8B1-4E82-966F-744A36AA8BB2}" type="slidenum">
              <a:rPr lang="ko-KR" altLang="en-US" smtClean="0"/>
              <a:t>‹#›</a:t>
            </a:fld>
            <a:endParaRPr lang="ko-KR" altLang="en-US"/>
          </a:p>
        </p:txBody>
      </p:sp>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175" rtl="0" eaLnBrk="1" latinLnBrk="1" hangingPunct="1">
        <a:spcBef>
          <a:spcPct val="0"/>
        </a:spcBef>
        <a:buNone/>
        <a:defRPr sz="3998" b="1" kern="1200">
          <a:solidFill>
            <a:schemeClr val="tx1"/>
          </a:solidFill>
          <a:latin typeface="Arial" pitchFamily="34" charset="0"/>
          <a:ea typeface="+mj-ea"/>
          <a:cs typeface="Arial" pitchFamily="34" charset="0"/>
        </a:defRPr>
      </a:lvl1pPr>
    </p:titleStyle>
    <p:bodyStyle>
      <a:lvl1pPr marL="342818" indent="-342818" algn="l" defTabSz="914175" rtl="0" eaLnBrk="1" latinLnBrk="1" hangingPunct="1">
        <a:spcBef>
          <a:spcPct val="20000"/>
        </a:spcBef>
        <a:buFont typeface="Arial" pitchFamily="34" charset="0"/>
        <a:buChar char="•"/>
        <a:defRPr sz="3202" kern="1200">
          <a:solidFill>
            <a:schemeClr val="tx1"/>
          </a:solidFill>
          <a:latin typeface="+mn-lt"/>
          <a:ea typeface="+mn-ea"/>
          <a:cs typeface="+mn-cs"/>
        </a:defRPr>
      </a:lvl1pPr>
      <a:lvl2pPr marL="742763" indent="-285675" algn="l" defTabSz="914175" rtl="0" eaLnBrk="1" latinLnBrk="1" hangingPunct="1">
        <a:spcBef>
          <a:spcPct val="20000"/>
        </a:spcBef>
        <a:buFont typeface="Arial" pitchFamily="34" charset="0"/>
        <a:buChar char="–"/>
        <a:defRPr sz="2798" kern="1200">
          <a:solidFill>
            <a:schemeClr val="tx1"/>
          </a:solidFill>
          <a:latin typeface="+mn-lt"/>
          <a:ea typeface="+mn-ea"/>
          <a:cs typeface="+mn-cs"/>
        </a:defRPr>
      </a:lvl2pPr>
      <a:lvl3pPr marL="1142715" indent="-228540" algn="l" defTabSz="914175"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80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4pPr>
      <a:lvl5pPr marL="205688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5pPr>
      <a:lvl6pPr marL="2513970"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6pPr>
      <a:lvl7pPr marL="2971058"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7pPr>
      <a:lvl8pPr marL="342814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8pPr>
      <a:lvl9pPr marL="388522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9pPr>
    </p:bodyStyle>
    <p:otherStyle>
      <a:defPPr>
        <a:defRPr lang="ko-KR"/>
      </a:defPPr>
      <a:lvl1pPr marL="0" algn="l" defTabSz="914175" rtl="0" eaLnBrk="1" latinLnBrk="1" hangingPunct="1">
        <a:defRPr sz="1800" kern="1200">
          <a:solidFill>
            <a:schemeClr val="tx1"/>
          </a:solidFill>
          <a:latin typeface="+mn-lt"/>
          <a:ea typeface="+mn-ea"/>
          <a:cs typeface="+mn-cs"/>
        </a:defRPr>
      </a:lvl1pPr>
      <a:lvl2pPr marL="457088" algn="l" defTabSz="914175" rtl="0" eaLnBrk="1" latinLnBrk="1" hangingPunct="1">
        <a:defRPr sz="1800" kern="1200">
          <a:solidFill>
            <a:schemeClr val="tx1"/>
          </a:solidFill>
          <a:latin typeface="+mn-lt"/>
          <a:ea typeface="+mn-ea"/>
          <a:cs typeface="+mn-cs"/>
        </a:defRPr>
      </a:lvl2pPr>
      <a:lvl3pPr marL="914175" algn="l" defTabSz="914175" rtl="0" eaLnBrk="1" latinLnBrk="1" hangingPunct="1">
        <a:defRPr sz="1800" kern="1200">
          <a:solidFill>
            <a:schemeClr val="tx1"/>
          </a:solidFill>
          <a:latin typeface="+mn-lt"/>
          <a:ea typeface="+mn-ea"/>
          <a:cs typeface="+mn-cs"/>
        </a:defRPr>
      </a:lvl3pPr>
      <a:lvl4pPr marL="1371255" algn="l" defTabSz="914175" rtl="0" eaLnBrk="1" latinLnBrk="1" hangingPunct="1">
        <a:defRPr sz="1800" kern="1200">
          <a:solidFill>
            <a:schemeClr val="tx1"/>
          </a:solidFill>
          <a:latin typeface="+mn-lt"/>
          <a:ea typeface="+mn-ea"/>
          <a:cs typeface="+mn-cs"/>
        </a:defRPr>
      </a:lvl4pPr>
      <a:lvl5pPr marL="1828343" algn="l" defTabSz="914175" rtl="0" eaLnBrk="1" latinLnBrk="1" hangingPunct="1">
        <a:defRPr sz="1800" kern="1200">
          <a:solidFill>
            <a:schemeClr val="tx1"/>
          </a:solidFill>
          <a:latin typeface="+mn-lt"/>
          <a:ea typeface="+mn-ea"/>
          <a:cs typeface="+mn-cs"/>
        </a:defRPr>
      </a:lvl5pPr>
      <a:lvl6pPr marL="2285430" algn="l" defTabSz="914175" rtl="0" eaLnBrk="1" latinLnBrk="1" hangingPunct="1">
        <a:defRPr sz="1800" kern="1200">
          <a:solidFill>
            <a:schemeClr val="tx1"/>
          </a:solidFill>
          <a:latin typeface="+mn-lt"/>
          <a:ea typeface="+mn-ea"/>
          <a:cs typeface="+mn-cs"/>
        </a:defRPr>
      </a:lvl6pPr>
      <a:lvl7pPr marL="2742518" algn="l" defTabSz="914175" rtl="0" eaLnBrk="1" latinLnBrk="1" hangingPunct="1">
        <a:defRPr sz="1800" kern="1200">
          <a:solidFill>
            <a:schemeClr val="tx1"/>
          </a:solidFill>
          <a:latin typeface="+mn-lt"/>
          <a:ea typeface="+mn-ea"/>
          <a:cs typeface="+mn-cs"/>
        </a:defRPr>
      </a:lvl7pPr>
      <a:lvl8pPr marL="3199598" algn="l" defTabSz="914175" rtl="0" eaLnBrk="1" latinLnBrk="1" hangingPunct="1">
        <a:defRPr sz="1800" kern="1200">
          <a:solidFill>
            <a:schemeClr val="tx1"/>
          </a:solidFill>
          <a:latin typeface="+mn-lt"/>
          <a:ea typeface="+mn-ea"/>
          <a:cs typeface="+mn-cs"/>
        </a:defRPr>
      </a:lvl8pPr>
      <a:lvl9pPr marL="3656685" algn="l" defTabSz="91417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6781"/>
            <a:ext cx="9144000" cy="1052738"/>
          </a:xfrm>
          <a:prstGeom prst="rect">
            <a:avLst/>
          </a:prstGeom>
        </p:spPr>
        <p:txBody>
          <a:bodyPr vert="horz" lIns="91440" tIns="45720" rIns="91440" bIns="45720" rtlCol="0" anchor="ctr">
            <a:noAutofit/>
          </a:bodyPr>
          <a:lstStyle/>
          <a:p>
            <a:r>
              <a:rPr lang="en-US" altLang="ko-KR" dirty="0"/>
              <a:t> Click to edit Master title</a:t>
            </a:r>
            <a:endParaRPr lang="ko-KR" altLang="en-US" dirty="0"/>
          </a:p>
        </p:txBody>
      </p:sp>
      <p:sp>
        <p:nvSpPr>
          <p:cNvPr id="3" name="Text Placeholder 2"/>
          <p:cNvSpPr>
            <a:spLocks noGrp="1"/>
          </p:cNvSpPr>
          <p:nvPr>
            <p:ph type="body" idx="1"/>
          </p:nvPr>
        </p:nvSpPr>
        <p:spPr>
          <a:xfrm>
            <a:off x="457200" y="1600200"/>
            <a:ext cx="8229600" cy="4525965"/>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6356359"/>
            <a:ext cx="21336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226" rtl="0" eaLnBrk="1" fontAlgn="auto" latinLnBrk="1" hangingPunct="1">
              <a:lnSpc>
                <a:spcPct val="100000"/>
              </a:lnSpc>
              <a:spcBef>
                <a:spcPts val="0"/>
              </a:spcBef>
              <a:spcAft>
                <a:spcPts val="0"/>
              </a:spcAft>
              <a:buClrTx/>
              <a:buSzTx/>
              <a:buFontTx/>
              <a:buNone/>
              <a:tabLst/>
              <a:defRPr/>
            </a:pPr>
            <a:fld id="{D2E587EC-4A3E-4030-BABC-5E0C0236501C}" type="datetimeFigureOut">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l" defTabSz="914226" rtl="0" eaLnBrk="1" fontAlgn="auto" latinLnBrk="1" hangingPunct="1">
                <a:lnSpc>
                  <a:spcPct val="100000"/>
                </a:lnSpc>
                <a:spcBef>
                  <a:spcPts val="0"/>
                </a:spcBef>
                <a:spcAft>
                  <a:spcPts val="0"/>
                </a:spcAft>
                <a:buClrTx/>
                <a:buSzTx/>
                <a:buFontTx/>
                <a:buNone/>
                <a:tabLst/>
                <a:defRPr/>
              </a:pPr>
              <a:t>2020-04-19</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5" name="Footer Placeholder 4"/>
          <p:cNvSpPr>
            <a:spLocks noGrp="1"/>
          </p:cNvSpPr>
          <p:nvPr>
            <p:ph type="ftr" sz="quarter" idx="3"/>
          </p:nvPr>
        </p:nvSpPr>
        <p:spPr>
          <a:xfrm>
            <a:off x="3124200" y="6356359"/>
            <a:ext cx="28956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
        <p:nvSpPr>
          <p:cNvPr id="6" name="Slide Number Placeholder 5"/>
          <p:cNvSpPr>
            <a:spLocks noGrp="1"/>
          </p:cNvSpPr>
          <p:nvPr>
            <p:ph type="sldNum" sz="quarter" idx="4"/>
          </p:nvPr>
        </p:nvSpPr>
        <p:spPr>
          <a:xfrm>
            <a:off x="6553200" y="6356359"/>
            <a:ext cx="21336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226" rtl="0" eaLnBrk="1" fontAlgn="auto" latinLnBrk="1" hangingPunct="1">
              <a:lnSpc>
                <a:spcPct val="100000"/>
              </a:lnSpc>
              <a:spcBef>
                <a:spcPts val="0"/>
              </a:spcBef>
              <a:spcAft>
                <a:spcPts val="0"/>
              </a:spcAft>
              <a:buClrTx/>
              <a:buSzTx/>
              <a:buFontTx/>
              <a:buNone/>
              <a:tabLst/>
              <a:defRPr/>
            </a:pPr>
            <a:fld id="{6F4B9519-C8B1-4E82-966F-744A36AA8BB2}" type="slidenum">
              <a:rPr kumimoji="0" lang="ko-KR" altLang="en-US" sz="1200" b="0" i="0" u="none" strike="noStrike" kern="1200" cap="none" spc="0" normalizeH="0" baseline="0" noProof="0" smtClean="0">
                <a:ln>
                  <a:noFill/>
                </a:ln>
                <a:solidFill>
                  <a:prstClr val="black">
                    <a:tint val="75000"/>
                  </a:prstClr>
                </a:solidFill>
                <a:effectLst/>
                <a:uLnTx/>
                <a:uFillTx/>
                <a:latin typeface="맑은 고딕"/>
                <a:ea typeface="맑은 고딕" panose="020B0503020000020004" pitchFamily="34" charset="-127"/>
                <a:cs typeface="+mn-cs"/>
              </a:rPr>
              <a:pPr marL="0" marR="0" lvl="0" indent="0" algn="r" defTabSz="914226" rtl="0" eaLnBrk="1" fontAlgn="auto" latinLnBrk="1" hangingPunct="1">
                <a:lnSpc>
                  <a:spcPct val="100000"/>
                </a:lnSpc>
                <a:spcBef>
                  <a:spcPts val="0"/>
                </a:spcBef>
                <a:spcAft>
                  <a:spcPts val="0"/>
                </a:spcAft>
                <a:buClrTx/>
                <a:buSzTx/>
                <a:buFontTx/>
                <a:buNone/>
                <a:tabLst/>
                <a:defRPr/>
              </a:pPr>
              <a:t>‹#›</a:t>
            </a:fld>
            <a:endParaRPr kumimoji="0" lang="ko-KR" altLang="en-US" sz="1200" b="0" i="0" u="none" strike="noStrike" kern="1200" cap="none" spc="0" normalizeH="0" baseline="0" noProof="0">
              <a:ln>
                <a:noFill/>
              </a:ln>
              <a:solidFill>
                <a:prstClr val="black">
                  <a:tint val="75000"/>
                </a:prstClr>
              </a:solidFill>
              <a:effectLst/>
              <a:uLnTx/>
              <a:uFillTx/>
              <a:latin typeface="맑은 고딕"/>
              <a:ea typeface="맑은 고딕" panose="020B0503020000020004" pitchFamily="34" charset="-127"/>
              <a:cs typeface="+mn-cs"/>
            </a:endParaRPr>
          </a:p>
        </p:txBody>
      </p:sp>
    </p:spTree>
    <p:extLst>
      <p:ext uri="{BB962C8B-B14F-4D97-AF65-F5344CB8AC3E}">
        <p14:creationId xmlns:p14="http://schemas.microsoft.com/office/powerpoint/2010/main" val="1251327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5" rtl="0" eaLnBrk="1" latinLnBrk="1" hangingPunct="1">
        <a:spcBef>
          <a:spcPct val="0"/>
        </a:spcBef>
        <a:buNone/>
        <a:defRPr sz="3998" b="1" kern="1200">
          <a:solidFill>
            <a:schemeClr val="tx1"/>
          </a:solidFill>
          <a:latin typeface="Arial" pitchFamily="34" charset="0"/>
          <a:ea typeface="+mj-ea"/>
          <a:cs typeface="Arial" pitchFamily="34" charset="0"/>
        </a:defRPr>
      </a:lvl1pPr>
    </p:titleStyle>
    <p:bodyStyle>
      <a:lvl1pPr marL="342818" indent="-342818" algn="l" defTabSz="914175" rtl="0" eaLnBrk="1" latinLnBrk="1" hangingPunct="1">
        <a:spcBef>
          <a:spcPct val="20000"/>
        </a:spcBef>
        <a:buFont typeface="Arial" pitchFamily="34" charset="0"/>
        <a:buChar char="•"/>
        <a:defRPr sz="3202" kern="1200">
          <a:solidFill>
            <a:schemeClr val="tx1"/>
          </a:solidFill>
          <a:latin typeface="+mn-lt"/>
          <a:ea typeface="+mn-ea"/>
          <a:cs typeface="+mn-cs"/>
        </a:defRPr>
      </a:lvl1pPr>
      <a:lvl2pPr marL="742763" indent="-285675" algn="l" defTabSz="914175" rtl="0" eaLnBrk="1" latinLnBrk="1" hangingPunct="1">
        <a:spcBef>
          <a:spcPct val="20000"/>
        </a:spcBef>
        <a:buFont typeface="Arial" pitchFamily="34" charset="0"/>
        <a:buChar char="–"/>
        <a:defRPr sz="2798" kern="1200">
          <a:solidFill>
            <a:schemeClr val="tx1"/>
          </a:solidFill>
          <a:latin typeface="+mn-lt"/>
          <a:ea typeface="+mn-ea"/>
          <a:cs typeface="+mn-cs"/>
        </a:defRPr>
      </a:lvl2pPr>
      <a:lvl3pPr marL="1142715" indent="-228540" algn="l" defTabSz="914175"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80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4pPr>
      <a:lvl5pPr marL="205688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5pPr>
      <a:lvl6pPr marL="2513970"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6pPr>
      <a:lvl7pPr marL="2971058"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7pPr>
      <a:lvl8pPr marL="342814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8pPr>
      <a:lvl9pPr marL="388522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9pPr>
    </p:bodyStyle>
    <p:otherStyle>
      <a:defPPr>
        <a:defRPr lang="ko-KR"/>
      </a:defPPr>
      <a:lvl1pPr marL="0" algn="l" defTabSz="914175" rtl="0" eaLnBrk="1" latinLnBrk="1" hangingPunct="1">
        <a:defRPr sz="1800" kern="1200">
          <a:solidFill>
            <a:schemeClr val="tx1"/>
          </a:solidFill>
          <a:latin typeface="+mn-lt"/>
          <a:ea typeface="+mn-ea"/>
          <a:cs typeface="+mn-cs"/>
        </a:defRPr>
      </a:lvl1pPr>
      <a:lvl2pPr marL="457088" algn="l" defTabSz="914175" rtl="0" eaLnBrk="1" latinLnBrk="1" hangingPunct="1">
        <a:defRPr sz="1800" kern="1200">
          <a:solidFill>
            <a:schemeClr val="tx1"/>
          </a:solidFill>
          <a:latin typeface="+mn-lt"/>
          <a:ea typeface="+mn-ea"/>
          <a:cs typeface="+mn-cs"/>
        </a:defRPr>
      </a:lvl2pPr>
      <a:lvl3pPr marL="914175" algn="l" defTabSz="914175" rtl="0" eaLnBrk="1" latinLnBrk="1" hangingPunct="1">
        <a:defRPr sz="1800" kern="1200">
          <a:solidFill>
            <a:schemeClr val="tx1"/>
          </a:solidFill>
          <a:latin typeface="+mn-lt"/>
          <a:ea typeface="+mn-ea"/>
          <a:cs typeface="+mn-cs"/>
        </a:defRPr>
      </a:lvl3pPr>
      <a:lvl4pPr marL="1371255" algn="l" defTabSz="914175" rtl="0" eaLnBrk="1" latinLnBrk="1" hangingPunct="1">
        <a:defRPr sz="1800" kern="1200">
          <a:solidFill>
            <a:schemeClr val="tx1"/>
          </a:solidFill>
          <a:latin typeface="+mn-lt"/>
          <a:ea typeface="+mn-ea"/>
          <a:cs typeface="+mn-cs"/>
        </a:defRPr>
      </a:lvl4pPr>
      <a:lvl5pPr marL="1828343" algn="l" defTabSz="914175" rtl="0" eaLnBrk="1" latinLnBrk="1" hangingPunct="1">
        <a:defRPr sz="1800" kern="1200">
          <a:solidFill>
            <a:schemeClr val="tx1"/>
          </a:solidFill>
          <a:latin typeface="+mn-lt"/>
          <a:ea typeface="+mn-ea"/>
          <a:cs typeface="+mn-cs"/>
        </a:defRPr>
      </a:lvl5pPr>
      <a:lvl6pPr marL="2285430" algn="l" defTabSz="914175" rtl="0" eaLnBrk="1" latinLnBrk="1" hangingPunct="1">
        <a:defRPr sz="1800" kern="1200">
          <a:solidFill>
            <a:schemeClr val="tx1"/>
          </a:solidFill>
          <a:latin typeface="+mn-lt"/>
          <a:ea typeface="+mn-ea"/>
          <a:cs typeface="+mn-cs"/>
        </a:defRPr>
      </a:lvl6pPr>
      <a:lvl7pPr marL="2742518" algn="l" defTabSz="914175" rtl="0" eaLnBrk="1" latinLnBrk="1" hangingPunct="1">
        <a:defRPr sz="1800" kern="1200">
          <a:solidFill>
            <a:schemeClr val="tx1"/>
          </a:solidFill>
          <a:latin typeface="+mn-lt"/>
          <a:ea typeface="+mn-ea"/>
          <a:cs typeface="+mn-cs"/>
        </a:defRPr>
      </a:lvl7pPr>
      <a:lvl8pPr marL="3199598" algn="l" defTabSz="914175" rtl="0" eaLnBrk="1" latinLnBrk="1" hangingPunct="1">
        <a:defRPr sz="1800" kern="1200">
          <a:solidFill>
            <a:schemeClr val="tx1"/>
          </a:solidFill>
          <a:latin typeface="+mn-lt"/>
          <a:ea typeface="+mn-ea"/>
          <a:cs typeface="+mn-cs"/>
        </a:defRPr>
      </a:lvl8pPr>
      <a:lvl9pPr marL="3656685" algn="l" defTabSz="91417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93913" y="4936523"/>
            <a:ext cx="8756175" cy="830997"/>
          </a:xfrm>
          <a:prstGeom prst="rect">
            <a:avLst/>
          </a:prstGeom>
          <a:noFill/>
          <a:ln w="9525">
            <a:noFill/>
            <a:miter lim="800000"/>
            <a:headEnd/>
            <a:tailEnd/>
          </a:ln>
        </p:spPr>
        <p:txBody>
          <a:bodyPr wrap="square">
            <a:spAutoFit/>
          </a:bodyPr>
          <a:lstStyle/>
          <a:p>
            <a:pPr algn="ctr"/>
            <a:r>
              <a:rPr lang="en-US" altLang="ko-KR" sz="24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endParaRPr lang="en-US" altLang="ko-KR" sz="2400" b="1"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0CD24FAD-FA33-4790-B199-457C834BBD6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000" b="90000" l="10000" r="90000">
                        <a14:foregroundMark x1="47500" y1="42500" x2="47500" y2="42500"/>
                        <a14:foregroundMark x1="49688" y1="35000" x2="49688" y2="35000"/>
                        <a14:foregroundMark x1="45000" y1="34500" x2="45000" y2="34500"/>
                        <a14:foregroundMark x1="38125" y1="33000" x2="39063" y2="61000"/>
                        <a14:foregroundMark x1="39063" y1="61000" x2="54063" y2="71000"/>
                        <a14:foregroundMark x1="54063" y1="71000" x2="64375" y2="48500"/>
                        <a14:foregroundMark x1="64375" y1="48500" x2="57813" y2="24500"/>
                        <a14:foregroundMark x1="57813" y1="24500" x2="40938" y2="23000"/>
                        <a14:foregroundMark x1="40938" y1="23000" x2="31875" y2="42500"/>
                        <a14:foregroundMark x1="46563" y1="44500" x2="46563" y2="42000"/>
                        <a14:foregroundMark x1="48125" y1="46000" x2="48125" y2="46000"/>
                        <a14:foregroundMark x1="48750" y1="56500" x2="48750" y2="56500"/>
                        <a14:foregroundMark x1="54688" y1="35000" x2="54688" y2="35000"/>
                        <a14:foregroundMark x1="50625" y1="53500" x2="50625" y2="53500"/>
                        <a14:foregroundMark x1="43750" y1="44000" x2="43750" y2="44000"/>
                        <a14:foregroundMark x1="44063" y1="59000" x2="44063" y2="59000"/>
                        <a14:foregroundMark x1="54688" y1="33000" x2="54688" y2="33000"/>
                        <a14:foregroundMark x1="34688" y1="33000" x2="34688" y2="58500"/>
                        <a14:foregroundMark x1="34688" y1="58500" x2="37813" y2="33500"/>
                        <a14:foregroundMark x1="37813" y1="33500" x2="34063" y2="35500"/>
                        <a14:foregroundMark x1="45625" y1="23000" x2="35313" y2="43000"/>
                        <a14:foregroundMark x1="35313" y1="43000" x2="37188" y2="68000"/>
                        <a14:foregroundMark x1="37188" y1="68000" x2="53750" y2="77500"/>
                        <a14:foregroundMark x1="53750" y1="77500" x2="64688" y2="57000"/>
                        <a14:foregroundMark x1="64688" y1="57000" x2="62813" y2="29500"/>
                        <a14:foregroundMark x1="62813" y1="29500" x2="48125" y2="19000"/>
                        <a14:foregroundMark x1="48125" y1="19000" x2="41563" y2="27000"/>
                        <a14:foregroundMark x1="39375" y1="27000" x2="29375" y2="46500"/>
                        <a14:foregroundMark x1="29375" y1="46500" x2="33750" y2="74000"/>
                        <a14:foregroundMark x1="33750" y1="74000" x2="51250" y2="82500"/>
                        <a14:foregroundMark x1="51250" y1="82500" x2="65625" y2="69500"/>
                        <a14:foregroundMark x1="65625" y1="69500" x2="68750" y2="43000"/>
                        <a14:foregroundMark x1="68750" y1="43000" x2="58438" y2="23500"/>
                        <a14:foregroundMark x1="58438" y1="23500" x2="42813" y2="25000"/>
                        <a14:foregroundMark x1="42813" y1="25000" x2="39063" y2="28000"/>
                        <a14:foregroundMark x1="54063" y1="5500" x2="38438" y2="11000"/>
                        <a14:foregroundMark x1="38438" y1="11000" x2="26563" y2="29500"/>
                        <a14:foregroundMark x1="26563" y1="29500" x2="23438" y2="59500"/>
                        <a14:foregroundMark x1="23438" y1="59500" x2="32500" y2="80500"/>
                        <a14:foregroundMark x1="32500" y1="80500" x2="47500" y2="88000"/>
                        <a14:foregroundMark x1="47500" y1="88000" x2="63438" y2="85500"/>
                        <a14:foregroundMark x1="63438" y1="85500" x2="73750" y2="64500"/>
                        <a14:foregroundMark x1="73750" y1="64500" x2="75000" y2="39500"/>
                        <a14:foregroundMark x1="75000" y1="39500" x2="64375" y2="17500"/>
                        <a14:foregroundMark x1="64375" y1="17500" x2="53438" y2="7000"/>
                      </a14:backgroundRemoval>
                    </a14:imgEffect>
                  </a14:imgLayer>
                </a14:imgProps>
              </a:ext>
            </a:extLst>
          </a:blip>
          <a:stretch>
            <a:fillRect/>
          </a:stretch>
        </p:blipFill>
        <p:spPr>
          <a:xfrm>
            <a:off x="-108514" y="28264"/>
            <a:ext cx="1404608" cy="877883"/>
          </a:xfrm>
          <a:prstGeom prst="rect">
            <a:avLst/>
          </a:prstGeom>
        </p:spPr>
      </p:pic>
      <p:sp>
        <p:nvSpPr>
          <p:cNvPr id="8" name="TextBox 7">
            <a:extLst>
              <a:ext uri="{FF2B5EF4-FFF2-40B4-BE49-F238E27FC236}">
                <a16:creationId xmlns:a16="http://schemas.microsoft.com/office/drawing/2014/main" id="{A999AC53-954E-4550-995A-CA7AE3C2E1EB}"/>
              </a:ext>
            </a:extLst>
          </p:cNvPr>
          <p:cNvSpPr txBox="1"/>
          <p:nvPr/>
        </p:nvSpPr>
        <p:spPr>
          <a:xfrm>
            <a:off x="1043614" y="297930"/>
            <a:ext cx="2844048" cy="338234"/>
          </a:xfrm>
          <a:prstGeom prst="rect">
            <a:avLst/>
          </a:prstGeom>
          <a:noFill/>
        </p:spPr>
        <p:txBody>
          <a:bodyPr wrap="none" rtlCol="0">
            <a:spAutoFit/>
          </a:bodyPr>
          <a:lstStyle/>
          <a:p>
            <a:r>
              <a:rPr lang="en-US" sz="1598" b="1">
                <a:latin typeface="Tahoma" panose="020B0604030504040204" pitchFamily="34" charset="0"/>
                <a:ea typeface="Tahoma" panose="020B0604030504040204" pitchFamily="34" charset="0"/>
                <a:cs typeface="Tahoma" panose="020B0604030504040204" pitchFamily="34" charset="0"/>
              </a:rPr>
              <a:t>KHOA VÔ TUYẾN ĐIỆN TỬ</a:t>
            </a:r>
          </a:p>
        </p:txBody>
      </p:sp>
      <p:sp>
        <p:nvSpPr>
          <p:cNvPr id="9" name="Rectangle 8">
            <a:extLst>
              <a:ext uri="{FF2B5EF4-FFF2-40B4-BE49-F238E27FC236}">
                <a16:creationId xmlns:a16="http://schemas.microsoft.com/office/drawing/2014/main" id="{736B2A7A-3F80-44FC-B9EE-8B66AE7BF095}"/>
              </a:ext>
            </a:extLst>
          </p:cNvPr>
          <p:cNvSpPr/>
          <p:nvPr/>
        </p:nvSpPr>
        <p:spPr>
          <a:xfrm>
            <a:off x="2555776" y="5767520"/>
            <a:ext cx="5214889" cy="646331"/>
          </a:xfrm>
          <a:prstGeom prst="rect">
            <a:avLst/>
          </a:prstGeom>
        </p:spPr>
        <p:txBody>
          <a:bodyPr wrap="none">
            <a:spAutoFit/>
          </a:bodyPr>
          <a:lstStyle/>
          <a:p>
            <a:pPr>
              <a:defRPr/>
            </a:pPr>
            <a:r>
              <a:rPr lang="en-US" altLang="ko-KR" sz="1800" b="1">
                <a:latin typeface="Tahoma" panose="020B0604030504040204" pitchFamily="34" charset="0"/>
                <a:ea typeface="Tahoma" panose="020B0604030504040204" pitchFamily="34" charset="0"/>
                <a:cs typeface="Tahoma" panose="020B0604030504040204" pitchFamily="34" charset="0"/>
              </a:rPr>
              <a:t>Học viên thực hiện : Lại Tiến Đệ</a:t>
            </a:r>
          </a:p>
          <a:p>
            <a:pPr>
              <a:defRPr/>
            </a:pPr>
            <a:r>
              <a:rPr lang="en-US" altLang="ko-KR" sz="1800" b="1">
                <a:latin typeface="Tahoma" panose="020B0604030504040204" pitchFamily="34" charset="0"/>
                <a:ea typeface="Tahoma" panose="020B0604030504040204" pitchFamily="34" charset="0"/>
                <a:cs typeface="Tahoma" panose="020B0604030504040204" pitchFamily="34" charset="0"/>
              </a:rPr>
              <a:t>Giáo viên h</a:t>
            </a:r>
            <a:r>
              <a:rPr lang="vi-VN" altLang="ko-KR" sz="1800" b="1">
                <a:latin typeface="Tahoma" panose="020B0604030504040204" pitchFamily="34" charset="0"/>
                <a:ea typeface="Tahoma" panose="020B0604030504040204" pitchFamily="34" charset="0"/>
                <a:cs typeface="Tahoma" panose="020B0604030504040204" pitchFamily="34" charset="0"/>
              </a:rPr>
              <a:t>ư</a:t>
            </a:r>
            <a:r>
              <a:rPr lang="en-US" altLang="ko-KR" sz="1800" b="1">
                <a:latin typeface="Tahoma" panose="020B0604030504040204" pitchFamily="34" charset="0"/>
                <a:ea typeface="Tahoma" panose="020B0604030504040204" pitchFamily="34" charset="0"/>
                <a:cs typeface="Tahoma" panose="020B0604030504040204" pitchFamily="34" charset="0"/>
              </a:rPr>
              <a:t>ớng dẫn: TS. Phạm Xuân Nghĩa</a:t>
            </a:r>
            <a:endParaRPr lang="en-US" altLang="ko-KR" sz="1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5.1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Ph</a:t>
            </a:r>
            <a:r>
              <a:rPr lang="vi-VN"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ơng</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pháp</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quyết</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định</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c</a:t>
            </a:r>
            <a:r>
              <a:rPr lang="vi-VN"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́ng</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34493F20-27AA-4A55-B3E5-436319FE44D6}"/>
              </a:ext>
            </a:extLst>
          </p:cNvPr>
          <p:cNvSpPr txBox="1"/>
          <p:nvPr/>
        </p:nvSpPr>
        <p:spPr>
          <a:xfrm>
            <a:off x="802952" y="2560735"/>
            <a:ext cx="1877437"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C =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F0"/>
                </a:solidFill>
                <a:latin typeface="Tahoma" panose="020B0604030504040204" pitchFamily="34" charset="0"/>
                <a:ea typeface="Tahoma" panose="020B0604030504040204" pitchFamily="34" charset="0"/>
                <a:cs typeface="Tahoma" panose="020B0604030504040204" pitchFamily="34" charset="0"/>
              </a:rPr>
              <a:t>1</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b="1">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Arrow Connector 5">
            <a:extLst>
              <a:ext uri="{FF2B5EF4-FFF2-40B4-BE49-F238E27FC236}">
                <a16:creationId xmlns:a16="http://schemas.microsoft.com/office/drawing/2014/main" id="{513335C2-9C5E-47B6-B538-00799B07F55C}"/>
              </a:ext>
            </a:extLst>
          </p:cNvPr>
          <p:cNvCxnSpPr>
            <a:cxnSpLocks/>
          </p:cNvCxnSpPr>
          <p:nvPr/>
        </p:nvCxnSpPr>
        <p:spPr>
          <a:xfrm>
            <a:off x="2747168" y="2745465"/>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3E17CB4-C982-4718-B2A4-7DF736245E4A}"/>
              </a:ext>
            </a:extLst>
          </p:cNvPr>
          <p:cNvCxnSpPr>
            <a:cxnSpLocks/>
          </p:cNvCxnSpPr>
          <p:nvPr/>
        </p:nvCxnSpPr>
        <p:spPr>
          <a:xfrm>
            <a:off x="3179216" y="2049227"/>
            <a:ext cx="1584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91F0F54-0B21-4216-BAEC-71D6FF86E3A9}"/>
              </a:ext>
            </a:extLst>
          </p:cNvPr>
          <p:cNvCxnSpPr/>
          <p:nvPr/>
        </p:nvCxnSpPr>
        <p:spPr>
          <a:xfrm flipV="1">
            <a:off x="3971304" y="1437159"/>
            <a:ext cx="0" cy="12241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9C287474-4874-44CB-B641-869075EBB256}"/>
              </a:ext>
            </a:extLst>
          </p:cNvPr>
          <p:cNvSpPr/>
          <p:nvPr/>
        </p:nvSpPr>
        <p:spPr>
          <a:xfrm>
            <a:off x="4403352" y="165318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E7F7400-C70D-4823-81BE-D9421960B2F0}"/>
              </a:ext>
            </a:extLst>
          </p:cNvPr>
          <p:cNvSpPr/>
          <p:nvPr/>
        </p:nvSpPr>
        <p:spPr>
          <a:xfrm>
            <a:off x="4403352" y="237669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E0A42B-C660-4ECA-A19C-FEB8EAEE96F7}"/>
              </a:ext>
            </a:extLst>
          </p:cNvPr>
          <p:cNvSpPr/>
          <p:nvPr/>
        </p:nvSpPr>
        <p:spPr>
          <a:xfrm>
            <a:off x="3516397" y="167604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404CC9E-8AA6-4656-8DB3-CE06E6635990}"/>
              </a:ext>
            </a:extLst>
          </p:cNvPr>
          <p:cNvSpPr/>
          <p:nvPr/>
        </p:nvSpPr>
        <p:spPr>
          <a:xfrm>
            <a:off x="3516397" y="239955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DD1ED8-8103-4C03-8591-32DA40AF81E5}"/>
              </a:ext>
            </a:extLst>
          </p:cNvPr>
          <p:cNvSpPr txBox="1"/>
          <p:nvPr/>
        </p:nvSpPr>
        <p:spPr>
          <a:xfrm>
            <a:off x="4270559" y="1301143"/>
            <a:ext cx="311304" cy="369460"/>
          </a:xfrm>
          <a:prstGeom prst="rect">
            <a:avLst/>
          </a:prstGeom>
          <a:noFill/>
        </p:spPr>
        <p:txBody>
          <a:bodyPr wrap="none" rtlCol="0">
            <a:spAutoFit/>
          </a:bodyPr>
          <a:lstStyle/>
          <a:p>
            <a:r>
              <a:rPr lang="en-US"/>
              <a:t>0</a:t>
            </a:r>
          </a:p>
        </p:txBody>
      </p:sp>
      <p:sp>
        <p:nvSpPr>
          <p:cNvPr id="14" name="TextBox 13">
            <a:extLst>
              <a:ext uri="{FF2B5EF4-FFF2-40B4-BE49-F238E27FC236}">
                <a16:creationId xmlns:a16="http://schemas.microsoft.com/office/drawing/2014/main" id="{8D1ADD8F-D9C5-4A16-B6F6-C8ACD241130A}"/>
              </a:ext>
            </a:extLst>
          </p:cNvPr>
          <p:cNvSpPr txBox="1"/>
          <p:nvPr/>
        </p:nvSpPr>
        <p:spPr>
          <a:xfrm>
            <a:off x="3383604" y="1268760"/>
            <a:ext cx="311304" cy="369460"/>
          </a:xfrm>
          <a:prstGeom prst="rect">
            <a:avLst/>
          </a:prstGeom>
          <a:noFill/>
        </p:spPr>
        <p:txBody>
          <a:bodyPr wrap="none" rtlCol="0">
            <a:spAutoFit/>
          </a:bodyPr>
          <a:lstStyle/>
          <a:p>
            <a:r>
              <a:rPr lang="en-US"/>
              <a:t>1</a:t>
            </a:r>
          </a:p>
        </p:txBody>
      </p:sp>
      <p:sp>
        <p:nvSpPr>
          <p:cNvPr id="15" name="TextBox 14">
            <a:extLst>
              <a:ext uri="{FF2B5EF4-FFF2-40B4-BE49-F238E27FC236}">
                <a16:creationId xmlns:a16="http://schemas.microsoft.com/office/drawing/2014/main" id="{7FF44CBD-E6C8-46C1-BA78-2BFA15C44A95}"/>
              </a:ext>
            </a:extLst>
          </p:cNvPr>
          <p:cNvSpPr txBox="1"/>
          <p:nvPr/>
        </p:nvSpPr>
        <p:spPr>
          <a:xfrm>
            <a:off x="3360746" y="2021955"/>
            <a:ext cx="311304" cy="369460"/>
          </a:xfrm>
          <a:prstGeom prst="rect">
            <a:avLst/>
          </a:prstGeom>
          <a:noFill/>
        </p:spPr>
        <p:txBody>
          <a:bodyPr wrap="none" rtlCol="0">
            <a:spAutoFit/>
          </a:bodyPr>
          <a:lstStyle/>
          <a:p>
            <a:r>
              <a:rPr lang="en-US"/>
              <a:t>2</a:t>
            </a:r>
          </a:p>
        </p:txBody>
      </p:sp>
      <p:sp>
        <p:nvSpPr>
          <p:cNvPr id="16" name="TextBox 15">
            <a:extLst>
              <a:ext uri="{FF2B5EF4-FFF2-40B4-BE49-F238E27FC236}">
                <a16:creationId xmlns:a16="http://schemas.microsoft.com/office/drawing/2014/main" id="{668020C9-874E-4349-A7B4-40986871982B}"/>
              </a:ext>
            </a:extLst>
          </p:cNvPr>
          <p:cNvSpPr txBox="1"/>
          <p:nvPr/>
        </p:nvSpPr>
        <p:spPr>
          <a:xfrm>
            <a:off x="4293419" y="2041866"/>
            <a:ext cx="311304" cy="369460"/>
          </a:xfrm>
          <a:prstGeom prst="rect">
            <a:avLst/>
          </a:prstGeom>
          <a:noFill/>
        </p:spPr>
        <p:txBody>
          <a:bodyPr wrap="none" rtlCol="0">
            <a:spAutoFit/>
          </a:bodyPr>
          <a:lstStyle/>
          <a:p>
            <a:r>
              <a:rPr lang="en-US"/>
              <a:t>3</a:t>
            </a:r>
          </a:p>
        </p:txBody>
      </p:sp>
      <p:sp>
        <p:nvSpPr>
          <p:cNvPr id="17" name="Oval 16">
            <a:extLst>
              <a:ext uri="{FF2B5EF4-FFF2-40B4-BE49-F238E27FC236}">
                <a16:creationId xmlns:a16="http://schemas.microsoft.com/office/drawing/2014/main" id="{A1472ADB-069B-4CC7-96AD-8D79494CD476}"/>
              </a:ext>
            </a:extLst>
          </p:cNvPr>
          <p:cNvSpPr/>
          <p:nvPr/>
        </p:nvSpPr>
        <p:spPr>
          <a:xfrm>
            <a:off x="4270559" y="1788222"/>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309868-513E-4174-AFDB-9A2B30CA5ECF}"/>
              </a:ext>
            </a:extLst>
          </p:cNvPr>
          <p:cNvSpPr/>
          <p:nvPr/>
        </p:nvSpPr>
        <p:spPr>
          <a:xfrm>
            <a:off x="3712065" y="1618165"/>
            <a:ext cx="45719" cy="45719"/>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96DF5E-BFF3-45EF-955A-90F93056F078}"/>
              </a:ext>
            </a:extLst>
          </p:cNvPr>
          <p:cNvSpPr/>
          <p:nvPr/>
        </p:nvSpPr>
        <p:spPr>
          <a:xfrm>
            <a:off x="3596833" y="2322928"/>
            <a:ext cx="45719" cy="45719"/>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696A3C-F176-4B10-86CF-20FBE18EC7FE}"/>
              </a:ext>
            </a:extLst>
          </p:cNvPr>
          <p:cNvSpPr/>
          <p:nvPr/>
        </p:nvSpPr>
        <p:spPr>
          <a:xfrm>
            <a:off x="4544016" y="1655485"/>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BDD0E7E-A543-493E-832B-AD1F0C0BB9D1}"/>
              </a:ext>
            </a:extLst>
          </p:cNvPr>
          <p:cNvSpPr/>
          <p:nvPr/>
        </p:nvSpPr>
        <p:spPr>
          <a:xfrm>
            <a:off x="3853580" y="2364016"/>
            <a:ext cx="45719" cy="45719"/>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2" name="Object 21">
            <a:extLst>
              <a:ext uri="{FF2B5EF4-FFF2-40B4-BE49-F238E27FC236}">
                <a16:creationId xmlns:a16="http://schemas.microsoft.com/office/drawing/2014/main" id="{4FD9B9D4-FB7C-4BBB-9774-1928B3B6B0C9}"/>
              </a:ext>
            </a:extLst>
          </p:cNvPr>
          <p:cNvGraphicFramePr>
            <a:graphicFrameLocks noChangeAspect="1"/>
          </p:cNvGraphicFramePr>
          <p:nvPr>
            <p:extLst>
              <p:ext uri="{D42A27DB-BD31-4B8C-83A1-F6EECF244321}">
                <p14:modId xmlns:p14="http://schemas.microsoft.com/office/powerpoint/2010/main" val="648245881"/>
              </p:ext>
            </p:extLst>
          </p:nvPr>
        </p:nvGraphicFramePr>
        <p:xfrm>
          <a:off x="5514156" y="2157859"/>
          <a:ext cx="3162300" cy="1223963"/>
        </p:xfrm>
        <a:graphic>
          <a:graphicData uri="http://schemas.openxmlformats.org/presentationml/2006/ole">
            <mc:AlternateContent xmlns:mc="http://schemas.openxmlformats.org/markup-compatibility/2006">
              <mc:Choice xmlns:v="urn:schemas-microsoft-com:vml" Requires="v">
                <p:oleObj spid="_x0000_s5158" name="Equation" r:id="rId3" imgW="2361960" imgH="914400" progId="Equation.DSMT4">
                  <p:embed/>
                </p:oleObj>
              </mc:Choice>
              <mc:Fallback>
                <p:oleObj name="Equation" r:id="rId3" imgW="2361960" imgH="914400" progId="Equation.DSMT4">
                  <p:embed/>
                  <p:pic>
                    <p:nvPicPr>
                      <p:cNvPr id="46" name="Object 45">
                        <a:extLst>
                          <a:ext uri="{FF2B5EF4-FFF2-40B4-BE49-F238E27FC236}">
                            <a16:creationId xmlns:a16="http://schemas.microsoft.com/office/drawing/2014/main" id="{89ED3EAB-3700-4ECB-AC69-E2AE5FA561CF}"/>
                          </a:ext>
                        </a:extLst>
                      </p:cNvPr>
                      <p:cNvPicPr/>
                      <p:nvPr/>
                    </p:nvPicPr>
                    <p:blipFill>
                      <a:blip r:embed="rId4"/>
                      <a:stretch>
                        <a:fillRect/>
                      </a:stretch>
                    </p:blipFill>
                    <p:spPr>
                      <a:xfrm>
                        <a:off x="5514156" y="2157859"/>
                        <a:ext cx="3162300" cy="1223963"/>
                      </a:xfrm>
                      <a:prstGeom prst="rect">
                        <a:avLst/>
                      </a:prstGeom>
                    </p:spPr>
                  </p:pic>
                </p:oleObj>
              </mc:Fallback>
            </mc:AlternateContent>
          </a:graphicData>
        </a:graphic>
      </p:graphicFrame>
      <p:sp>
        <p:nvSpPr>
          <p:cNvPr id="23" name="Oval 22">
            <a:extLst>
              <a:ext uri="{FF2B5EF4-FFF2-40B4-BE49-F238E27FC236}">
                <a16:creationId xmlns:a16="http://schemas.microsoft.com/office/drawing/2014/main" id="{A3F4CC16-3BFF-413A-8CAB-0029E669D479}"/>
              </a:ext>
            </a:extLst>
          </p:cNvPr>
          <p:cNvSpPr/>
          <p:nvPr/>
        </p:nvSpPr>
        <p:spPr>
          <a:xfrm>
            <a:off x="5909306" y="2134249"/>
            <a:ext cx="360040"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DF5E141-1D48-49FC-8B43-8304250D2856}"/>
              </a:ext>
            </a:extLst>
          </p:cNvPr>
          <p:cNvSpPr/>
          <p:nvPr/>
        </p:nvSpPr>
        <p:spPr>
          <a:xfrm>
            <a:off x="6428446" y="2445271"/>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D759D7E-D724-426C-8CC3-8F5B351D620F}"/>
              </a:ext>
            </a:extLst>
          </p:cNvPr>
          <p:cNvSpPr/>
          <p:nvPr/>
        </p:nvSpPr>
        <p:spPr>
          <a:xfrm>
            <a:off x="6943440" y="2718734"/>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0FD8ED0-A331-4DD8-B415-33BA942DDC7A}"/>
              </a:ext>
            </a:extLst>
          </p:cNvPr>
          <p:cNvSpPr/>
          <p:nvPr/>
        </p:nvSpPr>
        <p:spPr>
          <a:xfrm>
            <a:off x="7547595" y="2134249"/>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6AE750-5B43-4BDB-A898-8DA481A4666A}"/>
              </a:ext>
            </a:extLst>
          </p:cNvPr>
          <p:cNvSpPr/>
          <p:nvPr/>
        </p:nvSpPr>
        <p:spPr>
          <a:xfrm>
            <a:off x="8139858" y="2745465"/>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8474208-2F3B-4452-9BB0-3AEC3711EA66}"/>
              </a:ext>
            </a:extLst>
          </p:cNvPr>
          <p:cNvSpPr txBox="1"/>
          <p:nvPr/>
        </p:nvSpPr>
        <p:spPr>
          <a:xfrm>
            <a:off x="3269823" y="2892673"/>
            <a:ext cx="1560042" cy="369460"/>
          </a:xfrm>
          <a:prstGeom prst="rect">
            <a:avLst/>
          </a:prstGeom>
          <a:noFill/>
        </p:spPr>
        <p:txBody>
          <a:bodyPr wrap="none" rtlCol="0">
            <a:spAutoFit/>
          </a:bodyPr>
          <a:lstStyle/>
          <a:p>
            <a:r>
              <a:rPr lang="en-US">
                <a:latin typeface="Tahoma" panose="020B0604030504040204" pitchFamily="34" charset="0"/>
                <a:ea typeface="Tahoma" panose="020B0604030504040204" pitchFamily="34" charset="0"/>
                <a:cs typeface="Tahoma" panose="020B0604030504040204" pitchFamily="34" charset="0"/>
              </a:rPr>
              <a:t>Giải điều chế</a:t>
            </a:r>
          </a:p>
        </p:txBody>
      </p:sp>
      <p:sp>
        <p:nvSpPr>
          <p:cNvPr id="29" name="TextBox 28">
            <a:extLst>
              <a:ext uri="{FF2B5EF4-FFF2-40B4-BE49-F238E27FC236}">
                <a16:creationId xmlns:a16="http://schemas.microsoft.com/office/drawing/2014/main" id="{933A7DB3-D881-45AB-A9EF-5D58CDCFAB96}"/>
              </a:ext>
            </a:extLst>
          </p:cNvPr>
          <p:cNvSpPr txBox="1"/>
          <p:nvPr/>
        </p:nvSpPr>
        <p:spPr>
          <a:xfrm>
            <a:off x="776927" y="3585653"/>
            <a:ext cx="7416824" cy="1200842"/>
          </a:xfrm>
          <a:prstGeom prst="rect">
            <a:avLst/>
          </a:prstGeom>
          <a:noFill/>
        </p:spPr>
        <p:txBody>
          <a:bodyPr wrap="square" rtlCol="0">
            <a:spAutoFit/>
          </a:bodyPr>
          <a:lstStyle/>
          <a:p>
            <a:pPr marL="342900" indent="-34290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Quyết định từ mã dựa vào xác suất lớn nhất</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Tính symdrome </a:t>
            </a:r>
            <a:r>
              <a:rPr lang="en-US" b="1">
                <a:latin typeface="Tahoma" panose="020B0604030504040204" pitchFamily="34" charset="0"/>
                <a:ea typeface="Tahoma" panose="020B0604030504040204" pitchFamily="34" charset="0"/>
                <a:cs typeface="Tahoma" panose="020B0604030504040204" pitchFamily="34" charset="0"/>
              </a:rPr>
              <a:t>s</a:t>
            </a:r>
            <a:r>
              <a:rPr lang="en-US">
                <a:latin typeface="Tahoma" panose="020B0604030504040204" pitchFamily="34" charset="0"/>
                <a:ea typeface="Tahoma" panose="020B0604030504040204" pitchFamily="34" charset="0"/>
                <a:cs typeface="Tahoma" panose="020B0604030504040204" pitchFamily="34" charset="0"/>
              </a:rPr>
              <a:t> =</a:t>
            </a:r>
            <a:r>
              <a:rPr lang="en-US" b="1">
                <a:latin typeface="Tahoma" panose="020B0604030504040204" pitchFamily="34" charset="0"/>
                <a:ea typeface="Tahoma" panose="020B0604030504040204" pitchFamily="34" charset="0"/>
                <a:cs typeface="Tahoma" panose="020B0604030504040204" pitchFamily="34" charset="0"/>
              </a:rPr>
              <a:t>C</a:t>
            </a:r>
            <a:r>
              <a:rPr lang="en-US">
                <a:latin typeface="Tahoma" panose="020B0604030504040204" pitchFamily="34" charset="0"/>
                <a:ea typeface="Tahoma" panose="020B0604030504040204" pitchFamily="34" charset="0"/>
                <a:cs typeface="Tahoma" panose="020B0604030504040204" pitchFamily="34" charset="0"/>
              </a:rPr>
              <a:t>*</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 </a:t>
            </a:r>
          </a:p>
          <a:p>
            <a:pPr marL="685800" lvl="1" indent="-230188">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Tra bảng symdrome để tìm lỗi và sửa lại</a:t>
            </a:r>
          </a:p>
        </p:txBody>
      </p:sp>
      <p:graphicFrame>
        <p:nvGraphicFramePr>
          <p:cNvPr id="30" name="Object 29">
            <a:extLst>
              <a:ext uri="{FF2B5EF4-FFF2-40B4-BE49-F238E27FC236}">
                <a16:creationId xmlns:a16="http://schemas.microsoft.com/office/drawing/2014/main" id="{B0A5B85F-2011-4E07-8F07-0EAF6C6F4520}"/>
              </a:ext>
            </a:extLst>
          </p:cNvPr>
          <p:cNvGraphicFramePr>
            <a:graphicFrameLocks noChangeAspect="1"/>
          </p:cNvGraphicFramePr>
          <p:nvPr>
            <p:extLst>
              <p:ext uri="{D42A27DB-BD31-4B8C-83A1-F6EECF244321}">
                <p14:modId xmlns:p14="http://schemas.microsoft.com/office/powerpoint/2010/main" val="1008548067"/>
              </p:ext>
            </p:extLst>
          </p:nvPr>
        </p:nvGraphicFramePr>
        <p:xfrm>
          <a:off x="6207236" y="3857075"/>
          <a:ext cx="2376318" cy="436021"/>
        </p:xfrm>
        <a:graphic>
          <a:graphicData uri="http://schemas.openxmlformats.org/presentationml/2006/ole">
            <mc:AlternateContent xmlns:mc="http://schemas.openxmlformats.org/markup-compatibility/2006">
              <mc:Choice xmlns:v="urn:schemas-microsoft-com:vml" Requires="v">
                <p:oleObj spid="_x0000_s5159" name="Equation" r:id="rId5" imgW="1384200" imgH="253800" progId="Equation.DSMT4">
                  <p:embed/>
                </p:oleObj>
              </mc:Choice>
              <mc:Fallback>
                <p:oleObj name="Equation" r:id="rId5" imgW="1384200" imgH="253800" progId="Equation.DSMT4">
                  <p:embed/>
                  <p:pic>
                    <p:nvPicPr>
                      <p:cNvPr id="0" name=""/>
                      <p:cNvPicPr/>
                      <p:nvPr/>
                    </p:nvPicPr>
                    <p:blipFill>
                      <a:blip r:embed="rId6"/>
                      <a:stretch>
                        <a:fillRect/>
                      </a:stretch>
                    </p:blipFill>
                    <p:spPr>
                      <a:xfrm>
                        <a:off x="6207236" y="3857075"/>
                        <a:ext cx="2376318" cy="436021"/>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6F4B9519-C8B1-4E82-966F-744A36AA8BB2}" type="slidenum">
              <a:rPr lang="ko-KR" altLang="en-US" smtClean="0"/>
              <a:pPr/>
              <a:t>10</a:t>
            </a:fld>
            <a:r>
              <a:rPr lang="en-SG" altLang="ko-KR"/>
              <a:t>/23</a:t>
            </a:r>
            <a:endParaRPr lang="ko-KR" altLang="en-US" dirty="0"/>
          </a:p>
        </p:txBody>
      </p:sp>
    </p:spTree>
    <p:extLst>
      <p:ext uri="{BB962C8B-B14F-4D97-AF65-F5344CB8AC3E}">
        <p14:creationId xmlns:p14="http://schemas.microsoft.com/office/powerpoint/2010/main" val="331484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Các</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thuật</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toán</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quyết</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định</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mềm</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64" name="TextBox 63">
            <a:extLst>
              <a:ext uri="{FF2B5EF4-FFF2-40B4-BE49-F238E27FC236}">
                <a16:creationId xmlns:a16="http://schemas.microsoft.com/office/drawing/2014/main" id="{7C26EDD0-6CC6-44E6-9050-9B1817EDA78C}"/>
              </a:ext>
            </a:extLst>
          </p:cNvPr>
          <p:cNvSpPr txBox="1"/>
          <p:nvPr/>
        </p:nvSpPr>
        <p:spPr>
          <a:xfrm>
            <a:off x="467544" y="1268760"/>
            <a:ext cx="7704856" cy="4526367"/>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Sum-Product</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S</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 dụng các vòng lặp để cập nhật thông tin tại các node biến và node kiểm tra</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Công đoạn xử lý ở node kiểm tra (check node processing) là phức tạp nhất và là điểm cổ chai của bộ giải mã.</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Thuật toán được đặt tên là Sum-Product do sử dụng các phép cộng và nhân ở bước xử lý node kiểm tra. Các phép toán này được thực hiện trên trường số thực nên không phù hợp cho thiết kế mạch trong thực tế, đặc biệt là các bộ nhân số thực yêu cầu nhiều về tài nguyên cổng logic.</a:t>
            </a:r>
          </a:p>
          <a:p>
            <a:pPr marL="630238" lvl="1" indent="-17303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Cải tiến bằng các thay các phép nhân bằng phép tính Furrier.</a:t>
            </a:r>
          </a:p>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Min-Sum</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Các thông tin( xác suất tiên nhiệm, hậu nhiệm) được chuyển về dạng logarith để thay thế các phép nhân bằng phép cộng.</a:t>
            </a:r>
          </a:p>
          <a:p>
            <a:pPr marL="685800" lvl="1" indent="-230188"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Phép cộng được thay thế bằng phép lấy min.</a:t>
            </a:r>
          </a:p>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giải mã Min-Max</a:t>
            </a: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11</a:t>
            </a:fld>
            <a:r>
              <a:rPr lang="en-SG" altLang="ko-KR"/>
              <a:t>/23</a:t>
            </a:r>
            <a:endParaRPr lang="ko-KR" altLang="en-US" dirty="0"/>
          </a:p>
        </p:txBody>
      </p:sp>
    </p:spTree>
    <p:extLst>
      <p:ext uri="{BB962C8B-B14F-4D97-AF65-F5344CB8AC3E}">
        <p14:creationId xmlns:p14="http://schemas.microsoft.com/office/powerpoint/2010/main" val="300832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2800">
                <a:solidFill>
                  <a:schemeClr val="bg1"/>
                </a:solidFill>
                <a:latin typeface="Tahoma" panose="020B0604030504040204" pitchFamily="34" charset="0"/>
                <a:ea typeface="Tahoma" panose="020B0604030504040204" pitchFamily="34" charset="0"/>
                <a:cs typeface="Tahoma" panose="020B0604030504040204" pitchFamily="34" charset="0"/>
              </a:rPr>
              <a:t>Phần 2. Nghiên cứu thiết kế khối giải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716C20CE-A470-4F7A-BDDF-AB27E6F0BB23}"/>
              </a:ext>
            </a:extLst>
          </p:cNvPr>
          <p:cNvSpPr txBox="1"/>
          <p:nvPr/>
        </p:nvSpPr>
        <p:spPr>
          <a:xfrm>
            <a:off x="323528" y="1268760"/>
            <a:ext cx="8208912" cy="2554545"/>
          </a:xfrm>
          <a:prstGeom prst="rect">
            <a:avLst/>
          </a:prstGeom>
          <a:noFill/>
        </p:spPr>
        <p:txBody>
          <a:bodyPr wrap="square" rtlCol="0">
            <a:spAutoFit/>
          </a:bodyPr>
          <a:lstStyle/>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Xác định bài toán và ph</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pháp thiết kế</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Thuật toán Trellis Min-Max xử lý node kiểm tra (CN)</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Kiến trúc Layered Schedule cho bộ giải mã</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Đánh giá chất l</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thuật toán giải mã bằng mô phỏng trên phần mềm</a:t>
            </a:r>
          </a:p>
          <a:p>
            <a:pPr marL="914313" lvl="1" indent="-457200" algn="just" latinLnBrk="0">
              <a:buAutoNum type="arabicPeriod"/>
            </a:pPr>
            <a:r>
              <a:rPr lang="en-US" sz="2000" b="1">
                <a:latin typeface="Tahoma" panose="020B0604030504040204" pitchFamily="34" charset="0"/>
                <a:ea typeface="Tahoma" panose="020B0604030504040204" pitchFamily="34" charset="0"/>
                <a:cs typeface="Tahoma" panose="020B0604030504040204" pitchFamily="34" charset="0"/>
              </a:rPr>
              <a:t>Kiểm tra chất l</a:t>
            </a:r>
            <a:r>
              <a:rPr lang="vi-VN" sz="2000" b="1">
                <a:latin typeface="Tahoma" panose="020B0604030504040204" pitchFamily="34" charset="0"/>
                <a:ea typeface="Tahoma" panose="020B0604030504040204" pitchFamily="34" charset="0"/>
                <a:cs typeface="Tahoma" panose="020B0604030504040204" pitchFamily="34" charset="0"/>
              </a:rPr>
              <a:t>ư</a:t>
            </a:r>
            <a:r>
              <a:rPr lang="en-US" sz="2000" b="1">
                <a:latin typeface="Tahoma" panose="020B0604030504040204" pitchFamily="34" charset="0"/>
                <a:ea typeface="Tahoma" panose="020B0604030504040204" pitchFamily="34" charset="0"/>
                <a:cs typeface="Tahoma" panose="020B0604030504040204" pitchFamily="34" charset="0"/>
              </a:rPr>
              <a:t>ợng khối giải mã trên phần cứng</a:t>
            </a:r>
          </a:p>
          <a:p>
            <a:pPr marL="914313" lvl="1" indent="-457200" algn="just" latinLnBrk="0">
              <a:buAutoNum type="arabicPeriod"/>
            </a:pPr>
            <a:endParaRPr lang="en-US" sz="2000" b="1">
              <a:latin typeface="Tahoma" panose="020B0604030504040204" pitchFamily="34" charset="0"/>
              <a:ea typeface="Tahoma" panose="020B0604030504040204" pitchFamily="34" charset="0"/>
              <a:cs typeface="Tahoma" panose="020B0604030504040204" pitchFamily="34" charset="0"/>
            </a:endParaRPr>
          </a:p>
          <a:p>
            <a:pPr marL="914313" lvl="1" indent="-457200" algn="just" latinLnBrk="0">
              <a:buAutoNum type="arabicPeriod"/>
            </a:pPr>
            <a:endParaRPr lang="en-US" sz="2000" b="1">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12</a:t>
            </a:fld>
            <a:r>
              <a:rPr lang="en-SG" altLang="ko-KR"/>
              <a:t>/23</a:t>
            </a:r>
            <a:endParaRPr lang="ko-KR" altLang="en-US" dirty="0"/>
          </a:p>
        </p:txBody>
      </p:sp>
    </p:spTree>
    <p:extLst>
      <p:ext uri="{BB962C8B-B14F-4D97-AF65-F5344CB8AC3E}">
        <p14:creationId xmlns:p14="http://schemas.microsoft.com/office/powerpoint/2010/main" val="15031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Thiết kế khối giải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716C20CE-A470-4F7A-BDDF-AB27E6F0BB23}"/>
              </a:ext>
            </a:extLst>
          </p:cNvPr>
          <p:cNvSpPr txBox="1"/>
          <p:nvPr/>
        </p:nvSpPr>
        <p:spPr>
          <a:xfrm>
            <a:off x="539552" y="1196752"/>
            <a:ext cx="8136904" cy="4526367"/>
          </a:xfrm>
          <a:prstGeom prst="rect">
            <a:avLst/>
          </a:prstGeom>
          <a:noFill/>
        </p:spPr>
        <p:txBody>
          <a:bodyPr wrap="square" rtlCol="0">
            <a:spAutoFit/>
          </a:bodyPr>
          <a:lstStyle/>
          <a:p>
            <a:pPr marL="342900" indent="-342900"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Thuật toán và kiến trúc:</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Mã NB-LDPC (23,35) trên GF(8). Sử dụng ph</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pháp phân rã ma trận để xây dựng ma trận kiểm tra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Thuật toán: Trellis Min-Max</a:t>
            </a:r>
          </a:p>
          <a:p>
            <a:pPr marL="800013" lvl="1" indent="-342900"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Kiến trúc: Layered Schedule</a:t>
            </a:r>
          </a:p>
          <a:p>
            <a:pPr lvl="1" latinLnBrk="0"/>
            <a:endParaRPr lang="en-US" b="1">
              <a:latin typeface="Tahoma" panose="020B0604030504040204" pitchFamily="34" charset="0"/>
              <a:ea typeface="Tahoma" panose="020B0604030504040204" pitchFamily="34" charset="0"/>
              <a:cs typeface="Tahoma" panose="020B0604030504040204" pitchFamily="34" charset="0"/>
            </a:endParaRPr>
          </a:p>
          <a:p>
            <a:pPr marL="342900" indent="-342900"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Quy trình thiết kế</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Mô phỏng thuật toán trên phần mềm, kiểm tra hoạt động của thuật toán.</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Thiết kế khối giải mã trên phần cứng, sử dụng ngôn ngữ mô tả phần cứng VHDL và chạy mô phỏng với công cụ ModelSim.</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Sử dụng công cụ ISE của Xilinx để tổng hợp thiết kế và nạp vào chíp Xilinx sparta 6.</a:t>
            </a:r>
          </a:p>
          <a:p>
            <a:pPr marL="914313" lvl="1" indent="-457200" latinLnBrk="0">
              <a:buFont typeface="+mj-lt"/>
              <a:buAutoNum type="arabicPeriod"/>
            </a:pPr>
            <a:r>
              <a:rPr lang="en-US">
                <a:latin typeface="Tahoma" panose="020B0604030504040204" pitchFamily="34" charset="0"/>
                <a:ea typeface="Tahoma" panose="020B0604030504040204" pitchFamily="34" charset="0"/>
                <a:cs typeface="Tahoma" panose="020B0604030504040204" pitchFamily="34" charset="0"/>
              </a:rPr>
              <a:t>Thiết kế hệ thống kiểm thử hoạt động và chất l</a:t>
            </a:r>
            <a:r>
              <a:rPr lang="vi-VN">
                <a:latin typeface="Tahoma" panose="020B0604030504040204" pitchFamily="34" charset="0"/>
                <a:ea typeface="Tahoma" panose="020B0604030504040204" pitchFamily="34" charset="0"/>
                <a:cs typeface="Tahoma" panose="020B0604030504040204" pitchFamily="34" charset="0"/>
              </a:rPr>
              <a:t>ư</a:t>
            </a:r>
            <a:r>
              <a:rPr lang="en-US">
                <a:latin typeface="Tahoma" panose="020B0604030504040204" pitchFamily="34" charset="0"/>
                <a:ea typeface="Tahoma" panose="020B0604030504040204" pitchFamily="34" charset="0"/>
                <a:cs typeface="Tahoma" panose="020B0604030504040204" pitchFamily="34" charset="0"/>
              </a:rPr>
              <a:t>ợng giải mã của bộ giải mã trên phần cứng.</a:t>
            </a:r>
          </a:p>
          <a:p>
            <a:pPr marL="800013" lvl="1" indent="-342900">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13</a:t>
            </a:fld>
            <a:r>
              <a:rPr lang="en-SG" altLang="ko-KR"/>
              <a:t>/23</a:t>
            </a:r>
            <a:endParaRPr lang="ko-KR" altLang="en-US" dirty="0"/>
          </a:p>
        </p:txBody>
      </p:sp>
    </p:spTree>
    <p:extLst>
      <p:ext uri="{BB962C8B-B14F-4D97-AF65-F5344CB8AC3E}">
        <p14:creationId xmlns:p14="http://schemas.microsoft.com/office/powerpoint/2010/main" val="7752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B95C4822-41E8-4743-9D34-D7484D35CD18}"/>
              </a:ext>
            </a:extLst>
          </p:cNvPr>
          <p:cNvSpPr txBox="1"/>
          <p:nvPr/>
        </p:nvSpPr>
        <p:spPr>
          <a:xfrm>
            <a:off x="435168" y="1233747"/>
            <a:ext cx="2180405"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Ngôn ngữ</a:t>
            </a:r>
            <a:r>
              <a:rPr lang="en-US">
                <a:latin typeface="Tahoma" panose="020B0604030504040204" pitchFamily="34" charset="0"/>
                <a:ea typeface="Tahoma" panose="020B0604030504040204" pitchFamily="34" charset="0"/>
                <a:cs typeface="Tahoma" panose="020B0604030504040204" pitchFamily="34" charset="0"/>
              </a:rPr>
              <a:t>: python</a:t>
            </a:r>
          </a:p>
        </p:txBody>
      </p:sp>
      <p:pic>
        <p:nvPicPr>
          <p:cNvPr id="7" name="Picture 6">
            <a:extLst>
              <a:ext uri="{FF2B5EF4-FFF2-40B4-BE49-F238E27FC236}">
                <a16:creationId xmlns:a16="http://schemas.microsoft.com/office/drawing/2014/main" id="{BB47B911-8E33-49FC-931F-2EC366E41B81}"/>
              </a:ext>
            </a:extLst>
          </p:cNvPr>
          <p:cNvPicPr>
            <a:picLocks noChangeAspect="1"/>
          </p:cNvPicPr>
          <p:nvPr/>
        </p:nvPicPr>
        <p:blipFill>
          <a:blip r:embed="rId2"/>
          <a:stretch>
            <a:fillRect/>
          </a:stretch>
        </p:blipFill>
        <p:spPr>
          <a:xfrm>
            <a:off x="431776" y="1623799"/>
            <a:ext cx="4058406" cy="4199431"/>
          </a:xfrm>
          <a:prstGeom prst="rect">
            <a:avLst/>
          </a:prstGeom>
        </p:spPr>
      </p:pic>
      <p:sp>
        <p:nvSpPr>
          <p:cNvPr id="11" name="TextBox 10">
            <a:extLst>
              <a:ext uri="{FF2B5EF4-FFF2-40B4-BE49-F238E27FC236}">
                <a16:creationId xmlns:a16="http://schemas.microsoft.com/office/drawing/2014/main" id="{BB3923F0-7F99-41B9-BA80-6FD1AF5034EC}"/>
              </a:ext>
            </a:extLst>
          </p:cNvPr>
          <p:cNvSpPr txBox="1"/>
          <p:nvPr/>
        </p:nvSpPr>
        <p:spPr>
          <a:xfrm>
            <a:off x="1512834" y="6008050"/>
            <a:ext cx="1414170"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mềm</a:t>
            </a:r>
          </a:p>
        </p:txBody>
      </p:sp>
      <p:pic>
        <p:nvPicPr>
          <p:cNvPr id="17" name="Picture 16">
            <a:extLst>
              <a:ext uri="{FF2B5EF4-FFF2-40B4-BE49-F238E27FC236}">
                <a16:creationId xmlns:a16="http://schemas.microsoft.com/office/drawing/2014/main" id="{419858E4-F5F0-4468-850C-2004D875B486}"/>
              </a:ext>
            </a:extLst>
          </p:cNvPr>
          <p:cNvPicPr>
            <a:picLocks noChangeAspect="1"/>
          </p:cNvPicPr>
          <p:nvPr/>
        </p:nvPicPr>
        <p:blipFill>
          <a:blip r:embed="rId3"/>
          <a:stretch>
            <a:fillRect/>
          </a:stretch>
        </p:blipFill>
        <p:spPr>
          <a:xfrm>
            <a:off x="4572000" y="1340768"/>
            <a:ext cx="4275747" cy="3062978"/>
          </a:xfrm>
          <a:prstGeom prst="rect">
            <a:avLst/>
          </a:prstGeom>
        </p:spPr>
      </p:pic>
      <p:sp>
        <p:nvSpPr>
          <p:cNvPr id="18" name="TextBox 17">
            <a:extLst>
              <a:ext uri="{FF2B5EF4-FFF2-40B4-BE49-F238E27FC236}">
                <a16:creationId xmlns:a16="http://schemas.microsoft.com/office/drawing/2014/main" id="{B3F0B312-3171-4DAC-B4EA-1A009C48EB64}"/>
              </a:ext>
            </a:extLst>
          </p:cNvPr>
          <p:cNvSpPr txBox="1"/>
          <p:nvPr/>
        </p:nvSpPr>
        <p:spPr>
          <a:xfrm>
            <a:off x="6317704" y="6008050"/>
            <a:ext cx="1417376"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cứng</a:t>
            </a:r>
          </a:p>
        </p:txBody>
      </p:sp>
      <p:sp>
        <p:nvSpPr>
          <p:cNvPr id="19" name="TextBox 18">
            <a:extLst>
              <a:ext uri="{FF2B5EF4-FFF2-40B4-BE49-F238E27FC236}">
                <a16:creationId xmlns:a16="http://schemas.microsoft.com/office/drawing/2014/main" id="{739C0FD1-4150-409F-A42C-53B0D5DDDDF9}"/>
              </a:ext>
            </a:extLst>
          </p:cNvPr>
          <p:cNvSpPr txBox="1"/>
          <p:nvPr/>
        </p:nvSpPr>
        <p:spPr>
          <a:xfrm>
            <a:off x="5580112" y="4505718"/>
            <a:ext cx="274626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CN structure</a:t>
            </a:r>
          </a:p>
        </p:txBody>
      </p:sp>
      <p:cxnSp>
        <p:nvCxnSpPr>
          <p:cNvPr id="9" name="Straight Connector 8">
            <a:extLst>
              <a:ext uri="{FF2B5EF4-FFF2-40B4-BE49-F238E27FC236}">
                <a16:creationId xmlns:a16="http://schemas.microsoft.com/office/drawing/2014/main" id="{9733652A-BC52-4DE0-8B24-67788953DEE4}"/>
              </a:ext>
            </a:extLst>
          </p:cNvPr>
          <p:cNvCxnSpPr>
            <a:cxnSpLocks/>
          </p:cNvCxnSpPr>
          <p:nvPr/>
        </p:nvCxnSpPr>
        <p:spPr>
          <a:xfrm>
            <a:off x="4600388" y="1221731"/>
            <a:ext cx="0" cy="50035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6F4B9519-C8B1-4E82-966F-744A36AA8BB2}" type="slidenum">
              <a:rPr lang="ko-KR" altLang="en-US" smtClean="0"/>
              <a:pPr/>
              <a:t>14</a:t>
            </a:fld>
            <a:r>
              <a:rPr lang="en-SG" altLang="ko-KR"/>
              <a:t>/23</a:t>
            </a:r>
            <a:endParaRPr lang="ko-KR" altLang="en-US" dirty="0"/>
          </a:p>
        </p:txBody>
      </p:sp>
    </p:spTree>
    <p:extLst>
      <p:ext uri="{BB962C8B-B14F-4D97-AF65-F5344CB8AC3E}">
        <p14:creationId xmlns:p14="http://schemas.microsoft.com/office/powerpoint/2010/main" val="173009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4" name="TextBox 3">
            <a:extLst>
              <a:ext uri="{FF2B5EF4-FFF2-40B4-BE49-F238E27FC236}">
                <a16:creationId xmlns:a16="http://schemas.microsoft.com/office/drawing/2014/main" id="{4FB621E4-F777-4985-BDE6-DE1620E1A17C}"/>
              </a:ext>
            </a:extLst>
          </p:cNvPr>
          <p:cNvSpPr txBox="1"/>
          <p:nvPr/>
        </p:nvSpPr>
        <p:spPr>
          <a:xfrm>
            <a:off x="1187624" y="4142594"/>
            <a:ext cx="7200800" cy="369460"/>
          </a:xfrm>
          <a:prstGeom prst="rect">
            <a:avLst/>
          </a:prstGeom>
          <a:noFill/>
        </p:spPr>
        <p:txBody>
          <a:bodyPr wrap="square" rtlCol="0">
            <a:spAutoFit/>
          </a:bodyPr>
          <a:lstStyle/>
          <a:p>
            <a:r>
              <a:rPr lang="en-US" b="1" i="1">
                <a:latin typeface="Tahoma" panose="020B0604030504040204" pitchFamily="34" charset="0"/>
                <a:ea typeface="Tahoma" panose="020B0604030504040204" pitchFamily="34" charset="0"/>
                <a:cs typeface="Tahoma" panose="020B0604030504040204" pitchFamily="34" charset="0"/>
              </a:rPr>
              <a:t>Trellis</a:t>
            </a:r>
            <a:r>
              <a:rPr lang="en-US">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Chuyển thông tin sang miền Delta, tính toán các cấu hình dạng l</a:t>
            </a:r>
            <a:r>
              <a:rPr lang="vi-VN" sz="1600">
                <a:latin typeface="Tahoma" panose="020B0604030504040204" pitchFamily="34" charset="0"/>
                <a:ea typeface="Tahoma" panose="020B0604030504040204" pitchFamily="34" charset="0"/>
                <a:cs typeface="Tahoma" panose="020B0604030504040204" pitchFamily="34" charset="0"/>
              </a:rPr>
              <a:t>ư</a:t>
            </a:r>
            <a:r>
              <a:rPr lang="en-US" sz="1600">
                <a:latin typeface="Tahoma" panose="020B0604030504040204" pitchFamily="34" charset="0"/>
                <a:ea typeface="Tahoma" panose="020B0604030504040204" pitchFamily="34" charset="0"/>
                <a:cs typeface="Tahoma" panose="020B0604030504040204" pitchFamily="34" charset="0"/>
              </a:rPr>
              <a:t>ới</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Object 5">
            <a:extLst>
              <a:ext uri="{FF2B5EF4-FFF2-40B4-BE49-F238E27FC236}">
                <a16:creationId xmlns:a16="http://schemas.microsoft.com/office/drawing/2014/main" id="{AD18E140-CDC8-48C9-83A9-D63430BA9549}"/>
              </a:ext>
            </a:extLst>
          </p:cNvPr>
          <p:cNvGraphicFramePr>
            <a:graphicFrameLocks noChangeAspect="1"/>
          </p:cNvGraphicFramePr>
          <p:nvPr>
            <p:extLst>
              <p:ext uri="{D42A27DB-BD31-4B8C-83A1-F6EECF244321}">
                <p14:modId xmlns:p14="http://schemas.microsoft.com/office/powerpoint/2010/main" val="4164359601"/>
              </p:ext>
            </p:extLst>
          </p:nvPr>
        </p:nvGraphicFramePr>
        <p:xfrm>
          <a:off x="2843808" y="2172139"/>
          <a:ext cx="2932113" cy="1679575"/>
        </p:xfrm>
        <a:graphic>
          <a:graphicData uri="http://schemas.openxmlformats.org/presentationml/2006/ole">
            <mc:AlternateContent xmlns:mc="http://schemas.openxmlformats.org/markup-compatibility/2006">
              <mc:Choice xmlns:v="urn:schemas-microsoft-com:vml" Requires="v">
                <p:oleObj spid="_x0000_s7189" name="Equation" r:id="rId3" imgW="2932282" imgH="1678924" progId="Equation.DSMT4">
                  <p:embed/>
                </p:oleObj>
              </mc:Choice>
              <mc:Fallback>
                <p:oleObj name="Equation" r:id="rId3" imgW="2932282" imgH="1678924" progId="Equation.DSMT4">
                  <p:embed/>
                  <p:pic>
                    <p:nvPicPr>
                      <p:cNvPr id="7" name="Object 6">
                        <a:extLst>
                          <a:ext uri="{FF2B5EF4-FFF2-40B4-BE49-F238E27FC236}">
                            <a16:creationId xmlns:a16="http://schemas.microsoft.com/office/drawing/2014/main" id="{CC968179-198E-4F83-B8CB-3983049099E4}"/>
                          </a:ext>
                        </a:extLst>
                      </p:cNvPr>
                      <p:cNvPicPr/>
                      <p:nvPr/>
                    </p:nvPicPr>
                    <p:blipFill>
                      <a:blip r:embed="rId4"/>
                      <a:stretch>
                        <a:fillRect/>
                      </a:stretch>
                    </p:blipFill>
                    <p:spPr>
                      <a:xfrm>
                        <a:off x="2843808" y="2172139"/>
                        <a:ext cx="2932113" cy="1679575"/>
                      </a:xfrm>
                      <a:prstGeom prst="rect">
                        <a:avLst/>
                      </a:prstGeom>
                    </p:spPr>
                  </p:pic>
                </p:oleObj>
              </mc:Fallback>
            </mc:AlternateContent>
          </a:graphicData>
        </a:graphic>
      </p:graphicFrame>
      <p:cxnSp>
        <p:nvCxnSpPr>
          <p:cNvPr id="7" name="Straight Connector 6">
            <a:extLst>
              <a:ext uri="{FF2B5EF4-FFF2-40B4-BE49-F238E27FC236}">
                <a16:creationId xmlns:a16="http://schemas.microsoft.com/office/drawing/2014/main" id="{249B67C1-F814-4DB2-8132-C2D0FB05940D}"/>
              </a:ext>
            </a:extLst>
          </p:cNvPr>
          <p:cNvCxnSpPr/>
          <p:nvPr/>
        </p:nvCxnSpPr>
        <p:spPr>
          <a:xfrm>
            <a:off x="4093841" y="2629461"/>
            <a:ext cx="4320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C507A0-1713-4AFE-B4BB-E5F90749C1C9}"/>
              </a:ext>
            </a:extLst>
          </p:cNvPr>
          <p:cNvCxnSpPr/>
          <p:nvPr/>
        </p:nvCxnSpPr>
        <p:spPr>
          <a:xfrm>
            <a:off x="4566281" y="2620317"/>
            <a:ext cx="4320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A9B87D0-C140-4821-92B9-360140C169FC}"/>
              </a:ext>
            </a:extLst>
          </p:cNvPr>
          <p:cNvCxnSpPr/>
          <p:nvPr/>
        </p:nvCxnSpPr>
        <p:spPr>
          <a:xfrm>
            <a:off x="4982447" y="2620317"/>
            <a:ext cx="47525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0CC16D-BD0E-43DA-9A32-B289F714B368}"/>
              </a:ext>
            </a:extLst>
          </p:cNvPr>
          <p:cNvCxnSpPr/>
          <p:nvPr/>
        </p:nvCxnSpPr>
        <p:spPr>
          <a:xfrm>
            <a:off x="4093841" y="2647749"/>
            <a:ext cx="432048" cy="36417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7C31121F-60C7-4060-8F56-FB39E7DB82F7}"/>
              </a:ext>
            </a:extLst>
          </p:cNvPr>
          <p:cNvCxnSpPr>
            <a:cxnSpLocks/>
          </p:cNvCxnSpPr>
          <p:nvPr/>
        </p:nvCxnSpPr>
        <p:spPr>
          <a:xfrm flipV="1">
            <a:off x="4525889" y="2647749"/>
            <a:ext cx="472440" cy="36417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F6857A01-51FC-4C53-883E-B9FC7EAE0450}"/>
              </a:ext>
            </a:extLst>
          </p:cNvPr>
          <p:cNvCxnSpPr>
            <a:cxnSpLocks/>
          </p:cNvCxnSpPr>
          <p:nvPr/>
        </p:nvCxnSpPr>
        <p:spPr>
          <a:xfrm>
            <a:off x="4998329" y="2656893"/>
            <a:ext cx="48796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69874FD-35F1-426F-944D-87A0B891D52D}"/>
              </a:ext>
            </a:extLst>
          </p:cNvPr>
          <p:cNvCxnSpPr/>
          <p:nvPr/>
        </p:nvCxnSpPr>
        <p:spPr>
          <a:xfrm flipV="1">
            <a:off x="4093841" y="3312965"/>
            <a:ext cx="432048" cy="288032"/>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A8473F77-06C2-4B7E-A19F-E0E6C2C72928}"/>
              </a:ext>
            </a:extLst>
          </p:cNvPr>
          <p:cNvCxnSpPr>
            <a:cxnSpLocks/>
          </p:cNvCxnSpPr>
          <p:nvPr/>
        </p:nvCxnSpPr>
        <p:spPr>
          <a:xfrm>
            <a:off x="4525889" y="3312965"/>
            <a:ext cx="472440" cy="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11245F2A-C8AB-415D-9E69-67EB7A2642AE}"/>
              </a:ext>
            </a:extLst>
          </p:cNvPr>
          <p:cNvCxnSpPr>
            <a:cxnSpLocks/>
          </p:cNvCxnSpPr>
          <p:nvPr/>
        </p:nvCxnSpPr>
        <p:spPr>
          <a:xfrm>
            <a:off x="4998329" y="3312702"/>
            <a:ext cx="494952" cy="360312"/>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3" name="Slide Number Placeholder 2"/>
          <p:cNvSpPr>
            <a:spLocks noGrp="1"/>
          </p:cNvSpPr>
          <p:nvPr>
            <p:ph type="sldNum" sz="quarter" idx="12"/>
          </p:nvPr>
        </p:nvSpPr>
        <p:spPr/>
        <p:txBody>
          <a:bodyPr/>
          <a:lstStyle/>
          <a:p>
            <a:fld id="{6F4B9519-C8B1-4E82-966F-744A36AA8BB2}" type="slidenum">
              <a:rPr lang="ko-KR" altLang="en-US" smtClean="0"/>
              <a:pPr/>
              <a:t>15</a:t>
            </a:fld>
            <a:r>
              <a:rPr lang="en-SG" altLang="ko-KR"/>
              <a:t>/23</a:t>
            </a:r>
            <a:endParaRPr lang="ko-KR" altLang="en-US" dirty="0"/>
          </a:p>
        </p:txBody>
      </p:sp>
    </p:spTree>
    <p:extLst>
      <p:ext uri="{BB962C8B-B14F-4D97-AF65-F5344CB8AC3E}">
        <p14:creationId xmlns:p14="http://schemas.microsoft.com/office/powerpoint/2010/main" val="66286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1. Thuật toán Trellis Min-Max (CN)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5" name="Picture 4">
            <a:extLst>
              <a:ext uri="{FF2B5EF4-FFF2-40B4-BE49-F238E27FC236}">
                <a16:creationId xmlns:a16="http://schemas.microsoft.com/office/drawing/2014/main" id="{7AA0AF63-9437-4846-A213-46992616F21E}"/>
              </a:ext>
            </a:extLst>
          </p:cNvPr>
          <p:cNvPicPr>
            <a:picLocks noChangeAspect="1"/>
          </p:cNvPicPr>
          <p:nvPr/>
        </p:nvPicPr>
        <p:blipFill>
          <a:blip r:embed="rId2"/>
          <a:stretch>
            <a:fillRect/>
          </a:stretch>
        </p:blipFill>
        <p:spPr>
          <a:xfrm>
            <a:off x="260772" y="1268760"/>
            <a:ext cx="4275747" cy="3062978"/>
          </a:xfrm>
          <a:prstGeom prst="rect">
            <a:avLst/>
          </a:prstGeom>
        </p:spPr>
      </p:pic>
      <p:pic>
        <p:nvPicPr>
          <p:cNvPr id="6" name="Picture 5">
            <a:extLst>
              <a:ext uri="{FF2B5EF4-FFF2-40B4-BE49-F238E27FC236}">
                <a16:creationId xmlns:a16="http://schemas.microsoft.com/office/drawing/2014/main" id="{875B7CEE-2A36-4376-9529-899861204C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4609" y="3568191"/>
            <a:ext cx="3663156" cy="2659176"/>
          </a:xfrm>
          <a:prstGeom prst="rect">
            <a:avLst/>
          </a:prstGeom>
          <a:noFill/>
          <a:ln>
            <a:noFill/>
          </a:ln>
        </p:spPr>
      </p:pic>
      <p:pic>
        <p:nvPicPr>
          <p:cNvPr id="7" name="Picture 6">
            <a:extLst>
              <a:ext uri="{FF2B5EF4-FFF2-40B4-BE49-F238E27FC236}">
                <a16:creationId xmlns:a16="http://schemas.microsoft.com/office/drawing/2014/main" id="{33E1D4D7-F292-4317-AE5B-E8BF48F9A3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28468" y="1412776"/>
            <a:ext cx="4215532" cy="1590953"/>
          </a:xfrm>
          <a:prstGeom prst="rect">
            <a:avLst/>
          </a:prstGeom>
          <a:noFill/>
          <a:ln>
            <a:noFill/>
          </a:ln>
        </p:spPr>
      </p:pic>
      <p:sp>
        <p:nvSpPr>
          <p:cNvPr id="8" name="TextBox 7">
            <a:extLst>
              <a:ext uri="{FF2B5EF4-FFF2-40B4-BE49-F238E27FC236}">
                <a16:creationId xmlns:a16="http://schemas.microsoft.com/office/drawing/2014/main" id="{1389B26E-7320-4774-972C-39B822B879C8}"/>
              </a:ext>
            </a:extLst>
          </p:cNvPr>
          <p:cNvSpPr txBox="1"/>
          <p:nvPr/>
        </p:nvSpPr>
        <p:spPr>
          <a:xfrm>
            <a:off x="1187624" y="4437112"/>
            <a:ext cx="274626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CN structure</a:t>
            </a:r>
          </a:p>
        </p:txBody>
      </p:sp>
      <p:sp>
        <p:nvSpPr>
          <p:cNvPr id="9" name="TextBox 8">
            <a:extLst>
              <a:ext uri="{FF2B5EF4-FFF2-40B4-BE49-F238E27FC236}">
                <a16:creationId xmlns:a16="http://schemas.microsoft.com/office/drawing/2014/main" id="{9C9A4908-A1A7-435A-BF68-1CCDD3E86F8C}"/>
              </a:ext>
            </a:extLst>
          </p:cNvPr>
          <p:cNvSpPr txBox="1"/>
          <p:nvPr/>
        </p:nvSpPr>
        <p:spPr>
          <a:xfrm>
            <a:off x="5873896" y="2924944"/>
            <a:ext cx="2324675"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Output Message Gen</a:t>
            </a:r>
          </a:p>
        </p:txBody>
      </p:sp>
      <p:sp>
        <p:nvSpPr>
          <p:cNvPr id="10" name="TextBox 9">
            <a:extLst>
              <a:ext uri="{FF2B5EF4-FFF2-40B4-BE49-F238E27FC236}">
                <a16:creationId xmlns:a16="http://schemas.microsoft.com/office/drawing/2014/main" id="{C583CE16-CA3F-4BAA-8C50-492D8477739F}"/>
              </a:ext>
            </a:extLst>
          </p:cNvPr>
          <p:cNvSpPr txBox="1"/>
          <p:nvPr/>
        </p:nvSpPr>
        <p:spPr>
          <a:xfrm>
            <a:off x="4793193" y="6193506"/>
            <a:ext cx="4305987"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Extra Column Gen for 1 symbol of GF(q)</a:t>
            </a: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16</a:t>
            </a:fld>
            <a:r>
              <a:rPr lang="en-SG" altLang="ko-KR"/>
              <a:t>/23</a:t>
            </a:r>
            <a:endParaRPr lang="ko-KR" altLang="en-US" dirty="0"/>
          </a:p>
        </p:txBody>
      </p:sp>
    </p:spTree>
    <p:extLst>
      <p:ext uri="{BB962C8B-B14F-4D97-AF65-F5344CB8AC3E}">
        <p14:creationId xmlns:p14="http://schemas.microsoft.com/office/powerpoint/2010/main" val="244242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2. Kiến trúc Layered Schedule</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B95C4822-41E8-4743-9D34-D7484D35CD18}"/>
              </a:ext>
            </a:extLst>
          </p:cNvPr>
          <p:cNvSpPr txBox="1"/>
          <p:nvPr/>
        </p:nvSpPr>
        <p:spPr>
          <a:xfrm>
            <a:off x="435168" y="1233747"/>
            <a:ext cx="2180405"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Ngôn ngữ</a:t>
            </a:r>
            <a:r>
              <a:rPr lang="en-US">
                <a:latin typeface="Tahoma" panose="020B0604030504040204" pitchFamily="34" charset="0"/>
                <a:ea typeface="Tahoma" panose="020B0604030504040204" pitchFamily="34" charset="0"/>
                <a:cs typeface="Tahoma" panose="020B0604030504040204" pitchFamily="34" charset="0"/>
              </a:rPr>
              <a:t>: python</a:t>
            </a:r>
          </a:p>
        </p:txBody>
      </p:sp>
      <p:sp>
        <p:nvSpPr>
          <p:cNvPr id="11" name="TextBox 10">
            <a:extLst>
              <a:ext uri="{FF2B5EF4-FFF2-40B4-BE49-F238E27FC236}">
                <a16:creationId xmlns:a16="http://schemas.microsoft.com/office/drawing/2014/main" id="{BB3923F0-7F99-41B9-BA80-6FD1AF5034EC}"/>
              </a:ext>
            </a:extLst>
          </p:cNvPr>
          <p:cNvSpPr txBox="1"/>
          <p:nvPr/>
        </p:nvSpPr>
        <p:spPr>
          <a:xfrm>
            <a:off x="1512834" y="6008050"/>
            <a:ext cx="1414170"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mềm</a:t>
            </a:r>
          </a:p>
        </p:txBody>
      </p:sp>
      <p:sp>
        <p:nvSpPr>
          <p:cNvPr id="18" name="TextBox 17">
            <a:extLst>
              <a:ext uri="{FF2B5EF4-FFF2-40B4-BE49-F238E27FC236}">
                <a16:creationId xmlns:a16="http://schemas.microsoft.com/office/drawing/2014/main" id="{B3F0B312-3171-4DAC-B4EA-1A009C48EB64}"/>
              </a:ext>
            </a:extLst>
          </p:cNvPr>
          <p:cNvSpPr txBox="1"/>
          <p:nvPr/>
        </p:nvSpPr>
        <p:spPr>
          <a:xfrm>
            <a:off x="6317704" y="6008050"/>
            <a:ext cx="1417376"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Phần cứng</a:t>
            </a:r>
          </a:p>
        </p:txBody>
      </p:sp>
      <p:sp>
        <p:nvSpPr>
          <p:cNvPr id="19" name="TextBox 18">
            <a:extLst>
              <a:ext uri="{FF2B5EF4-FFF2-40B4-BE49-F238E27FC236}">
                <a16:creationId xmlns:a16="http://schemas.microsoft.com/office/drawing/2014/main" id="{739C0FD1-4150-409F-A42C-53B0D5DDDDF9}"/>
              </a:ext>
            </a:extLst>
          </p:cNvPr>
          <p:cNvSpPr txBox="1"/>
          <p:nvPr/>
        </p:nvSpPr>
        <p:spPr>
          <a:xfrm>
            <a:off x="5260011" y="5466992"/>
            <a:ext cx="3305713" cy="338554"/>
          </a:xfrm>
          <a:prstGeom prst="rect">
            <a:avLst/>
          </a:prstGeom>
          <a:noFill/>
        </p:spPr>
        <p:txBody>
          <a:bodyPr wrap="non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Decoder structure</a:t>
            </a:r>
          </a:p>
        </p:txBody>
      </p:sp>
      <p:pic>
        <p:nvPicPr>
          <p:cNvPr id="10" name="Picture 9">
            <a:extLst>
              <a:ext uri="{FF2B5EF4-FFF2-40B4-BE49-F238E27FC236}">
                <a16:creationId xmlns:a16="http://schemas.microsoft.com/office/drawing/2014/main" id="{484C7F26-1069-4AE7-AE8D-C896A1197A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9526" y="1767435"/>
            <a:ext cx="4292093" cy="3856818"/>
          </a:xfrm>
          <a:prstGeom prst="rect">
            <a:avLst/>
          </a:prstGeom>
          <a:noFill/>
          <a:ln>
            <a:noFill/>
          </a:ln>
        </p:spPr>
      </p:pic>
      <p:cxnSp>
        <p:nvCxnSpPr>
          <p:cNvPr id="9" name="Straight Connector 8">
            <a:extLst>
              <a:ext uri="{FF2B5EF4-FFF2-40B4-BE49-F238E27FC236}">
                <a16:creationId xmlns:a16="http://schemas.microsoft.com/office/drawing/2014/main" id="{9733652A-BC52-4DE0-8B24-67788953DEE4}"/>
              </a:ext>
            </a:extLst>
          </p:cNvPr>
          <p:cNvCxnSpPr>
            <a:cxnSpLocks/>
          </p:cNvCxnSpPr>
          <p:nvPr/>
        </p:nvCxnSpPr>
        <p:spPr>
          <a:xfrm>
            <a:off x="4600388" y="1221731"/>
            <a:ext cx="0" cy="500356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48B93F0-CDAC-426F-AE37-901D1051ED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3256" y="1221731"/>
            <a:ext cx="3959225" cy="4241165"/>
          </a:xfrm>
          <a:prstGeom prst="rect">
            <a:avLst/>
          </a:prstGeom>
          <a:noFill/>
          <a:ln>
            <a:noFill/>
          </a:ln>
        </p:spPr>
      </p:pic>
      <p:sp>
        <p:nvSpPr>
          <p:cNvPr id="3" name="Slide Number Placeholder 2"/>
          <p:cNvSpPr>
            <a:spLocks noGrp="1"/>
          </p:cNvSpPr>
          <p:nvPr>
            <p:ph type="sldNum" sz="quarter" idx="12"/>
          </p:nvPr>
        </p:nvSpPr>
        <p:spPr/>
        <p:txBody>
          <a:bodyPr/>
          <a:lstStyle/>
          <a:p>
            <a:fld id="{6F4B9519-C8B1-4E82-966F-744A36AA8BB2}" type="slidenum">
              <a:rPr lang="ko-KR" altLang="en-US" smtClean="0"/>
              <a:pPr/>
              <a:t>17</a:t>
            </a:fld>
            <a:r>
              <a:rPr lang="en-SG" altLang="ko-KR"/>
              <a:t>/23</a:t>
            </a:r>
            <a:endParaRPr lang="ko-KR" altLang="en-US" dirty="0"/>
          </a:p>
        </p:txBody>
      </p:sp>
    </p:spTree>
    <p:extLst>
      <p:ext uri="{BB962C8B-B14F-4D97-AF65-F5344CB8AC3E}">
        <p14:creationId xmlns:p14="http://schemas.microsoft.com/office/powerpoint/2010/main" val="3131774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2. Kiến trúc Layered Schedule</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19" name="TextBox 18">
            <a:extLst>
              <a:ext uri="{FF2B5EF4-FFF2-40B4-BE49-F238E27FC236}">
                <a16:creationId xmlns:a16="http://schemas.microsoft.com/office/drawing/2014/main" id="{739C0FD1-4150-409F-A42C-53B0D5DDDDF9}"/>
              </a:ext>
            </a:extLst>
          </p:cNvPr>
          <p:cNvSpPr txBox="1"/>
          <p:nvPr/>
        </p:nvSpPr>
        <p:spPr>
          <a:xfrm>
            <a:off x="755576" y="4221088"/>
            <a:ext cx="2404893" cy="584775"/>
          </a:xfrm>
          <a:prstGeom prst="rect">
            <a:avLst/>
          </a:prstGeom>
          <a:noFill/>
        </p:spPr>
        <p:txBody>
          <a:bodyPr wrap="square" rtlCol="0">
            <a:spAutoFit/>
          </a:bodyPr>
          <a:lstStyle/>
          <a:p>
            <a:r>
              <a:rPr lang="en-US" sz="1600" b="1">
                <a:latin typeface="Tahoma" panose="020B0604030504040204" pitchFamily="34" charset="0"/>
                <a:ea typeface="Tahoma" panose="020B0604030504040204" pitchFamily="34" charset="0"/>
                <a:cs typeface="Tahoma" panose="020B0604030504040204" pitchFamily="34" charset="0"/>
              </a:rPr>
              <a:t>Top level of Decoder structure</a:t>
            </a:r>
          </a:p>
        </p:txBody>
      </p:sp>
      <p:pic>
        <p:nvPicPr>
          <p:cNvPr id="12" name="Picture 11">
            <a:extLst>
              <a:ext uri="{FF2B5EF4-FFF2-40B4-BE49-F238E27FC236}">
                <a16:creationId xmlns:a16="http://schemas.microsoft.com/office/drawing/2014/main" id="{748B93F0-CDAC-426F-AE37-901D1051ED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822" y="1199963"/>
            <a:ext cx="2880320" cy="2855623"/>
          </a:xfrm>
          <a:prstGeom prst="rect">
            <a:avLst/>
          </a:prstGeom>
          <a:noFill/>
          <a:ln>
            <a:noFill/>
          </a:ln>
        </p:spPr>
      </p:pic>
      <p:pic>
        <p:nvPicPr>
          <p:cNvPr id="13" name="Picture 12">
            <a:extLst>
              <a:ext uri="{FF2B5EF4-FFF2-40B4-BE49-F238E27FC236}">
                <a16:creationId xmlns:a16="http://schemas.microsoft.com/office/drawing/2014/main" id="{FCED7BED-8B55-455F-8930-381C19662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99963"/>
            <a:ext cx="3676067" cy="2957835"/>
          </a:xfrm>
          <a:prstGeom prst="rect">
            <a:avLst/>
          </a:prstGeom>
          <a:noFill/>
          <a:ln>
            <a:noFill/>
          </a:ln>
        </p:spPr>
      </p:pic>
      <p:sp>
        <p:nvSpPr>
          <p:cNvPr id="3" name="TextBox 2">
            <a:extLst>
              <a:ext uri="{FF2B5EF4-FFF2-40B4-BE49-F238E27FC236}">
                <a16:creationId xmlns:a16="http://schemas.microsoft.com/office/drawing/2014/main" id="{252B832C-B17E-4A8A-8909-2E295D8B5C9E}"/>
              </a:ext>
            </a:extLst>
          </p:cNvPr>
          <p:cNvSpPr txBox="1"/>
          <p:nvPr/>
        </p:nvSpPr>
        <p:spPr>
          <a:xfrm>
            <a:off x="4586711" y="4288242"/>
            <a:ext cx="3358612"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Khối hoán vị và đảo hoán vị</a:t>
            </a:r>
          </a:p>
        </p:txBody>
      </p:sp>
      <p:cxnSp>
        <p:nvCxnSpPr>
          <p:cNvPr id="6" name="Straight Arrow Connector 5">
            <a:extLst>
              <a:ext uri="{FF2B5EF4-FFF2-40B4-BE49-F238E27FC236}">
                <a16:creationId xmlns:a16="http://schemas.microsoft.com/office/drawing/2014/main" id="{97BCE7D2-E83A-4BDB-A215-02E70C8C7BA5}"/>
              </a:ext>
            </a:extLst>
          </p:cNvPr>
          <p:cNvCxnSpPr>
            <a:cxnSpLocks/>
            <a:endCxn id="13" idx="1"/>
          </p:cNvCxnSpPr>
          <p:nvPr/>
        </p:nvCxnSpPr>
        <p:spPr>
          <a:xfrm flipV="1">
            <a:off x="2896455" y="2678881"/>
            <a:ext cx="1531529" cy="1020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C54A52-16A6-4B87-8058-80C2DAE6A088}"/>
              </a:ext>
            </a:extLst>
          </p:cNvPr>
          <p:cNvCxnSpPr>
            <a:cxnSpLocks/>
          </p:cNvCxnSpPr>
          <p:nvPr/>
        </p:nvCxnSpPr>
        <p:spPr>
          <a:xfrm>
            <a:off x="1406051" y="1990447"/>
            <a:ext cx="3021933" cy="5229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F4B9519-C8B1-4E82-966F-744A36AA8BB2}" type="slidenum">
              <a:rPr lang="ko-KR" altLang="en-US" smtClean="0"/>
              <a:pPr/>
              <a:t>18</a:t>
            </a:fld>
            <a:r>
              <a:rPr lang="en-SG" altLang="ko-KR"/>
              <a:t>/23</a:t>
            </a:r>
            <a:endParaRPr lang="ko-KR" altLang="en-US" dirty="0"/>
          </a:p>
        </p:txBody>
      </p:sp>
    </p:spTree>
    <p:extLst>
      <p:ext uri="{BB962C8B-B14F-4D97-AF65-F5344CB8AC3E}">
        <p14:creationId xmlns:p14="http://schemas.microsoft.com/office/powerpoint/2010/main" val="68870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3. Đánh giá chất l</a:t>
            </a:r>
            <a:r>
              <a:rPr lang="vi-VN" altLang="ko-KR" sz="32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ợng thuật toán giải mã</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9" name="Picture 8">
            <a:extLst>
              <a:ext uri="{FF2B5EF4-FFF2-40B4-BE49-F238E27FC236}">
                <a16:creationId xmlns:a16="http://schemas.microsoft.com/office/drawing/2014/main" id="{E40BC560-3BEC-415F-BE11-2C10708B4A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39364"/>
            <a:ext cx="7272808" cy="3744416"/>
          </a:xfrm>
          <a:prstGeom prst="rect">
            <a:avLst/>
          </a:prstGeom>
          <a:noFill/>
          <a:ln>
            <a:noFill/>
          </a:ln>
        </p:spPr>
      </p:pic>
      <p:sp>
        <p:nvSpPr>
          <p:cNvPr id="8" name="Rectangle 7">
            <a:extLst>
              <a:ext uri="{FF2B5EF4-FFF2-40B4-BE49-F238E27FC236}">
                <a16:creationId xmlns:a16="http://schemas.microsoft.com/office/drawing/2014/main" id="{BE596E2B-0F44-4BC9-AEC0-DB7503F302CA}"/>
              </a:ext>
            </a:extLst>
          </p:cNvPr>
          <p:cNvSpPr/>
          <p:nvPr/>
        </p:nvSpPr>
        <p:spPr>
          <a:xfrm>
            <a:off x="1115616" y="5083780"/>
            <a:ext cx="6408712" cy="866904"/>
          </a:xfrm>
          <a:prstGeom prst="rect">
            <a:avLst/>
          </a:prstGeom>
        </p:spPr>
        <p:txBody>
          <a:bodyPr wrap="square">
            <a:spAutoFit/>
          </a:bodyPr>
          <a:lstStyle/>
          <a:p>
            <a:pPr marL="457200" algn="ctr">
              <a:lnSpc>
                <a:spcPct val="150000"/>
              </a:lnSpc>
              <a:spcAft>
                <a:spcPts val="0"/>
              </a:spcAft>
            </a:pPr>
            <a:r>
              <a:rPr lang="en-US" sz="1800" b="1">
                <a:latin typeface="Tahoma" panose="020B0604030504040204" pitchFamily="34" charset="0"/>
                <a:ea typeface="Tahoma" panose="020B0604030504040204" pitchFamily="34" charset="0"/>
                <a:cs typeface="Tahoma" panose="020B0604030504040204" pitchFamily="34" charset="0"/>
              </a:rPr>
              <a:t>Sơ đồ mô phỏng đánh giá chất lượng </a:t>
            </a:r>
          </a:p>
          <a:p>
            <a:pPr marL="457200" algn="ctr">
              <a:lnSpc>
                <a:spcPct val="150000"/>
              </a:lnSpc>
              <a:spcAft>
                <a:spcPts val="0"/>
              </a:spcAft>
            </a:pPr>
            <a:r>
              <a:rPr lang="en-US" sz="1800" b="1">
                <a:latin typeface="Tahoma" panose="020B0604030504040204" pitchFamily="34" charset="0"/>
                <a:ea typeface="Tahoma" panose="020B0604030504040204" pitchFamily="34" charset="0"/>
                <a:cs typeface="Tahoma" panose="020B0604030504040204" pitchFamily="34" charset="0"/>
              </a:rPr>
              <a:t>thuật toán giải mã (phần mềm)</a:t>
            </a:r>
            <a:endParaRPr lang="en-US" sz="1800" b="1">
              <a:effectLst/>
              <a:latin typeface="Tahoma" panose="020B0604030504040204" pitchFamily="34" charset="0"/>
              <a:ea typeface="Tahoma" panose="020B0604030504040204" pitchFamily="34" charset="0"/>
              <a:cs typeface="Tahoma" panose="020B0604030504040204" pitchFamily="34" charset="0"/>
            </a:endParaRP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19</a:t>
            </a:fld>
            <a:r>
              <a:rPr lang="en-SG" altLang="ko-KR"/>
              <a:t>/23</a:t>
            </a:r>
            <a:endParaRPr lang="ko-KR" altLang="en-US" dirty="0"/>
          </a:p>
        </p:txBody>
      </p:sp>
    </p:spTree>
    <p:extLst>
      <p:ext uri="{BB962C8B-B14F-4D97-AF65-F5344CB8AC3E}">
        <p14:creationId xmlns:p14="http://schemas.microsoft.com/office/powerpoint/2010/main" val="257091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Giới thiệu đề tài</a:t>
            </a:r>
            <a:endParaRPr lang="ko-KR" altLang="en-US" sz="3600" dirty="0">
              <a:solidFill>
                <a:schemeClr val="bg1"/>
              </a:solidFill>
              <a:latin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51520" y="1412776"/>
            <a:ext cx="8424936" cy="1052737"/>
          </a:xfrm>
        </p:spPr>
        <p:txBody>
          <a:bodyPr>
            <a:normAutofit/>
          </a:bodyPr>
          <a:lstStyle/>
          <a:p>
            <a:pPr algn="just">
              <a:buFont typeface="Wingdings" panose="05000000000000000000" pitchFamily="2" charset="2"/>
              <a:buChar char="Ø"/>
            </a:pPr>
            <a:r>
              <a:rPr lang="en-US" altLang="ko-KR" sz="2000">
                <a:latin typeface="Tahoma" panose="020B0604030504040204" pitchFamily="34" charset="0"/>
                <a:ea typeface="Tahoma" panose="020B0604030504040204" pitchFamily="34" charset="0"/>
                <a:cs typeface="Tahoma" panose="020B0604030504040204" pitchFamily="34" charset="0"/>
              </a:rPr>
              <a:t>Đề tài: </a:t>
            </a:r>
            <a:r>
              <a:rPr lang="en-US" altLang="ko-KR" sz="20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p>
        </p:txBody>
      </p:sp>
      <p:sp>
        <p:nvSpPr>
          <p:cNvPr id="12" name="TextBox 11">
            <a:extLst>
              <a:ext uri="{FF2B5EF4-FFF2-40B4-BE49-F238E27FC236}">
                <a16:creationId xmlns:a16="http://schemas.microsoft.com/office/drawing/2014/main" id="{DE09769C-A74A-47E5-A8AF-48A316796BA2}"/>
              </a:ext>
            </a:extLst>
          </p:cNvPr>
          <p:cNvSpPr txBox="1"/>
          <p:nvPr/>
        </p:nvSpPr>
        <p:spPr>
          <a:xfrm>
            <a:off x="539552" y="2348880"/>
            <a:ext cx="7848872" cy="1200329"/>
          </a:xfrm>
          <a:prstGeom prst="rect">
            <a:avLst/>
          </a:prstGeom>
          <a:noFill/>
        </p:spPr>
        <p:txBody>
          <a:bodyPr wrap="square" rtlCol="0">
            <a:spAutoFit/>
          </a:bodyPr>
          <a:lstStyle/>
          <a:p>
            <a:pPr marL="342900" indent="-342900">
              <a:buFont typeface="Wingdings" panose="05000000000000000000" pitchFamily="2" charset="2"/>
              <a:buChar char="v"/>
            </a:pPr>
            <a:r>
              <a:rPr lang="en-US" sz="1800">
                <a:latin typeface="Tahoma" panose="020B0604030504040204" pitchFamily="34" charset="0"/>
                <a:ea typeface="Tahoma" panose="020B0604030504040204" pitchFamily="34" charset="0"/>
                <a:cs typeface="Tahoma" panose="020B0604030504040204" pitchFamily="34" charset="0"/>
              </a:rPr>
              <a:t>Nội dung nghiên cứu:</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Cấu trúc và ph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pháp xây dựng mã kênh NB-LDPC</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Thuật toán giải mã Min-Max</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Thiết kế khối giải mã trên FPGA</a:t>
            </a:r>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pPr/>
              <a:t>2</a:t>
            </a:fld>
            <a:r>
              <a:rPr lang="en-SG" altLang="ko-KR"/>
              <a:t>/23</a:t>
            </a:r>
            <a:endParaRPr lang="ko-KR" altLang="en-US" dirty="0"/>
          </a:p>
        </p:txBody>
      </p:sp>
    </p:spTree>
    <p:extLst>
      <p:ext uri="{BB962C8B-B14F-4D97-AF65-F5344CB8AC3E}">
        <p14:creationId xmlns:p14="http://schemas.microsoft.com/office/powerpoint/2010/main" val="156623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3. Đánh giá chất l</a:t>
            </a:r>
            <a:r>
              <a:rPr lang="vi-VN" altLang="ko-KR" sz="320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ợng thuật toán giải mã</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pic>
        <p:nvPicPr>
          <p:cNvPr id="5" name="Picture 4">
            <a:extLst>
              <a:ext uri="{FF2B5EF4-FFF2-40B4-BE49-F238E27FC236}">
                <a16:creationId xmlns:a16="http://schemas.microsoft.com/office/drawing/2014/main" id="{63C72768-C833-4140-8661-4EFCBDEEF2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0128" y="1531303"/>
            <a:ext cx="4032447" cy="2808311"/>
          </a:xfrm>
          <a:prstGeom prst="rect">
            <a:avLst/>
          </a:prstGeom>
          <a:noFill/>
          <a:ln>
            <a:noFill/>
          </a:ln>
        </p:spPr>
      </p:pic>
      <p:sp>
        <p:nvSpPr>
          <p:cNvPr id="4" name="Rectangle 3">
            <a:extLst>
              <a:ext uri="{FF2B5EF4-FFF2-40B4-BE49-F238E27FC236}">
                <a16:creationId xmlns:a16="http://schemas.microsoft.com/office/drawing/2014/main" id="{E2DF4998-4B2F-4283-9B36-41218E916A59}"/>
              </a:ext>
            </a:extLst>
          </p:cNvPr>
          <p:cNvSpPr/>
          <p:nvPr/>
        </p:nvSpPr>
        <p:spPr>
          <a:xfrm>
            <a:off x="-324544" y="4509120"/>
            <a:ext cx="4391472" cy="694742"/>
          </a:xfrm>
          <a:prstGeom prst="rect">
            <a:avLst/>
          </a:prstGeom>
        </p:spPr>
        <p:txBody>
          <a:bodyPr wrap="square">
            <a:spAutoFit/>
          </a:bodyPr>
          <a:lstStyle/>
          <a:p>
            <a:pPr marL="540385" algn="ctr">
              <a:lnSpc>
                <a:spcPct val="150000"/>
              </a:lnSpc>
              <a:spcAft>
                <a:spcPts val="0"/>
              </a:spcAft>
            </a:pPr>
            <a:r>
              <a:rPr lang="en-US" sz="1400" b="1">
                <a:latin typeface="Tahoma" panose="020B0604030504040204" pitchFamily="34" charset="0"/>
                <a:ea typeface="Tahoma" panose="020B0604030504040204" pitchFamily="34" charset="0"/>
                <a:cs typeface="Tahoma" panose="020B0604030504040204" pitchFamily="34" charset="0"/>
              </a:rPr>
              <a:t>Chòm sao tín hiệu BPSK với các mức tỉ</a:t>
            </a:r>
          </a:p>
          <a:p>
            <a:pPr marL="540385" algn="ctr">
              <a:lnSpc>
                <a:spcPct val="150000"/>
              </a:lnSpc>
              <a:spcAft>
                <a:spcPts val="0"/>
              </a:spcAft>
            </a:pPr>
            <a:r>
              <a:rPr lang="en-US" sz="1400" b="1">
                <a:latin typeface="Tahoma" panose="020B0604030504040204" pitchFamily="34" charset="0"/>
                <a:ea typeface="Tahoma" panose="020B0604030504040204" pitchFamily="34" charset="0"/>
                <a:cs typeface="Tahoma" panose="020B0604030504040204" pitchFamily="34" charset="0"/>
              </a:rPr>
              <a:t>lệ công suất tín hiệu trên tạp âm</a:t>
            </a:r>
            <a:endParaRPr lang="en-US" sz="1400" b="1">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A886850-E362-484A-94F6-0309ED328909}"/>
              </a:ext>
            </a:extLst>
          </p:cNvPr>
          <p:cNvSpPr txBox="1"/>
          <p:nvPr/>
        </p:nvSpPr>
        <p:spPr>
          <a:xfrm>
            <a:off x="719571" y="5589240"/>
            <a:ext cx="7866563" cy="923714"/>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Nhận xét:</a:t>
            </a:r>
          </a:p>
          <a:p>
            <a:pPr marL="800013" lvl="1" indent="-342900">
              <a:buFont typeface="Arial" panose="020B0604020202020204" pitchFamily="34" charset="0"/>
              <a:buChar char="•"/>
            </a:pPr>
            <a:r>
              <a:rPr lang="vi-VN"/>
              <a:t>Sử dụng mã kênh để bảo vệ có tỉ lệ lỗi bit thấp hơn nhiều so với khi không sử dụng.</a:t>
            </a:r>
            <a:endParaRPr lang="en-US" b="1">
              <a:latin typeface="Tahoma" panose="020B0604030504040204" pitchFamily="34" charset="0"/>
              <a:ea typeface="Tahoma" panose="020B0604030504040204" pitchFamily="34" charset="0"/>
              <a:cs typeface="Tahoma" panose="020B0604030504040204" pitchFamily="34" charset="0"/>
            </a:endParaRPr>
          </a:p>
        </p:txBody>
      </p:sp>
      <p:pic>
        <p:nvPicPr>
          <p:cNvPr id="15" name="Picture 14">
            <a:extLst>
              <a:ext uri="{FF2B5EF4-FFF2-40B4-BE49-F238E27FC236}">
                <a16:creationId xmlns:a16="http://schemas.microsoft.com/office/drawing/2014/main" id="{F1B2577C-A798-424A-A950-833D4BF86769}"/>
              </a:ext>
            </a:extLst>
          </p:cNvPr>
          <p:cNvPicPr>
            <a:picLocks noChangeAspect="1"/>
          </p:cNvPicPr>
          <p:nvPr/>
        </p:nvPicPr>
        <p:blipFill>
          <a:blip r:embed="rId3"/>
          <a:stretch>
            <a:fillRect/>
          </a:stretch>
        </p:blipFill>
        <p:spPr>
          <a:xfrm>
            <a:off x="4518959" y="1187620"/>
            <a:ext cx="4067175" cy="3495675"/>
          </a:xfrm>
          <a:prstGeom prst="rect">
            <a:avLst/>
          </a:prstGeom>
        </p:spPr>
      </p:pic>
      <p:sp>
        <p:nvSpPr>
          <p:cNvPr id="7" name="Rectangle 6">
            <a:extLst>
              <a:ext uri="{FF2B5EF4-FFF2-40B4-BE49-F238E27FC236}">
                <a16:creationId xmlns:a16="http://schemas.microsoft.com/office/drawing/2014/main" id="{CBE5F38B-46EF-4C41-BE38-E8C08BD1D79A}"/>
              </a:ext>
            </a:extLst>
          </p:cNvPr>
          <p:cNvSpPr/>
          <p:nvPr/>
        </p:nvSpPr>
        <p:spPr>
          <a:xfrm>
            <a:off x="3707904" y="4621859"/>
            <a:ext cx="5902047" cy="523220"/>
          </a:xfrm>
          <a:prstGeom prst="rect">
            <a:avLst/>
          </a:prstGeom>
        </p:spPr>
        <p:txBody>
          <a:bodyPr wrap="square">
            <a:spAutoFit/>
          </a:bodyPr>
          <a:lstStyle/>
          <a:p>
            <a:pPr algn="ctr"/>
            <a:r>
              <a:rPr lang="vi-VN" sz="1400" b="1"/>
              <a:t>So sánh tỉ lệ lỗi bit (BER) </a:t>
            </a:r>
            <a:endParaRPr lang="en-US" sz="1400" b="1"/>
          </a:p>
          <a:p>
            <a:pPr algn="ctr"/>
            <a:r>
              <a:rPr lang="vi-VN" sz="1400" b="1"/>
              <a:t>khi sử dụng mã kênh</a:t>
            </a:r>
            <a:r>
              <a:rPr lang="en-US" sz="1400" b="1"/>
              <a:t> </a:t>
            </a:r>
            <a:r>
              <a:rPr lang="vi-VN" sz="1400" b="1"/>
              <a:t>và khi không sử dụng</a:t>
            </a:r>
            <a:endParaRPr lang="en-US" sz="1400" b="1"/>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20</a:t>
            </a:fld>
            <a:r>
              <a:rPr lang="en-SG" altLang="ko-KR"/>
              <a:t>/23</a:t>
            </a:r>
            <a:endParaRPr lang="ko-KR" altLang="en-US" dirty="0"/>
          </a:p>
        </p:txBody>
      </p:sp>
    </p:spTree>
    <p:extLst>
      <p:ext uri="{BB962C8B-B14F-4D97-AF65-F5344CB8AC3E}">
        <p14:creationId xmlns:p14="http://schemas.microsoft.com/office/powerpoint/2010/main" val="76618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4.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Đánh</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chất</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lượng</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bô</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giải</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mã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trên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phần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8" name="Rectangle 7">
            <a:extLst>
              <a:ext uri="{FF2B5EF4-FFF2-40B4-BE49-F238E27FC236}">
                <a16:creationId xmlns:a16="http://schemas.microsoft.com/office/drawing/2014/main" id="{BE596E2B-0F44-4BC9-AEC0-DB7503F302CA}"/>
              </a:ext>
            </a:extLst>
          </p:cNvPr>
          <p:cNvSpPr/>
          <p:nvPr/>
        </p:nvSpPr>
        <p:spPr>
          <a:xfrm>
            <a:off x="179512" y="5589240"/>
            <a:ext cx="8733602" cy="411459"/>
          </a:xfrm>
          <a:prstGeom prst="rect">
            <a:avLst/>
          </a:prstGeom>
        </p:spPr>
        <p:txBody>
          <a:bodyPr wrap="square">
            <a:spAutoFit/>
          </a:bodyPr>
          <a:lstStyle/>
          <a:p>
            <a:pPr marL="457200" algn="ctr">
              <a:lnSpc>
                <a:spcPct val="150000"/>
              </a:lnSpc>
              <a:spcAft>
                <a:spcPts val="0"/>
              </a:spcAft>
            </a:pPr>
            <a:r>
              <a:rPr lang="en-US" sz="1600" b="1">
                <a:latin typeface="Tahoma" panose="020B0604030504040204" pitchFamily="34" charset="0"/>
                <a:ea typeface="Tahoma" panose="020B0604030504040204" pitchFamily="34" charset="0"/>
                <a:cs typeface="Tahoma" panose="020B0604030504040204" pitchFamily="34" charset="0"/>
              </a:rPr>
              <a:t>Sơ đồ mô phỏng đánh giá chất lượng bộ giải mã đã thiết kế trên phần c</a:t>
            </a:r>
            <a:r>
              <a:rPr lang="vi-VN" sz="1600" b="1">
                <a:latin typeface="Tahoma" panose="020B0604030504040204" pitchFamily="34" charset="0"/>
                <a:ea typeface="Tahoma" panose="020B0604030504040204" pitchFamily="34" charset="0"/>
                <a:cs typeface="Tahoma" panose="020B0604030504040204" pitchFamily="34" charset="0"/>
              </a:rPr>
              <a:t>ư</a:t>
            </a:r>
            <a:r>
              <a:rPr lang="en-US" sz="1600" b="1">
                <a:latin typeface="Tahoma" panose="020B0604030504040204" pitchFamily="34" charset="0"/>
                <a:ea typeface="Tahoma" panose="020B0604030504040204" pitchFamily="34" charset="0"/>
                <a:cs typeface="Tahoma" panose="020B0604030504040204" pitchFamily="34" charset="0"/>
              </a:rPr>
              <a:t>́ng</a:t>
            </a:r>
          </a:p>
        </p:txBody>
      </p:sp>
      <p:pic>
        <p:nvPicPr>
          <p:cNvPr id="5" name="Picture 4">
            <a:extLst>
              <a:ext uri="{FF2B5EF4-FFF2-40B4-BE49-F238E27FC236}">
                <a16:creationId xmlns:a16="http://schemas.microsoft.com/office/drawing/2014/main" id="{31BB81A9-B4E1-4B86-9903-AE90EC356F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2861945" cy="1670050"/>
          </a:xfrm>
          <a:prstGeom prst="rect">
            <a:avLst/>
          </a:prstGeom>
          <a:noFill/>
          <a:ln>
            <a:noFill/>
          </a:ln>
        </p:spPr>
      </p:pic>
      <p:sp>
        <p:nvSpPr>
          <p:cNvPr id="4" name="Rectangle 3">
            <a:extLst>
              <a:ext uri="{FF2B5EF4-FFF2-40B4-BE49-F238E27FC236}">
                <a16:creationId xmlns:a16="http://schemas.microsoft.com/office/drawing/2014/main" id="{03F75749-D89C-4D8A-A55B-859A13F973BF}"/>
              </a:ext>
            </a:extLst>
          </p:cNvPr>
          <p:cNvSpPr/>
          <p:nvPr/>
        </p:nvSpPr>
        <p:spPr>
          <a:xfrm>
            <a:off x="763264" y="2950226"/>
            <a:ext cx="1550424" cy="369332"/>
          </a:xfrm>
          <a:prstGeom prst="rect">
            <a:avLst/>
          </a:prstGeom>
        </p:spPr>
        <p:txBody>
          <a:bodyPr wrap="none">
            <a:spAutoFit/>
          </a:bodyPr>
          <a:lstStyle/>
          <a:p>
            <a:r>
              <a:rPr lang="vi-VN" sz="1800" b="1">
                <a:latin typeface="Times New Roman" panose="02020603050405020304" pitchFamily="18" charset="0"/>
                <a:ea typeface="Calibri" panose="020F0502020204030204" pitchFamily="34" charset="0"/>
              </a:rPr>
              <a:t>Khối Decoder</a:t>
            </a:r>
            <a:endParaRPr lang="en-US" b="1"/>
          </a:p>
        </p:txBody>
      </p:sp>
      <p:pic>
        <p:nvPicPr>
          <p:cNvPr id="10" name="Picture 9">
            <a:extLst>
              <a:ext uri="{FF2B5EF4-FFF2-40B4-BE49-F238E27FC236}">
                <a16:creationId xmlns:a16="http://schemas.microsoft.com/office/drawing/2014/main" id="{0617E6E4-93F6-402A-989D-DE368A6029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60394" y="1196752"/>
            <a:ext cx="5752720" cy="4115762"/>
          </a:xfrm>
          <a:prstGeom prst="rect">
            <a:avLst/>
          </a:prstGeom>
          <a:noFill/>
          <a:ln>
            <a:noFill/>
          </a:ln>
        </p:spPr>
      </p:pic>
      <p:sp>
        <p:nvSpPr>
          <p:cNvPr id="3" name="Slide Number Placeholder 2"/>
          <p:cNvSpPr>
            <a:spLocks noGrp="1"/>
          </p:cNvSpPr>
          <p:nvPr>
            <p:ph type="sldNum" sz="quarter" idx="12"/>
          </p:nvPr>
        </p:nvSpPr>
        <p:spPr/>
        <p:txBody>
          <a:bodyPr/>
          <a:lstStyle/>
          <a:p>
            <a:fld id="{6F4B9519-C8B1-4E82-966F-744A36AA8BB2}" type="slidenum">
              <a:rPr lang="ko-KR" altLang="en-US" smtClean="0"/>
              <a:pPr/>
              <a:t>21</a:t>
            </a:fld>
            <a:r>
              <a:rPr lang="en-SG" altLang="ko-KR"/>
              <a:t>/23</a:t>
            </a:r>
            <a:endParaRPr lang="ko-KR" altLang="en-US" dirty="0"/>
          </a:p>
        </p:txBody>
      </p:sp>
    </p:spTree>
    <p:extLst>
      <p:ext uri="{BB962C8B-B14F-4D97-AF65-F5344CB8AC3E}">
        <p14:creationId xmlns:p14="http://schemas.microsoft.com/office/powerpoint/2010/main" val="381831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4.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Đánh</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chất</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lượng</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bô</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giải</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mã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trên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phần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graphicFrame>
        <p:nvGraphicFramePr>
          <p:cNvPr id="4" name="Table 3">
            <a:extLst>
              <a:ext uri="{FF2B5EF4-FFF2-40B4-BE49-F238E27FC236}">
                <a16:creationId xmlns:a16="http://schemas.microsoft.com/office/drawing/2014/main" id="{03A4C84B-AF98-4E1C-99BF-0B8CBDF473E4}"/>
              </a:ext>
            </a:extLst>
          </p:cNvPr>
          <p:cNvGraphicFramePr>
            <a:graphicFrameLocks noGrp="1"/>
          </p:cNvGraphicFramePr>
          <p:nvPr>
            <p:extLst>
              <p:ext uri="{D42A27DB-BD31-4B8C-83A1-F6EECF244321}">
                <p14:modId xmlns:p14="http://schemas.microsoft.com/office/powerpoint/2010/main" val="712442488"/>
              </p:ext>
            </p:extLst>
          </p:nvPr>
        </p:nvGraphicFramePr>
        <p:xfrm>
          <a:off x="1331640" y="2204864"/>
          <a:ext cx="6696743" cy="2616983"/>
        </p:xfrm>
        <a:graphic>
          <a:graphicData uri="http://schemas.openxmlformats.org/drawingml/2006/table">
            <a:tbl>
              <a:tblPr firstRow="1" firstCol="1" bandRow="1">
                <a:tableStyleId>{5C22544A-7EE6-4342-B048-85BDC9FD1C3A}</a:tableStyleId>
              </a:tblPr>
              <a:tblGrid>
                <a:gridCol w="3073928">
                  <a:extLst>
                    <a:ext uri="{9D8B030D-6E8A-4147-A177-3AD203B41FA5}">
                      <a16:colId xmlns:a16="http://schemas.microsoft.com/office/drawing/2014/main" val="2206672545"/>
                    </a:ext>
                  </a:extLst>
                </a:gridCol>
                <a:gridCol w="1182858">
                  <a:extLst>
                    <a:ext uri="{9D8B030D-6E8A-4147-A177-3AD203B41FA5}">
                      <a16:colId xmlns:a16="http://schemas.microsoft.com/office/drawing/2014/main" val="3643469100"/>
                    </a:ext>
                  </a:extLst>
                </a:gridCol>
                <a:gridCol w="1063571">
                  <a:extLst>
                    <a:ext uri="{9D8B030D-6E8A-4147-A177-3AD203B41FA5}">
                      <a16:colId xmlns:a16="http://schemas.microsoft.com/office/drawing/2014/main" val="1579877589"/>
                    </a:ext>
                  </a:extLst>
                </a:gridCol>
                <a:gridCol w="1376386">
                  <a:extLst>
                    <a:ext uri="{9D8B030D-6E8A-4147-A177-3AD203B41FA5}">
                      <a16:colId xmlns:a16="http://schemas.microsoft.com/office/drawing/2014/main" val="1389481606"/>
                    </a:ext>
                  </a:extLst>
                </a:gridCol>
              </a:tblGrid>
              <a:tr h="282005">
                <a:tc gridSpan="4">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Device</a:t>
                      </a:r>
                      <a:r>
                        <a:rPr lang="vi-VN" sz="1200">
                          <a:effectLst/>
                          <a:latin typeface="Tahoma" panose="020B0604030504040204" pitchFamily="34" charset="0"/>
                          <a:ea typeface="Tahoma" panose="020B0604030504040204" pitchFamily="34" charset="0"/>
                          <a:cs typeface="Tahoma" panose="020B0604030504040204" pitchFamily="34" charset="0"/>
                        </a:rPr>
                        <a:t> Ultilization Summary</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5356795"/>
                  </a:ext>
                </a:extLst>
              </a:tr>
              <a:tr h="282005">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Logic</a:t>
                      </a:r>
                      <a:r>
                        <a:rPr lang="vi-VN" sz="1200">
                          <a:effectLst/>
                          <a:latin typeface="Tahoma" panose="020B0604030504040204" pitchFamily="34" charset="0"/>
                          <a:ea typeface="Tahoma" panose="020B0604030504040204" pitchFamily="34" charset="0"/>
                          <a:cs typeface="Tahoma" panose="020B0604030504040204" pitchFamily="34" charset="0"/>
                        </a:rPr>
                        <a:t> Ultilization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Used</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Avaiable</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Ultilization</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502651700"/>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Slice Registers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6753</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30064</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22</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701624484"/>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Slice LUTs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10113</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15032</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67</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81104969"/>
                  </a:ext>
                </a:extLst>
              </a:tr>
              <a:tr h="603479">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fully used LUT-FF pairs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5792</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11074</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52</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850869197"/>
                  </a:ext>
                </a:extLst>
              </a:tr>
              <a:tr h="282005">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bonded IOBs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186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3</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520035225"/>
                  </a:ext>
                </a:extLst>
              </a:tr>
              <a:tr h="603479">
                <a:tc>
                  <a:txBody>
                    <a:bodyPr/>
                    <a:lstStyle/>
                    <a:p>
                      <a:pPr algn="just">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Number</a:t>
                      </a:r>
                      <a:r>
                        <a:rPr lang="vi-VN" sz="1200">
                          <a:effectLst/>
                          <a:latin typeface="Tahoma" panose="020B0604030504040204" pitchFamily="34" charset="0"/>
                          <a:ea typeface="Tahoma" panose="020B0604030504040204" pitchFamily="34" charset="0"/>
                          <a:cs typeface="Tahoma" panose="020B0604030504040204" pitchFamily="34" charset="0"/>
                        </a:rPr>
                        <a:t> of BUFG/BUFGCTRLs</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8</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16</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r">
                        <a:lnSpc>
                          <a:spcPct val="150000"/>
                        </a:lnSpc>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50</a:t>
                      </a:r>
                      <a:r>
                        <a:rPr lang="vi-VN" sz="1200">
                          <a:effectLst/>
                          <a:latin typeface="Tahoma" panose="020B0604030504040204" pitchFamily="34" charset="0"/>
                          <a:ea typeface="Tahoma" panose="020B0604030504040204" pitchFamily="34" charset="0"/>
                          <a:cs typeface="Tahoma" panose="020B0604030504040204" pitchFamily="34" charset="0"/>
                        </a:rPr>
                        <a:t>%</a:t>
                      </a:r>
                      <a:endParaRPr lang="en-US" sz="140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141114616"/>
                  </a:ext>
                </a:extLst>
              </a:tr>
            </a:tbl>
          </a:graphicData>
        </a:graphic>
      </p:graphicFrame>
      <p:sp>
        <p:nvSpPr>
          <p:cNvPr id="6" name="Rectangle 5">
            <a:extLst>
              <a:ext uri="{FF2B5EF4-FFF2-40B4-BE49-F238E27FC236}">
                <a16:creationId xmlns:a16="http://schemas.microsoft.com/office/drawing/2014/main" id="{865F97D6-8EA7-4E46-90F6-E734FA560DFC}"/>
              </a:ext>
            </a:extLst>
          </p:cNvPr>
          <p:cNvSpPr/>
          <p:nvPr/>
        </p:nvSpPr>
        <p:spPr>
          <a:xfrm>
            <a:off x="1331640" y="5013176"/>
            <a:ext cx="6768751" cy="369332"/>
          </a:xfrm>
          <a:prstGeom prst="rect">
            <a:avLst/>
          </a:prstGeom>
        </p:spPr>
        <p:txBody>
          <a:bodyPr wrap="square">
            <a:spAutoFit/>
          </a:bodyPr>
          <a:lstStyle/>
          <a:p>
            <a:r>
              <a:rPr lang="vi-VN" sz="1800" b="1">
                <a:latin typeface="Times New Roman" panose="02020603050405020304" pitchFamily="18" charset="0"/>
                <a:ea typeface="Calibri" panose="020F0502020204030204" pitchFamily="34" charset="0"/>
              </a:rPr>
              <a:t>Tài nguyên sử dụng của khối giải mã đã thiết kế</a:t>
            </a:r>
            <a:r>
              <a:rPr lang="en-US" sz="1800" b="1">
                <a:latin typeface="Times New Roman" panose="02020603050405020304" pitchFamily="18" charset="0"/>
                <a:ea typeface="Calibri" panose="020F0502020204030204" pitchFamily="34" charset="0"/>
              </a:rPr>
              <a:t> trên chip sparta 6</a:t>
            </a:r>
            <a:endParaRPr lang="en-US" b="1"/>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22</a:t>
            </a:fld>
            <a:r>
              <a:rPr lang="en-SG" altLang="ko-KR"/>
              <a:t>/23</a:t>
            </a:r>
            <a:endParaRPr lang="ko-KR" altLang="en-US" dirty="0"/>
          </a:p>
        </p:txBody>
      </p:sp>
    </p:spTree>
    <p:extLst>
      <p:ext uri="{BB962C8B-B14F-4D97-AF65-F5344CB8AC3E}">
        <p14:creationId xmlns:p14="http://schemas.microsoft.com/office/powerpoint/2010/main" val="143631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4.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Đánh</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chất</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lượng</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bô</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giải</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mã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trên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phần</a:t>
            </a:r>
            <a:r>
              <a:rPr lang="en-US" altLang="ko-KR" sz="3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200" dirty="0" err="1">
                <a:solidFill>
                  <a:schemeClr val="bg1"/>
                </a:solidFill>
                <a:latin typeface="Tahoma" panose="020B0604030504040204" pitchFamily="34" charset="0"/>
                <a:ea typeface="Tahoma" panose="020B0604030504040204" pitchFamily="34" charset="0"/>
                <a:cs typeface="Tahoma" panose="020B0604030504040204" pitchFamily="34" charset="0"/>
              </a:rPr>
              <a:t>cứng</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8" name="Rectangle 7">
            <a:extLst>
              <a:ext uri="{FF2B5EF4-FFF2-40B4-BE49-F238E27FC236}">
                <a16:creationId xmlns:a16="http://schemas.microsoft.com/office/drawing/2014/main" id="{BE596E2B-0F44-4BC9-AEC0-DB7503F302CA}"/>
              </a:ext>
            </a:extLst>
          </p:cNvPr>
          <p:cNvSpPr/>
          <p:nvPr/>
        </p:nvSpPr>
        <p:spPr>
          <a:xfrm>
            <a:off x="107504" y="5921667"/>
            <a:ext cx="8733602" cy="523220"/>
          </a:xfrm>
          <a:prstGeom prst="rect">
            <a:avLst/>
          </a:prstGeom>
        </p:spPr>
        <p:txBody>
          <a:bodyPr wrap="square">
            <a:spAutoFit/>
          </a:bodyPr>
          <a:lstStyle/>
          <a:p>
            <a:pPr algn="ctr"/>
            <a:r>
              <a:rPr lang="vi-VN" sz="1400" b="1">
                <a:latin typeface="Tahoma" panose="020B0604030504040204" pitchFamily="34" charset="0"/>
                <a:ea typeface="Tahoma" panose="020B0604030504040204" pitchFamily="34" charset="0"/>
                <a:cs typeface="Tahoma" panose="020B0604030504040204" pitchFamily="34" charset="0"/>
              </a:rPr>
              <a:t>So sánh chất lượng bộ giải mã trên phần mềm </a:t>
            </a:r>
            <a:endParaRPr lang="en-US" sz="1400" b="1">
              <a:latin typeface="Tahoma" panose="020B0604030504040204" pitchFamily="34" charset="0"/>
              <a:ea typeface="Tahoma" panose="020B0604030504040204" pitchFamily="34" charset="0"/>
              <a:cs typeface="Tahoma" panose="020B0604030504040204" pitchFamily="34" charset="0"/>
            </a:endParaRPr>
          </a:p>
          <a:p>
            <a:pPr algn="ctr"/>
            <a:r>
              <a:rPr lang="vi-VN" sz="1400" b="1">
                <a:latin typeface="Tahoma" panose="020B0604030504040204" pitchFamily="34" charset="0"/>
                <a:ea typeface="Tahoma" panose="020B0604030504040204" pitchFamily="34" charset="0"/>
                <a:cs typeface="Tahoma" panose="020B0604030504040204" pitchFamily="34" charset="0"/>
              </a:rPr>
              <a:t>và bộ giải mã được thiết kế trên phần cứng FPGA</a:t>
            </a:r>
            <a:endParaRPr lang="en-US" sz="1400" b="1">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BB012AB8-55AE-413F-A757-F6914E9A47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69139"/>
            <a:ext cx="5328592" cy="4752528"/>
          </a:xfrm>
          <a:prstGeom prst="rect">
            <a:avLst/>
          </a:prstGeom>
          <a:noFill/>
          <a:ln>
            <a:noFill/>
          </a:ln>
        </p:spPr>
      </p:pic>
      <p:sp>
        <p:nvSpPr>
          <p:cNvPr id="3" name="Slide Number Placeholder 2"/>
          <p:cNvSpPr>
            <a:spLocks noGrp="1"/>
          </p:cNvSpPr>
          <p:nvPr>
            <p:ph type="sldNum" sz="quarter" idx="12"/>
          </p:nvPr>
        </p:nvSpPr>
        <p:spPr/>
        <p:txBody>
          <a:bodyPr/>
          <a:lstStyle/>
          <a:p>
            <a:fld id="{6F4B9519-C8B1-4E82-966F-744A36AA8BB2}" type="slidenum">
              <a:rPr lang="ko-KR" altLang="en-US" smtClean="0"/>
              <a:pPr/>
              <a:t>23</a:t>
            </a:fld>
            <a:r>
              <a:rPr lang="en-SG" altLang="ko-KR"/>
              <a:t>/23</a:t>
            </a:r>
            <a:endParaRPr lang="ko-KR" altLang="en-US" dirty="0"/>
          </a:p>
        </p:txBody>
      </p:sp>
    </p:spTree>
    <p:extLst>
      <p:ext uri="{BB962C8B-B14F-4D97-AF65-F5344CB8AC3E}">
        <p14:creationId xmlns:p14="http://schemas.microsoft.com/office/powerpoint/2010/main" val="62224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200">
                <a:solidFill>
                  <a:schemeClr val="bg1"/>
                </a:solidFill>
                <a:latin typeface="Tahoma" panose="020B0604030504040204" pitchFamily="34" charset="0"/>
                <a:ea typeface="Tahoma" panose="020B0604030504040204" pitchFamily="34" charset="0"/>
                <a:cs typeface="Tahoma" panose="020B0604030504040204" pitchFamily="34" charset="0"/>
              </a:rPr>
              <a:t>  Kết luận</a:t>
            </a:r>
            <a:endParaRPr lang="ko-KR" altLang="en-US" sz="32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TextBox 2">
            <a:extLst>
              <a:ext uri="{FF2B5EF4-FFF2-40B4-BE49-F238E27FC236}">
                <a16:creationId xmlns:a16="http://schemas.microsoft.com/office/drawing/2014/main" id="{C22D8D70-FC44-422B-B143-AF26D60C5762}"/>
              </a:ext>
            </a:extLst>
          </p:cNvPr>
          <p:cNvSpPr txBox="1"/>
          <p:nvPr/>
        </p:nvSpPr>
        <p:spPr>
          <a:xfrm>
            <a:off x="827584" y="1556792"/>
            <a:ext cx="7704856" cy="1200457"/>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Đề tài đã hoàn thành các mục tiêu nghiên cứu đặt ra:</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Cấu trúc và ph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pháp xây dựng mã kênh NB-LDPC</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Thuật toán giải mã Min-Max</a:t>
            </a:r>
          </a:p>
          <a:p>
            <a:pPr marL="800013" lvl="1" indent="-34290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Thiết kế khối giải mã trên FPGA</a:t>
            </a:r>
          </a:p>
        </p:txBody>
      </p:sp>
      <p:sp>
        <p:nvSpPr>
          <p:cNvPr id="9" name="TextBox 8">
            <a:extLst>
              <a:ext uri="{FF2B5EF4-FFF2-40B4-BE49-F238E27FC236}">
                <a16:creationId xmlns:a16="http://schemas.microsoft.com/office/drawing/2014/main" id="{16FD084A-1403-4D5B-8CFC-D0A6CC5BCB9B}"/>
              </a:ext>
            </a:extLst>
          </p:cNvPr>
          <p:cNvSpPr txBox="1"/>
          <p:nvPr/>
        </p:nvSpPr>
        <p:spPr>
          <a:xfrm>
            <a:off x="827584" y="2996952"/>
            <a:ext cx="7848872" cy="2031454"/>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b="1">
                <a:latin typeface="Tahoma" panose="020B0604030504040204" pitchFamily="34" charset="0"/>
                <a:ea typeface="Tahoma" panose="020B0604030504040204" pitchFamily="34" charset="0"/>
                <a:cs typeface="Tahoma" panose="020B0604030504040204" pitchFamily="34" charset="0"/>
              </a:rPr>
              <a:t>H</a:t>
            </a:r>
            <a:r>
              <a:rPr lang="vi-VN" b="1">
                <a:latin typeface="Tahoma" panose="020B0604030504040204" pitchFamily="34" charset="0"/>
                <a:ea typeface="Tahoma" panose="020B0604030504040204" pitchFamily="34" charset="0"/>
                <a:cs typeface="Tahoma" panose="020B0604030504040204" pitchFamily="34" charset="0"/>
              </a:rPr>
              <a:t>ư</a:t>
            </a:r>
            <a:r>
              <a:rPr lang="en-US" b="1">
                <a:latin typeface="Tahoma" panose="020B0604030504040204" pitchFamily="34" charset="0"/>
                <a:ea typeface="Tahoma" panose="020B0604030504040204" pitchFamily="34" charset="0"/>
                <a:cs typeface="Tahoma" panose="020B0604030504040204" pitchFamily="34" charset="0"/>
              </a:rPr>
              <a:t>ớng phát triển của đề tài:</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xây dựng ma trận kiểm tra của mã NB-LDPC</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cải thiện, giảm độ phức tạp của các thuật toán giải mã </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trong thiết kế làm tăng thông l</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ợng, hiệu quả sử dụng phần cứng cho bộ mã hóa và giải mã.</a:t>
            </a: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Nghiên cứu việc tích hợp bộ mã kênh Nb-LDPC vào các hệ thống thông tin sãn có và sắp triển khai</a:t>
            </a:r>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pPr/>
              <a:t>24</a:t>
            </a:fld>
            <a:r>
              <a:rPr lang="en-SG" altLang="ko-KR"/>
              <a:t>/23</a:t>
            </a:r>
            <a:endParaRPr lang="ko-KR" altLang="en-US" dirty="0"/>
          </a:p>
        </p:txBody>
      </p:sp>
    </p:spTree>
    <p:extLst>
      <p:ext uri="{BB962C8B-B14F-4D97-AF65-F5344CB8AC3E}">
        <p14:creationId xmlns:p14="http://schemas.microsoft.com/office/powerpoint/2010/main" val="312599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Giới thiệu đề tài</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Content Placeholder 2"/>
          <p:cNvSpPr>
            <a:spLocks noGrp="1"/>
          </p:cNvSpPr>
          <p:nvPr>
            <p:ph idx="1"/>
          </p:nvPr>
        </p:nvSpPr>
        <p:spPr>
          <a:xfrm>
            <a:off x="266205" y="1412776"/>
            <a:ext cx="8424936" cy="792088"/>
          </a:xfrm>
        </p:spPr>
        <p:txBody>
          <a:bodyPr>
            <a:noAutofit/>
          </a:bodyPr>
          <a:lstStyle/>
          <a:p>
            <a:pPr algn="just">
              <a:buFont typeface="Wingdings" panose="05000000000000000000" pitchFamily="2" charset="2"/>
              <a:buChar char="Ø"/>
            </a:pPr>
            <a:r>
              <a:rPr lang="en-US" altLang="ko-KR" sz="2000">
                <a:latin typeface="Tahoma" panose="020B0604030504040204" pitchFamily="34" charset="0"/>
                <a:ea typeface="Tahoma" panose="020B0604030504040204" pitchFamily="34" charset="0"/>
                <a:cs typeface="Tahoma" panose="020B0604030504040204" pitchFamily="34" charset="0"/>
              </a:rPr>
              <a:t>Đề tài: </a:t>
            </a:r>
            <a:r>
              <a:rPr lang="en-US" altLang="ko-KR" sz="2000" b="1">
                <a:latin typeface="Tahoma" panose="020B0604030504040204" pitchFamily="34" charset="0"/>
                <a:ea typeface="Tahoma" panose="020B0604030504040204" pitchFamily="34" charset="0"/>
                <a:cs typeface="Tahoma" panose="020B0604030504040204" pitchFamily="34" charset="0"/>
              </a:rPr>
              <a:t>Nghiên cứu thuật toán giải mã min-max NB-LDPC và thiết kế khối giải mã trên FPGA</a:t>
            </a:r>
          </a:p>
        </p:txBody>
      </p:sp>
      <p:sp>
        <p:nvSpPr>
          <p:cNvPr id="13" name="TextBox 12">
            <a:extLst>
              <a:ext uri="{FF2B5EF4-FFF2-40B4-BE49-F238E27FC236}">
                <a16:creationId xmlns:a16="http://schemas.microsoft.com/office/drawing/2014/main" id="{1E70F033-5FEB-460A-BE0C-61FDF13639E8}"/>
              </a:ext>
            </a:extLst>
          </p:cNvPr>
          <p:cNvSpPr txBox="1"/>
          <p:nvPr/>
        </p:nvSpPr>
        <p:spPr>
          <a:xfrm>
            <a:off x="266206" y="2278207"/>
            <a:ext cx="8424936" cy="3447482"/>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en-US" sz="1800">
                <a:latin typeface="Tahoma" panose="020B0604030504040204" pitchFamily="34" charset="0"/>
                <a:ea typeface="Tahoma" panose="020B0604030504040204" pitchFamily="34" charset="0"/>
                <a:cs typeface="Tahoma" panose="020B0604030504040204" pitchFamily="34" charset="0"/>
              </a:rPr>
              <a:t>Tính cấp thiết:</a:t>
            </a:r>
          </a:p>
          <a:p>
            <a:pPr marL="742863" lvl="1" indent="-28575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Mã hóa kênh có vai trò quan trọng trong việc truyền dẫn thông tin số</a:t>
            </a:r>
            <a:r>
              <a:rPr lang="vi-VN">
                <a:latin typeface="Tahoma" panose="020B0604030504040204" pitchFamily="34" charset="0"/>
                <a:ea typeface="Tahoma" panose="020B0604030504040204" pitchFamily="34" charset="0"/>
                <a:cs typeface="Tahoma" panose="020B0604030504040204" pitchFamily="34" charset="0"/>
              </a:rPr>
              <a:t> cũng như lưu trữ dữ liệu số</a:t>
            </a:r>
            <a:r>
              <a:rPr lang="en-US">
                <a:latin typeface="Tahoma" panose="020B0604030504040204" pitchFamily="34" charset="0"/>
                <a:ea typeface="Tahoma" panose="020B0604030504040204" pitchFamily="34" charset="0"/>
                <a:cs typeface="Tahoma" panose="020B0604030504040204" pitchFamily="34" charset="0"/>
              </a:rPr>
              <a:t>. Mục đích của mã hóa kênh là nhằm tăng khả năng tái tạo dữ liệu bị can nhiễu ở phía đầu thu. </a:t>
            </a:r>
            <a:endParaRPr lang="en-US" sz="1800">
              <a:latin typeface="Tahoma" panose="020B0604030504040204" pitchFamily="34" charset="0"/>
              <a:ea typeface="Tahoma" panose="020B0604030504040204" pitchFamily="34" charset="0"/>
              <a:cs typeface="Tahoma" panose="020B0604030504040204" pitchFamily="34" charset="0"/>
            </a:endParaRPr>
          </a:p>
          <a:p>
            <a:pPr marL="800013" lvl="1"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Là bộ mã kênh tiên tiến, tiềm năng rất lớn nh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ng vẫn ch</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a </a:t>
            </a:r>
            <a:r>
              <a:rPr lang="en-US" sz="1800" spc="30">
                <a:latin typeface="Tahoma" panose="020B0604030504040204" pitchFamily="34" charset="0"/>
                <a:ea typeface="Tahoma" panose="020B0604030504040204" pitchFamily="34" charset="0"/>
                <a:cs typeface="Tahoma" panose="020B0604030504040204" pitchFamily="34" charset="0"/>
              </a:rPr>
              <a:t>đ</a:t>
            </a:r>
            <a:r>
              <a:rPr lang="vi-VN" sz="1800" spc="30">
                <a:latin typeface="Tahoma" panose="020B0604030504040204" pitchFamily="34" charset="0"/>
                <a:ea typeface="Tahoma" panose="020B0604030504040204" pitchFamily="34" charset="0"/>
                <a:cs typeface="Tahoma" panose="020B0604030504040204" pitchFamily="34" charset="0"/>
              </a:rPr>
              <a:t>ư</a:t>
            </a:r>
            <a:r>
              <a:rPr lang="en-US" sz="1800" spc="30">
                <a:latin typeface="Tahoma" panose="020B0604030504040204" pitchFamily="34" charset="0"/>
                <a:ea typeface="Tahoma" panose="020B0604030504040204" pitchFamily="34" charset="0"/>
                <a:cs typeface="Tahoma" panose="020B0604030504040204" pitchFamily="34" charset="0"/>
              </a:rPr>
              <a:t>ợc </a:t>
            </a:r>
            <a:r>
              <a:rPr lang="en-US" sz="1800" spc="20">
                <a:latin typeface="Tahoma" panose="020B0604030504040204" pitchFamily="34" charset="0"/>
                <a:ea typeface="Tahoma" panose="020B0604030504040204" pitchFamily="34" charset="0"/>
                <a:cs typeface="Tahoma" panose="020B0604030504040204" pitchFamily="34" charset="0"/>
              </a:rPr>
              <a:t>ứng dụng trong thực tế, tuy nhiên đ</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ợc xem là bộ mã t</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ơng lại </a:t>
            </a:r>
            <a:r>
              <a:rPr lang="en-US" sz="1800" spc="40">
                <a:latin typeface="Tahoma" panose="020B0604030504040204" pitchFamily="34" charset="0"/>
                <a:ea typeface="Tahoma" panose="020B0604030504040204" pitchFamily="34" charset="0"/>
                <a:cs typeface="Tahoma" panose="020B0604030504040204" pitchFamily="34" charset="0"/>
              </a:rPr>
              <a:t>cho </a:t>
            </a:r>
            <a:r>
              <a:rPr lang="en-US" sz="1800">
                <a:latin typeface="Tahoma" panose="020B0604030504040204" pitchFamily="34" charset="0"/>
                <a:ea typeface="Tahoma" panose="020B0604030504040204" pitchFamily="34" charset="0"/>
                <a:cs typeface="Tahoma" panose="020B0604030504040204" pitchFamily="34" charset="0"/>
              </a:rPr>
              <a:t>các hệ thống thông tin tốc độ cao thế hệ mới.</a:t>
            </a:r>
          </a:p>
          <a:p>
            <a:pPr marL="800013" lvl="1" indent="-342900" algn="just" latinLnBrk="0">
              <a:buFont typeface="Arial" panose="020B0604020202020204" pitchFamily="34" charset="0"/>
              <a:buChar char="•"/>
            </a:pPr>
            <a:r>
              <a:rPr lang="en-US" sz="1800" spc="20">
                <a:latin typeface="Tahoma" panose="020B0604030504040204" pitchFamily="34" charset="0"/>
                <a:ea typeface="Tahoma" panose="020B0604030504040204" pitchFamily="34" charset="0"/>
                <a:cs typeface="Tahoma" panose="020B0604030504040204" pitchFamily="34" charset="0"/>
              </a:rPr>
              <a:t>Các nghiên cứu trên thế giới hiện nay th</a:t>
            </a:r>
            <a:r>
              <a:rPr lang="vi-VN" sz="1800" spc="20">
                <a:latin typeface="Tahoma" panose="020B0604030504040204" pitchFamily="34" charset="0"/>
                <a:ea typeface="Tahoma" panose="020B0604030504040204" pitchFamily="34" charset="0"/>
                <a:cs typeface="Tahoma" panose="020B0604030504040204" pitchFamily="34" charset="0"/>
              </a:rPr>
              <a:t>ư</a:t>
            </a:r>
            <a:r>
              <a:rPr lang="en-US" sz="1800" spc="20">
                <a:latin typeface="Tahoma" panose="020B0604030504040204" pitchFamily="34" charset="0"/>
                <a:ea typeface="Tahoma" panose="020B0604030504040204" pitchFamily="34" charset="0"/>
                <a:cs typeface="Tahoma" panose="020B0604030504040204" pitchFamily="34" charset="0"/>
              </a:rPr>
              <a:t>ờng tập trung vào một nội dung cụ thể.</a:t>
            </a:r>
          </a:p>
          <a:p>
            <a:pPr marL="800013" lvl="1" indent="-342900" algn="just" latinLnBrk="0">
              <a:buFont typeface="Arial" panose="020B0604020202020204" pitchFamily="34" charset="0"/>
              <a:buChar char="•"/>
            </a:pPr>
            <a:r>
              <a:rPr lang="en-US" sz="1800" spc="40">
                <a:latin typeface="Tahoma" panose="020B0604030504040204" pitchFamily="34" charset="0"/>
                <a:ea typeface="Tahoma" panose="020B0604030504040204" pitchFamily="34" charset="0"/>
                <a:cs typeface="Tahoma" panose="020B0604030504040204" pitchFamily="34" charset="0"/>
              </a:rPr>
              <a:t>Việc nghiên cứu chọn vẹn bài toán từ xây dựng bộ mã, thiết kế khối mã hóa, giải mã đối với 1 học viên có ý nghĩa rất l</a:t>
            </a:r>
            <a:r>
              <a:rPr lang="vi-VN" sz="1800" spc="40">
                <a:latin typeface="Tahoma" panose="020B0604030504040204" pitchFamily="34" charset="0"/>
                <a:ea typeface="Tahoma" panose="020B0604030504040204" pitchFamily="34" charset="0"/>
                <a:cs typeface="Tahoma" panose="020B0604030504040204" pitchFamily="34" charset="0"/>
              </a:rPr>
              <a:t>ơ</a:t>
            </a:r>
            <a:r>
              <a:rPr lang="en-US" sz="1800" spc="40">
                <a:latin typeface="Tahoma" panose="020B0604030504040204" pitchFamily="34" charset="0"/>
                <a:ea typeface="Tahoma" panose="020B0604030504040204" pitchFamily="34" charset="0"/>
                <a:cs typeface="Tahoma" panose="020B0604030504040204" pitchFamily="34" charset="0"/>
              </a:rPr>
              <a:t>́n.</a:t>
            </a:r>
            <a:endParaRPr lang="en-US" sz="1800">
              <a:latin typeface="Arial" panose="020B0604020202020204" pitchFamily="34" charset="0"/>
              <a:cs typeface="Arial" panose="020B0604020202020204" pitchFamily="34" charset="0"/>
            </a:endParaRPr>
          </a:p>
          <a:p>
            <a:pPr marL="800013" lvl="1" indent="-342900" algn="just">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pPr/>
              <a:t>3</a:t>
            </a:fld>
            <a:r>
              <a:rPr lang="en-SG" altLang="ko-KR"/>
              <a:t>/23</a:t>
            </a:r>
            <a:endParaRPr lang="ko-KR" altLang="en-US" dirty="0"/>
          </a:p>
        </p:txBody>
      </p:sp>
    </p:spTree>
    <p:extLst>
      <p:ext uri="{BB962C8B-B14F-4D97-AF65-F5344CB8AC3E}">
        <p14:creationId xmlns:p14="http://schemas.microsoft.com/office/powerpoint/2010/main" val="92841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28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800">
                <a:solidFill>
                  <a:schemeClr val="bg1"/>
                </a:solidFill>
                <a:latin typeface="Tahoma" panose="020B0604030504040204" pitchFamily="34" charset="0"/>
                <a:ea typeface="Tahoma" panose="020B0604030504040204" pitchFamily="34" charset="0"/>
                <a:cs typeface="Tahoma" panose="020B0604030504040204" pitchFamily="34" charset="0"/>
              </a:rPr>
              <a:t>Phần 1: Nghiên cứu lý thuyết mã kênh NB-LDPC</a:t>
            </a:r>
            <a:endParaRPr lang="ko-KR" altLang="en-US" sz="2800" dirty="0">
              <a:solidFill>
                <a:schemeClr val="bg1"/>
              </a:solidFill>
              <a:latin typeface="Tahoma" panose="020B0604030504040204" pitchFamily="34" charset="0"/>
              <a:cs typeface="Tahoma" panose="020B0604030504040204" pitchFamily="34" charset="0"/>
            </a:endParaRPr>
          </a:p>
        </p:txBody>
      </p:sp>
      <p:sp>
        <p:nvSpPr>
          <p:cNvPr id="7" name="Content Placeholder 6">
            <a:extLst>
              <a:ext uri="{FF2B5EF4-FFF2-40B4-BE49-F238E27FC236}">
                <a16:creationId xmlns:a16="http://schemas.microsoft.com/office/drawing/2014/main" id="{0AFEBEF9-BC96-435C-964D-AA42D6FA8A89}"/>
              </a:ext>
            </a:extLst>
          </p:cNvPr>
          <p:cNvSpPr>
            <a:spLocks noGrp="1"/>
          </p:cNvSpPr>
          <p:nvPr>
            <p:ph idx="1"/>
          </p:nvPr>
        </p:nvSpPr>
        <p:spPr>
          <a:xfrm>
            <a:off x="457200" y="1412776"/>
            <a:ext cx="8229600" cy="4525965"/>
          </a:xfrm>
        </p:spPr>
        <p:txBody>
          <a:bodyPr>
            <a:normAutofit/>
          </a:bodyPr>
          <a:lstStyle/>
          <a:p>
            <a:pPr marL="457200" indent="-457200">
              <a:buAutoNum type="arabicPeriod"/>
            </a:pPr>
            <a:r>
              <a:rPr lang="en-US" sz="2400" b="1" dirty="0" err="1">
                <a:latin typeface="Tahoma" panose="020B0604030504040204" pitchFamily="34" charset="0"/>
                <a:ea typeface="Tahoma" panose="020B0604030504040204" pitchFamily="34" charset="0"/>
                <a:cs typeface="Tahoma" panose="020B0604030504040204" pitchFamily="34" charset="0"/>
              </a:rPr>
              <a:t>Giới</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thiệu</a:t>
            </a:r>
            <a:r>
              <a:rPr lang="en-US" sz="2400" b="1" dirty="0">
                <a:latin typeface="Tahoma" panose="020B0604030504040204" pitchFamily="34" charset="0"/>
                <a:ea typeface="Tahoma" panose="020B0604030504040204" pitchFamily="34" charset="0"/>
                <a:cs typeface="Tahoma" panose="020B0604030504040204" pitchFamily="34" charset="0"/>
              </a:rPr>
              <a:t> mã </a:t>
            </a:r>
            <a:r>
              <a:rPr lang="en-US" sz="2400" b="1" err="1">
                <a:latin typeface="Tahoma" panose="020B0604030504040204" pitchFamily="34" charset="0"/>
                <a:ea typeface="Tahoma" panose="020B0604030504040204" pitchFamily="34" charset="0"/>
                <a:cs typeface="Tahoma" panose="020B0604030504040204" pitchFamily="34" charset="0"/>
              </a:rPr>
              <a:t>kênh</a:t>
            </a:r>
            <a:r>
              <a:rPr lang="en-US" sz="2400" b="1">
                <a:latin typeface="Tahoma" panose="020B0604030504040204" pitchFamily="34" charset="0"/>
                <a:ea typeface="Tahoma" panose="020B0604030504040204" pitchFamily="34" charset="0"/>
                <a:cs typeface="Tahoma" panose="020B0604030504040204" pitchFamily="34" charset="0"/>
              </a:rPr>
              <a:t> LDPC</a:t>
            </a:r>
          </a:p>
          <a:p>
            <a:pPr marL="457200" indent="-457200">
              <a:buAutoNum type="arabicPeriod"/>
            </a:pPr>
            <a:r>
              <a:rPr lang="en-US" sz="2400" b="1">
                <a:latin typeface="Tahoma" panose="020B0604030504040204" pitchFamily="34" charset="0"/>
                <a:ea typeface="Tahoma" panose="020B0604030504040204" pitchFamily="34" charset="0"/>
                <a:cs typeface="Tahoma" panose="020B0604030504040204" pitchFamily="34" charset="0"/>
              </a:rPr>
              <a:t>Cấu trúc mã LDPC</a:t>
            </a:r>
            <a:endParaRPr lang="en-US" sz="2400" b="1" dirty="0">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US" sz="2400" b="1" dirty="0" err="1">
                <a:latin typeface="Tahoma" panose="020B0604030504040204" pitchFamily="34" charset="0"/>
                <a:ea typeface="Tahoma" panose="020B0604030504040204" pitchFamily="34" charset="0"/>
                <a:cs typeface="Tahoma" panose="020B0604030504040204" pitchFamily="34" charset="0"/>
              </a:rPr>
              <a:t>Xây</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err="1">
                <a:latin typeface="Tahoma" panose="020B0604030504040204" pitchFamily="34" charset="0"/>
                <a:ea typeface="Tahoma" panose="020B0604030504040204" pitchFamily="34" charset="0"/>
                <a:cs typeface="Tahoma" panose="020B0604030504040204" pitchFamily="34" charset="0"/>
              </a:rPr>
              <a:t>dựng</a:t>
            </a:r>
            <a:r>
              <a:rPr lang="en-US" sz="2400" b="1">
                <a:latin typeface="Tahoma" panose="020B0604030504040204" pitchFamily="34" charset="0"/>
                <a:ea typeface="Tahoma" panose="020B0604030504040204" pitchFamily="34" charset="0"/>
                <a:cs typeface="Tahoma" panose="020B0604030504040204" pitchFamily="34" charset="0"/>
              </a:rPr>
              <a:t> bộ mã </a:t>
            </a:r>
            <a:r>
              <a:rPr lang="en-US" sz="2400" b="1" dirty="0">
                <a:latin typeface="Tahoma" panose="020B0604030504040204" pitchFamily="34" charset="0"/>
                <a:ea typeface="Tahoma" panose="020B0604030504040204" pitchFamily="34" charset="0"/>
                <a:cs typeface="Tahoma" panose="020B0604030504040204" pitchFamily="34" charset="0"/>
              </a:rPr>
              <a:t>LDPC</a:t>
            </a:r>
          </a:p>
          <a:p>
            <a:pPr marL="457200" indent="-457200">
              <a:buAutoNum type="arabicPeriod"/>
            </a:pPr>
            <a:r>
              <a:rPr lang="en-US" sz="2400" b="1" dirty="0" err="1">
                <a:latin typeface="Tahoma" panose="020B0604030504040204" pitchFamily="34" charset="0"/>
                <a:ea typeface="Tahoma" panose="020B0604030504040204" pitchFamily="34" charset="0"/>
                <a:cs typeface="Tahoma" panose="020B0604030504040204" pitchFamily="34" charset="0"/>
              </a:rPr>
              <a:t>Các</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thuật</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toán</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mã</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hóa</a:t>
            </a:r>
            <a:endParaRPr lang="en-US" sz="2400" b="1" dirty="0">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US" sz="2400" b="1" dirty="0" err="1">
                <a:latin typeface="Tahoma" panose="020B0604030504040204" pitchFamily="34" charset="0"/>
                <a:ea typeface="Tahoma" panose="020B0604030504040204" pitchFamily="34" charset="0"/>
                <a:cs typeface="Tahoma" panose="020B0604030504040204" pitchFamily="34" charset="0"/>
              </a:rPr>
              <a:t>Các</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ph</a:t>
            </a:r>
            <a:r>
              <a:rPr lang="vi-VN" sz="2400" b="1" dirty="0">
                <a:latin typeface="Tahoma" panose="020B0604030504040204" pitchFamily="34" charset="0"/>
                <a:ea typeface="Tahoma" panose="020B0604030504040204" pitchFamily="34" charset="0"/>
                <a:cs typeface="Tahoma" panose="020B0604030504040204" pitchFamily="34" charset="0"/>
              </a:rPr>
              <a:t>ư</a:t>
            </a:r>
            <a:r>
              <a:rPr lang="en-US" sz="2400" b="1" dirty="0" err="1">
                <a:latin typeface="Tahoma" panose="020B0604030504040204" pitchFamily="34" charset="0"/>
                <a:ea typeface="Tahoma" panose="020B0604030504040204" pitchFamily="34" charset="0"/>
                <a:cs typeface="Tahoma" panose="020B0604030504040204" pitchFamily="34" charset="0"/>
              </a:rPr>
              <a:t>ơng</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pháp</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giải</a:t>
            </a:r>
            <a:r>
              <a:rPr lang="en-US" sz="2400" b="1" dirty="0">
                <a:latin typeface="Tahoma" panose="020B0604030504040204" pitchFamily="34" charset="0"/>
                <a:ea typeface="Tahoma" panose="020B0604030504040204" pitchFamily="34" charset="0"/>
                <a:cs typeface="Tahoma" panose="020B0604030504040204" pitchFamily="34" charset="0"/>
              </a:rPr>
              <a:t> mã</a:t>
            </a: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4</a:t>
            </a:fld>
            <a:r>
              <a:rPr lang="en-SG" altLang="ko-KR"/>
              <a:t>/23</a:t>
            </a:r>
            <a:endParaRPr lang="ko-KR" altLang="en-US" dirty="0"/>
          </a:p>
        </p:txBody>
      </p:sp>
    </p:spTree>
    <p:extLst>
      <p:ext uri="{BB962C8B-B14F-4D97-AF65-F5344CB8AC3E}">
        <p14:creationId xmlns:p14="http://schemas.microsoft.com/office/powerpoint/2010/main" val="89176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1. Gi</a:t>
            </a:r>
            <a:r>
              <a:rPr lang="vi-VN" altLang="ko-KR" sz="3600">
                <a:solidFill>
                  <a:schemeClr val="bg1"/>
                </a:solidFill>
                <a:latin typeface="Tahoma" panose="020B0604030504040204" pitchFamily="34" charset="0"/>
                <a:ea typeface="Tahoma" panose="020B0604030504040204" pitchFamily="34" charset="0"/>
                <a:cs typeface="Tahoma" panose="020B0604030504040204" pitchFamily="34" charset="0"/>
              </a:rPr>
              <a:t>ơ</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́i thiệu mã kênh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Content Placeholder 2"/>
          <p:cNvSpPr>
            <a:spLocks noGrp="1"/>
          </p:cNvSpPr>
          <p:nvPr>
            <p:ph idx="1"/>
          </p:nvPr>
        </p:nvSpPr>
        <p:spPr>
          <a:xfrm>
            <a:off x="251520" y="1484785"/>
            <a:ext cx="8424936" cy="504055"/>
          </a:xfrm>
        </p:spPr>
        <p:txBody>
          <a:bodyPr>
            <a:normAutofit/>
          </a:bodyPr>
          <a:lstStyle/>
          <a:p>
            <a:pPr algn="just">
              <a:buFont typeface="Wingdings" panose="05000000000000000000" pitchFamily="2" charset="2"/>
              <a:buChar char="v"/>
            </a:pPr>
            <a:r>
              <a:rPr lang="en-US" altLang="ko-KR" sz="2400">
                <a:latin typeface="Tahoma" panose="020B0604030504040204" pitchFamily="34" charset="0"/>
                <a:ea typeface="Tahoma" panose="020B0604030504040204" pitchFamily="34" charset="0"/>
                <a:cs typeface="Tahoma" panose="020B0604030504040204" pitchFamily="34" charset="0"/>
              </a:rPr>
              <a:t>Lịch sử:</a:t>
            </a:r>
            <a:endParaRPr lang="ko-KR" altLang="en-US" sz="2400" dirty="0">
              <a:latin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0C8A13BC-1BA1-4800-887F-B5D41235B147}"/>
              </a:ext>
            </a:extLst>
          </p:cNvPr>
          <p:cNvSpPr txBox="1"/>
          <p:nvPr/>
        </p:nvSpPr>
        <p:spPr>
          <a:xfrm>
            <a:off x="575554" y="1988840"/>
            <a:ext cx="8424936" cy="646331"/>
          </a:xfrm>
          <a:prstGeom prst="rect">
            <a:avLst/>
          </a:prstGeom>
          <a:noFill/>
        </p:spPr>
        <p:txBody>
          <a:bodyPr wrap="square" rtlCol="0">
            <a:spAutoFit/>
          </a:bodyPr>
          <a:lstStyle/>
          <a:p>
            <a:pPr marL="342900"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Do Gallager giới thiệu năm 1963, chứng minh khả năng kiểm soát lỗi.</a:t>
            </a:r>
          </a:p>
          <a:p>
            <a:pPr marL="342900" indent="-342900" algn="just" latinLnBrk="0">
              <a:buFont typeface="Arial" panose="020B0604020202020204" pitchFamily="34" charset="0"/>
              <a:buChar char="•"/>
            </a:pPr>
            <a:r>
              <a:rPr lang="en-US" sz="1800">
                <a:latin typeface="Tahoma" panose="020B0604030504040204" pitchFamily="34" charset="0"/>
                <a:ea typeface="Tahoma" panose="020B0604030504040204" pitchFamily="34" charset="0"/>
                <a:cs typeface="Tahoma" panose="020B0604030504040204" pitchFamily="34" charset="0"/>
              </a:rPr>
              <a:t>Bị quên lãng, sau đó đ</a:t>
            </a:r>
            <a:r>
              <a:rPr lang="vi-VN" sz="1800">
                <a:latin typeface="Tahoma" panose="020B0604030504040204" pitchFamily="34" charset="0"/>
                <a:ea typeface="Tahoma" panose="020B0604030504040204" pitchFamily="34" charset="0"/>
                <a:cs typeface="Tahoma" panose="020B0604030504040204" pitchFamily="34" charset="0"/>
              </a:rPr>
              <a:t>ư</a:t>
            </a:r>
            <a:r>
              <a:rPr lang="en-US" sz="1800">
                <a:latin typeface="Tahoma" panose="020B0604030504040204" pitchFamily="34" charset="0"/>
                <a:ea typeface="Tahoma" panose="020B0604030504040204" pitchFamily="34" charset="0"/>
                <a:cs typeface="Tahoma" panose="020B0604030504040204" pitchFamily="34" charset="0"/>
              </a:rPr>
              <a:t>ợc Mackey khám phá lại năm 1993. </a:t>
            </a:r>
          </a:p>
        </p:txBody>
      </p:sp>
      <p:sp>
        <p:nvSpPr>
          <p:cNvPr id="7" name="Content Placeholder 2">
            <a:extLst>
              <a:ext uri="{FF2B5EF4-FFF2-40B4-BE49-F238E27FC236}">
                <a16:creationId xmlns:a16="http://schemas.microsoft.com/office/drawing/2014/main" id="{BE2B5B78-7BC9-43C2-BA13-E2B4D0ABAC5D}"/>
              </a:ext>
            </a:extLst>
          </p:cNvPr>
          <p:cNvSpPr txBox="1">
            <a:spLocks/>
          </p:cNvSpPr>
          <p:nvPr/>
        </p:nvSpPr>
        <p:spPr>
          <a:xfrm>
            <a:off x="251520" y="2661537"/>
            <a:ext cx="8424936" cy="504055"/>
          </a:xfrm>
          <a:prstGeom prst="rect">
            <a:avLst/>
          </a:prstGeom>
        </p:spPr>
        <p:txBody>
          <a:bodyPr vert="horz" lIns="91440" tIns="45720" rIns="91440" bIns="45720" rtlCol="0">
            <a:normAutofit/>
          </a:bodyPr>
          <a:lstStyle>
            <a:lvl1pPr marL="342818" indent="-342818" algn="l" defTabSz="914175" rtl="0" eaLnBrk="1" latinLnBrk="1" hangingPunct="1">
              <a:spcBef>
                <a:spcPct val="20000"/>
              </a:spcBef>
              <a:buFont typeface="Arial" pitchFamily="34" charset="0"/>
              <a:buChar char="•"/>
              <a:defRPr sz="3202" kern="1200">
                <a:solidFill>
                  <a:schemeClr val="tx1"/>
                </a:solidFill>
                <a:latin typeface="+mn-lt"/>
                <a:ea typeface="+mn-ea"/>
                <a:cs typeface="+mn-cs"/>
              </a:defRPr>
            </a:lvl1pPr>
            <a:lvl2pPr marL="742763" indent="-285675" algn="l" defTabSz="914175" rtl="0" eaLnBrk="1" latinLnBrk="1" hangingPunct="1">
              <a:spcBef>
                <a:spcPct val="20000"/>
              </a:spcBef>
              <a:buFont typeface="Arial" pitchFamily="34" charset="0"/>
              <a:buChar char="–"/>
              <a:defRPr sz="2798" kern="1200">
                <a:solidFill>
                  <a:schemeClr val="tx1"/>
                </a:solidFill>
                <a:latin typeface="+mn-lt"/>
                <a:ea typeface="+mn-ea"/>
                <a:cs typeface="+mn-cs"/>
              </a:defRPr>
            </a:lvl2pPr>
            <a:lvl3pPr marL="1142715" indent="-228540" algn="l" defTabSz="914175"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59980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4pPr>
            <a:lvl5pPr marL="2056883"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5pPr>
            <a:lvl6pPr marL="2513970"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6pPr>
            <a:lvl7pPr marL="2971058"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7pPr>
            <a:lvl8pPr marL="342814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8pPr>
            <a:lvl9pPr marL="3885225" indent="-228540" algn="l" defTabSz="914175" rtl="0" eaLnBrk="1" latinLnBrk="1" hangingPunct="1">
              <a:spcBef>
                <a:spcPct val="20000"/>
              </a:spcBef>
              <a:buFont typeface="Arial" pitchFamily="34" charset="0"/>
              <a:buChar char="•"/>
              <a:defRPr sz="2002" kern="1200">
                <a:solidFill>
                  <a:schemeClr val="tx1"/>
                </a:solidFill>
                <a:latin typeface="+mn-lt"/>
                <a:ea typeface="+mn-ea"/>
                <a:cs typeface="+mn-cs"/>
              </a:defRPr>
            </a:lvl9pPr>
          </a:lstStyle>
          <a:p>
            <a:pPr algn="just">
              <a:buFont typeface="Wingdings" panose="05000000000000000000" pitchFamily="2" charset="2"/>
              <a:buChar char="v"/>
            </a:pPr>
            <a:r>
              <a:rPr lang="en-US" altLang="ko-KR" sz="2400">
                <a:latin typeface="Tahoma" panose="020B0604030504040204" pitchFamily="34" charset="0"/>
                <a:ea typeface="Tahoma" panose="020B0604030504040204" pitchFamily="34" charset="0"/>
                <a:cs typeface="Tahoma" panose="020B0604030504040204" pitchFamily="34" charset="0"/>
              </a:rPr>
              <a:t>Ứng dụng:</a:t>
            </a:r>
            <a:endParaRPr lang="ko-KR" altLang="en-US" sz="2400" dirty="0">
              <a:latin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8153C61-F006-422D-857F-632EBEDCF36F}"/>
              </a:ext>
            </a:extLst>
          </p:cNvPr>
          <p:cNvSpPr txBox="1"/>
          <p:nvPr/>
        </p:nvSpPr>
        <p:spPr>
          <a:xfrm>
            <a:off x="575554" y="3185427"/>
            <a:ext cx="8085647" cy="2031325"/>
          </a:xfrm>
          <a:prstGeom prst="rect">
            <a:avLst/>
          </a:prstGeom>
          <a:noFill/>
        </p:spPr>
        <p:txBody>
          <a:bodyPr wrap="square" rtlCol="0">
            <a:spAutoFit/>
          </a:bodyPr>
          <a:lstStyle/>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Năm 2003, mã B-LDPC đã vượt qua 6 mã Turbo khác để trở thành mã sửa lỗi tiêu chuẩn </a:t>
            </a:r>
            <a:r>
              <a:rPr lang="vi-VN" sz="1800" b="1">
                <a:latin typeface="Tahoma" panose="020B0604030504040204" pitchFamily="34" charset="0"/>
                <a:ea typeface="Tahoma" panose="020B0604030504040204" pitchFamily="34" charset="0"/>
                <a:cs typeface="Tahoma" panose="020B0604030504040204" pitchFamily="34" charset="0"/>
              </a:rPr>
              <a:t>DVB-S2</a:t>
            </a:r>
            <a:r>
              <a:rPr lang="vi-VN" sz="1800">
                <a:latin typeface="Tahoma" panose="020B0604030504040204" pitchFamily="34" charset="0"/>
                <a:ea typeface="Tahoma" panose="020B0604030504040204" pitchFamily="34" charset="0"/>
                <a:cs typeface="Tahoma" panose="020B0604030504040204" pitchFamily="34" charset="0"/>
              </a:rPr>
              <a:t> cho truyền hình số vệ tinh.</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Năm 2008, B-LDPC đánh bại mã turbo xoắn và được chọn làm mã sửa lỗi cho tiêu chuẩn </a:t>
            </a:r>
            <a:r>
              <a:rPr lang="vi-VN" sz="1800" b="1">
                <a:latin typeface="Tahoma" panose="020B0604030504040204" pitchFamily="34" charset="0"/>
                <a:ea typeface="Tahoma" panose="020B0604030504040204" pitchFamily="34" charset="0"/>
                <a:cs typeface="Tahoma" panose="020B0604030504040204" pitchFamily="34" charset="0"/>
              </a:rPr>
              <a:t>ITU-T G.hn</a:t>
            </a:r>
            <a:r>
              <a:rPr lang="vi-VN" sz="1800">
                <a:latin typeface="Tahoma" panose="020B0604030504040204" pitchFamily="34" charset="0"/>
                <a:ea typeface="Tahoma" panose="020B0604030504040204" pitchFamily="34" charset="0"/>
                <a:cs typeface="Tahoma" panose="020B0604030504040204" pitchFamily="34" charset="0"/>
              </a:rPr>
              <a:t>.</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vi-VN" sz="1800">
                <a:latin typeface="Tahoma" panose="020B0604030504040204" pitchFamily="34" charset="0"/>
                <a:ea typeface="Tahoma" panose="020B0604030504040204" pitchFamily="34" charset="0"/>
                <a:cs typeface="Tahoma" panose="020B0604030504040204" pitchFamily="34" charset="0"/>
              </a:rPr>
              <a:t>Ngoài ra, mã B-LDPC cũng được sử dụng cho </a:t>
            </a:r>
            <a:r>
              <a:rPr lang="vi-VN" sz="1800" b="1">
                <a:latin typeface="Tahoma" panose="020B0604030504040204" pitchFamily="34" charset="0"/>
                <a:ea typeface="Tahoma" panose="020B0604030504040204" pitchFamily="34" charset="0"/>
                <a:cs typeface="Tahoma" panose="020B0604030504040204" pitchFamily="34" charset="0"/>
              </a:rPr>
              <a:t>Ethernet T-10Gbase</a:t>
            </a:r>
            <a:r>
              <a:rPr lang="vi-VN" sz="1800">
                <a:latin typeface="Tahoma" panose="020B0604030504040204" pitchFamily="34" charset="0"/>
                <a:ea typeface="Tahoma" panose="020B0604030504040204" pitchFamily="34" charset="0"/>
                <a:cs typeface="Tahoma" panose="020B0604030504040204" pitchFamily="34" charset="0"/>
              </a:rPr>
              <a:t>,</a:t>
            </a:r>
            <a:r>
              <a:rPr lang="vi-VN" sz="1800" b="1">
                <a:latin typeface="Tahoma" panose="020B0604030504040204" pitchFamily="34" charset="0"/>
                <a:ea typeface="Tahoma" panose="020B0604030504040204" pitchFamily="34" charset="0"/>
                <a:cs typeface="Tahoma" panose="020B0604030504040204" pitchFamily="34" charset="0"/>
              </a:rPr>
              <a:t> WI-FI 802.11ac </a:t>
            </a:r>
            <a:r>
              <a:rPr lang="vi-VN" sz="1800">
                <a:latin typeface="Tahoma" panose="020B0604030504040204" pitchFamily="34" charset="0"/>
                <a:ea typeface="Tahoma" panose="020B0604030504040204" pitchFamily="34" charset="0"/>
                <a:cs typeface="Tahoma" panose="020B0604030504040204" pitchFamily="34" charset="0"/>
              </a:rPr>
              <a:t>(2009).</a:t>
            </a:r>
            <a:endParaRPr lang="en-US" sz="180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6F4B9519-C8B1-4E82-966F-744A36AA8BB2}" type="slidenum">
              <a:rPr lang="ko-KR" altLang="en-US" smtClean="0"/>
              <a:pPr/>
              <a:t>5</a:t>
            </a:fld>
            <a:r>
              <a:rPr lang="en-SG" altLang="ko-KR"/>
              <a:t>/23</a:t>
            </a:r>
            <a:endParaRPr lang="ko-KR" altLang="en-US" dirty="0"/>
          </a:p>
        </p:txBody>
      </p:sp>
    </p:spTree>
    <p:extLst>
      <p:ext uri="{BB962C8B-B14F-4D97-AF65-F5344CB8AC3E}">
        <p14:creationId xmlns:p14="http://schemas.microsoft.com/office/powerpoint/2010/main" val="13748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2. Cấu trúc mã 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3" name="TextBox 2">
            <a:extLst>
              <a:ext uri="{FF2B5EF4-FFF2-40B4-BE49-F238E27FC236}">
                <a16:creationId xmlns:a16="http://schemas.microsoft.com/office/drawing/2014/main" id="{BADEE753-517B-45C8-B99D-5768CF91BCC2}"/>
              </a:ext>
            </a:extLst>
          </p:cNvPr>
          <p:cNvSpPr txBox="1"/>
          <p:nvPr/>
        </p:nvSpPr>
        <p:spPr>
          <a:xfrm>
            <a:off x="399593" y="1340768"/>
            <a:ext cx="5352509" cy="4526367"/>
          </a:xfrm>
          <a:prstGeom prst="rect">
            <a:avLst/>
          </a:prstGeom>
          <a:noFill/>
        </p:spPr>
        <p:txBody>
          <a:bodyPr wrap="square" rtlCol="0">
            <a:spAutoFit/>
          </a:bodyPr>
          <a:lstStyle/>
          <a:p>
            <a:pPr marL="342900"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Mã kiểm tra chẵn lẻ mật độ thấp (LDPC), thuộc họ mã tuyến tính</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Ma </a:t>
            </a:r>
            <a:r>
              <a:rPr lang="en-US">
                <a:latin typeface="Tahoma" panose="020B0604030504040204" pitchFamily="34" charset="0"/>
                <a:ea typeface="Tahoma" panose="020B0604030504040204" pitchFamily="34" charset="0"/>
                <a:cs typeface="Tahoma" panose="020B0604030504040204" pitchFamily="34" charset="0"/>
              </a:rPr>
              <a:t>trận kiểm tra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a:t>
            </a:r>
            <a:r>
              <a:rPr lang="en-US" i="1">
                <a:latin typeface="Tahoma" panose="020B0604030504040204" pitchFamily="34" charset="0"/>
                <a:ea typeface="Tahoma" panose="020B0604030504040204" pitchFamily="34" charset="0"/>
                <a:cs typeface="Tahoma" panose="020B0604030504040204" pitchFamily="34" charset="0"/>
              </a:rPr>
              <a:t>mxn</a:t>
            </a:r>
            <a:r>
              <a:rPr lang="en-US">
                <a:latin typeface="Tahoma" panose="020B0604030504040204" pitchFamily="34" charset="0"/>
                <a:ea typeface="Tahoma" panose="020B0604030504040204" pitchFamily="34" charset="0"/>
                <a:cs typeface="Tahoma" panose="020B0604030504040204" pitchFamily="34" charset="0"/>
              </a:rPr>
              <a:t>) của nó có đặc tính thưa, nghĩa là có rất ít các phần tử trên ma trận </a:t>
            </a:r>
            <a:r>
              <a:rPr lang="en-US" b="1">
                <a:latin typeface="Tahoma" panose="020B0604030504040204" pitchFamily="34" charset="0"/>
                <a:ea typeface="Tahoma" panose="020B0604030504040204" pitchFamily="34" charset="0"/>
                <a:cs typeface="Tahoma" panose="020B0604030504040204" pitchFamily="34" charset="0"/>
              </a:rPr>
              <a:t>H</a:t>
            </a:r>
            <a:r>
              <a:rPr lang="en-US">
                <a:latin typeface="Tahoma" panose="020B0604030504040204" pitchFamily="34" charset="0"/>
                <a:ea typeface="Tahoma" panose="020B0604030504040204" pitchFamily="34" charset="0"/>
                <a:cs typeface="Tahoma" panose="020B0604030504040204" pitchFamily="34" charset="0"/>
              </a:rPr>
              <a:t> là khác 0. </a:t>
            </a:r>
            <a:endParaRPr lang="vi-VN">
              <a:latin typeface="Tahoma" panose="020B0604030504040204" pitchFamily="34" charset="0"/>
              <a:ea typeface="Tahoma" panose="020B0604030504040204" pitchFamily="34" charset="0"/>
              <a:cs typeface="Tahoma" panose="020B0604030504040204" pitchFamily="34" charset="0"/>
            </a:endParaRP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Mỗi một hàng của </a:t>
            </a:r>
            <a:r>
              <a:rPr lang="vi-VN" b="1">
                <a:latin typeface="Tahoma" panose="020B0604030504040204" pitchFamily="34" charset="0"/>
                <a:ea typeface="Tahoma" panose="020B0604030504040204" pitchFamily="34" charset="0"/>
                <a:cs typeface="Tahoma" panose="020B0604030504040204" pitchFamily="34" charset="0"/>
              </a:rPr>
              <a:t>H </a:t>
            </a:r>
            <a:r>
              <a:rPr lang="vi-VN">
                <a:latin typeface="Tahoma" panose="020B0604030504040204" pitchFamily="34" charset="0"/>
                <a:ea typeface="Tahoma" panose="020B0604030504040204" pitchFamily="34" charset="0"/>
                <a:cs typeface="Tahoma" panose="020B0604030504040204" pitchFamily="34" charset="0"/>
              </a:rPr>
              <a:t> là một phương trình kiểm tra chẵn lẻ.</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Ma trận kiểm tra </a:t>
            </a:r>
            <a:r>
              <a:rPr lang="vi-VN" b="1">
                <a:latin typeface="Tahoma" panose="020B0604030504040204" pitchFamily="34" charset="0"/>
                <a:ea typeface="Tahoma" panose="020B0604030504040204" pitchFamily="34" charset="0"/>
                <a:cs typeface="Tahoma" panose="020B0604030504040204" pitchFamily="34" charset="0"/>
              </a:rPr>
              <a:t>H </a:t>
            </a:r>
            <a:r>
              <a:rPr lang="vi-VN">
                <a:latin typeface="Tahoma" panose="020B0604030504040204" pitchFamily="34" charset="0"/>
                <a:ea typeface="Tahoma" panose="020B0604030504040204" pitchFamily="34" charset="0"/>
                <a:cs typeface="Tahoma" panose="020B0604030504040204" pitchFamily="34" charset="0"/>
              </a:rPr>
              <a:t>có thể được biểu diễn bằng giản đồ Tanner.</a:t>
            </a:r>
            <a:endParaRPr lang="en-US">
              <a:latin typeface="Tahoma" panose="020B0604030504040204" pitchFamily="34" charset="0"/>
              <a:ea typeface="Tahoma" panose="020B0604030504040204" pitchFamily="34" charset="0"/>
              <a:cs typeface="Tahoma" panose="020B0604030504040204" pitchFamily="34" charset="0"/>
            </a:endParaRPr>
          </a:p>
          <a:p>
            <a:pPr marL="342900" indent="-342900" algn="just" latinLnBrk="0">
              <a:buFont typeface="Arial" panose="020B0604020202020204" pitchFamily="34" charset="0"/>
              <a:buChar char="•"/>
            </a:pPr>
            <a:r>
              <a:rPr lang="en-US">
                <a:latin typeface="Tahoma" panose="020B0604030504040204" pitchFamily="34" charset="0"/>
                <a:ea typeface="Tahoma" panose="020B0604030504040204" pitchFamily="34" charset="0"/>
                <a:cs typeface="Tahoma" panose="020B0604030504040204" pitchFamily="34" charset="0"/>
              </a:rPr>
              <a:t>Ba tham số quan trọng của bộ mã là độ dài từ mã n, độ dài bản tin k, và số bít kiểm tra </a:t>
            </a:r>
            <a:r>
              <a:rPr lang="en-US" i="1">
                <a:latin typeface="Tahoma" panose="020B0604030504040204" pitchFamily="34" charset="0"/>
                <a:ea typeface="Tahoma" panose="020B0604030504040204" pitchFamily="34" charset="0"/>
                <a:cs typeface="Tahoma" panose="020B0604030504040204" pitchFamily="34" charset="0"/>
              </a:rPr>
              <a:t>m</a:t>
            </a:r>
            <a:r>
              <a:rPr lang="en-US">
                <a:latin typeface="Tahoma" panose="020B0604030504040204" pitchFamily="34" charset="0"/>
                <a:ea typeface="Tahoma" panose="020B0604030504040204" pitchFamily="34" charset="0"/>
                <a:cs typeface="Tahoma" panose="020B0604030504040204" pitchFamily="34" charset="0"/>
              </a:rPr>
              <a:t> = </a:t>
            </a:r>
            <a:r>
              <a:rPr lang="en-US" i="1">
                <a:latin typeface="Tahoma" panose="020B0604030504040204" pitchFamily="34" charset="0"/>
                <a:ea typeface="Tahoma" panose="020B0604030504040204" pitchFamily="34" charset="0"/>
                <a:cs typeface="Tahoma" panose="020B0604030504040204" pitchFamily="34" charset="0"/>
              </a:rPr>
              <a:t>n</a:t>
            </a:r>
            <a:r>
              <a:rPr lang="en-US">
                <a:latin typeface="Tahoma" panose="020B0604030504040204" pitchFamily="34" charset="0"/>
                <a:ea typeface="Tahoma" panose="020B0604030504040204" pitchFamily="34" charset="0"/>
                <a:cs typeface="Tahoma" panose="020B0604030504040204" pitchFamily="34" charset="0"/>
              </a:rPr>
              <a:t> – </a:t>
            </a:r>
            <a:r>
              <a:rPr lang="en-US" i="1">
                <a:latin typeface="Tahoma" panose="020B0604030504040204" pitchFamily="34" charset="0"/>
                <a:ea typeface="Tahoma" panose="020B0604030504040204" pitchFamily="34" charset="0"/>
                <a:cs typeface="Tahoma" panose="020B0604030504040204" pitchFamily="34" charset="0"/>
              </a:rPr>
              <a:t>k</a:t>
            </a:r>
            <a:r>
              <a:rPr lang="en-US">
                <a:latin typeface="Tahoma" panose="020B0604030504040204" pitchFamily="34" charset="0"/>
                <a:ea typeface="Tahoma" panose="020B0604030504040204" pitchFamily="34" charset="0"/>
                <a:cs typeface="Tahoma" panose="020B0604030504040204" pitchFamily="34" charset="0"/>
              </a:rPr>
              <a:t>.</a:t>
            </a:r>
            <a:r>
              <a:rPr lang="vi-VN">
                <a:latin typeface="Tahoma" panose="020B0604030504040204" pitchFamily="34" charset="0"/>
                <a:ea typeface="Tahoma" panose="020B0604030504040204" pitchFamily="34" charset="0"/>
                <a:cs typeface="Tahoma" panose="020B0604030504040204" pitchFamily="34" charset="0"/>
              </a:rPr>
              <a:t> Ngoài ra : trọng số hàng </a:t>
            </a:r>
            <a:r>
              <a:rPr lang="vi-VN" i="1">
                <a:latin typeface="Tahoma" panose="020B0604030504040204" pitchFamily="34" charset="0"/>
                <a:ea typeface="Tahoma" panose="020B0604030504040204" pitchFamily="34" charset="0"/>
                <a:cs typeface="Tahoma" panose="020B0604030504040204" pitchFamily="34" charset="0"/>
              </a:rPr>
              <a:t>dc</a:t>
            </a:r>
            <a:r>
              <a:rPr lang="vi-VN">
                <a:latin typeface="Tahoma" panose="020B0604030504040204" pitchFamily="34" charset="0"/>
                <a:ea typeface="Tahoma" panose="020B0604030504040204" pitchFamily="34" charset="0"/>
                <a:cs typeface="Tahoma" panose="020B0604030504040204" pitchFamily="34" charset="0"/>
              </a:rPr>
              <a:t>, trọng số cột </a:t>
            </a:r>
            <a:r>
              <a:rPr lang="vi-VN" i="1">
                <a:latin typeface="Tahoma" panose="020B0604030504040204" pitchFamily="34" charset="0"/>
                <a:ea typeface="Tahoma" panose="020B0604030504040204" pitchFamily="34" charset="0"/>
                <a:cs typeface="Tahoma" panose="020B0604030504040204" pitchFamily="34" charset="0"/>
              </a:rPr>
              <a:t>dv</a:t>
            </a:r>
            <a:r>
              <a:rPr lang="vi-VN">
                <a:latin typeface="Tahoma" panose="020B0604030504040204" pitchFamily="34" charset="0"/>
                <a:ea typeface="Tahoma" panose="020B0604030504040204" pitchFamily="34" charset="0"/>
                <a:cs typeface="Tahoma" panose="020B0604030504040204" pitchFamily="34" charset="0"/>
              </a:rPr>
              <a:t>, </a:t>
            </a:r>
            <a:r>
              <a:rPr lang="vi-VN" i="1">
                <a:latin typeface="Tahoma" panose="020B0604030504040204" pitchFamily="34" charset="0"/>
                <a:ea typeface="Tahoma" panose="020B0604030504040204" pitchFamily="34" charset="0"/>
                <a:cs typeface="Tahoma" panose="020B0604030504040204" pitchFamily="34" charset="0"/>
              </a:rPr>
              <a:t>vòng</a:t>
            </a:r>
            <a:r>
              <a:rPr lang="vi-VN">
                <a:latin typeface="Tahoma" panose="020B0604030504040204" pitchFamily="34" charset="0"/>
                <a:ea typeface="Tahoma" panose="020B0604030504040204" pitchFamily="34" charset="0"/>
                <a:cs typeface="Tahoma" panose="020B0604030504040204" pitchFamily="34" charset="0"/>
              </a:rPr>
              <a:t> kín</a:t>
            </a:r>
          </a:p>
          <a:p>
            <a:pPr marL="342900" indent="-342900" algn="just" latinLnBrk="0">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Mã NB-LDPC(2) có cấu trúc tương tự mã B-LDPC nhưng các phần tử trên ma trận </a:t>
            </a:r>
            <a:r>
              <a:rPr lang="vi-VN" b="1">
                <a:latin typeface="Tahoma" panose="020B0604030504040204" pitchFamily="34" charset="0"/>
                <a:ea typeface="Tahoma" panose="020B0604030504040204" pitchFamily="34" charset="0"/>
                <a:cs typeface="Tahoma" panose="020B0604030504040204" pitchFamily="34" charset="0"/>
              </a:rPr>
              <a:t>H</a:t>
            </a:r>
            <a:r>
              <a:rPr lang="vi-VN">
                <a:latin typeface="Tahoma" panose="020B0604030504040204" pitchFamily="34" charset="0"/>
                <a:ea typeface="Tahoma" panose="020B0604030504040204" pitchFamily="34" charset="0"/>
                <a:cs typeface="Tahoma" panose="020B0604030504040204" pitchFamily="34" charset="0"/>
              </a:rPr>
              <a:t> là các phần tử thuộc trường Galois bậc lớn hơn 2.</a:t>
            </a:r>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Object 4">
            <a:extLst>
              <a:ext uri="{FF2B5EF4-FFF2-40B4-BE49-F238E27FC236}">
                <a16:creationId xmlns:a16="http://schemas.microsoft.com/office/drawing/2014/main" id="{3E5AF31C-80B4-4286-9965-16C0CFE7A4A7}"/>
              </a:ext>
            </a:extLst>
          </p:cNvPr>
          <p:cNvGraphicFramePr>
            <a:graphicFrameLocks noChangeAspect="1"/>
          </p:cNvGraphicFramePr>
          <p:nvPr/>
        </p:nvGraphicFramePr>
        <p:xfrm>
          <a:off x="5982897" y="1275749"/>
          <a:ext cx="2282825" cy="1298575"/>
        </p:xfrm>
        <a:graphic>
          <a:graphicData uri="http://schemas.openxmlformats.org/presentationml/2006/ole">
            <mc:AlternateContent xmlns:mc="http://schemas.openxmlformats.org/markup-compatibility/2006">
              <mc:Choice xmlns:v="urn:schemas-microsoft-com:vml" Requires="v">
                <p:oleObj spid="_x0000_s9230" name="Equation" r:id="rId3" imgW="2283120" imgH="1298520" progId="Equation.DSMT4">
                  <p:embed/>
                </p:oleObj>
              </mc:Choice>
              <mc:Fallback>
                <p:oleObj name="Equation" r:id="rId3" imgW="2283120" imgH="1298520" progId="Equation.DSMT4">
                  <p:embed/>
                  <p:pic>
                    <p:nvPicPr>
                      <p:cNvPr id="5" name="Object 4">
                        <a:extLst>
                          <a:ext uri="{FF2B5EF4-FFF2-40B4-BE49-F238E27FC236}">
                            <a16:creationId xmlns:a16="http://schemas.microsoft.com/office/drawing/2014/main" id="{3E5AF31C-80B4-4286-9965-16C0CFE7A4A7}"/>
                          </a:ext>
                        </a:extLst>
                      </p:cNvPr>
                      <p:cNvPicPr/>
                      <p:nvPr/>
                    </p:nvPicPr>
                    <p:blipFill>
                      <a:blip r:embed="rId4"/>
                      <a:stretch>
                        <a:fillRect/>
                      </a:stretch>
                    </p:blipFill>
                    <p:spPr>
                      <a:xfrm>
                        <a:off x="5982897" y="1275749"/>
                        <a:ext cx="2282825" cy="129857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2A5AA10-C6FA-4FB3-99D4-07BE7FA6B0BD}"/>
              </a:ext>
            </a:extLst>
          </p:cNvPr>
          <p:cNvSpPr txBox="1"/>
          <p:nvPr/>
        </p:nvSpPr>
        <p:spPr>
          <a:xfrm>
            <a:off x="8363102" y="1740306"/>
            <a:ext cx="466794" cy="369460"/>
          </a:xfrm>
          <a:prstGeom prst="rect">
            <a:avLst/>
          </a:prstGeom>
          <a:noFill/>
        </p:spPr>
        <p:txBody>
          <a:bodyPr wrap="none" rtlCol="0">
            <a:spAutoFit/>
          </a:bodyPr>
          <a:lstStyle/>
          <a:p>
            <a:r>
              <a:rPr lang="vi-VN"/>
              <a:t>(1)</a:t>
            </a:r>
            <a:endParaRPr lang="en-US"/>
          </a:p>
        </p:txBody>
      </p:sp>
      <p:pic>
        <p:nvPicPr>
          <p:cNvPr id="7" name="Picture 6">
            <a:extLst>
              <a:ext uri="{FF2B5EF4-FFF2-40B4-BE49-F238E27FC236}">
                <a16:creationId xmlns:a16="http://schemas.microsoft.com/office/drawing/2014/main" id="{DC75A5E0-64E9-435D-8887-D1A0A46497E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56176" y="2558148"/>
            <a:ext cx="2440323" cy="1944516"/>
          </a:xfrm>
          <a:prstGeom prst="rect">
            <a:avLst/>
          </a:prstGeom>
          <a:noFill/>
          <a:ln>
            <a:noFill/>
          </a:ln>
        </p:spPr>
      </p:pic>
      <p:sp>
        <p:nvSpPr>
          <p:cNvPr id="8" name="TextBox 7">
            <a:extLst>
              <a:ext uri="{FF2B5EF4-FFF2-40B4-BE49-F238E27FC236}">
                <a16:creationId xmlns:a16="http://schemas.microsoft.com/office/drawing/2014/main" id="{126EA577-C2BF-4B05-9681-C31887478ADA}"/>
              </a:ext>
            </a:extLst>
          </p:cNvPr>
          <p:cNvSpPr txBox="1"/>
          <p:nvPr/>
        </p:nvSpPr>
        <p:spPr>
          <a:xfrm>
            <a:off x="6560248" y="4333387"/>
            <a:ext cx="1704313" cy="338554"/>
          </a:xfrm>
          <a:prstGeom prst="rect">
            <a:avLst/>
          </a:prstGeom>
          <a:noFill/>
        </p:spPr>
        <p:txBody>
          <a:bodyPr wrap="none" rtlCol="0">
            <a:spAutoFit/>
          </a:bodyPr>
          <a:lstStyle/>
          <a:p>
            <a:r>
              <a:rPr lang="vi-VN" sz="1600" b="1" i="1"/>
              <a:t>Giản đồ</a:t>
            </a:r>
            <a:r>
              <a:rPr lang="en-US" sz="1600" b="1" i="1"/>
              <a:t> </a:t>
            </a:r>
            <a:r>
              <a:rPr lang="vi-VN" sz="1600" b="1" i="1"/>
              <a:t>Tanner</a:t>
            </a:r>
            <a:endParaRPr lang="en-US" sz="1600" b="1" i="1"/>
          </a:p>
        </p:txBody>
      </p:sp>
      <p:graphicFrame>
        <p:nvGraphicFramePr>
          <p:cNvPr id="9" name="Object 8">
            <a:extLst>
              <a:ext uri="{FF2B5EF4-FFF2-40B4-BE49-F238E27FC236}">
                <a16:creationId xmlns:a16="http://schemas.microsoft.com/office/drawing/2014/main" id="{84309640-E8F2-4220-80C8-CD76C65288EE}"/>
              </a:ext>
            </a:extLst>
          </p:cNvPr>
          <p:cNvGraphicFramePr>
            <a:graphicFrameLocks noChangeAspect="1"/>
          </p:cNvGraphicFramePr>
          <p:nvPr/>
        </p:nvGraphicFramePr>
        <p:xfrm>
          <a:off x="5982897" y="4976559"/>
          <a:ext cx="2414139" cy="1052738"/>
        </p:xfrm>
        <a:graphic>
          <a:graphicData uri="http://schemas.openxmlformats.org/presentationml/2006/ole">
            <mc:AlternateContent xmlns:mc="http://schemas.openxmlformats.org/markup-compatibility/2006">
              <mc:Choice xmlns:v="urn:schemas-microsoft-com:vml" Requires="v">
                <p:oleObj spid="_x0000_s9231" name="Equation" r:id="rId6" imgW="2269080" imgH="938880" progId="Equation.DSMT4">
                  <p:embed/>
                </p:oleObj>
              </mc:Choice>
              <mc:Fallback>
                <p:oleObj name="Equation" r:id="rId6" imgW="2269080" imgH="938880" progId="Equation.DSMT4">
                  <p:embed/>
                  <p:pic>
                    <p:nvPicPr>
                      <p:cNvPr id="9" name="Object 8">
                        <a:extLst>
                          <a:ext uri="{FF2B5EF4-FFF2-40B4-BE49-F238E27FC236}">
                            <a16:creationId xmlns:a16="http://schemas.microsoft.com/office/drawing/2014/main" id="{84309640-E8F2-4220-80C8-CD76C65288EE}"/>
                          </a:ext>
                        </a:extLst>
                      </p:cNvPr>
                      <p:cNvPicPr/>
                      <p:nvPr/>
                    </p:nvPicPr>
                    <p:blipFill>
                      <a:blip r:embed="rId7"/>
                      <a:stretch>
                        <a:fillRect/>
                      </a:stretch>
                    </p:blipFill>
                    <p:spPr>
                      <a:xfrm>
                        <a:off x="5982897" y="4976559"/>
                        <a:ext cx="2414139" cy="1052738"/>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CFC0902-4298-4FBE-AA49-503CDCEF932D}"/>
              </a:ext>
            </a:extLst>
          </p:cNvPr>
          <p:cNvSpPr txBox="1"/>
          <p:nvPr/>
        </p:nvSpPr>
        <p:spPr>
          <a:xfrm>
            <a:off x="8363102" y="5318198"/>
            <a:ext cx="466794" cy="369460"/>
          </a:xfrm>
          <a:prstGeom prst="rect">
            <a:avLst/>
          </a:prstGeom>
          <a:noFill/>
        </p:spPr>
        <p:txBody>
          <a:bodyPr wrap="none" rtlCol="0">
            <a:spAutoFit/>
          </a:bodyPr>
          <a:lstStyle/>
          <a:p>
            <a:r>
              <a:rPr lang="vi-VN"/>
              <a:t>(2)</a:t>
            </a:r>
            <a:endParaRPr lang="en-US"/>
          </a:p>
        </p:txBody>
      </p:sp>
    </p:spTree>
    <p:extLst>
      <p:ext uri="{BB962C8B-B14F-4D97-AF65-F5344CB8AC3E}">
        <p14:creationId xmlns:p14="http://schemas.microsoft.com/office/powerpoint/2010/main" val="260357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Xây</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err="1">
                <a:solidFill>
                  <a:schemeClr val="bg1"/>
                </a:solidFill>
                <a:latin typeface="Tahoma" panose="020B0604030504040204" pitchFamily="34" charset="0"/>
                <a:ea typeface="Tahoma" panose="020B0604030504040204" pitchFamily="34" charset="0"/>
                <a:cs typeface="Tahoma" panose="020B0604030504040204" pitchFamily="34" charset="0"/>
              </a:rPr>
              <a:t>dựng</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bộ mã </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LDPC</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4" name="TextBox 3">
            <a:extLst>
              <a:ext uri="{FF2B5EF4-FFF2-40B4-BE49-F238E27FC236}">
                <a16:creationId xmlns:a16="http://schemas.microsoft.com/office/drawing/2014/main" id="{EF20A9A0-474F-417D-8708-13DF12BC8930}"/>
              </a:ext>
            </a:extLst>
          </p:cNvPr>
          <p:cNvSpPr txBox="1"/>
          <p:nvPr/>
        </p:nvSpPr>
        <p:spPr>
          <a:xfrm>
            <a:off x="471673" y="1484784"/>
            <a:ext cx="8348799" cy="2309350"/>
          </a:xfrm>
          <a:prstGeom prst="rect">
            <a:avLst/>
          </a:prstGeom>
          <a:noFill/>
        </p:spPr>
        <p:txBody>
          <a:bodyPr wrap="square" rtlCol="0">
            <a:spAutoFit/>
          </a:bodyPr>
          <a:lstStyle/>
          <a:p>
            <a:pPr algn="just" latinLnBrk="0"/>
            <a:r>
              <a:rPr lang="vi-VN" b="1"/>
              <a:t>Bài toán đặt ra</a:t>
            </a:r>
            <a:r>
              <a:rPr lang="vi-VN"/>
              <a:t>: Từ các tham số m, n, k có thể chọn trước, xây dựng ma trận </a:t>
            </a:r>
            <a:r>
              <a:rPr lang="vi-VN" b="1"/>
              <a:t>H </a:t>
            </a:r>
            <a:r>
              <a:rPr lang="vi-VN"/>
              <a:t>của</a:t>
            </a:r>
            <a:r>
              <a:rPr lang="vi-VN" b="1"/>
              <a:t> </a:t>
            </a:r>
            <a:r>
              <a:rPr lang="vi-VN"/>
              <a:t>mã LDPC có chất lượng kiểm soát lỗi tối nhất. Chất lượng một bộ mã có thể đánh giá một cách ước lượng qua các tham số sau:</a:t>
            </a:r>
          </a:p>
          <a:p>
            <a:pPr marL="800013" lvl="1" indent="-342900" algn="just" latinLnBrk="0">
              <a:buFont typeface="Arial" panose="020B0604020202020204" pitchFamily="34" charset="0"/>
              <a:buChar char="•"/>
            </a:pPr>
            <a:r>
              <a:rPr lang="vi-VN"/>
              <a:t>Tốc độ mã </a:t>
            </a:r>
            <a:r>
              <a:rPr lang="vi-VN" i="1"/>
              <a:t>r = k/n</a:t>
            </a:r>
          </a:p>
          <a:p>
            <a:pPr marL="800013" lvl="1" indent="-342900" algn="just" latinLnBrk="0">
              <a:buFont typeface="Arial" panose="020B0604020202020204" pitchFamily="34" charset="0"/>
              <a:buChar char="•"/>
            </a:pPr>
            <a:r>
              <a:rPr lang="vi-VN"/>
              <a:t>Mã không chứa các </a:t>
            </a:r>
            <a:r>
              <a:rPr lang="vi-VN" i="1"/>
              <a:t>vòng</a:t>
            </a:r>
            <a:r>
              <a:rPr lang="vi-VN"/>
              <a:t> ngắn: </a:t>
            </a:r>
            <a:r>
              <a:rPr lang="vi-VN" i="1"/>
              <a:t>vòng</a:t>
            </a:r>
            <a:r>
              <a:rPr lang="vi-VN"/>
              <a:t> 4, </a:t>
            </a:r>
            <a:r>
              <a:rPr lang="vi-VN" i="1"/>
              <a:t>vòng</a:t>
            </a:r>
            <a:r>
              <a:rPr lang="vi-VN"/>
              <a:t> 6..</a:t>
            </a:r>
          </a:p>
          <a:p>
            <a:pPr marL="800013" lvl="1" indent="-342900" algn="just" latinLnBrk="0">
              <a:buFont typeface="Arial" panose="020B0604020202020204" pitchFamily="34" charset="0"/>
              <a:buChar char="•"/>
            </a:pPr>
            <a:r>
              <a:rPr lang="vi-VN"/>
              <a:t>Trọng số hàng lớn, tăng khả năng kiểm soát lỗi tuy nhiên tăng độ phức tạp trong mã hóa và giải mã</a:t>
            </a:r>
          </a:p>
          <a:p>
            <a:pPr lvl="1" algn="just" latinLnBrk="0"/>
            <a:endParaRPr lang="vi-VN"/>
          </a:p>
        </p:txBody>
      </p:sp>
      <p:sp>
        <p:nvSpPr>
          <p:cNvPr id="5" name="TextBox 4">
            <a:extLst>
              <a:ext uri="{FF2B5EF4-FFF2-40B4-BE49-F238E27FC236}">
                <a16:creationId xmlns:a16="http://schemas.microsoft.com/office/drawing/2014/main" id="{10188E98-EAAD-46F2-92F5-B2C3CC7F932B}"/>
              </a:ext>
            </a:extLst>
          </p:cNvPr>
          <p:cNvSpPr txBox="1"/>
          <p:nvPr/>
        </p:nvSpPr>
        <p:spPr>
          <a:xfrm>
            <a:off x="575556" y="3747542"/>
            <a:ext cx="7992888" cy="923714"/>
          </a:xfrm>
          <a:prstGeom prst="rect">
            <a:avLst/>
          </a:prstGeom>
          <a:noFill/>
        </p:spPr>
        <p:txBody>
          <a:bodyPr wrap="square" rtlCol="0">
            <a:spAutoFit/>
          </a:bodyPr>
          <a:lstStyle/>
          <a:p>
            <a:r>
              <a:rPr lang="vi-VN" b="1"/>
              <a:t>Phương pháp: </a:t>
            </a:r>
          </a:p>
          <a:p>
            <a:pPr marL="800013" lvl="1" indent="-342900">
              <a:buFont typeface="Arial" panose="020B0604020202020204" pitchFamily="34" charset="0"/>
              <a:buChar char="•"/>
            </a:pPr>
            <a:r>
              <a:rPr lang="vi-VN"/>
              <a:t>Sinh ngẫu nhiên</a:t>
            </a:r>
          </a:p>
          <a:p>
            <a:pPr marL="800013" lvl="1" indent="-342900">
              <a:buFont typeface="Arial" panose="020B0604020202020204" pitchFamily="34" charset="0"/>
              <a:buChar char="•"/>
            </a:pPr>
            <a:r>
              <a:rPr lang="vi-VN"/>
              <a:t>Phân rã ma trận cơ sở</a:t>
            </a:r>
            <a:endParaRPr lang="en-US"/>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7</a:t>
            </a:fld>
            <a:r>
              <a:rPr lang="en-SG" altLang="ko-KR"/>
              <a:t>/23</a:t>
            </a:r>
            <a:endParaRPr lang="ko-KR" altLang="en-US" dirty="0"/>
          </a:p>
        </p:txBody>
      </p:sp>
    </p:spTree>
    <p:extLst>
      <p:ext uri="{BB962C8B-B14F-4D97-AF65-F5344CB8AC3E}">
        <p14:creationId xmlns:p14="http://schemas.microsoft.com/office/powerpoint/2010/main" val="300209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Các</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thuật</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toán</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mã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hóa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22" name="TextBox 21">
            <a:extLst>
              <a:ext uri="{FF2B5EF4-FFF2-40B4-BE49-F238E27FC236}">
                <a16:creationId xmlns:a16="http://schemas.microsoft.com/office/drawing/2014/main" id="{C411EE66-FCF1-4AD9-B56A-A591D02FE40F}"/>
              </a:ext>
            </a:extLst>
          </p:cNvPr>
          <p:cNvSpPr txBox="1"/>
          <p:nvPr/>
        </p:nvSpPr>
        <p:spPr>
          <a:xfrm>
            <a:off x="323528" y="1412776"/>
            <a:ext cx="3696846" cy="646587"/>
          </a:xfrm>
          <a:prstGeom prst="rect">
            <a:avLst/>
          </a:prstGeom>
          <a:noFill/>
        </p:spPr>
        <p:txBody>
          <a:bodyPr wrap="none" rtlCol="0">
            <a:spAutoFit/>
          </a:bodyPr>
          <a:lstStyle/>
          <a:p>
            <a:pPr marL="342900" lvl="0" indent="-342900">
              <a:buFont typeface="Wingdings" panose="05000000000000000000" pitchFamily="2" charset="2"/>
              <a:buChar char="v"/>
            </a:pPr>
            <a:r>
              <a:rPr lang="en-US" noProof="0" dirty="0" err="1">
                <a:solidFill>
                  <a:prstClr val="black"/>
                </a:solidFill>
                <a:latin typeface="Tahoma" panose="020B0604030504040204" pitchFamily="34" charset="0"/>
                <a:ea typeface="Tahoma" panose="020B0604030504040204" pitchFamily="34" charset="0"/>
                <a:cs typeface="Tahoma" panose="020B0604030504040204" pitchFamily="34" charset="0"/>
              </a:rPr>
              <a:t>Sử</a:t>
            </a:r>
            <a:r>
              <a:rPr lang="en-US" noProof="0"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noProof="0" dirty="0" err="1">
                <a:solidFill>
                  <a:prstClr val="black"/>
                </a:solidFill>
                <a:latin typeface="Tahoma" panose="020B0604030504040204" pitchFamily="34" charset="0"/>
                <a:ea typeface="Tahoma" panose="020B0604030504040204" pitchFamily="34" charset="0"/>
                <a:cs typeface="Tahoma" panose="020B0604030504040204" pitchFamily="34" charset="0"/>
              </a:rPr>
              <a:t>dụng</a:t>
            </a:r>
            <a:r>
              <a:rPr lang="en-US" noProof="0" dirty="0">
                <a:solidFill>
                  <a:prstClr val="black"/>
                </a:solidFill>
                <a:latin typeface="Tahoma" panose="020B0604030504040204" pitchFamily="34" charset="0"/>
                <a:ea typeface="Tahoma" panose="020B0604030504040204" pitchFamily="34" charset="0"/>
                <a:cs typeface="Tahoma" panose="020B0604030504040204" pitchFamily="34" charset="0"/>
              </a:rPr>
              <a:t> ma </a:t>
            </a:r>
            <a:r>
              <a:rPr lang="en-US" noProof="0" dirty="0" err="1">
                <a:solidFill>
                  <a:prstClr val="black"/>
                </a:solidFill>
                <a:latin typeface="Tahoma" panose="020B0604030504040204" pitchFamily="34" charset="0"/>
                <a:ea typeface="Tahoma" panose="020B0604030504040204" pitchFamily="34" charset="0"/>
                <a:cs typeface="Tahoma" panose="020B0604030504040204" pitchFamily="34" charset="0"/>
              </a:rPr>
              <a:t>trận</a:t>
            </a:r>
            <a:r>
              <a:rPr lang="en-US" noProof="0"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noProof="0" dirty="0" err="1">
                <a:solidFill>
                  <a:prstClr val="black"/>
                </a:solidFill>
                <a:latin typeface="Tahoma" panose="020B0604030504040204" pitchFamily="34" charset="0"/>
                <a:ea typeface="Tahoma" panose="020B0604030504040204" pitchFamily="34" charset="0"/>
                <a:cs typeface="Tahoma" panose="020B0604030504040204" pitchFamily="34" charset="0"/>
              </a:rPr>
              <a:t>sinh</a:t>
            </a:r>
            <a:endPar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342900" marR="0" lvl="0" indent="-342900" algn="l" defTabSz="914226" rtl="0" eaLnBrk="1" fontAlgn="auto" latinLnBrk="1" hangingPunct="1">
              <a:lnSpc>
                <a:spcPct val="100000"/>
              </a:lnSpc>
              <a:spcBef>
                <a:spcPts val="0"/>
              </a:spcBef>
              <a:spcAft>
                <a:spcPts val="0"/>
              </a:spcAft>
              <a:buClrTx/>
              <a:buSzTx/>
              <a:buFont typeface="Wingdings" panose="05000000000000000000" pitchFamily="2" charset="2"/>
              <a:buChar char="v"/>
              <a:tabLst/>
              <a:defRPr/>
            </a:pP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Mã </a:t>
            </a:r>
            <a:r>
              <a:rPr kumimoji="0" lang="en-US" sz="1801"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hóa</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801"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trực</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801"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tiếp</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801"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tư</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ma </a:t>
            </a:r>
            <a:r>
              <a:rPr kumimoji="0" lang="en-US" sz="1801" b="0" i="0" u="none" strike="noStrike" kern="120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trận</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801" b="1"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H</a:t>
            </a:r>
            <a:r>
              <a:rPr kumimoji="0" lang="en-US" sz="1801"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p:txBody>
      </p:sp>
      <p:graphicFrame>
        <p:nvGraphicFramePr>
          <p:cNvPr id="23" name="Object 22">
            <a:extLst>
              <a:ext uri="{FF2B5EF4-FFF2-40B4-BE49-F238E27FC236}">
                <a16:creationId xmlns:a16="http://schemas.microsoft.com/office/drawing/2014/main" id="{88C2B274-DDA3-4E35-B80C-2E861E03558F}"/>
              </a:ext>
            </a:extLst>
          </p:cNvPr>
          <p:cNvGraphicFramePr>
            <a:graphicFrameLocks noChangeAspect="1"/>
          </p:cNvGraphicFramePr>
          <p:nvPr/>
        </p:nvGraphicFramePr>
        <p:xfrm>
          <a:off x="1831748" y="2009295"/>
          <a:ext cx="1481153" cy="684235"/>
        </p:xfrm>
        <a:graphic>
          <a:graphicData uri="http://schemas.openxmlformats.org/presentationml/2006/ole">
            <mc:AlternateContent xmlns:mc="http://schemas.openxmlformats.org/markup-compatibility/2006">
              <mc:Choice xmlns:v="urn:schemas-microsoft-com:vml" Requires="v">
                <p:oleObj spid="_x0000_s8239" name="Equation" r:id="rId3" imgW="1485720" imgH="685800" progId="Equation.DSMT4">
                  <p:embed/>
                </p:oleObj>
              </mc:Choice>
              <mc:Fallback>
                <p:oleObj name="Equation" r:id="rId3" imgW="1485720" imgH="685800" progId="Equation.DSMT4">
                  <p:embed/>
                  <p:pic>
                    <p:nvPicPr>
                      <p:cNvPr id="23" name="Object 22">
                        <a:extLst>
                          <a:ext uri="{FF2B5EF4-FFF2-40B4-BE49-F238E27FC236}">
                            <a16:creationId xmlns:a16="http://schemas.microsoft.com/office/drawing/2014/main" id="{88C2B274-DDA3-4E35-B80C-2E861E03558F}"/>
                          </a:ext>
                        </a:extLst>
                      </p:cNvPr>
                      <p:cNvPicPr/>
                      <p:nvPr/>
                    </p:nvPicPr>
                    <p:blipFill>
                      <a:blip r:embed="rId4"/>
                      <a:stretch>
                        <a:fillRect/>
                      </a:stretch>
                    </p:blipFill>
                    <p:spPr>
                      <a:xfrm>
                        <a:off x="1831748" y="2009295"/>
                        <a:ext cx="1481153" cy="68423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D314AFF9-C871-4714-831E-11662B9B3A03}"/>
              </a:ext>
            </a:extLst>
          </p:cNvPr>
          <p:cNvGraphicFramePr>
            <a:graphicFrameLocks noChangeAspect="1"/>
          </p:cNvGraphicFramePr>
          <p:nvPr/>
        </p:nvGraphicFramePr>
        <p:xfrm>
          <a:off x="3999383" y="1988840"/>
          <a:ext cx="3236913" cy="668337"/>
        </p:xfrm>
        <a:graphic>
          <a:graphicData uri="http://schemas.openxmlformats.org/presentationml/2006/ole">
            <mc:AlternateContent xmlns:mc="http://schemas.openxmlformats.org/markup-compatibility/2006">
              <mc:Choice xmlns:v="urn:schemas-microsoft-com:vml" Requires="v">
                <p:oleObj spid="_x0000_s8240" name="Equation" r:id="rId5" imgW="3237061" imgH="667676" progId="Equation.DSMT4">
                  <p:embed/>
                </p:oleObj>
              </mc:Choice>
              <mc:Fallback>
                <p:oleObj name="Equation" r:id="rId5" imgW="3237061" imgH="667676" progId="Equation.DSMT4">
                  <p:embed/>
                  <p:pic>
                    <p:nvPicPr>
                      <p:cNvPr id="24" name="Object 23">
                        <a:extLst>
                          <a:ext uri="{FF2B5EF4-FFF2-40B4-BE49-F238E27FC236}">
                            <a16:creationId xmlns:a16="http://schemas.microsoft.com/office/drawing/2014/main" id="{D314AFF9-C871-4714-831E-11662B9B3A03}"/>
                          </a:ext>
                        </a:extLst>
                      </p:cNvPr>
                      <p:cNvPicPr/>
                      <p:nvPr/>
                    </p:nvPicPr>
                    <p:blipFill>
                      <a:blip r:embed="rId6"/>
                      <a:stretch>
                        <a:fillRect/>
                      </a:stretch>
                    </p:blipFill>
                    <p:spPr>
                      <a:xfrm>
                        <a:off x="3999383" y="1988840"/>
                        <a:ext cx="3236913" cy="668337"/>
                      </a:xfrm>
                      <a:prstGeom prst="rect">
                        <a:avLst/>
                      </a:prstGeom>
                    </p:spPr>
                  </p:pic>
                </p:oleObj>
              </mc:Fallback>
            </mc:AlternateContent>
          </a:graphicData>
        </a:graphic>
      </p:graphicFrame>
      <p:cxnSp>
        <p:nvCxnSpPr>
          <p:cNvPr id="26" name="Straight Arrow Connector 25">
            <a:extLst>
              <a:ext uri="{FF2B5EF4-FFF2-40B4-BE49-F238E27FC236}">
                <a16:creationId xmlns:a16="http://schemas.microsoft.com/office/drawing/2014/main" id="{4B3EB0A4-9F21-41A0-83D9-385A82E07AC7}"/>
              </a:ext>
            </a:extLst>
          </p:cNvPr>
          <p:cNvCxnSpPr>
            <a:cxnSpLocks/>
          </p:cNvCxnSpPr>
          <p:nvPr/>
        </p:nvCxnSpPr>
        <p:spPr>
          <a:xfrm>
            <a:off x="3593028" y="2298037"/>
            <a:ext cx="2880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27" name="Object 26">
            <a:extLst>
              <a:ext uri="{FF2B5EF4-FFF2-40B4-BE49-F238E27FC236}">
                <a16:creationId xmlns:a16="http://schemas.microsoft.com/office/drawing/2014/main" id="{27632E1F-E597-4006-9C6F-B23BC7FB4A11}"/>
              </a:ext>
            </a:extLst>
          </p:cNvPr>
          <p:cNvGraphicFramePr>
            <a:graphicFrameLocks noChangeAspect="1"/>
          </p:cNvGraphicFramePr>
          <p:nvPr/>
        </p:nvGraphicFramePr>
        <p:xfrm>
          <a:off x="1816149" y="2995613"/>
          <a:ext cx="3763963" cy="1644650"/>
        </p:xfrm>
        <a:graphic>
          <a:graphicData uri="http://schemas.openxmlformats.org/presentationml/2006/ole">
            <mc:AlternateContent xmlns:mc="http://schemas.openxmlformats.org/markup-compatibility/2006">
              <mc:Choice xmlns:v="urn:schemas-microsoft-com:vml" Requires="v">
                <p:oleObj spid="_x0000_s8241" name="Equation" r:id="rId7" imgW="2616120" imgH="1143000" progId="Equation.DSMT4">
                  <p:embed/>
                </p:oleObj>
              </mc:Choice>
              <mc:Fallback>
                <p:oleObj name="Equation" r:id="rId7" imgW="2616120" imgH="1143000" progId="Equation.DSMT4">
                  <p:embed/>
                  <p:pic>
                    <p:nvPicPr>
                      <p:cNvPr id="27" name="Object 26">
                        <a:extLst>
                          <a:ext uri="{FF2B5EF4-FFF2-40B4-BE49-F238E27FC236}">
                            <a16:creationId xmlns:a16="http://schemas.microsoft.com/office/drawing/2014/main" id="{27632E1F-E597-4006-9C6F-B23BC7FB4A11}"/>
                          </a:ext>
                        </a:extLst>
                      </p:cNvPr>
                      <p:cNvPicPr/>
                      <p:nvPr/>
                    </p:nvPicPr>
                    <p:blipFill>
                      <a:blip r:embed="rId8"/>
                      <a:stretch>
                        <a:fillRect/>
                      </a:stretch>
                    </p:blipFill>
                    <p:spPr>
                      <a:xfrm>
                        <a:off x="1816149" y="2995613"/>
                        <a:ext cx="3763963" cy="164465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75BD0585-2043-41D6-AD91-443973F9463A}"/>
              </a:ext>
            </a:extLst>
          </p:cNvPr>
          <p:cNvCxnSpPr>
            <a:cxnSpLocks/>
          </p:cNvCxnSpPr>
          <p:nvPr/>
        </p:nvCxnSpPr>
        <p:spPr>
          <a:xfrm>
            <a:off x="2534360" y="3977632"/>
            <a:ext cx="2943184"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9703522-2D54-4870-9044-AB63B26C6732}"/>
              </a:ext>
            </a:extLst>
          </p:cNvPr>
          <p:cNvCxnSpPr>
            <a:cxnSpLocks/>
          </p:cNvCxnSpPr>
          <p:nvPr/>
        </p:nvCxnSpPr>
        <p:spPr>
          <a:xfrm>
            <a:off x="4635184" y="3068960"/>
            <a:ext cx="3424" cy="15001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26112D8-20C5-46AC-9F45-CD049D4CF3B3}"/>
              </a:ext>
            </a:extLst>
          </p:cNvPr>
          <p:cNvCxnSpPr>
            <a:cxnSpLocks/>
          </p:cNvCxnSpPr>
          <p:nvPr/>
        </p:nvCxnSpPr>
        <p:spPr>
          <a:xfrm>
            <a:off x="3965376" y="3068960"/>
            <a:ext cx="0" cy="150010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Object 11">
            <a:extLst>
              <a:ext uri="{FF2B5EF4-FFF2-40B4-BE49-F238E27FC236}">
                <a16:creationId xmlns:a16="http://schemas.microsoft.com/office/drawing/2014/main" id="{DF964355-84AF-4BFB-B7A6-AF17499B6D5C}"/>
              </a:ext>
            </a:extLst>
          </p:cNvPr>
          <p:cNvGraphicFramePr>
            <a:graphicFrameLocks noChangeAspect="1"/>
          </p:cNvGraphicFramePr>
          <p:nvPr/>
        </p:nvGraphicFramePr>
        <p:xfrm>
          <a:off x="4884017" y="5180262"/>
          <a:ext cx="1414978" cy="316869"/>
        </p:xfrm>
        <a:graphic>
          <a:graphicData uri="http://schemas.openxmlformats.org/presentationml/2006/ole">
            <mc:AlternateContent xmlns:mc="http://schemas.openxmlformats.org/markup-compatibility/2006">
              <mc:Choice xmlns:v="urn:schemas-microsoft-com:vml" Requires="v">
                <p:oleObj spid="_x0000_s8242" name="Equation" r:id="rId9" imgW="809265" imgH="200447" progId="Equation.DSMT4">
                  <p:embed/>
                </p:oleObj>
              </mc:Choice>
              <mc:Fallback>
                <p:oleObj name="Equation" r:id="rId9" imgW="809265" imgH="200447" progId="Equation.DSMT4">
                  <p:embed/>
                  <p:pic>
                    <p:nvPicPr>
                      <p:cNvPr id="12" name="Object 11">
                        <a:extLst>
                          <a:ext uri="{FF2B5EF4-FFF2-40B4-BE49-F238E27FC236}">
                            <a16:creationId xmlns:a16="http://schemas.microsoft.com/office/drawing/2014/main" id="{DF964355-84AF-4BFB-B7A6-AF17499B6D5C}"/>
                          </a:ext>
                        </a:extLst>
                      </p:cNvPr>
                      <p:cNvPicPr/>
                      <p:nvPr/>
                    </p:nvPicPr>
                    <p:blipFill>
                      <a:blip r:embed="rId10"/>
                      <a:stretch>
                        <a:fillRect/>
                      </a:stretch>
                    </p:blipFill>
                    <p:spPr>
                      <a:xfrm>
                        <a:off x="4884017" y="5180262"/>
                        <a:ext cx="1414978" cy="316869"/>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B12CE8E8-731B-425F-9D27-8D3C21D518D6}"/>
              </a:ext>
            </a:extLst>
          </p:cNvPr>
          <p:cNvGraphicFramePr>
            <a:graphicFrameLocks noChangeAspect="1"/>
          </p:cNvGraphicFramePr>
          <p:nvPr/>
        </p:nvGraphicFramePr>
        <p:xfrm>
          <a:off x="4884017" y="5603135"/>
          <a:ext cx="2568303" cy="316869"/>
        </p:xfrm>
        <a:graphic>
          <a:graphicData uri="http://schemas.openxmlformats.org/presentationml/2006/ole">
            <mc:AlternateContent xmlns:mc="http://schemas.openxmlformats.org/markup-compatibility/2006">
              <mc:Choice xmlns:v="urn:schemas-microsoft-com:vml" Requires="v">
                <p:oleObj spid="_x0000_s8243" name="Equation" r:id="rId11" imgW="1466321" imgH="181340" progId="Equation.DSMT4">
                  <p:embed/>
                </p:oleObj>
              </mc:Choice>
              <mc:Fallback>
                <p:oleObj name="Equation" r:id="rId11" imgW="1466321" imgH="181340" progId="Equation.DSMT4">
                  <p:embed/>
                  <p:pic>
                    <p:nvPicPr>
                      <p:cNvPr id="13" name="Object 12">
                        <a:extLst>
                          <a:ext uri="{FF2B5EF4-FFF2-40B4-BE49-F238E27FC236}">
                            <a16:creationId xmlns:a16="http://schemas.microsoft.com/office/drawing/2014/main" id="{B12CE8E8-731B-425F-9D27-8D3C21D518D6}"/>
                          </a:ext>
                        </a:extLst>
                      </p:cNvPr>
                      <p:cNvPicPr/>
                      <p:nvPr/>
                    </p:nvPicPr>
                    <p:blipFill>
                      <a:blip r:embed="rId12"/>
                      <a:stretch>
                        <a:fillRect/>
                      </a:stretch>
                    </p:blipFill>
                    <p:spPr>
                      <a:xfrm>
                        <a:off x="4884017" y="5603135"/>
                        <a:ext cx="2568303" cy="316869"/>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69DE6F7A-47AD-4F95-A71F-A416DD2A82A2}"/>
              </a:ext>
            </a:extLst>
          </p:cNvPr>
          <p:cNvSpPr/>
          <p:nvPr/>
        </p:nvSpPr>
        <p:spPr>
          <a:xfrm>
            <a:off x="782865" y="5350078"/>
            <a:ext cx="5229295" cy="400110"/>
          </a:xfrm>
          <a:prstGeom prst="rect">
            <a:avLst/>
          </a:prstGeom>
        </p:spPr>
        <p:txBody>
          <a:bodyPr wrap="square">
            <a:spAutoFit/>
          </a:bodyPr>
          <a:lstStyle/>
          <a:p>
            <a:pPr marL="0" marR="0" lvl="0" indent="0" algn="l" defTabSz="914226" rtl="0" eaLnBrk="1" fontAlgn="auto" latinLnBrk="1"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Từ mã thu đ</a:t>
            </a:r>
            <a:r>
              <a:rPr kumimoji="0" lang="vi-VN"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ư</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ợc </a:t>
            </a: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c </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u</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p1</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p2</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rPr>
              <a:t>] với </a:t>
            </a:r>
            <a:endParaRPr kumimoji="0" lang="en-US" sz="2000" b="0" i="0" u="none" strike="noStrike" kern="1200" cap="none" spc="0" normalizeH="0" baseline="0" noProof="0">
              <a:ln>
                <a:noFill/>
              </a:ln>
              <a:solidFill>
                <a:prstClr val="black"/>
              </a:solidFill>
              <a:effectLst/>
              <a:uLnTx/>
              <a:uFillTx/>
              <a:latin typeface="맑은 고딕"/>
              <a:ea typeface="+mn-ea"/>
              <a:cs typeface="+mn-cs"/>
            </a:endParaRPr>
          </a:p>
        </p:txBody>
      </p:sp>
      <p:sp>
        <p:nvSpPr>
          <p:cNvPr id="16" name="Left Brace 15">
            <a:extLst>
              <a:ext uri="{FF2B5EF4-FFF2-40B4-BE49-F238E27FC236}">
                <a16:creationId xmlns:a16="http://schemas.microsoft.com/office/drawing/2014/main" id="{032C813C-F03F-49FC-A0B3-A62FC76B7F27}"/>
              </a:ext>
            </a:extLst>
          </p:cNvPr>
          <p:cNvSpPr/>
          <p:nvPr/>
        </p:nvSpPr>
        <p:spPr>
          <a:xfrm>
            <a:off x="4593736" y="5078977"/>
            <a:ext cx="216024" cy="942311"/>
          </a:xfrm>
          <a:prstGeom prst="leftBrace">
            <a:avLst>
              <a:gd name="adj1" fmla="val 2868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226" rtl="0" eaLnBrk="1" fontAlgn="auto" latinLnBrk="1"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46509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z="3600">
                <a:solidFill>
                  <a:schemeClr val="bg1"/>
                </a:solidFill>
                <a:latin typeface="Tahoma" panose="020B0604030504040204" pitchFamily="34" charset="0"/>
                <a:ea typeface="Tahoma" panose="020B0604030504040204" pitchFamily="34" charset="0"/>
                <a:cs typeface="Tahoma" panose="020B0604030504040204" pitchFamily="34" charset="0"/>
              </a:rPr>
              <a:t> 5.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Các</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ph</a:t>
            </a:r>
            <a:r>
              <a:rPr lang="vi-VN"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ư</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ơng</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pháp</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ko-KR" sz="3600" dirty="0" err="1">
                <a:solidFill>
                  <a:schemeClr val="bg1"/>
                </a:solidFill>
                <a:latin typeface="Tahoma" panose="020B0604030504040204" pitchFamily="34" charset="0"/>
                <a:ea typeface="Tahoma" panose="020B0604030504040204" pitchFamily="34" charset="0"/>
                <a:cs typeface="Tahoma" panose="020B0604030504040204" pitchFamily="34" charset="0"/>
              </a:rPr>
              <a:t>giải</a:t>
            </a:r>
            <a:r>
              <a:rPr lang="en-US" altLang="ko-KR" sz="3600" dirty="0">
                <a:solidFill>
                  <a:schemeClr val="bg1"/>
                </a:solidFill>
                <a:latin typeface="Tahoma" panose="020B0604030504040204" pitchFamily="34" charset="0"/>
                <a:ea typeface="Tahoma" panose="020B0604030504040204" pitchFamily="34" charset="0"/>
                <a:cs typeface="Tahoma" panose="020B0604030504040204" pitchFamily="34" charset="0"/>
              </a:rPr>
              <a:t> mã</a:t>
            </a:r>
            <a:endParaRPr lang="ko-KR" altLang="en-US" sz="3600" dirty="0">
              <a:solidFill>
                <a:schemeClr val="bg1"/>
              </a:solidFill>
              <a:latin typeface="Tahoma" panose="020B0604030504040204" pitchFamily="34" charset="0"/>
              <a:ea typeface="Arial Unicode MS" pitchFamily="50" charset="-127"/>
              <a:cs typeface="Tahoma" panose="020B0604030504040204" pitchFamily="34" charset="0"/>
            </a:endParaRPr>
          </a:p>
        </p:txBody>
      </p:sp>
      <p:sp>
        <p:nvSpPr>
          <p:cNvPr id="5" name="TextBox 4">
            <a:extLst>
              <a:ext uri="{FF2B5EF4-FFF2-40B4-BE49-F238E27FC236}">
                <a16:creationId xmlns:a16="http://schemas.microsoft.com/office/drawing/2014/main" id="{4237C33A-F381-48FA-AEFB-C286D0B6CB1A}"/>
              </a:ext>
            </a:extLst>
          </p:cNvPr>
          <p:cNvSpPr txBox="1"/>
          <p:nvPr/>
        </p:nvSpPr>
        <p:spPr>
          <a:xfrm>
            <a:off x="109894" y="5170253"/>
            <a:ext cx="8064896" cy="646587"/>
          </a:xfrm>
          <a:prstGeom prst="rect">
            <a:avLst/>
          </a:prstGeom>
          <a:noFill/>
        </p:spPr>
        <p:txBody>
          <a:bodyPr wrap="square" rtlCol="0">
            <a:spAutoFit/>
          </a:bodyPr>
          <a:lstStyle/>
          <a:p>
            <a:pPr marL="800013" lvl="1" indent="-34290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Thuật toán quyết định cứng (Hard Dicision)</a:t>
            </a:r>
          </a:p>
          <a:p>
            <a:pPr marL="800013" lvl="1" indent="-342900">
              <a:buFont typeface="Arial" panose="020B0604020202020204" pitchFamily="34" charset="0"/>
              <a:buChar char="•"/>
            </a:pPr>
            <a:r>
              <a:rPr lang="en-US" b="1">
                <a:latin typeface="Tahoma" panose="020B0604030504040204" pitchFamily="34" charset="0"/>
                <a:ea typeface="Tahoma" panose="020B0604030504040204" pitchFamily="34" charset="0"/>
                <a:cs typeface="Tahoma" panose="020B0604030504040204" pitchFamily="34" charset="0"/>
              </a:rPr>
              <a:t>Thuật toán quyết định mềm – giải mã lặp (Soft Dicision)</a:t>
            </a:r>
          </a:p>
        </p:txBody>
      </p:sp>
      <p:sp>
        <p:nvSpPr>
          <p:cNvPr id="9" name="TextBox 8">
            <a:extLst>
              <a:ext uri="{FF2B5EF4-FFF2-40B4-BE49-F238E27FC236}">
                <a16:creationId xmlns:a16="http://schemas.microsoft.com/office/drawing/2014/main" id="{58CD9617-8345-42C1-B6A9-292DD9D65F98}"/>
              </a:ext>
            </a:extLst>
          </p:cNvPr>
          <p:cNvSpPr txBox="1"/>
          <p:nvPr/>
        </p:nvSpPr>
        <p:spPr>
          <a:xfrm>
            <a:off x="503548" y="3933084"/>
            <a:ext cx="7848872" cy="1200842"/>
          </a:xfrm>
          <a:prstGeom prst="rect">
            <a:avLst/>
          </a:prstGeom>
          <a:noFill/>
        </p:spPr>
        <p:txBody>
          <a:bodyPr wrap="square" rtlCol="0">
            <a:spAutoFit/>
          </a:bodyPr>
          <a:lstStyle/>
          <a:p>
            <a:pPr marL="342900" indent="-342900" algn="just" latinLnBrk="0">
              <a:buFont typeface="Wingdings" panose="05000000000000000000" pitchFamily="2" charset="2"/>
              <a:buChar char="v"/>
            </a:pPr>
            <a:r>
              <a:rPr lang="vi-VN"/>
              <a:t>Bản tinh sau khi được mã hóa sẽ thu được từ mã. Từ mã này được đưa đến bộ điều chế và được truyền đi trên kênh truyền. Ở phía máy thu, tín hiệu được giải điều chế, với máy thu tối ưu (biết đặc tính kênh truyền), ta thu được xác suất lợp lẽ hậu nghiệm của từng symbol. </a:t>
            </a:r>
            <a:endParaRPr lang="en-US"/>
          </a:p>
        </p:txBody>
      </p:sp>
      <p:sp>
        <p:nvSpPr>
          <p:cNvPr id="13" name="TextBox 12">
            <a:extLst>
              <a:ext uri="{FF2B5EF4-FFF2-40B4-BE49-F238E27FC236}">
                <a16:creationId xmlns:a16="http://schemas.microsoft.com/office/drawing/2014/main" id="{8D5B2674-4A54-49BD-BB7F-36D836881265}"/>
              </a:ext>
            </a:extLst>
          </p:cNvPr>
          <p:cNvSpPr txBox="1"/>
          <p:nvPr/>
        </p:nvSpPr>
        <p:spPr>
          <a:xfrm>
            <a:off x="827584" y="2752376"/>
            <a:ext cx="1877437" cy="369460"/>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C =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F0"/>
                </a:solidFill>
                <a:latin typeface="Tahoma" panose="020B0604030504040204" pitchFamily="34" charset="0"/>
                <a:ea typeface="Tahoma" panose="020B0604030504040204" pitchFamily="34" charset="0"/>
                <a:cs typeface="Tahoma" panose="020B0604030504040204" pitchFamily="34" charset="0"/>
              </a:rPr>
              <a:t>1</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0</a:t>
            </a:r>
            <a:r>
              <a:rPr lang="en-US" b="1">
                <a:latin typeface="Tahoma" panose="020B0604030504040204" pitchFamily="34" charset="0"/>
                <a:ea typeface="Tahoma" panose="020B0604030504040204" pitchFamily="34" charset="0"/>
                <a:cs typeface="Tahoma" panose="020B0604030504040204" pitchFamily="34" charset="0"/>
              </a:rPr>
              <a:t> </a:t>
            </a:r>
            <a:r>
              <a:rPr lang="en-US" b="1">
                <a:solidFill>
                  <a:srgbClr val="00B050"/>
                </a:solidFill>
                <a:latin typeface="Tahoma" panose="020B0604030504040204" pitchFamily="34" charset="0"/>
                <a:ea typeface="Tahoma" panose="020B0604030504040204" pitchFamily="34" charset="0"/>
                <a:cs typeface="Tahoma" panose="020B0604030504040204" pitchFamily="34" charset="0"/>
              </a:rPr>
              <a:t>3</a:t>
            </a:r>
            <a:r>
              <a:rPr lang="en-US" b="1">
                <a:latin typeface="Tahoma" panose="020B0604030504040204" pitchFamily="34" charset="0"/>
                <a:ea typeface="Tahoma" panose="020B0604030504040204" pitchFamily="34" charset="0"/>
                <a:cs typeface="Tahoma" panose="020B0604030504040204" pitchFamily="34" charset="0"/>
              </a:rPr>
              <a:t>]</a:t>
            </a:r>
          </a:p>
        </p:txBody>
      </p:sp>
      <p:cxnSp>
        <p:nvCxnSpPr>
          <p:cNvPr id="15" name="Straight Arrow Connector 14">
            <a:extLst>
              <a:ext uri="{FF2B5EF4-FFF2-40B4-BE49-F238E27FC236}">
                <a16:creationId xmlns:a16="http://schemas.microsoft.com/office/drawing/2014/main" id="{8BE3D0AB-DD9F-467E-B551-D95220C897FB}"/>
              </a:ext>
            </a:extLst>
          </p:cNvPr>
          <p:cNvCxnSpPr>
            <a:cxnSpLocks/>
          </p:cNvCxnSpPr>
          <p:nvPr/>
        </p:nvCxnSpPr>
        <p:spPr>
          <a:xfrm>
            <a:off x="2771800" y="2937106"/>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F31D6D1-6FD6-44A3-BD81-41034525BDD7}"/>
              </a:ext>
            </a:extLst>
          </p:cNvPr>
          <p:cNvCxnSpPr>
            <a:cxnSpLocks/>
          </p:cNvCxnSpPr>
          <p:nvPr/>
        </p:nvCxnSpPr>
        <p:spPr>
          <a:xfrm>
            <a:off x="3203848" y="2240868"/>
            <a:ext cx="158417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C9BBB4F-6AA7-43DC-B796-B361B84C812A}"/>
              </a:ext>
            </a:extLst>
          </p:cNvPr>
          <p:cNvCxnSpPr/>
          <p:nvPr/>
        </p:nvCxnSpPr>
        <p:spPr>
          <a:xfrm flipV="1">
            <a:off x="3995936" y="1628800"/>
            <a:ext cx="0" cy="12241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603D5088-EE56-4C38-B6D0-05844226391A}"/>
              </a:ext>
            </a:extLst>
          </p:cNvPr>
          <p:cNvSpPr/>
          <p:nvPr/>
        </p:nvSpPr>
        <p:spPr>
          <a:xfrm>
            <a:off x="4427984" y="18448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99E67C-965E-4F7C-AB66-222EDD67642C}"/>
              </a:ext>
            </a:extLst>
          </p:cNvPr>
          <p:cNvSpPr/>
          <p:nvPr/>
        </p:nvSpPr>
        <p:spPr>
          <a:xfrm>
            <a:off x="4427984" y="256833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E0855EE-FC7B-4DE1-BDE4-641EA0D9950B}"/>
              </a:ext>
            </a:extLst>
          </p:cNvPr>
          <p:cNvSpPr/>
          <p:nvPr/>
        </p:nvSpPr>
        <p:spPr>
          <a:xfrm>
            <a:off x="3541029" y="186768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2A050C0-6253-424A-80C3-70B57BDD73D4}"/>
              </a:ext>
            </a:extLst>
          </p:cNvPr>
          <p:cNvSpPr/>
          <p:nvPr/>
        </p:nvSpPr>
        <p:spPr>
          <a:xfrm>
            <a:off x="3541029" y="259119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DCE3EF2-AA17-4ABC-AEF9-A6E5623EEF8D}"/>
              </a:ext>
            </a:extLst>
          </p:cNvPr>
          <p:cNvSpPr txBox="1"/>
          <p:nvPr/>
        </p:nvSpPr>
        <p:spPr>
          <a:xfrm>
            <a:off x="4295191" y="1492784"/>
            <a:ext cx="311304" cy="369460"/>
          </a:xfrm>
          <a:prstGeom prst="rect">
            <a:avLst/>
          </a:prstGeom>
          <a:noFill/>
        </p:spPr>
        <p:txBody>
          <a:bodyPr wrap="none" rtlCol="0">
            <a:spAutoFit/>
          </a:bodyPr>
          <a:lstStyle/>
          <a:p>
            <a:r>
              <a:rPr lang="en-US"/>
              <a:t>0</a:t>
            </a:r>
          </a:p>
        </p:txBody>
      </p:sp>
      <p:sp>
        <p:nvSpPr>
          <p:cNvPr id="34" name="TextBox 33">
            <a:extLst>
              <a:ext uri="{FF2B5EF4-FFF2-40B4-BE49-F238E27FC236}">
                <a16:creationId xmlns:a16="http://schemas.microsoft.com/office/drawing/2014/main" id="{20E54F2F-0229-447A-8E5E-0A68451FFFCC}"/>
              </a:ext>
            </a:extLst>
          </p:cNvPr>
          <p:cNvSpPr txBox="1"/>
          <p:nvPr/>
        </p:nvSpPr>
        <p:spPr>
          <a:xfrm>
            <a:off x="3408236" y="1460401"/>
            <a:ext cx="311304" cy="369460"/>
          </a:xfrm>
          <a:prstGeom prst="rect">
            <a:avLst/>
          </a:prstGeom>
          <a:noFill/>
        </p:spPr>
        <p:txBody>
          <a:bodyPr wrap="none" rtlCol="0">
            <a:spAutoFit/>
          </a:bodyPr>
          <a:lstStyle/>
          <a:p>
            <a:r>
              <a:rPr lang="en-US"/>
              <a:t>1</a:t>
            </a:r>
          </a:p>
        </p:txBody>
      </p:sp>
      <p:sp>
        <p:nvSpPr>
          <p:cNvPr id="35" name="TextBox 34">
            <a:extLst>
              <a:ext uri="{FF2B5EF4-FFF2-40B4-BE49-F238E27FC236}">
                <a16:creationId xmlns:a16="http://schemas.microsoft.com/office/drawing/2014/main" id="{0320B65E-CF31-4694-B854-5DBAC648C387}"/>
              </a:ext>
            </a:extLst>
          </p:cNvPr>
          <p:cNvSpPr txBox="1"/>
          <p:nvPr/>
        </p:nvSpPr>
        <p:spPr>
          <a:xfrm>
            <a:off x="3385378" y="2213596"/>
            <a:ext cx="311304" cy="369460"/>
          </a:xfrm>
          <a:prstGeom prst="rect">
            <a:avLst/>
          </a:prstGeom>
          <a:noFill/>
        </p:spPr>
        <p:txBody>
          <a:bodyPr wrap="none" rtlCol="0">
            <a:spAutoFit/>
          </a:bodyPr>
          <a:lstStyle/>
          <a:p>
            <a:r>
              <a:rPr lang="en-US"/>
              <a:t>2</a:t>
            </a:r>
          </a:p>
        </p:txBody>
      </p:sp>
      <p:sp>
        <p:nvSpPr>
          <p:cNvPr id="36" name="TextBox 35">
            <a:extLst>
              <a:ext uri="{FF2B5EF4-FFF2-40B4-BE49-F238E27FC236}">
                <a16:creationId xmlns:a16="http://schemas.microsoft.com/office/drawing/2014/main" id="{A8C2BFED-DEF4-4EA3-8DB5-559D105BCA9D}"/>
              </a:ext>
            </a:extLst>
          </p:cNvPr>
          <p:cNvSpPr txBox="1"/>
          <p:nvPr/>
        </p:nvSpPr>
        <p:spPr>
          <a:xfrm>
            <a:off x="4318051" y="2233507"/>
            <a:ext cx="311304" cy="369460"/>
          </a:xfrm>
          <a:prstGeom prst="rect">
            <a:avLst/>
          </a:prstGeom>
          <a:noFill/>
        </p:spPr>
        <p:txBody>
          <a:bodyPr wrap="none" rtlCol="0">
            <a:spAutoFit/>
          </a:bodyPr>
          <a:lstStyle/>
          <a:p>
            <a:r>
              <a:rPr lang="en-US"/>
              <a:t>3</a:t>
            </a:r>
          </a:p>
        </p:txBody>
      </p:sp>
      <p:sp>
        <p:nvSpPr>
          <p:cNvPr id="37" name="Oval 36">
            <a:extLst>
              <a:ext uri="{FF2B5EF4-FFF2-40B4-BE49-F238E27FC236}">
                <a16:creationId xmlns:a16="http://schemas.microsoft.com/office/drawing/2014/main" id="{E114FC10-7310-435E-83D4-630BCFE3588D}"/>
              </a:ext>
            </a:extLst>
          </p:cNvPr>
          <p:cNvSpPr/>
          <p:nvPr/>
        </p:nvSpPr>
        <p:spPr>
          <a:xfrm>
            <a:off x="4295191" y="1979863"/>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58A83C8-1FB0-465C-8A30-4FAE31E697BA}"/>
              </a:ext>
            </a:extLst>
          </p:cNvPr>
          <p:cNvSpPr/>
          <p:nvPr/>
        </p:nvSpPr>
        <p:spPr>
          <a:xfrm>
            <a:off x="3736697" y="1809806"/>
            <a:ext cx="45719" cy="45719"/>
          </a:xfrm>
          <a:prstGeom prst="ellipse">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E3A423-9AA8-4162-B05F-7B5C637C0E28}"/>
              </a:ext>
            </a:extLst>
          </p:cNvPr>
          <p:cNvSpPr/>
          <p:nvPr/>
        </p:nvSpPr>
        <p:spPr>
          <a:xfrm>
            <a:off x="3621465" y="2514569"/>
            <a:ext cx="45719" cy="45719"/>
          </a:xfrm>
          <a:prstGeom prst="ellipse">
            <a:avLst/>
          </a:prstGeom>
          <a:solidFill>
            <a:srgbClr val="7030A0"/>
          </a:solidFill>
          <a:ln>
            <a:solidFill>
              <a:srgbClr val="7030A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6BEC83E-3B5F-45DF-AB89-B95F7E5B8A6C}"/>
              </a:ext>
            </a:extLst>
          </p:cNvPr>
          <p:cNvSpPr/>
          <p:nvPr/>
        </p:nvSpPr>
        <p:spPr>
          <a:xfrm>
            <a:off x="4568648" y="1847126"/>
            <a:ext cx="45719" cy="45719"/>
          </a:xfrm>
          <a:prstGeom prst="ellipse">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29627E9-F63C-45E5-9275-C82E6F9AAFDA}"/>
              </a:ext>
            </a:extLst>
          </p:cNvPr>
          <p:cNvSpPr/>
          <p:nvPr/>
        </p:nvSpPr>
        <p:spPr>
          <a:xfrm>
            <a:off x="3878212" y="2555657"/>
            <a:ext cx="45719" cy="45719"/>
          </a:xfrm>
          <a:prstGeom prst="ellipse">
            <a:avLst/>
          </a:prstGeom>
          <a:solidFill>
            <a:srgbClr val="00B050"/>
          </a:solidFill>
          <a:ln>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6" name="Object 45">
            <a:extLst>
              <a:ext uri="{FF2B5EF4-FFF2-40B4-BE49-F238E27FC236}">
                <a16:creationId xmlns:a16="http://schemas.microsoft.com/office/drawing/2014/main" id="{89ED3EAB-3700-4ECB-AC69-E2AE5FA561CF}"/>
              </a:ext>
            </a:extLst>
          </p:cNvPr>
          <p:cNvGraphicFramePr>
            <a:graphicFrameLocks noChangeAspect="1"/>
          </p:cNvGraphicFramePr>
          <p:nvPr>
            <p:extLst>
              <p:ext uri="{D42A27DB-BD31-4B8C-83A1-F6EECF244321}">
                <p14:modId xmlns:p14="http://schemas.microsoft.com/office/powerpoint/2010/main" val="2035118035"/>
              </p:ext>
            </p:extLst>
          </p:nvPr>
        </p:nvGraphicFramePr>
        <p:xfrm>
          <a:off x="5538788" y="2349500"/>
          <a:ext cx="3162300" cy="1223963"/>
        </p:xfrm>
        <a:graphic>
          <a:graphicData uri="http://schemas.openxmlformats.org/presentationml/2006/ole">
            <mc:AlternateContent xmlns:mc="http://schemas.openxmlformats.org/markup-compatibility/2006">
              <mc:Choice xmlns:v="urn:schemas-microsoft-com:vml" Requires="v">
                <p:oleObj spid="_x0000_s4116" name="Equation" r:id="rId3" imgW="2361960" imgH="914400" progId="Equation.DSMT4">
                  <p:embed/>
                </p:oleObj>
              </mc:Choice>
              <mc:Fallback>
                <p:oleObj name="Equation" r:id="rId3" imgW="2361960" imgH="914400" progId="Equation.DSMT4">
                  <p:embed/>
                  <p:pic>
                    <p:nvPicPr>
                      <p:cNvPr id="0" name=""/>
                      <p:cNvPicPr/>
                      <p:nvPr/>
                    </p:nvPicPr>
                    <p:blipFill>
                      <a:blip r:embed="rId4"/>
                      <a:stretch>
                        <a:fillRect/>
                      </a:stretch>
                    </p:blipFill>
                    <p:spPr>
                      <a:xfrm>
                        <a:off x="5538788" y="2349500"/>
                        <a:ext cx="3162300" cy="1223963"/>
                      </a:xfrm>
                      <a:prstGeom prst="rect">
                        <a:avLst/>
                      </a:prstGeom>
                    </p:spPr>
                  </p:pic>
                </p:oleObj>
              </mc:Fallback>
            </mc:AlternateContent>
          </a:graphicData>
        </a:graphic>
      </p:graphicFrame>
      <p:sp>
        <p:nvSpPr>
          <p:cNvPr id="47" name="Oval 46">
            <a:extLst>
              <a:ext uri="{FF2B5EF4-FFF2-40B4-BE49-F238E27FC236}">
                <a16:creationId xmlns:a16="http://schemas.microsoft.com/office/drawing/2014/main" id="{6C28EFA8-6C8A-4EC2-AD4A-448846956A0E}"/>
              </a:ext>
            </a:extLst>
          </p:cNvPr>
          <p:cNvSpPr/>
          <p:nvPr/>
        </p:nvSpPr>
        <p:spPr>
          <a:xfrm>
            <a:off x="5933938" y="2325890"/>
            <a:ext cx="360040"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7EFDAAA-6073-462E-8D9A-774DE535B9F6}"/>
              </a:ext>
            </a:extLst>
          </p:cNvPr>
          <p:cNvSpPr/>
          <p:nvPr/>
        </p:nvSpPr>
        <p:spPr>
          <a:xfrm>
            <a:off x="6453078" y="2636912"/>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A054EB-6B64-403A-988D-C4F2586A55D9}"/>
              </a:ext>
            </a:extLst>
          </p:cNvPr>
          <p:cNvSpPr/>
          <p:nvPr/>
        </p:nvSpPr>
        <p:spPr>
          <a:xfrm>
            <a:off x="6968072" y="2910375"/>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7577446-6DD9-4DFE-89FA-9B7A244E0EDE}"/>
              </a:ext>
            </a:extLst>
          </p:cNvPr>
          <p:cNvSpPr/>
          <p:nvPr/>
        </p:nvSpPr>
        <p:spPr>
          <a:xfrm>
            <a:off x="7572227" y="2325890"/>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92D3815-3AC3-4FB1-85FC-50AC13FC58EC}"/>
              </a:ext>
            </a:extLst>
          </p:cNvPr>
          <p:cNvSpPr/>
          <p:nvPr/>
        </p:nvSpPr>
        <p:spPr>
          <a:xfrm>
            <a:off x="8164490" y="2937106"/>
            <a:ext cx="467298" cy="3478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6E01E0A5-B85E-4E5A-9738-6A267DA86319}"/>
              </a:ext>
            </a:extLst>
          </p:cNvPr>
          <p:cNvSpPr txBox="1"/>
          <p:nvPr/>
        </p:nvSpPr>
        <p:spPr>
          <a:xfrm>
            <a:off x="3294455" y="3084314"/>
            <a:ext cx="1560042" cy="369460"/>
          </a:xfrm>
          <a:prstGeom prst="rect">
            <a:avLst/>
          </a:prstGeom>
          <a:noFill/>
        </p:spPr>
        <p:txBody>
          <a:bodyPr wrap="none" rtlCol="0">
            <a:spAutoFit/>
          </a:bodyPr>
          <a:lstStyle/>
          <a:p>
            <a:r>
              <a:rPr lang="en-US">
                <a:latin typeface="Tahoma" panose="020B0604030504040204" pitchFamily="34" charset="0"/>
                <a:ea typeface="Tahoma" panose="020B0604030504040204" pitchFamily="34" charset="0"/>
                <a:cs typeface="Tahoma" panose="020B0604030504040204" pitchFamily="34" charset="0"/>
              </a:rPr>
              <a:t>Giải điều chế</a:t>
            </a:r>
          </a:p>
        </p:txBody>
      </p:sp>
      <p:sp>
        <p:nvSpPr>
          <p:cNvPr id="3" name="Slide Number Placeholder 2"/>
          <p:cNvSpPr>
            <a:spLocks noGrp="1"/>
          </p:cNvSpPr>
          <p:nvPr>
            <p:ph type="sldNum" sz="quarter" idx="12"/>
          </p:nvPr>
        </p:nvSpPr>
        <p:spPr/>
        <p:txBody>
          <a:bodyPr/>
          <a:lstStyle/>
          <a:p>
            <a:fld id="{6F4B9519-C8B1-4E82-966F-744A36AA8BB2}" type="slidenum">
              <a:rPr lang="ko-KR" altLang="en-US" smtClean="0"/>
              <a:pPr/>
              <a:t>9</a:t>
            </a:fld>
            <a:r>
              <a:rPr lang="en-SG" altLang="ko-KR"/>
              <a:t>/23</a:t>
            </a:r>
            <a:endParaRPr lang="ko-KR" altLang="en-US" dirty="0"/>
          </a:p>
        </p:txBody>
      </p:sp>
    </p:spTree>
    <p:extLst>
      <p:ext uri="{BB962C8B-B14F-4D97-AF65-F5344CB8AC3E}">
        <p14:creationId xmlns:p14="http://schemas.microsoft.com/office/powerpoint/2010/main" val="2074323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1854</Words>
  <Application>Microsoft Office PowerPoint</Application>
  <PresentationFormat>On-screen Show (4:3)</PresentationFormat>
  <Paragraphs>194</Paragraphs>
  <Slides>24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3" baseType="lpstr">
      <vt:lpstr>맑은 고딕</vt:lpstr>
      <vt:lpstr>Arial</vt:lpstr>
      <vt:lpstr>Calibri</vt:lpstr>
      <vt:lpstr>Tahoma</vt:lpstr>
      <vt:lpstr>Times New Roman</vt:lpstr>
      <vt:lpstr>Wingdings</vt:lpstr>
      <vt:lpstr>Office Theme</vt:lpstr>
      <vt:lpstr>1_Office Theme</vt:lpstr>
      <vt:lpstr>Equation</vt:lpstr>
      <vt:lpstr>PowerPoint Presentation</vt:lpstr>
      <vt:lpstr> Giới thiệu đề tài</vt:lpstr>
      <vt:lpstr> Giới thiệu đề tài</vt:lpstr>
      <vt:lpstr> Phần 1: Nghiên cứu lý thuyết mã kênh NB-LDPC</vt:lpstr>
      <vt:lpstr> 1. Giới thiệu mã kênh LDPC</vt:lpstr>
      <vt:lpstr> 2. Cấu trúc mã LDPC</vt:lpstr>
      <vt:lpstr> 3. Xây dựng bộ mã LDPC</vt:lpstr>
      <vt:lpstr> 4. Các thuật toán mã hóa</vt:lpstr>
      <vt:lpstr> 5. Các phương pháp giải mã</vt:lpstr>
      <vt:lpstr> 5.1 Phương pháp quyết định cứng</vt:lpstr>
      <vt:lpstr>5.2 Các thuật toán quyết định mềm</vt:lpstr>
      <vt:lpstr> Phần 2. Nghiên cứu thiết kế khối giải mã</vt:lpstr>
      <vt:lpstr> Thiết kế khối giải mã</vt:lpstr>
      <vt:lpstr>  1. Thuật toán Trellis Min-Max (CN)</vt:lpstr>
      <vt:lpstr> 1. Thuật toán Trellis Min-Max (CN)</vt:lpstr>
      <vt:lpstr> 1. Thuật toán Trellis Min-Max (CN)</vt:lpstr>
      <vt:lpstr>  2. Kiến trúc Layered Schedule</vt:lpstr>
      <vt:lpstr>  2. Kiến trúc Layered Schedule</vt:lpstr>
      <vt:lpstr>  3. Đánh giá chất lượng thuật toán giải mã</vt:lpstr>
      <vt:lpstr>  3. Đánh giá chất lượng thuật toán giải mã</vt:lpstr>
      <vt:lpstr>  4. Đánh giá chất lượng bộ giải mã trên phần cứng</vt:lpstr>
      <vt:lpstr>  4. Đánh giá chất lượng bộ giải mã trên phần cứng</vt:lpstr>
      <vt:lpstr>  4. Đánh giá chất lượng bộ giải mã trên phần cứng</vt:lpstr>
      <vt:lpstr>  Kết luận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Monkez D.De</cp:lastModifiedBy>
  <cp:revision>66</cp:revision>
  <dcterms:created xsi:type="dcterms:W3CDTF">2014-04-01T16:35:38Z</dcterms:created>
  <dcterms:modified xsi:type="dcterms:W3CDTF">2020-04-19T13:46:35Z</dcterms:modified>
</cp:coreProperties>
</file>