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68" r:id="rId2"/>
    <p:sldId id="256" r:id="rId3"/>
    <p:sldId id="258" r:id="rId4"/>
    <p:sldId id="259" r:id="rId5"/>
    <p:sldId id="262" r:id="rId6"/>
    <p:sldId id="257" r:id="rId7"/>
    <p:sldId id="263" r:id="rId8"/>
    <p:sldId id="266" r:id="rId9"/>
    <p:sldId id="261" r:id="rId10"/>
    <p:sldId id="260" r:id="rId11"/>
    <p:sldId id="264" r:id="rId12"/>
    <p:sldId id="275" r:id="rId13"/>
    <p:sldId id="271" r:id="rId14"/>
    <p:sldId id="273" r:id="rId15"/>
    <p:sldId id="276" r:id="rId16"/>
    <p:sldId id="274" r:id="rId17"/>
    <p:sldId id="265" r:id="rId18"/>
    <p:sldId id="278" r:id="rId19"/>
    <p:sldId id="284" r:id="rId20"/>
    <p:sldId id="277" r:id="rId21"/>
    <p:sldId id="281" r:id="rId22"/>
    <p:sldId id="279" r:id="rId23"/>
    <p:sldId id="283" r:id="rId24"/>
    <p:sldId id="269" r:id="rId25"/>
    <p:sldId id="272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1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15:45 </a:t>
            </a:r>
            <a:r>
              <a:rPr lang="de-DE" sz="6600" dirty="0"/>
              <a:t>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>
                <a:solidFill>
                  <a:srgbClr val="FFC000"/>
                </a:solidFill>
              </a:rPr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7040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33" y="2730674"/>
            <a:ext cx="3739137" cy="41009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 Stufen des </a:t>
            </a:r>
            <a:r>
              <a:rPr lang="de-DE" sz="2000" dirty="0" err="1">
                <a:solidFill>
                  <a:srgbClr val="FF0000"/>
                </a:solidFill>
              </a:rPr>
              <a:t>FuckUps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3" y="3140765"/>
            <a:ext cx="6474314" cy="2984857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Cells -&gt; Run All</a:t>
            </a:r>
          </a:p>
          <a:p>
            <a:r>
              <a:rPr lang="de-DE" sz="3600" dirty="0"/>
              <a:t>Fehlermeldung lesen! </a:t>
            </a:r>
            <a:br>
              <a:rPr lang="de-DE" sz="3600" dirty="0"/>
            </a:br>
            <a:r>
              <a:rPr lang="de-DE" sz="2000" dirty="0"/>
              <a:t>Das wichtigste steht in der letzten Zeile ;)</a:t>
            </a:r>
            <a:endParaRPr lang="de-DE" sz="2200" dirty="0"/>
          </a:p>
          <a:p>
            <a:r>
              <a:rPr lang="de-DE" sz="3600" dirty="0"/>
              <a:t>Code überprüfen</a:t>
            </a:r>
          </a:p>
          <a:p>
            <a:r>
              <a:rPr lang="de-DE" sz="3600" i="1" dirty="0">
                <a:solidFill>
                  <a:srgbClr val="FF0000"/>
                </a:solidFill>
              </a:rPr>
              <a:t>Vorschlaghammer</a:t>
            </a:r>
            <a:r>
              <a:rPr lang="de-DE" sz="2800" i="1" dirty="0">
                <a:solidFill>
                  <a:srgbClr val="FF0000"/>
                </a:solidFill>
              </a:rPr>
              <a:t>! </a:t>
            </a:r>
            <a:br>
              <a:rPr lang="de-DE" sz="2800" i="1" dirty="0">
                <a:solidFill>
                  <a:srgbClr val="FF0000"/>
                </a:solidFill>
              </a:rPr>
            </a:br>
            <a:r>
              <a:rPr lang="de-DE" sz="2000" i="1" dirty="0"/>
              <a:t>Oder mich fragen…</a:t>
            </a:r>
            <a:endParaRPr lang="de-DE" i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  <p:pic>
        <p:nvPicPr>
          <p:cNvPr id="1026" name="Picture 2" descr="Bildergebnis für error meme">
            <a:extLst>
              <a:ext uri="{FF2B5EF4-FFF2-40B4-BE49-F238E27FC236}">
                <a16:creationId xmlns:a16="http://schemas.microsoft.com/office/drawing/2014/main" id="{C99D27EC-CD10-43FF-B5A6-794FBB9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01" y="594591"/>
            <a:ext cx="2203679" cy="23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einem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566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[( </a:t>
            </a:r>
            <a:r>
              <a:rPr lang="de-DE" sz="5400" dirty="0" smtClean="0">
                <a:solidFill>
                  <a:srgbClr val="00B050"/>
                </a:solidFill>
              </a:rPr>
              <a:t>FILTER</a:t>
            </a:r>
            <a:r>
              <a:rPr lang="de-DE" sz="5400" dirty="0" smtClean="0"/>
              <a:t> )]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‘Spalte‘ 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89" y="4391794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)]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42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5833" y="545188"/>
            <a:ext cx="6204415" cy="375993"/>
          </a:xfrm>
        </p:spPr>
        <p:txBody>
          <a:bodyPr>
            <a:noAutofit/>
          </a:bodyPr>
          <a:lstStyle/>
          <a:p>
            <a:r>
              <a:rPr lang="de-DE" sz="3200" dirty="0" smtClean="0"/>
              <a:t>Filtern</a:t>
            </a:r>
            <a:endParaRPr lang="de-DE" sz="3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01357"/>
              </p:ext>
            </p:extLst>
          </p:nvPr>
        </p:nvGraphicFramePr>
        <p:xfrm>
          <a:off x="3446365" y="4506145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2</a:t>
                      </a:r>
                      <a:endParaRPr lang="de-D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 err="1" smtClean="0"/>
                        <a:t>Bannane</a:t>
                      </a:r>
                      <a:endParaRPr lang="de-D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7</a:t>
                      </a:r>
                      <a:endParaRPr lang="de-DE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Filtern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76164" y="4321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31"/>
              </p:ext>
            </p:extLst>
          </p:nvPr>
        </p:nvGraphicFramePr>
        <p:xfrm>
          <a:off x="4323189" y="207013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323188" y="3562118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Frucht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6695" y="593532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23189" y="1684539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</a:t>
            </a:r>
            <a:endParaRPr lang="de-DE" dirty="0"/>
          </a:p>
        </p:txBody>
      </p:sp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59922"/>
              </p:ext>
            </p:extLst>
          </p:nvPr>
        </p:nvGraphicFramePr>
        <p:xfrm>
          <a:off x="6217809" y="2053871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164515" y="3555522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177041" y="1684539"/>
            <a:ext cx="27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graphicFrame>
        <p:nvGraphicFramePr>
          <p:cNvPr id="1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675516"/>
              </p:ext>
            </p:extLst>
          </p:nvPr>
        </p:nvGraphicFramePr>
        <p:xfrm>
          <a:off x="1476590" y="450614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76590" y="5984461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graphicFrame>
        <p:nvGraphicFramePr>
          <p:cNvPr id="1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9211"/>
              </p:ext>
            </p:extLst>
          </p:nvPr>
        </p:nvGraphicFramePr>
        <p:xfrm>
          <a:off x="1476590" y="2075704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1476590" y="170637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graphicFrame>
        <p:nvGraphicFramePr>
          <p:cNvPr id="2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23992"/>
              </p:ext>
            </p:extLst>
          </p:nvPr>
        </p:nvGraphicFramePr>
        <p:xfrm>
          <a:off x="6258344" y="4506145"/>
          <a:ext cx="258036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6200525" y="563345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86695" y="4078012"/>
            <a:ext cx="545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df</a:t>
            </a:r>
            <a:r>
              <a:rPr lang="de-DE" dirty="0" smtClean="0"/>
              <a:t>[ </a:t>
            </a:r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2315833" y="934435"/>
            <a:ext cx="6204415" cy="3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de-DE" sz="2000" dirty="0" smtClean="0"/>
              <a:t>Aufgabe: Alle Datensätze der Frucht Apfel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2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6" grpId="0"/>
      <p:bldP spid="19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mehr als einem 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736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</a:t>
            </a:r>
            <a:r>
              <a:rPr lang="de-DE" sz="4400" dirty="0" smtClean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FILTER1</a:t>
            </a:r>
            <a:r>
              <a:rPr lang="de-DE" sz="4400" dirty="0" smtClean="0"/>
              <a:t> ) &amp;</a:t>
            </a:r>
            <a:r>
              <a:rPr lang="de-DE" sz="5400" dirty="0" smtClean="0"/>
              <a:t> </a:t>
            </a:r>
            <a:r>
              <a:rPr lang="de-DE" sz="4400" dirty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FILTER2</a:t>
            </a:r>
            <a:r>
              <a:rPr lang="de-DE" sz="4400" dirty="0" smtClean="0"/>
              <a:t> </a:t>
            </a:r>
            <a:r>
              <a:rPr lang="de-DE" sz="4400" dirty="0"/>
              <a:t>) </a:t>
            </a:r>
            <a:r>
              <a:rPr lang="de-DE" sz="5400" dirty="0" smtClean="0"/>
              <a:t>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FILTER1: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Spalte1‘ </a:t>
            </a:r>
            <a:r>
              <a:rPr lang="de-DE" sz="3200" dirty="0"/>
              <a:t>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90" y="4911588"/>
            <a:ext cx="6739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 &amp; </a:t>
            </a:r>
            <a:r>
              <a:rPr lang="de-DE" sz="4000" dirty="0"/>
              <a:t>( </a:t>
            </a:r>
            <a:r>
              <a:rPr lang="de-DE" sz="4000" dirty="0" err="1">
                <a:solidFill>
                  <a:srgbClr val="00B050"/>
                </a:solidFill>
              </a:rPr>
              <a:t>df</a:t>
            </a:r>
            <a:r>
              <a:rPr lang="de-DE" sz="4000" dirty="0">
                <a:solidFill>
                  <a:srgbClr val="00B050"/>
                </a:solidFill>
              </a:rPr>
              <a:t>[ ‘Spalte‘ ] == Kriterium</a:t>
            </a:r>
            <a:r>
              <a:rPr lang="de-DE" sz="4000" dirty="0"/>
              <a:t> </a:t>
            </a:r>
            <a:r>
              <a:rPr lang="de-DE" sz="4000" dirty="0" smtClean="0"/>
              <a:t>)]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53490" y="3820325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FILTER2: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Spalte2‘ </a:t>
            </a:r>
            <a:r>
              <a:rPr lang="de-DE" sz="3200" dirty="0"/>
              <a:t>] == Kriterium </a:t>
            </a:r>
          </a:p>
        </p:txBody>
      </p:sp>
    </p:spTree>
    <p:extLst>
      <p:ext uri="{BB962C8B-B14F-4D97-AF65-F5344CB8AC3E}">
        <p14:creationId xmlns:p14="http://schemas.microsoft.com/office/powerpoint/2010/main" val="3172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 Keys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94524"/>
              </p:ext>
            </p:extLst>
          </p:nvPr>
        </p:nvGraphicFramePr>
        <p:xfrm>
          <a:off x="1463447" y="4155024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12598"/>
              </p:ext>
            </p:extLst>
          </p:nvPr>
        </p:nvGraphicFramePr>
        <p:xfrm>
          <a:off x="1463446" y="2150115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90025"/>
              </p:ext>
            </p:extLst>
          </p:nvPr>
        </p:nvGraphicFramePr>
        <p:xfrm>
          <a:off x="5569383" y="2876729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  <p:cxnSp>
        <p:nvCxnSpPr>
          <p:cNvPr id="13" name="Gerader Verbinder 12"/>
          <p:cNvCxnSpPr>
            <a:stCxn id="10" idx="3"/>
            <a:endCxn id="18" idx="1"/>
          </p:cNvCxnSpPr>
          <p:nvPr/>
        </p:nvCxnSpPr>
        <p:spPr>
          <a:xfrm>
            <a:off x="3670377" y="2889255"/>
            <a:ext cx="784314" cy="9120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3"/>
            <a:endCxn id="18" idx="1"/>
          </p:cNvCxnSpPr>
          <p:nvPr/>
        </p:nvCxnSpPr>
        <p:spPr>
          <a:xfrm flipV="1">
            <a:off x="3670378" y="3801289"/>
            <a:ext cx="784313" cy="10928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2038"/>
              </p:ext>
            </p:extLst>
          </p:nvPr>
        </p:nvGraphicFramePr>
        <p:xfrm>
          <a:off x="4454691" y="2876729"/>
          <a:ext cx="330376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2889903111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63705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>
            <a:endCxn id="12" idx="1"/>
          </p:cNvCxnSpPr>
          <p:nvPr/>
        </p:nvCxnSpPr>
        <p:spPr>
          <a:xfrm>
            <a:off x="4785067" y="3801289"/>
            <a:ext cx="7843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156559" y="2755726"/>
            <a:ext cx="1791222" cy="17912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373671" y="2755726"/>
            <a:ext cx="1791222" cy="17912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Datensätze von A und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OUTER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von A und B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INNER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die sowohl in </a:t>
            </a:r>
          </a:p>
          <a:p>
            <a:pPr algn="ctr"/>
            <a:r>
              <a:rPr lang="de-DE" dirty="0" smtClean="0"/>
              <a:t>A und B vorkommen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LEFT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A und die Datensätze aus B, deren Schlüssel auch in A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RIGHT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B und die Datensätze aus A, deren Schlüssel auch in B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52BF7-1175-4270-B27F-F6C188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1EFC5-77DA-4471-B143-7B51A69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sich die benötigte Software</a:t>
            </a:r>
          </a:p>
          <a:p>
            <a:r>
              <a:rPr lang="de-DE" dirty="0"/>
              <a:t>Schließen Sie alle Zusatzübungen ab</a:t>
            </a:r>
          </a:p>
          <a:p>
            <a:r>
              <a:rPr lang="de-DE" dirty="0"/>
              <a:t>Die Abschlussübung dient als gute Wiederholung und als kleiner Ausblick</a:t>
            </a:r>
          </a:p>
          <a:p>
            <a:r>
              <a:rPr lang="de-DE" dirty="0"/>
              <a:t>Vertiefen Sie ihr Wissen zum Beispiel durch Seiten wie </a:t>
            </a:r>
            <a:r>
              <a:rPr lang="de-DE" dirty="0">
                <a:hlinkClick r:id="rId2"/>
              </a:rPr>
              <a:t>www.kaggle.com</a:t>
            </a:r>
            <a:endParaRPr lang="de-DE" dirty="0"/>
          </a:p>
          <a:p>
            <a:r>
              <a:rPr lang="de-DE" dirty="0"/>
              <a:t>Übung, Übung, Übung….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62BF6-BFAD-4C70-B19B-5DA96CCD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8563-F11E-45D1-A67A-01D9B38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A1E63-F823-45D7-92BA-7654FEC35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DB2A6F-4531-46D0-8DC7-3851A1C76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Notebooks als Skript</a:t>
            </a:r>
          </a:p>
          <a:p>
            <a:r>
              <a:rPr lang="de-DE" dirty="0"/>
              <a:t>Allgemein Arbeiten mit dem </a:t>
            </a:r>
            <a:r>
              <a:rPr lang="de-DE" dirty="0" smtClean="0"/>
              <a:t>Notebook</a:t>
            </a:r>
          </a:p>
          <a:p>
            <a:endParaRPr lang="de-DE" dirty="0"/>
          </a:p>
          <a:p>
            <a:r>
              <a:rPr lang="de-DE" dirty="0" smtClean="0"/>
              <a:t>Was </a:t>
            </a:r>
            <a:r>
              <a:rPr lang="de-DE" dirty="0"/>
              <a:t>fandet ihr besonders interessant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Was hat euch gestört/nicht so </a:t>
            </a:r>
            <a:r>
              <a:rPr lang="de-DE" smtClean="0"/>
              <a:t>gut gefallen?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war die Stoffmenge?</a:t>
            </a:r>
          </a:p>
          <a:p>
            <a:r>
              <a:rPr lang="de-DE" dirty="0"/>
              <a:t>Welches Thema hättet ihr gerne noch behandelt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Vielen Danke!</a:t>
            </a:r>
          </a:p>
        </p:txBody>
      </p:sp>
    </p:spTree>
    <p:extLst>
      <p:ext uri="{BB962C8B-B14F-4D97-AF65-F5344CB8AC3E}">
        <p14:creationId xmlns:p14="http://schemas.microsoft.com/office/powerpoint/2010/main" val="37952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Stört </a:t>
            </a:r>
            <a:r>
              <a:rPr lang="de-DE" dirty="0"/>
              <a:t>Sie was, unklar worauf ich hinaus will. Bitte melden Sie sich</a:t>
            </a:r>
            <a:r>
              <a:rPr lang="de-DE" dirty="0" smtClean="0"/>
              <a:t>!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Ich werde nicht ungebeten helfen, daher melden Sie sich bitte selbstständig, wenn Sie Hilfe brauchen.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600" dirty="0"/>
              <a:t>Hinweis: Dies ist ein relativ neuer Kurs. Sollten Ihnen daher etwas auffallen oder etwas unstimmig sein, sagen Sie Bescheid.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974</Words>
  <Application>Microsoft Office PowerPoint</Application>
  <PresentationFormat>Bildschirmpräsentation (4:3)</PresentationFormat>
  <Paragraphs>273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Seminar Aufbau</vt:lpstr>
      <vt:lpstr>4 Stufen des FuckUps</vt:lpstr>
      <vt:lpstr>Filtern mit einem Argument</vt:lpstr>
      <vt:lpstr>Filtern</vt:lpstr>
      <vt:lpstr>Filtern mit mehr als einem  Argument</vt:lpstr>
      <vt:lpstr>Vorgehen bei der Bearbeitung unbekannter Datensätze</vt:lpstr>
      <vt:lpstr>JOINS Keys</vt:lpstr>
      <vt:lpstr>JOINS</vt:lpstr>
      <vt:lpstr>OUTER JOIN</vt:lpstr>
      <vt:lpstr>INNER JOIN</vt:lpstr>
      <vt:lpstr>LEFT JOIN</vt:lpstr>
      <vt:lpstr>RIGHT JOIN</vt:lpstr>
      <vt:lpstr>Vorgehen bei der Bearbeitung unbekannter Datensätze</vt:lpstr>
      <vt:lpstr>Wie geht es weiter?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66</cp:revision>
  <dcterms:created xsi:type="dcterms:W3CDTF">2019-07-05T17:49:25Z</dcterms:created>
  <dcterms:modified xsi:type="dcterms:W3CDTF">2019-09-28T15:17:07Z</dcterms:modified>
</cp:coreProperties>
</file>