
<file path=[Content_Types].xml><?xml version="1.0" encoding="utf-8"?>
<Types xmlns="http://schemas.openxmlformats.org/package/2006/content-types">
  <Default Extension="png" ContentType="image/png"/>
  <Default Extension="jfif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8"/>
  </p:handoutMasterIdLst>
  <p:sldIdLst>
    <p:sldId id="268" r:id="rId2"/>
    <p:sldId id="256" r:id="rId3"/>
    <p:sldId id="258" r:id="rId4"/>
    <p:sldId id="259" r:id="rId5"/>
    <p:sldId id="262" r:id="rId6"/>
    <p:sldId id="257" r:id="rId7"/>
    <p:sldId id="275" r:id="rId8"/>
    <p:sldId id="263" r:id="rId9"/>
    <p:sldId id="266" r:id="rId10"/>
    <p:sldId id="261" r:id="rId11"/>
    <p:sldId id="260" r:id="rId12"/>
    <p:sldId id="264" r:id="rId13"/>
    <p:sldId id="271" r:id="rId14"/>
    <p:sldId id="273" r:id="rId15"/>
    <p:sldId id="276" r:id="rId16"/>
    <p:sldId id="274" r:id="rId17"/>
    <p:sldId id="265" r:id="rId18"/>
    <p:sldId id="278" r:id="rId19"/>
    <p:sldId id="284" r:id="rId20"/>
    <p:sldId id="277" r:id="rId21"/>
    <p:sldId id="281" r:id="rId22"/>
    <p:sldId id="279" r:id="rId23"/>
    <p:sldId id="283" r:id="rId24"/>
    <p:sldId id="269" r:id="rId25"/>
    <p:sldId id="272" r:id="rId26"/>
    <p:sldId id="27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3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D0C2EE7-DA24-4CB4-8CE9-6590A11177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6D2044-0500-4863-9EB2-151E60ABFD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91CEB-E06B-41A6-A791-A945BD77A2CE}" type="datetimeFigureOut">
              <a:rPr lang="de-DE" smtClean="0"/>
              <a:t>26.09.2019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AB32E1-7F50-40EB-B808-76D4E10D74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3A435A-06F3-4990-85F9-62E9E683D1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37C80-2B67-45A1-A9DD-A899A3DCE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643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1CC6F3F9-EBC8-4A96-AE97-DA1E5116DD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815" y="0"/>
            <a:ext cx="9937630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AA695F9-B25D-46BE-A2CE-A2ED7374195D}"/>
              </a:ext>
            </a:extLst>
          </p:cNvPr>
          <p:cNvSpPr/>
          <p:nvPr userDrawn="1"/>
        </p:nvSpPr>
        <p:spPr>
          <a:xfrm rot="16200000">
            <a:off x="3994266" y="1215491"/>
            <a:ext cx="1155469" cy="9143999"/>
          </a:xfrm>
          <a:prstGeom prst="rect">
            <a:avLst/>
          </a:prstGeom>
          <a:solidFill>
            <a:srgbClr val="FFC00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C60053D-F66F-4BD1-9763-7478B67674BC}"/>
              </a:ext>
            </a:extLst>
          </p:cNvPr>
          <p:cNvSpPr txBox="1"/>
          <p:nvPr userDrawn="1"/>
        </p:nvSpPr>
        <p:spPr>
          <a:xfrm>
            <a:off x="1796995" y="5441573"/>
            <a:ext cx="7347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DATEN ANALYSIEREN MIT </a:t>
            </a:r>
            <a:r>
              <a:rPr lang="de-DE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PYTHON</a:t>
            </a:r>
            <a:r>
              <a:rPr lang="de-DE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UND </a:t>
            </a:r>
            <a:r>
              <a:rPr lang="de-DE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PANDAS</a:t>
            </a:r>
            <a:endParaRPr lang="de-DE" sz="2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A5C44BB-A5FB-41FE-9288-62E41B07DF64}"/>
              </a:ext>
            </a:extLst>
          </p:cNvPr>
          <p:cNvSpPr/>
          <p:nvPr userDrawn="1"/>
        </p:nvSpPr>
        <p:spPr>
          <a:xfrm>
            <a:off x="0" y="5209755"/>
            <a:ext cx="1796995" cy="1147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95708682-CAB4-4EF9-9B89-010C212B58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7"/>
          <a:stretch/>
        </p:blipFill>
        <p:spPr>
          <a:xfrm>
            <a:off x="481876" y="5202222"/>
            <a:ext cx="833244" cy="103325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F730645F-0FFC-4A88-9F50-6802A04EA827}"/>
              </a:ext>
            </a:extLst>
          </p:cNvPr>
          <p:cNvSpPr txBox="1"/>
          <p:nvPr userDrawn="1"/>
        </p:nvSpPr>
        <p:spPr>
          <a:xfrm>
            <a:off x="1796995" y="5814994"/>
            <a:ext cx="734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i="1" dirty="0">
                <a:solidFill>
                  <a:schemeClr val="bg1"/>
                </a:solidFill>
              </a:rPr>
              <a:t>Max Mönch</a:t>
            </a:r>
          </a:p>
        </p:txBody>
      </p:sp>
    </p:spTree>
    <p:extLst>
      <p:ext uri="{BB962C8B-B14F-4D97-AF65-F5344CB8AC3E}">
        <p14:creationId xmlns:p14="http://schemas.microsoft.com/office/powerpoint/2010/main" val="167993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26.09.2019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57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26.09.2019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326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26.09.2019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66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1CC6F3F9-EBC8-4A96-AE97-DA1E5116DD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815" y="0"/>
            <a:ext cx="9937630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AA695F9-B25D-46BE-A2CE-A2ED7374195D}"/>
              </a:ext>
            </a:extLst>
          </p:cNvPr>
          <p:cNvSpPr/>
          <p:nvPr userDrawn="1"/>
        </p:nvSpPr>
        <p:spPr>
          <a:xfrm rot="16200000">
            <a:off x="3994266" y="161391"/>
            <a:ext cx="1155469" cy="9143999"/>
          </a:xfrm>
          <a:prstGeom prst="rect">
            <a:avLst/>
          </a:prstGeom>
          <a:solidFill>
            <a:srgbClr val="FFC00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C60053D-F66F-4BD1-9763-7478B67674BC}"/>
              </a:ext>
            </a:extLst>
          </p:cNvPr>
          <p:cNvSpPr txBox="1"/>
          <p:nvPr userDrawn="1"/>
        </p:nvSpPr>
        <p:spPr>
          <a:xfrm>
            <a:off x="1711935" y="4380505"/>
            <a:ext cx="7347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DATEN ANALYSIEREN MIT </a:t>
            </a:r>
            <a:r>
              <a:rPr lang="de-DE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PYTHON</a:t>
            </a:r>
            <a:r>
              <a:rPr lang="de-DE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UND </a:t>
            </a:r>
            <a:r>
              <a:rPr lang="de-DE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PANDAS</a:t>
            </a:r>
            <a:endParaRPr lang="de-DE" sz="2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A5C44BB-A5FB-41FE-9288-62E41B07DF64}"/>
              </a:ext>
            </a:extLst>
          </p:cNvPr>
          <p:cNvSpPr/>
          <p:nvPr userDrawn="1"/>
        </p:nvSpPr>
        <p:spPr>
          <a:xfrm>
            <a:off x="0" y="4155655"/>
            <a:ext cx="1796995" cy="1147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95708682-CAB4-4EF9-9B89-010C212B58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7"/>
          <a:stretch/>
        </p:blipFill>
        <p:spPr>
          <a:xfrm>
            <a:off x="481876" y="4148122"/>
            <a:ext cx="833244" cy="103325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F730645F-0FFC-4A88-9F50-6802A04EA827}"/>
              </a:ext>
            </a:extLst>
          </p:cNvPr>
          <p:cNvSpPr txBox="1"/>
          <p:nvPr userDrawn="1"/>
        </p:nvSpPr>
        <p:spPr>
          <a:xfrm>
            <a:off x="1711935" y="4753926"/>
            <a:ext cx="734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i="1" dirty="0">
                <a:solidFill>
                  <a:schemeClr val="bg1"/>
                </a:solidFill>
              </a:rPr>
              <a:t>Max Mönch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2DDC5E-4D5B-4964-8C57-8FFE5288956E}"/>
              </a:ext>
            </a:extLst>
          </p:cNvPr>
          <p:cNvSpPr/>
          <p:nvPr userDrawn="1"/>
        </p:nvSpPr>
        <p:spPr>
          <a:xfrm rot="16200000">
            <a:off x="3771087" y="-1224792"/>
            <a:ext cx="3398822" cy="734700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BB13F3B-09B8-4674-A59D-52F32D8C3E24}"/>
              </a:ext>
            </a:extLst>
          </p:cNvPr>
          <p:cNvSpPr txBox="1"/>
          <p:nvPr userDrawn="1"/>
        </p:nvSpPr>
        <p:spPr>
          <a:xfrm>
            <a:off x="1796993" y="1231900"/>
            <a:ext cx="7347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/>
              <a:t>KLEINE RUHEPAUSE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0CBD5C5-1D2F-440F-BCD5-C00418DC4BDD}"/>
              </a:ext>
            </a:extLst>
          </p:cNvPr>
          <p:cNvSpPr txBox="1"/>
          <p:nvPr userDrawn="1"/>
        </p:nvSpPr>
        <p:spPr>
          <a:xfrm>
            <a:off x="1796993" y="2019300"/>
            <a:ext cx="7347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i="1" dirty="0"/>
              <a:t>Weiter geht’s um</a:t>
            </a:r>
          </a:p>
        </p:txBody>
      </p:sp>
    </p:spTree>
    <p:extLst>
      <p:ext uri="{BB962C8B-B14F-4D97-AF65-F5344CB8AC3E}">
        <p14:creationId xmlns:p14="http://schemas.microsoft.com/office/powerpoint/2010/main" val="420396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0935" y="754857"/>
            <a:ext cx="6204415" cy="779462"/>
          </a:xfrm>
        </p:spPr>
        <p:txBody>
          <a:bodyPr>
            <a:normAutofit/>
          </a:bodyPr>
          <a:lstStyle>
            <a:lvl1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0934" y="1774285"/>
            <a:ext cx="6204415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4AB2095-3F4B-4FC0-9148-67D950E58EA5}"/>
              </a:ext>
            </a:extLst>
          </p:cNvPr>
          <p:cNvSpPr/>
          <p:nvPr userDrawn="1"/>
        </p:nvSpPr>
        <p:spPr>
          <a:xfrm>
            <a:off x="0" y="0"/>
            <a:ext cx="115546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04C8FE02-1C44-4872-A27E-D7A8DBBD78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4" y="-256730"/>
            <a:ext cx="1367367" cy="217235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3B417BE-5A85-4A1B-A06B-582F10552DAA}"/>
              </a:ext>
            </a:extLst>
          </p:cNvPr>
          <p:cNvSpPr txBox="1"/>
          <p:nvPr userDrawn="1"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F47D8B6-7606-494F-A3B9-50C008E32D6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28176" y="2606834"/>
            <a:ext cx="7513652" cy="53979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5535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26.09.2019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02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26.09.2019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81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26.09.2019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80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26.09.2019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50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26.09.2019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99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26.09.2019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92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C24D1-D28D-4714-8665-7C693EECAB22}" type="datetimeFigureOut">
              <a:rPr lang="de-DE" smtClean="0"/>
              <a:t>26.09.2019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02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27DD35F-0EEC-47D8-8EEA-00599E590F0C}"/>
              </a:ext>
            </a:extLst>
          </p:cNvPr>
          <p:cNvSpPr txBox="1"/>
          <p:nvPr/>
        </p:nvSpPr>
        <p:spPr>
          <a:xfrm>
            <a:off x="1791222" y="2642992"/>
            <a:ext cx="73527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/>
              <a:t>14:00 </a:t>
            </a:r>
            <a:r>
              <a:rPr lang="de-DE" sz="6600" dirty="0"/>
              <a:t>Uhr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CD2278AD-28F1-4BBD-8656-27958E801D44}"/>
              </a:ext>
            </a:extLst>
          </p:cNvPr>
          <p:cNvCxnSpPr/>
          <p:nvPr/>
        </p:nvCxnSpPr>
        <p:spPr>
          <a:xfrm>
            <a:off x="2768252" y="2016690"/>
            <a:ext cx="5373666" cy="0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24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9867D752-BB0C-4393-A00B-5715AEF4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Zusammenarbeit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805D453-6DC8-4856-822E-7BA9C1F24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Stört </a:t>
            </a:r>
            <a:r>
              <a:rPr lang="de-DE" dirty="0"/>
              <a:t>Sie was, unklar worauf ich hinaus will. Bitte melden Sie sich</a:t>
            </a:r>
            <a:r>
              <a:rPr lang="de-DE" dirty="0" smtClean="0"/>
              <a:t>!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Ich werde nicht ungebeten helfen, daher melden Sie sich bitte selbstständig, wenn Sie Hilfe brauchen.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1600" dirty="0"/>
              <a:t>Hinweis: Dies ist ein relativ neuer Kurs. Sollten Ihnen daher etwas auffallen oder etwas unstimmig sein, sagen Sie Bescheid. 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2CFD462-2C8E-4447-8233-10382DBA24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ZUSAMMENARBETI</a:t>
            </a:r>
          </a:p>
        </p:txBody>
      </p:sp>
    </p:spTree>
    <p:extLst>
      <p:ext uri="{BB962C8B-B14F-4D97-AF65-F5344CB8AC3E}">
        <p14:creationId xmlns:p14="http://schemas.microsoft.com/office/powerpoint/2010/main" val="2769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0D036D8-89B9-47BE-B0D2-7A4C1D6F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Kurszeiten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A9A20E52-0970-4F94-8EB5-8FA5DE6FD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Kurszeiten</a:t>
            </a:r>
          </a:p>
          <a:p>
            <a:pPr marL="0" indent="0">
              <a:buNone/>
            </a:pPr>
            <a:r>
              <a:rPr lang="de-DE" dirty="0"/>
              <a:t>9:00 – 16:00 Uhr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Mittagspause</a:t>
            </a:r>
          </a:p>
          <a:p>
            <a:pPr marL="0" indent="0">
              <a:buNone/>
            </a:pPr>
            <a:r>
              <a:rPr lang="de-DE" dirty="0"/>
              <a:t>1 Stunde gegen 12 Uhr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Verschnaufpausen</a:t>
            </a:r>
          </a:p>
          <a:p>
            <a:pPr marL="0" indent="0">
              <a:buNone/>
            </a:pPr>
            <a:r>
              <a:rPr lang="de-DE" dirty="0"/>
              <a:t>Vormittags und Nachmittags jeweils 15min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B802A629-3FC8-49ED-BD19-B02A6605E8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KURSZEITEN</a:t>
            </a:r>
          </a:p>
        </p:txBody>
      </p:sp>
    </p:spTree>
    <p:extLst>
      <p:ext uri="{BB962C8B-B14F-4D97-AF65-F5344CB8AC3E}">
        <p14:creationId xmlns:p14="http://schemas.microsoft.com/office/powerpoint/2010/main" val="218508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FA898-8F74-466B-8EA0-61A5DE01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 </a:t>
            </a:r>
            <a:r>
              <a:rPr lang="de-DE" dirty="0" err="1"/>
              <a:t>Anaconda</a:t>
            </a:r>
            <a:r>
              <a:rPr lang="de-DE" dirty="0"/>
              <a:t> </a:t>
            </a:r>
            <a:r>
              <a:rPr lang="de-DE" dirty="0" err="1"/>
              <a:t>Enviroment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222D339-633A-4357-A193-874190D73F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VORBEREITUNGEN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75017A-5BFD-4F42-B226-67DD4DA80B79}"/>
              </a:ext>
            </a:extLst>
          </p:cNvPr>
          <p:cNvSpPr txBox="1"/>
          <p:nvPr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14F887AA-CAFE-4935-898E-A619D494E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Bevor wir starten können müssen wir erst alle notwendigen Bibliotheken installieren. praktischer Weise hilft uns hier </a:t>
            </a:r>
            <a:r>
              <a:rPr lang="de-DE" dirty="0" err="1"/>
              <a:t>Anaconda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Kopieren Sie die Dateien auf Ihren </a:t>
            </a:r>
            <a:r>
              <a:rPr lang="de-DE" b="1" dirty="0"/>
              <a:t>Desktop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In dem Verzeichnis </a:t>
            </a:r>
            <a:r>
              <a:rPr lang="de-DE" b="1" dirty="0" err="1"/>
              <a:t>pandas</a:t>
            </a:r>
            <a:r>
              <a:rPr lang="de-DE" b="1" dirty="0"/>
              <a:t>-basic</a:t>
            </a:r>
            <a:r>
              <a:rPr lang="de-DE" dirty="0"/>
              <a:t> befindet sich im Unterverzeichnis </a:t>
            </a:r>
            <a:r>
              <a:rPr lang="de-DE" b="1" dirty="0" err="1"/>
              <a:t>scripts</a:t>
            </a:r>
            <a:r>
              <a:rPr lang="de-DE" dirty="0"/>
              <a:t> eine Datei </a:t>
            </a:r>
            <a:r>
              <a:rPr lang="de-DE" b="1" dirty="0"/>
              <a:t>install_conda_env.bat</a:t>
            </a:r>
            <a:r>
              <a:rPr lang="de-DE" dirty="0"/>
              <a:t>. Führen Sie diese aus.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17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9867D752-BB0C-4393-A00B-5715AEF40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933" y="2730674"/>
            <a:ext cx="3739137" cy="410091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FF0000"/>
                </a:solidFill>
              </a:rPr>
              <a:t>4 Stufen des </a:t>
            </a:r>
            <a:r>
              <a:rPr lang="de-DE" sz="2000" dirty="0" err="1">
                <a:solidFill>
                  <a:srgbClr val="FF0000"/>
                </a:solidFill>
              </a:rPr>
              <a:t>FuckUps</a:t>
            </a:r>
            <a:endParaRPr lang="de-DE" sz="2000" dirty="0">
              <a:solidFill>
                <a:srgbClr val="FF0000"/>
              </a:solidFill>
            </a:endParaRP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805D453-6DC8-4856-822E-7BA9C1F24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933" y="3140765"/>
            <a:ext cx="6474314" cy="2984857"/>
          </a:xfrm>
        </p:spPr>
        <p:txBody>
          <a:bodyPr>
            <a:normAutofit lnSpcReduction="10000"/>
          </a:bodyPr>
          <a:lstStyle/>
          <a:p>
            <a:r>
              <a:rPr lang="de-DE" sz="3600" dirty="0"/>
              <a:t>Cells -&gt; Run All</a:t>
            </a:r>
          </a:p>
          <a:p>
            <a:r>
              <a:rPr lang="de-DE" sz="3600" dirty="0"/>
              <a:t>Fehlermeldung lesen! </a:t>
            </a:r>
            <a:br>
              <a:rPr lang="de-DE" sz="3600" dirty="0"/>
            </a:br>
            <a:r>
              <a:rPr lang="de-DE" sz="2000" dirty="0"/>
              <a:t>Das wichtigste steht in der letzten Zeile ;)</a:t>
            </a:r>
            <a:endParaRPr lang="de-DE" sz="2200" dirty="0"/>
          </a:p>
          <a:p>
            <a:r>
              <a:rPr lang="de-DE" sz="3600" dirty="0"/>
              <a:t>Code überprüfen</a:t>
            </a:r>
          </a:p>
          <a:p>
            <a:r>
              <a:rPr lang="de-DE" sz="3600" i="1" dirty="0">
                <a:solidFill>
                  <a:srgbClr val="FF0000"/>
                </a:solidFill>
              </a:rPr>
              <a:t>Vorschlaghammer</a:t>
            </a:r>
            <a:r>
              <a:rPr lang="de-DE" sz="2800" i="1" dirty="0">
                <a:solidFill>
                  <a:srgbClr val="FF0000"/>
                </a:solidFill>
              </a:rPr>
              <a:t>! </a:t>
            </a:r>
            <a:br>
              <a:rPr lang="de-DE" sz="2800" i="1" dirty="0">
                <a:solidFill>
                  <a:srgbClr val="FF0000"/>
                </a:solidFill>
              </a:rPr>
            </a:br>
            <a:r>
              <a:rPr lang="de-DE" sz="2000" i="1" dirty="0"/>
              <a:t>Oder mich fragen…</a:t>
            </a:r>
            <a:endParaRPr lang="de-DE" i="1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2CFD462-2C8E-4447-8233-10382DBA24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ZUSAMMENARBETI</a:t>
            </a:r>
          </a:p>
        </p:txBody>
      </p:sp>
      <p:pic>
        <p:nvPicPr>
          <p:cNvPr id="1026" name="Picture 2" descr="Bildergebnis für error meme">
            <a:extLst>
              <a:ext uri="{FF2B5EF4-FFF2-40B4-BE49-F238E27FC236}">
                <a16:creationId xmlns:a16="http://schemas.microsoft.com/office/drawing/2014/main" id="{C99D27EC-CD10-43FF-B5A6-794FBB962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701" y="594591"/>
            <a:ext cx="2203679" cy="231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99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7AAD257-C6F8-41DB-B07A-B4A46584AF26}"/>
              </a:ext>
            </a:extLst>
          </p:cNvPr>
          <p:cNvSpPr/>
          <p:nvPr/>
        </p:nvSpPr>
        <p:spPr>
          <a:xfrm>
            <a:off x="0" y="0"/>
            <a:ext cx="115546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2FA898-8F74-466B-8EA0-61A5DE01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490" y="472216"/>
            <a:ext cx="5237019" cy="665683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Filtern mit einem Argument</a:t>
            </a:r>
            <a:endParaRPr lang="de-DE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F209E9-F11D-4FA0-9909-047FA1FD0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4" y="-256730"/>
            <a:ext cx="1367367" cy="2172353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C75017A-5BFD-4F42-B226-67DD4DA80B79}"/>
              </a:ext>
            </a:extLst>
          </p:cNvPr>
          <p:cNvSpPr txBox="1"/>
          <p:nvPr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5B06D2-DFA9-4390-958A-D516455F581D}"/>
              </a:ext>
            </a:extLst>
          </p:cNvPr>
          <p:cNvSpPr txBox="1"/>
          <p:nvPr/>
        </p:nvSpPr>
        <p:spPr>
          <a:xfrm rot="16200000">
            <a:off x="-2681336" y="2935904"/>
            <a:ext cx="6518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Filtern</a:t>
            </a:r>
            <a:endParaRPr lang="de-DE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953490" y="2480153"/>
            <a:ext cx="5661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err="1" smtClean="0"/>
              <a:t>df</a:t>
            </a:r>
            <a:r>
              <a:rPr lang="de-DE" sz="5400" dirty="0" smtClean="0"/>
              <a:t>[( </a:t>
            </a:r>
            <a:r>
              <a:rPr lang="de-DE" sz="5400" dirty="0" smtClean="0">
                <a:solidFill>
                  <a:srgbClr val="00B050"/>
                </a:solidFill>
              </a:rPr>
              <a:t>FILTER</a:t>
            </a:r>
            <a:r>
              <a:rPr lang="de-DE" sz="5400" dirty="0" smtClean="0"/>
              <a:t> )]</a:t>
            </a:r>
            <a:endParaRPr lang="de-DE" sz="5400" dirty="0"/>
          </a:p>
        </p:txBody>
      </p:sp>
      <p:sp>
        <p:nvSpPr>
          <p:cNvPr id="10" name="Textfeld 9"/>
          <p:cNvSpPr txBox="1"/>
          <p:nvPr/>
        </p:nvSpPr>
        <p:spPr>
          <a:xfrm>
            <a:off x="1953490" y="3403483"/>
            <a:ext cx="6576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rgbClr val="00B050"/>
                </a:solidFill>
              </a:rPr>
              <a:t>FILTER:</a:t>
            </a:r>
            <a:r>
              <a:rPr lang="de-DE" sz="3200" dirty="0" smtClean="0"/>
              <a:t> </a:t>
            </a:r>
            <a:r>
              <a:rPr lang="de-DE" sz="3200" dirty="0" err="1"/>
              <a:t>df</a:t>
            </a:r>
            <a:r>
              <a:rPr lang="de-DE" sz="3200" dirty="0"/>
              <a:t>[ ‘Spalte‘ ] == Kriterium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953489" y="4391794"/>
            <a:ext cx="673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 smtClean="0"/>
              <a:t>df</a:t>
            </a:r>
            <a:r>
              <a:rPr lang="de-DE" sz="4000" dirty="0" smtClean="0"/>
              <a:t>[( </a:t>
            </a:r>
            <a:r>
              <a:rPr lang="de-DE" sz="4000" dirty="0" err="1" smtClean="0">
                <a:solidFill>
                  <a:srgbClr val="00B050"/>
                </a:solidFill>
              </a:rPr>
              <a:t>df</a:t>
            </a:r>
            <a:r>
              <a:rPr lang="de-DE" sz="4000" dirty="0" smtClean="0">
                <a:solidFill>
                  <a:srgbClr val="00B050"/>
                </a:solidFill>
              </a:rPr>
              <a:t>[ ‘Spalte‘ ] == Kriterium</a:t>
            </a:r>
            <a:r>
              <a:rPr lang="de-DE" sz="4000" dirty="0" smtClean="0"/>
              <a:t> )]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07427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15833" y="545188"/>
            <a:ext cx="6204415" cy="375993"/>
          </a:xfrm>
        </p:spPr>
        <p:txBody>
          <a:bodyPr>
            <a:noAutofit/>
          </a:bodyPr>
          <a:lstStyle/>
          <a:p>
            <a:r>
              <a:rPr lang="de-DE" sz="3200" dirty="0" smtClean="0"/>
              <a:t>Filtern</a:t>
            </a:r>
            <a:endParaRPr lang="de-DE" sz="3200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501357"/>
              </p:ext>
            </p:extLst>
          </p:nvPr>
        </p:nvGraphicFramePr>
        <p:xfrm>
          <a:off x="3446365" y="4506145"/>
          <a:ext cx="2580363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11315">
                  <a:extLst>
                    <a:ext uri="{9D8B030D-6E8A-4147-A177-3AD203B41FA5}">
                      <a16:colId xmlns:a16="http://schemas.microsoft.com/office/drawing/2014/main" val="396867382"/>
                    </a:ext>
                  </a:extLst>
                </a:gridCol>
                <a:gridCol w="1367174">
                  <a:extLst>
                    <a:ext uri="{9D8B030D-6E8A-4147-A177-3AD203B41FA5}">
                      <a16:colId xmlns:a16="http://schemas.microsoft.com/office/drawing/2014/main" val="3524463896"/>
                    </a:ext>
                  </a:extLst>
                </a:gridCol>
                <a:gridCol w="901874">
                  <a:extLst>
                    <a:ext uri="{9D8B030D-6E8A-4147-A177-3AD203B41FA5}">
                      <a16:colId xmlns:a16="http://schemas.microsoft.com/office/drawing/2014/main" val="3301656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Frucht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Menge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Apfel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2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 smtClean="0"/>
                        <a:t>2</a:t>
                      </a:r>
                      <a:endParaRPr lang="de-DE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 err="1" smtClean="0"/>
                        <a:t>Bannane</a:t>
                      </a:r>
                      <a:endParaRPr lang="de-DE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 smtClean="0"/>
                        <a:t>7</a:t>
                      </a:r>
                      <a:endParaRPr lang="de-DE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93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Apfel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90632"/>
                  </a:ext>
                </a:extLst>
              </a:tr>
            </a:tbl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Filtern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576164" y="43214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graphicFrame>
        <p:nvGraphicFramePr>
          <p:cNvPr id="7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74731"/>
              </p:ext>
            </p:extLst>
          </p:nvPr>
        </p:nvGraphicFramePr>
        <p:xfrm>
          <a:off x="4323189" y="2070135"/>
          <a:ext cx="1678489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11315">
                  <a:extLst>
                    <a:ext uri="{9D8B030D-6E8A-4147-A177-3AD203B41FA5}">
                      <a16:colId xmlns:a16="http://schemas.microsoft.com/office/drawing/2014/main" val="396867382"/>
                    </a:ext>
                  </a:extLst>
                </a:gridCol>
                <a:gridCol w="1367174">
                  <a:extLst>
                    <a:ext uri="{9D8B030D-6E8A-4147-A177-3AD203B41FA5}">
                      <a16:colId xmlns:a16="http://schemas.microsoft.com/office/drawing/2014/main" val="3524463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Frucht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Apfel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2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Bannane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93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Apfel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90632"/>
                  </a:ext>
                </a:extLst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4323188" y="3562118"/>
            <a:ext cx="167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Series: Frucht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386695" y="5935322"/>
            <a:ext cx="167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DataFrame</a:t>
            </a:r>
            <a:r>
              <a:rPr lang="de-DE" dirty="0" smtClean="0"/>
              <a:t>: </a:t>
            </a:r>
            <a:r>
              <a:rPr lang="de-DE" dirty="0" err="1" smtClean="0"/>
              <a:t>df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323189" y="1684539"/>
            <a:ext cx="167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df</a:t>
            </a:r>
            <a:r>
              <a:rPr lang="de-DE" dirty="0" smtClean="0"/>
              <a:t> [ </a:t>
            </a:r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‘Frucht‘ </a:t>
            </a:r>
            <a:r>
              <a:rPr lang="de-DE" dirty="0" smtClean="0"/>
              <a:t>]</a:t>
            </a:r>
            <a:endParaRPr lang="de-DE" dirty="0"/>
          </a:p>
        </p:txBody>
      </p:sp>
      <p:graphicFrame>
        <p:nvGraphicFramePr>
          <p:cNvPr id="12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0859922"/>
              </p:ext>
            </p:extLst>
          </p:nvPr>
        </p:nvGraphicFramePr>
        <p:xfrm>
          <a:off x="6217809" y="2053871"/>
          <a:ext cx="1678489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11315">
                  <a:extLst>
                    <a:ext uri="{9D8B030D-6E8A-4147-A177-3AD203B41FA5}">
                      <a16:colId xmlns:a16="http://schemas.microsoft.com/office/drawing/2014/main" val="396867382"/>
                    </a:ext>
                  </a:extLst>
                </a:gridCol>
                <a:gridCol w="1367174">
                  <a:extLst>
                    <a:ext uri="{9D8B030D-6E8A-4147-A177-3AD203B41FA5}">
                      <a16:colId xmlns:a16="http://schemas.microsoft.com/office/drawing/2014/main" val="3524463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Frucht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True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2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False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93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True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90632"/>
                  </a:ext>
                </a:extLst>
              </a:tr>
            </a:tbl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6164515" y="3555522"/>
            <a:ext cx="194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Series: Kriterium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177041" y="1684539"/>
            <a:ext cx="278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df</a:t>
            </a:r>
            <a:r>
              <a:rPr lang="de-DE" dirty="0" smtClean="0"/>
              <a:t> [ </a:t>
            </a:r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‘Frucht‘ </a:t>
            </a:r>
            <a:r>
              <a:rPr lang="de-DE" dirty="0" smtClean="0"/>
              <a:t>] == </a:t>
            </a:r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‘Apfel‘</a:t>
            </a:r>
            <a:r>
              <a:rPr lang="de-DE" dirty="0" smtClean="0"/>
              <a:t> ]</a:t>
            </a:r>
            <a:endParaRPr lang="de-DE" dirty="0"/>
          </a:p>
        </p:txBody>
      </p:sp>
      <p:graphicFrame>
        <p:nvGraphicFramePr>
          <p:cNvPr id="15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1675516"/>
              </p:ext>
            </p:extLst>
          </p:nvPr>
        </p:nvGraphicFramePr>
        <p:xfrm>
          <a:off x="1476590" y="4506145"/>
          <a:ext cx="1678489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11315">
                  <a:extLst>
                    <a:ext uri="{9D8B030D-6E8A-4147-A177-3AD203B41FA5}">
                      <a16:colId xmlns:a16="http://schemas.microsoft.com/office/drawing/2014/main" val="396867382"/>
                    </a:ext>
                  </a:extLst>
                </a:gridCol>
                <a:gridCol w="1367174">
                  <a:extLst>
                    <a:ext uri="{9D8B030D-6E8A-4147-A177-3AD203B41FA5}">
                      <a16:colId xmlns:a16="http://schemas.microsoft.com/office/drawing/2014/main" val="3524463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Frucht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True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2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False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93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True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90632"/>
                  </a:ext>
                </a:extLst>
              </a:tr>
            </a:tbl>
          </a:graphicData>
        </a:graphic>
      </p:graphicFrame>
      <p:sp>
        <p:nvSpPr>
          <p:cNvPr id="16" name="Textfeld 15"/>
          <p:cNvSpPr txBox="1"/>
          <p:nvPr/>
        </p:nvSpPr>
        <p:spPr>
          <a:xfrm>
            <a:off x="1476590" y="5984461"/>
            <a:ext cx="194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Series: Kriterium</a:t>
            </a:r>
            <a:endParaRPr lang="de-DE" dirty="0"/>
          </a:p>
        </p:txBody>
      </p:sp>
      <p:graphicFrame>
        <p:nvGraphicFramePr>
          <p:cNvPr id="18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8619211"/>
              </p:ext>
            </p:extLst>
          </p:nvPr>
        </p:nvGraphicFramePr>
        <p:xfrm>
          <a:off x="1476590" y="2075704"/>
          <a:ext cx="2580363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11315">
                  <a:extLst>
                    <a:ext uri="{9D8B030D-6E8A-4147-A177-3AD203B41FA5}">
                      <a16:colId xmlns:a16="http://schemas.microsoft.com/office/drawing/2014/main" val="396867382"/>
                    </a:ext>
                  </a:extLst>
                </a:gridCol>
                <a:gridCol w="1367174">
                  <a:extLst>
                    <a:ext uri="{9D8B030D-6E8A-4147-A177-3AD203B41FA5}">
                      <a16:colId xmlns:a16="http://schemas.microsoft.com/office/drawing/2014/main" val="3524463896"/>
                    </a:ext>
                  </a:extLst>
                </a:gridCol>
                <a:gridCol w="901874">
                  <a:extLst>
                    <a:ext uri="{9D8B030D-6E8A-4147-A177-3AD203B41FA5}">
                      <a16:colId xmlns:a16="http://schemas.microsoft.com/office/drawing/2014/main" val="3301656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Frucht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Menge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Apfel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2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Bannane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93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Apfel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90632"/>
                  </a:ext>
                </a:extLst>
              </a:tr>
            </a:tbl>
          </a:graphicData>
        </a:graphic>
      </p:graphicFrame>
      <p:sp>
        <p:nvSpPr>
          <p:cNvPr id="19" name="Textfeld 18"/>
          <p:cNvSpPr txBox="1"/>
          <p:nvPr/>
        </p:nvSpPr>
        <p:spPr>
          <a:xfrm>
            <a:off x="1476590" y="1706372"/>
            <a:ext cx="167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DataFrame</a:t>
            </a:r>
            <a:r>
              <a:rPr lang="de-DE" dirty="0" smtClean="0"/>
              <a:t>: </a:t>
            </a:r>
            <a:r>
              <a:rPr lang="de-DE" dirty="0" err="1" smtClean="0"/>
              <a:t>df</a:t>
            </a:r>
            <a:endParaRPr lang="de-DE" dirty="0"/>
          </a:p>
        </p:txBody>
      </p:sp>
      <p:graphicFrame>
        <p:nvGraphicFramePr>
          <p:cNvPr id="20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8923992"/>
              </p:ext>
            </p:extLst>
          </p:nvPr>
        </p:nvGraphicFramePr>
        <p:xfrm>
          <a:off x="6258344" y="4506145"/>
          <a:ext cx="2580363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11315">
                  <a:extLst>
                    <a:ext uri="{9D8B030D-6E8A-4147-A177-3AD203B41FA5}">
                      <a16:colId xmlns:a16="http://schemas.microsoft.com/office/drawing/2014/main" val="396867382"/>
                    </a:ext>
                  </a:extLst>
                </a:gridCol>
                <a:gridCol w="1367174">
                  <a:extLst>
                    <a:ext uri="{9D8B030D-6E8A-4147-A177-3AD203B41FA5}">
                      <a16:colId xmlns:a16="http://schemas.microsoft.com/office/drawing/2014/main" val="3524463896"/>
                    </a:ext>
                  </a:extLst>
                </a:gridCol>
                <a:gridCol w="901874">
                  <a:extLst>
                    <a:ext uri="{9D8B030D-6E8A-4147-A177-3AD203B41FA5}">
                      <a16:colId xmlns:a16="http://schemas.microsoft.com/office/drawing/2014/main" val="3301656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Frucht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Menge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Apfel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2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Apfel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90632"/>
                  </a:ext>
                </a:extLst>
              </a:tr>
            </a:tbl>
          </a:graphicData>
        </a:graphic>
      </p:graphicFrame>
      <p:sp>
        <p:nvSpPr>
          <p:cNvPr id="21" name="Textfeld 20"/>
          <p:cNvSpPr txBox="1"/>
          <p:nvPr/>
        </p:nvSpPr>
        <p:spPr>
          <a:xfrm>
            <a:off x="6200525" y="5633452"/>
            <a:ext cx="167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DataFrame</a:t>
            </a:r>
            <a:r>
              <a:rPr lang="de-DE" dirty="0" smtClean="0"/>
              <a:t>: </a:t>
            </a:r>
            <a:r>
              <a:rPr lang="de-DE" dirty="0" err="1" smtClean="0"/>
              <a:t>df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3386695" y="4078012"/>
            <a:ext cx="545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df</a:t>
            </a:r>
            <a:r>
              <a:rPr lang="de-DE" dirty="0" smtClean="0"/>
              <a:t>[ </a:t>
            </a:r>
            <a:r>
              <a:rPr lang="de-DE" dirty="0" err="1" smtClean="0"/>
              <a:t>df</a:t>
            </a:r>
            <a:r>
              <a:rPr lang="de-DE" dirty="0" smtClean="0"/>
              <a:t> [ </a:t>
            </a:r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‘Frucht‘ </a:t>
            </a:r>
            <a:r>
              <a:rPr lang="de-DE" dirty="0" smtClean="0"/>
              <a:t>] == </a:t>
            </a:r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‘Apfel‘</a:t>
            </a:r>
            <a:r>
              <a:rPr lang="de-DE" dirty="0" smtClean="0"/>
              <a:t> ]</a:t>
            </a:r>
            <a:endParaRPr lang="de-DE" dirty="0"/>
          </a:p>
        </p:txBody>
      </p:sp>
      <p:sp>
        <p:nvSpPr>
          <p:cNvPr id="25" name="Titel 1"/>
          <p:cNvSpPr txBox="1">
            <a:spLocks/>
          </p:cNvSpPr>
          <p:nvPr/>
        </p:nvSpPr>
        <p:spPr>
          <a:xfrm>
            <a:off x="2315833" y="934435"/>
            <a:ext cx="6204415" cy="375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de-DE" sz="2000" dirty="0" smtClean="0"/>
              <a:t>Aufgabe: Alle Datensätze der Frucht Apfel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33210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3" grpId="0"/>
      <p:bldP spid="14" grpId="0"/>
      <p:bldP spid="16" grpId="0"/>
      <p:bldP spid="19" grpId="0"/>
      <p:bldP spid="21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7AAD257-C6F8-41DB-B07A-B4A46584AF26}"/>
              </a:ext>
            </a:extLst>
          </p:cNvPr>
          <p:cNvSpPr/>
          <p:nvPr/>
        </p:nvSpPr>
        <p:spPr>
          <a:xfrm>
            <a:off x="0" y="0"/>
            <a:ext cx="115546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2FA898-8F74-466B-8EA0-61A5DE01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490" y="472216"/>
            <a:ext cx="5237019" cy="665683"/>
          </a:xfrm>
        </p:spPr>
        <p:txBody>
          <a:bodyPr>
            <a:normAutofit fontScale="90000"/>
          </a:bodyPr>
          <a:lstStyle/>
          <a:p>
            <a:r>
              <a:rPr lang="de-DE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Filtern mit mehr als einem  Argument</a:t>
            </a:r>
            <a:endParaRPr lang="de-DE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F209E9-F11D-4FA0-9909-047FA1FD0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4" y="-256730"/>
            <a:ext cx="1367367" cy="2172353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C75017A-5BFD-4F42-B226-67DD4DA80B79}"/>
              </a:ext>
            </a:extLst>
          </p:cNvPr>
          <p:cNvSpPr txBox="1"/>
          <p:nvPr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5B06D2-DFA9-4390-958A-D516455F581D}"/>
              </a:ext>
            </a:extLst>
          </p:cNvPr>
          <p:cNvSpPr txBox="1"/>
          <p:nvPr/>
        </p:nvSpPr>
        <p:spPr>
          <a:xfrm rot="16200000">
            <a:off x="-2681336" y="2935904"/>
            <a:ext cx="6518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Filtern</a:t>
            </a:r>
            <a:endParaRPr lang="de-DE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953490" y="2480153"/>
            <a:ext cx="7365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err="1" smtClean="0"/>
              <a:t>df</a:t>
            </a:r>
            <a:r>
              <a:rPr lang="de-DE" sz="5400" dirty="0" smtClean="0"/>
              <a:t>[</a:t>
            </a:r>
            <a:r>
              <a:rPr lang="de-DE" sz="4400" dirty="0" smtClean="0"/>
              <a:t>( </a:t>
            </a:r>
            <a:r>
              <a:rPr lang="de-DE" sz="4400" dirty="0" smtClean="0">
                <a:solidFill>
                  <a:srgbClr val="00B050"/>
                </a:solidFill>
              </a:rPr>
              <a:t>FILTER1</a:t>
            </a:r>
            <a:r>
              <a:rPr lang="de-DE" sz="4400" dirty="0" smtClean="0"/>
              <a:t> ) &amp;</a:t>
            </a:r>
            <a:r>
              <a:rPr lang="de-DE" sz="5400" dirty="0" smtClean="0"/>
              <a:t> </a:t>
            </a:r>
            <a:r>
              <a:rPr lang="de-DE" sz="4400" dirty="0"/>
              <a:t>( </a:t>
            </a:r>
            <a:r>
              <a:rPr lang="de-DE" sz="4400" dirty="0" smtClean="0">
                <a:solidFill>
                  <a:srgbClr val="00B050"/>
                </a:solidFill>
              </a:rPr>
              <a:t>FILTER2</a:t>
            </a:r>
            <a:r>
              <a:rPr lang="de-DE" sz="4400" dirty="0" smtClean="0"/>
              <a:t> </a:t>
            </a:r>
            <a:r>
              <a:rPr lang="de-DE" sz="4400" dirty="0"/>
              <a:t>) </a:t>
            </a:r>
            <a:r>
              <a:rPr lang="de-DE" sz="5400" dirty="0" smtClean="0"/>
              <a:t>]</a:t>
            </a:r>
            <a:endParaRPr lang="de-DE" sz="5400" dirty="0"/>
          </a:p>
        </p:txBody>
      </p:sp>
      <p:sp>
        <p:nvSpPr>
          <p:cNvPr id="10" name="Textfeld 9"/>
          <p:cNvSpPr txBox="1"/>
          <p:nvPr/>
        </p:nvSpPr>
        <p:spPr>
          <a:xfrm>
            <a:off x="1953490" y="3403483"/>
            <a:ext cx="6576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rgbClr val="00B050"/>
                </a:solidFill>
              </a:rPr>
              <a:t>FILTER1:</a:t>
            </a:r>
            <a:r>
              <a:rPr lang="de-DE" sz="3200" dirty="0" smtClean="0"/>
              <a:t> </a:t>
            </a:r>
            <a:r>
              <a:rPr lang="de-DE" sz="3200" dirty="0" err="1"/>
              <a:t>df</a:t>
            </a:r>
            <a:r>
              <a:rPr lang="de-DE" sz="3200" dirty="0"/>
              <a:t>[ ‘</a:t>
            </a:r>
            <a:r>
              <a:rPr lang="de-DE" sz="3200" dirty="0" smtClean="0"/>
              <a:t>Spalte1‘ </a:t>
            </a:r>
            <a:r>
              <a:rPr lang="de-DE" sz="3200" dirty="0"/>
              <a:t>] == Kriterium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953490" y="4911588"/>
            <a:ext cx="67395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 smtClean="0"/>
              <a:t>df</a:t>
            </a:r>
            <a:r>
              <a:rPr lang="de-DE" sz="4000" dirty="0" smtClean="0"/>
              <a:t>[( </a:t>
            </a:r>
            <a:r>
              <a:rPr lang="de-DE" sz="4000" dirty="0" err="1" smtClean="0">
                <a:solidFill>
                  <a:srgbClr val="00B050"/>
                </a:solidFill>
              </a:rPr>
              <a:t>df</a:t>
            </a:r>
            <a:r>
              <a:rPr lang="de-DE" sz="4000" dirty="0" smtClean="0">
                <a:solidFill>
                  <a:srgbClr val="00B050"/>
                </a:solidFill>
              </a:rPr>
              <a:t>[ ‘Spalte‘ ] == Kriterium</a:t>
            </a:r>
            <a:r>
              <a:rPr lang="de-DE" sz="4000" dirty="0" smtClean="0"/>
              <a:t> ) &amp; </a:t>
            </a:r>
            <a:r>
              <a:rPr lang="de-DE" sz="4000" dirty="0"/>
              <a:t>( </a:t>
            </a:r>
            <a:r>
              <a:rPr lang="de-DE" sz="4000" dirty="0" err="1">
                <a:solidFill>
                  <a:srgbClr val="00B050"/>
                </a:solidFill>
              </a:rPr>
              <a:t>df</a:t>
            </a:r>
            <a:r>
              <a:rPr lang="de-DE" sz="4000" dirty="0">
                <a:solidFill>
                  <a:srgbClr val="00B050"/>
                </a:solidFill>
              </a:rPr>
              <a:t>[ ‘Spalte‘ ] == Kriterium</a:t>
            </a:r>
            <a:r>
              <a:rPr lang="de-DE" sz="4000" dirty="0"/>
              <a:t> </a:t>
            </a:r>
            <a:r>
              <a:rPr lang="de-DE" sz="4000" dirty="0" smtClean="0"/>
              <a:t>)]</a:t>
            </a:r>
            <a:endParaRPr lang="de-DE" sz="4000" dirty="0"/>
          </a:p>
        </p:txBody>
      </p:sp>
      <p:sp>
        <p:nvSpPr>
          <p:cNvPr id="12" name="Textfeld 11"/>
          <p:cNvSpPr txBox="1"/>
          <p:nvPr/>
        </p:nvSpPr>
        <p:spPr>
          <a:xfrm>
            <a:off x="1953490" y="3820325"/>
            <a:ext cx="6576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rgbClr val="00B050"/>
                </a:solidFill>
              </a:rPr>
              <a:t>FILTER2:</a:t>
            </a:r>
            <a:r>
              <a:rPr lang="de-DE" sz="3200" dirty="0" smtClean="0"/>
              <a:t> </a:t>
            </a:r>
            <a:r>
              <a:rPr lang="de-DE" sz="3200" dirty="0" err="1"/>
              <a:t>df</a:t>
            </a:r>
            <a:r>
              <a:rPr lang="de-DE" sz="3200" dirty="0"/>
              <a:t>[ ‘</a:t>
            </a:r>
            <a:r>
              <a:rPr lang="de-DE" sz="3200" dirty="0" smtClean="0"/>
              <a:t>Spalte2‘ </a:t>
            </a:r>
            <a:r>
              <a:rPr lang="de-DE" sz="3200" dirty="0"/>
              <a:t>] == Kriterium </a:t>
            </a:r>
          </a:p>
        </p:txBody>
      </p:sp>
    </p:spTree>
    <p:extLst>
      <p:ext uri="{BB962C8B-B14F-4D97-AF65-F5344CB8AC3E}">
        <p14:creationId xmlns:p14="http://schemas.microsoft.com/office/powerpoint/2010/main" val="31726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7AAD257-C6F8-41DB-B07A-B4A46584AF26}"/>
              </a:ext>
            </a:extLst>
          </p:cNvPr>
          <p:cNvSpPr/>
          <p:nvPr/>
        </p:nvSpPr>
        <p:spPr>
          <a:xfrm>
            <a:off x="0" y="0"/>
            <a:ext cx="115546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2FA898-8F74-466B-8EA0-61A5DE01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490" y="472216"/>
            <a:ext cx="5237019" cy="66568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Vorgehen bei der Bearbeitung unbekannter Datensätze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F209E9-F11D-4FA0-9909-047FA1FD0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4" y="-256730"/>
            <a:ext cx="1367367" cy="2172353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C75017A-5BFD-4F42-B226-67DD4DA80B79}"/>
              </a:ext>
            </a:extLst>
          </p:cNvPr>
          <p:cNvSpPr txBox="1"/>
          <p:nvPr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5B06D2-DFA9-4390-958A-D516455F581D}"/>
              </a:ext>
            </a:extLst>
          </p:cNvPr>
          <p:cNvSpPr txBox="1"/>
          <p:nvPr/>
        </p:nvSpPr>
        <p:spPr>
          <a:xfrm rot="16200000">
            <a:off x="-2681336" y="2997459"/>
            <a:ext cx="651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VORGEHEN</a:t>
            </a:r>
            <a:endParaRPr lang="de-DE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8C72E83-4B51-409B-9D31-592F709477E4}"/>
              </a:ext>
            </a:extLst>
          </p:cNvPr>
          <p:cNvSpPr txBox="1"/>
          <p:nvPr/>
        </p:nvSpPr>
        <p:spPr>
          <a:xfrm>
            <a:off x="2151461" y="1726827"/>
            <a:ext cx="59492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Allgemeine Informationen sammeln über die Struktur:</a:t>
            </a:r>
          </a:p>
          <a:p>
            <a:r>
              <a:rPr lang="de-DE" dirty="0"/>
              <a:t>df.info(), </a:t>
            </a:r>
            <a:r>
              <a:rPr lang="de-DE" dirty="0" err="1"/>
              <a:t>df.head</a:t>
            </a:r>
            <a:r>
              <a:rPr lang="de-DE" dirty="0"/>
              <a:t>(), </a:t>
            </a:r>
            <a:r>
              <a:rPr lang="de-DE" dirty="0" err="1"/>
              <a:t>df.sample</a:t>
            </a:r>
            <a:r>
              <a:rPr lang="de-DE" dirty="0"/>
              <a:t>(), </a:t>
            </a:r>
            <a:r>
              <a:rPr lang="de-DE" dirty="0" err="1"/>
              <a:t>df.tail</a:t>
            </a:r>
            <a:r>
              <a:rPr lang="de-DE" dirty="0"/>
              <a:t>(), </a:t>
            </a:r>
            <a:r>
              <a:rPr lang="de-DE" dirty="0" err="1"/>
              <a:t>len</a:t>
            </a:r>
            <a:r>
              <a:rPr lang="de-DE" dirty="0"/>
              <a:t>()</a:t>
            </a:r>
          </a:p>
          <a:p>
            <a:endParaRPr lang="de-DE" dirty="0"/>
          </a:p>
          <a:p>
            <a:r>
              <a:rPr lang="de-DE" b="1" dirty="0"/>
              <a:t>Verständnis für den Aufbau der Daten entwickeln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Wie hängen Daten zusammen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Enthält eine Spalte mehr als nur eine Information</a:t>
            </a:r>
          </a:p>
          <a:p>
            <a:endParaRPr lang="de-DE" dirty="0"/>
          </a:p>
          <a:p>
            <a:r>
              <a:rPr lang="de-DE" b="1" dirty="0"/>
              <a:t>Detailanalyse der Spalten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Identifikationsnummern auf Einzigartigkeit checken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Was steht in den Spalten, müssen Datensätze bereinigt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Statistische Grundwerte checken mit </a:t>
            </a:r>
            <a:r>
              <a:rPr lang="de-DE" dirty="0" err="1"/>
              <a:t>df.describe</a:t>
            </a:r>
            <a:r>
              <a:rPr lang="de-DE" dirty="0"/>
              <a:t>()</a:t>
            </a:r>
          </a:p>
          <a:p>
            <a:endParaRPr lang="de-DE" dirty="0"/>
          </a:p>
          <a:p>
            <a:r>
              <a:rPr lang="de-DE" b="1" dirty="0"/>
              <a:t>Auswirkungen von </a:t>
            </a:r>
            <a:r>
              <a:rPr lang="de-DE" b="1" dirty="0" err="1"/>
              <a:t>NaN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Welche Folgen haben nicht vorhandene Werte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df.dropna</a:t>
            </a:r>
            <a:r>
              <a:rPr lang="de-DE" dirty="0"/>
              <a:t>(</a:t>
            </a:r>
            <a:r>
              <a:rPr lang="de-DE" dirty="0" err="1"/>
              <a:t>subset</a:t>
            </a:r>
            <a:r>
              <a:rPr lang="de-DE" dirty="0"/>
              <a:t>=[…]) oder doch </a:t>
            </a:r>
            <a:r>
              <a:rPr lang="de-DE" dirty="0" err="1"/>
              <a:t>df</a:t>
            </a:r>
            <a:r>
              <a:rPr lang="de-DE" dirty="0"/>
              <a:t>[…].</a:t>
            </a:r>
            <a:r>
              <a:rPr lang="de-DE" dirty="0" err="1"/>
              <a:t>fillna</a:t>
            </a:r>
            <a:r>
              <a:rPr lang="de-DE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79796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JOINS Keys</a:t>
            </a:r>
            <a:endParaRPr lang="de-DE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Joins</a:t>
            </a:r>
            <a:endParaRPr lang="de-DE" dirty="0"/>
          </a:p>
        </p:txBody>
      </p:sp>
      <p:graphicFrame>
        <p:nvGraphicFramePr>
          <p:cNvPr id="9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3994524"/>
              </p:ext>
            </p:extLst>
          </p:nvPr>
        </p:nvGraphicFramePr>
        <p:xfrm>
          <a:off x="1463447" y="4155024"/>
          <a:ext cx="2206931" cy="1478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55786">
                  <a:extLst>
                    <a:ext uri="{9D8B030D-6E8A-4147-A177-3AD203B41FA5}">
                      <a16:colId xmlns:a16="http://schemas.microsoft.com/office/drawing/2014/main" val="352446389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860992996"/>
                    </a:ext>
                  </a:extLst>
                </a:gridCol>
              </a:tblGrid>
              <a:tr h="306681">
                <a:tc>
                  <a:txBody>
                    <a:bodyPr/>
                    <a:lstStyle/>
                    <a:p>
                      <a:r>
                        <a:rPr lang="de-DE" dirty="0" smtClean="0"/>
                        <a:t>Farbe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Key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Gelb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22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Rot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93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Grün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290632"/>
                  </a:ext>
                </a:extLst>
              </a:tr>
            </a:tbl>
          </a:graphicData>
        </a:graphic>
      </p:graphicFrame>
      <p:graphicFrame>
        <p:nvGraphicFramePr>
          <p:cNvPr id="10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212598"/>
              </p:ext>
            </p:extLst>
          </p:nvPr>
        </p:nvGraphicFramePr>
        <p:xfrm>
          <a:off x="1463446" y="2150115"/>
          <a:ext cx="2206931" cy="1478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55786">
                  <a:extLst>
                    <a:ext uri="{9D8B030D-6E8A-4147-A177-3AD203B41FA5}">
                      <a16:colId xmlns:a16="http://schemas.microsoft.com/office/drawing/2014/main" val="352446389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860992996"/>
                    </a:ext>
                  </a:extLst>
                </a:gridCol>
              </a:tblGrid>
              <a:tr h="306681">
                <a:tc>
                  <a:txBody>
                    <a:bodyPr/>
                    <a:lstStyle/>
                    <a:p>
                      <a:r>
                        <a:rPr lang="de-DE" dirty="0" smtClean="0"/>
                        <a:t>Frucht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Key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Pfirsich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22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Bannane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93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Apfel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290632"/>
                  </a:ext>
                </a:extLst>
              </a:tr>
            </a:tbl>
          </a:graphicData>
        </a:graphic>
      </p:graphicFrame>
      <p:graphicFrame>
        <p:nvGraphicFramePr>
          <p:cNvPr id="12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7990025"/>
              </p:ext>
            </p:extLst>
          </p:nvPr>
        </p:nvGraphicFramePr>
        <p:xfrm>
          <a:off x="5569383" y="2876729"/>
          <a:ext cx="3075570" cy="18491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30376">
                  <a:extLst>
                    <a:ext uri="{9D8B030D-6E8A-4147-A177-3AD203B41FA5}">
                      <a16:colId xmlns:a16="http://schemas.microsoft.com/office/drawing/2014/main" val="1732597819"/>
                    </a:ext>
                  </a:extLst>
                </a:gridCol>
                <a:gridCol w="1311549">
                  <a:extLst>
                    <a:ext uri="{9D8B030D-6E8A-4147-A177-3AD203B41FA5}">
                      <a16:colId xmlns:a16="http://schemas.microsoft.com/office/drawing/2014/main" val="3524463896"/>
                    </a:ext>
                  </a:extLst>
                </a:gridCol>
                <a:gridCol w="1433645">
                  <a:extLst>
                    <a:ext uri="{9D8B030D-6E8A-4147-A177-3AD203B41FA5}">
                      <a16:colId xmlns:a16="http://schemas.microsoft.com/office/drawing/2014/main" val="3918799779"/>
                    </a:ext>
                  </a:extLst>
                </a:gridCol>
              </a:tblGrid>
              <a:tr h="30668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Frucht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Farbe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Pfirsich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- -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22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Bannane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Gelb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93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Apfel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Rot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29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- -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Grün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74728"/>
                  </a:ext>
                </a:extLst>
              </a:tr>
            </a:tbl>
          </a:graphicData>
        </a:graphic>
      </p:graphicFrame>
      <p:cxnSp>
        <p:nvCxnSpPr>
          <p:cNvPr id="13" name="Gerader Verbinder 12"/>
          <p:cNvCxnSpPr>
            <a:stCxn id="10" idx="3"/>
            <a:endCxn id="18" idx="1"/>
          </p:cNvCxnSpPr>
          <p:nvPr/>
        </p:nvCxnSpPr>
        <p:spPr>
          <a:xfrm>
            <a:off x="3670377" y="2889255"/>
            <a:ext cx="784314" cy="91203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9" idx="3"/>
            <a:endCxn id="18" idx="1"/>
          </p:cNvCxnSpPr>
          <p:nvPr/>
        </p:nvCxnSpPr>
        <p:spPr>
          <a:xfrm flipV="1">
            <a:off x="3670378" y="3801289"/>
            <a:ext cx="784313" cy="109287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422038"/>
              </p:ext>
            </p:extLst>
          </p:nvPr>
        </p:nvGraphicFramePr>
        <p:xfrm>
          <a:off x="4454691" y="2876729"/>
          <a:ext cx="330376" cy="18491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30376">
                  <a:extLst>
                    <a:ext uri="{9D8B030D-6E8A-4147-A177-3AD203B41FA5}">
                      <a16:colId xmlns:a16="http://schemas.microsoft.com/office/drawing/2014/main" val="2889903111"/>
                    </a:ext>
                  </a:extLst>
                </a:gridCol>
              </a:tblGrid>
              <a:tr h="30668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792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490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11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87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463705"/>
                  </a:ext>
                </a:extLst>
              </a:tr>
            </a:tbl>
          </a:graphicData>
        </a:graphic>
      </p:graphicFrame>
      <p:cxnSp>
        <p:nvCxnSpPr>
          <p:cNvPr id="34" name="Gerader Verbinder 33"/>
          <p:cNvCxnSpPr>
            <a:endCxn id="12" idx="1"/>
          </p:cNvCxnSpPr>
          <p:nvPr/>
        </p:nvCxnSpPr>
        <p:spPr>
          <a:xfrm>
            <a:off x="4785067" y="3801289"/>
            <a:ext cx="784316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41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JOINS</a:t>
            </a:r>
            <a:endParaRPr lang="de-DE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Joins</a:t>
            </a:r>
            <a:endParaRPr lang="de-DE" dirty="0"/>
          </a:p>
        </p:txBody>
      </p:sp>
      <p:sp>
        <p:nvSpPr>
          <p:cNvPr id="5" name="Ellipse 4"/>
          <p:cNvSpPr/>
          <p:nvPr/>
        </p:nvSpPr>
        <p:spPr>
          <a:xfrm>
            <a:off x="3156559" y="2755726"/>
            <a:ext cx="1791222" cy="17912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4373671" y="2755726"/>
            <a:ext cx="1791222" cy="17912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868460" y="4879007"/>
            <a:ext cx="36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Datensätze von A und 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0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>
            <a:extLst>
              <a:ext uri="{FF2B5EF4-FFF2-40B4-BE49-F238E27FC236}">
                <a16:creationId xmlns:a16="http://schemas.microsoft.com/office/drawing/2014/main" id="{B0BD29ED-A14B-436C-B835-CECA7C4DF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191571" y="485053"/>
            <a:ext cx="1514020" cy="625163"/>
          </a:xfrm>
          <a:prstGeom prst="rect">
            <a:avLst/>
          </a:prstGeom>
          <a:noFill/>
          <a:effectLst/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F781834-4EED-4982-9284-35892ACAA75F}"/>
              </a:ext>
            </a:extLst>
          </p:cNvPr>
          <p:cNvSpPr txBox="1"/>
          <p:nvPr/>
        </p:nvSpPr>
        <p:spPr>
          <a:xfrm>
            <a:off x="7016206" y="1110216"/>
            <a:ext cx="1864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</a:rPr>
              <a:t>Regionales Rechenzentrum</a:t>
            </a:r>
          </a:p>
          <a:p>
            <a:pPr algn="ctr"/>
            <a:r>
              <a:rPr lang="de-DE" sz="1100" dirty="0">
                <a:solidFill>
                  <a:schemeClr val="bg1"/>
                </a:solidFill>
              </a:rPr>
              <a:t>Erlangen</a:t>
            </a:r>
          </a:p>
        </p:txBody>
      </p:sp>
    </p:spTree>
    <p:extLst>
      <p:ext uri="{BB962C8B-B14F-4D97-AF65-F5344CB8AC3E}">
        <p14:creationId xmlns:p14="http://schemas.microsoft.com/office/powerpoint/2010/main" val="122904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 19"/>
          <p:cNvSpPr/>
          <p:nvPr/>
        </p:nvSpPr>
        <p:spPr>
          <a:xfrm>
            <a:off x="4373671" y="2997635"/>
            <a:ext cx="574110" cy="1307404"/>
          </a:xfrm>
          <a:custGeom>
            <a:avLst/>
            <a:gdLst>
              <a:gd name="connsiteX0" fmla="*/ 287055 w 574110"/>
              <a:gd name="connsiteY0" fmla="*/ 0 h 1307404"/>
              <a:gd name="connsiteX1" fmla="*/ 311791 w 574110"/>
              <a:gd name="connsiteY1" fmla="*/ 20409 h 1307404"/>
              <a:gd name="connsiteX2" fmla="*/ 574110 w 574110"/>
              <a:gd name="connsiteY2" fmla="*/ 653702 h 1307404"/>
              <a:gd name="connsiteX3" fmla="*/ 311791 w 574110"/>
              <a:gd name="connsiteY3" fmla="*/ 1286995 h 1307404"/>
              <a:gd name="connsiteX4" fmla="*/ 287055 w 574110"/>
              <a:gd name="connsiteY4" fmla="*/ 1307404 h 1307404"/>
              <a:gd name="connsiteX5" fmla="*/ 262319 w 574110"/>
              <a:gd name="connsiteY5" fmla="*/ 1286995 h 1307404"/>
              <a:gd name="connsiteX6" fmla="*/ 0 w 574110"/>
              <a:gd name="connsiteY6" fmla="*/ 653702 h 1307404"/>
              <a:gd name="connsiteX7" fmla="*/ 262319 w 574110"/>
              <a:gd name="connsiteY7" fmla="*/ 20409 h 1307404"/>
              <a:gd name="connsiteX8" fmla="*/ 287055 w 574110"/>
              <a:gd name="connsiteY8" fmla="*/ 0 h 130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110" h="1307404">
                <a:moveTo>
                  <a:pt x="287055" y="0"/>
                </a:moveTo>
                <a:lnTo>
                  <a:pt x="311791" y="20409"/>
                </a:lnTo>
                <a:cubicBezTo>
                  <a:pt x="473865" y="182483"/>
                  <a:pt x="574110" y="406386"/>
                  <a:pt x="574110" y="653702"/>
                </a:cubicBezTo>
                <a:cubicBezTo>
                  <a:pt x="574110" y="901018"/>
                  <a:pt x="473865" y="1124921"/>
                  <a:pt x="311791" y="1286995"/>
                </a:cubicBezTo>
                <a:lnTo>
                  <a:pt x="287055" y="1307404"/>
                </a:lnTo>
                <a:lnTo>
                  <a:pt x="262319" y="1286995"/>
                </a:lnTo>
                <a:cubicBezTo>
                  <a:pt x="100245" y="1124921"/>
                  <a:pt x="0" y="901018"/>
                  <a:pt x="0" y="653702"/>
                </a:cubicBezTo>
                <a:cubicBezTo>
                  <a:pt x="0" y="406386"/>
                  <a:pt x="100245" y="182483"/>
                  <a:pt x="262319" y="20409"/>
                </a:cubicBezTo>
                <a:lnTo>
                  <a:pt x="287055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>
            <a:off x="3156560" y="2755726"/>
            <a:ext cx="1504167" cy="1791222"/>
          </a:xfrm>
          <a:custGeom>
            <a:avLst/>
            <a:gdLst>
              <a:gd name="connsiteX0" fmla="*/ 895611 w 1504167"/>
              <a:gd name="connsiteY0" fmla="*/ 0 h 1791222"/>
              <a:gd name="connsiteX1" fmla="*/ 1396355 w 1504167"/>
              <a:gd name="connsiteY1" fmla="*/ 152956 h 1791222"/>
              <a:gd name="connsiteX2" fmla="*/ 1504167 w 1504167"/>
              <a:gd name="connsiteY2" fmla="*/ 241909 h 1791222"/>
              <a:gd name="connsiteX3" fmla="*/ 1479431 w 1504167"/>
              <a:gd name="connsiteY3" fmla="*/ 262318 h 1791222"/>
              <a:gd name="connsiteX4" fmla="*/ 1217112 w 1504167"/>
              <a:gd name="connsiteY4" fmla="*/ 895611 h 1791222"/>
              <a:gd name="connsiteX5" fmla="*/ 1479431 w 1504167"/>
              <a:gd name="connsiteY5" fmla="*/ 1528904 h 1791222"/>
              <a:gd name="connsiteX6" fmla="*/ 1504167 w 1504167"/>
              <a:gd name="connsiteY6" fmla="*/ 1549313 h 1791222"/>
              <a:gd name="connsiteX7" fmla="*/ 1396355 w 1504167"/>
              <a:gd name="connsiteY7" fmla="*/ 1638266 h 1791222"/>
              <a:gd name="connsiteX8" fmla="*/ 895611 w 1504167"/>
              <a:gd name="connsiteY8" fmla="*/ 1791222 h 1791222"/>
              <a:gd name="connsiteX9" fmla="*/ 0 w 1504167"/>
              <a:gd name="connsiteY9" fmla="*/ 895611 h 1791222"/>
              <a:gd name="connsiteX10" fmla="*/ 895611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895611" y="0"/>
                </a:moveTo>
                <a:cubicBezTo>
                  <a:pt x="1081098" y="0"/>
                  <a:pt x="1253415" y="56388"/>
                  <a:pt x="1396355" y="152956"/>
                </a:cubicBezTo>
                <a:lnTo>
                  <a:pt x="1504167" y="241909"/>
                </a:lnTo>
                <a:lnTo>
                  <a:pt x="1479431" y="262318"/>
                </a:lnTo>
                <a:cubicBezTo>
                  <a:pt x="1317357" y="424392"/>
                  <a:pt x="1217112" y="648295"/>
                  <a:pt x="1217112" y="895611"/>
                </a:cubicBezTo>
                <a:cubicBezTo>
                  <a:pt x="1217112" y="1142927"/>
                  <a:pt x="1317357" y="1366830"/>
                  <a:pt x="1479431" y="1528904"/>
                </a:cubicBezTo>
                <a:lnTo>
                  <a:pt x="1504167" y="1549313"/>
                </a:lnTo>
                <a:lnTo>
                  <a:pt x="1396355" y="1638266"/>
                </a:lnTo>
                <a:cubicBezTo>
                  <a:pt x="1253415" y="1734835"/>
                  <a:pt x="1081098" y="1791222"/>
                  <a:pt x="895611" y="1791222"/>
                </a:cubicBezTo>
                <a:cubicBezTo>
                  <a:pt x="400979" y="1791222"/>
                  <a:pt x="0" y="1390243"/>
                  <a:pt x="0" y="895611"/>
                </a:cubicBezTo>
                <a:cubicBezTo>
                  <a:pt x="0" y="400979"/>
                  <a:pt x="400979" y="0"/>
                  <a:pt x="895611" y="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4660727" y="2755726"/>
            <a:ext cx="1504167" cy="1791222"/>
          </a:xfrm>
          <a:custGeom>
            <a:avLst/>
            <a:gdLst>
              <a:gd name="connsiteX0" fmla="*/ 608556 w 1504167"/>
              <a:gd name="connsiteY0" fmla="*/ 0 h 1791222"/>
              <a:gd name="connsiteX1" fmla="*/ 1504167 w 1504167"/>
              <a:gd name="connsiteY1" fmla="*/ 895611 h 1791222"/>
              <a:gd name="connsiteX2" fmla="*/ 608556 w 1504167"/>
              <a:gd name="connsiteY2" fmla="*/ 1791222 h 1791222"/>
              <a:gd name="connsiteX3" fmla="*/ 107812 w 1504167"/>
              <a:gd name="connsiteY3" fmla="*/ 1638266 h 1791222"/>
              <a:gd name="connsiteX4" fmla="*/ 0 w 1504167"/>
              <a:gd name="connsiteY4" fmla="*/ 1549313 h 1791222"/>
              <a:gd name="connsiteX5" fmla="*/ 24736 w 1504167"/>
              <a:gd name="connsiteY5" fmla="*/ 1528904 h 1791222"/>
              <a:gd name="connsiteX6" fmla="*/ 287055 w 1504167"/>
              <a:gd name="connsiteY6" fmla="*/ 895611 h 1791222"/>
              <a:gd name="connsiteX7" fmla="*/ 24736 w 1504167"/>
              <a:gd name="connsiteY7" fmla="*/ 262318 h 1791222"/>
              <a:gd name="connsiteX8" fmla="*/ 0 w 1504167"/>
              <a:gd name="connsiteY8" fmla="*/ 241909 h 1791222"/>
              <a:gd name="connsiteX9" fmla="*/ 107812 w 1504167"/>
              <a:gd name="connsiteY9" fmla="*/ 152956 h 1791222"/>
              <a:gd name="connsiteX10" fmla="*/ 608556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608556" y="0"/>
                </a:moveTo>
                <a:cubicBezTo>
                  <a:pt x="1103188" y="0"/>
                  <a:pt x="1504167" y="400979"/>
                  <a:pt x="1504167" y="895611"/>
                </a:cubicBezTo>
                <a:cubicBezTo>
                  <a:pt x="1504167" y="1390243"/>
                  <a:pt x="1103188" y="1791222"/>
                  <a:pt x="608556" y="1791222"/>
                </a:cubicBezTo>
                <a:cubicBezTo>
                  <a:pt x="423069" y="1791222"/>
                  <a:pt x="250752" y="1734835"/>
                  <a:pt x="107812" y="1638266"/>
                </a:cubicBezTo>
                <a:lnTo>
                  <a:pt x="0" y="1549313"/>
                </a:lnTo>
                <a:lnTo>
                  <a:pt x="24736" y="1528904"/>
                </a:lnTo>
                <a:cubicBezTo>
                  <a:pt x="186810" y="1366830"/>
                  <a:pt x="287055" y="1142927"/>
                  <a:pt x="287055" y="895611"/>
                </a:cubicBezTo>
                <a:cubicBezTo>
                  <a:pt x="287055" y="648295"/>
                  <a:pt x="186810" y="424392"/>
                  <a:pt x="24736" y="262318"/>
                </a:cubicBezTo>
                <a:lnTo>
                  <a:pt x="0" y="241909"/>
                </a:lnTo>
                <a:lnTo>
                  <a:pt x="107812" y="152956"/>
                </a:lnTo>
                <a:cubicBezTo>
                  <a:pt x="250752" y="56388"/>
                  <a:pt x="423069" y="0"/>
                  <a:pt x="608556" y="0"/>
                </a:cubicBez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OUTER JOIN</a:t>
            </a:r>
            <a:endParaRPr lang="de-DE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Joins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2868460" y="4879007"/>
            <a:ext cx="36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Alle Datensätze von A und B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3795387" y="3266616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bg1"/>
                </a:solidFill>
              </a:rPr>
              <a:t>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005192" y="3266615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bg1"/>
                </a:solidFill>
              </a:rPr>
              <a:t>B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46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INNER JOIN</a:t>
            </a:r>
            <a:endParaRPr lang="de-DE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Joins</a:t>
            </a:r>
            <a:endParaRPr lang="de-DE" dirty="0"/>
          </a:p>
        </p:txBody>
      </p:sp>
      <p:sp>
        <p:nvSpPr>
          <p:cNvPr id="12" name="Freihandform 11"/>
          <p:cNvSpPr/>
          <p:nvPr/>
        </p:nvSpPr>
        <p:spPr>
          <a:xfrm>
            <a:off x="4373671" y="2997635"/>
            <a:ext cx="574110" cy="1307404"/>
          </a:xfrm>
          <a:custGeom>
            <a:avLst/>
            <a:gdLst>
              <a:gd name="connsiteX0" fmla="*/ 287055 w 574110"/>
              <a:gd name="connsiteY0" fmla="*/ 0 h 1307404"/>
              <a:gd name="connsiteX1" fmla="*/ 311791 w 574110"/>
              <a:gd name="connsiteY1" fmla="*/ 20409 h 1307404"/>
              <a:gd name="connsiteX2" fmla="*/ 574110 w 574110"/>
              <a:gd name="connsiteY2" fmla="*/ 653702 h 1307404"/>
              <a:gd name="connsiteX3" fmla="*/ 311791 w 574110"/>
              <a:gd name="connsiteY3" fmla="*/ 1286995 h 1307404"/>
              <a:gd name="connsiteX4" fmla="*/ 287055 w 574110"/>
              <a:gd name="connsiteY4" fmla="*/ 1307404 h 1307404"/>
              <a:gd name="connsiteX5" fmla="*/ 262319 w 574110"/>
              <a:gd name="connsiteY5" fmla="*/ 1286995 h 1307404"/>
              <a:gd name="connsiteX6" fmla="*/ 0 w 574110"/>
              <a:gd name="connsiteY6" fmla="*/ 653702 h 1307404"/>
              <a:gd name="connsiteX7" fmla="*/ 262319 w 574110"/>
              <a:gd name="connsiteY7" fmla="*/ 20409 h 1307404"/>
              <a:gd name="connsiteX8" fmla="*/ 287055 w 574110"/>
              <a:gd name="connsiteY8" fmla="*/ 0 h 130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110" h="1307404">
                <a:moveTo>
                  <a:pt x="287055" y="0"/>
                </a:moveTo>
                <a:lnTo>
                  <a:pt x="311791" y="20409"/>
                </a:lnTo>
                <a:cubicBezTo>
                  <a:pt x="473865" y="182483"/>
                  <a:pt x="574110" y="406386"/>
                  <a:pt x="574110" y="653702"/>
                </a:cubicBezTo>
                <a:cubicBezTo>
                  <a:pt x="574110" y="901018"/>
                  <a:pt x="473865" y="1124921"/>
                  <a:pt x="311791" y="1286995"/>
                </a:cubicBezTo>
                <a:lnTo>
                  <a:pt x="287055" y="1307404"/>
                </a:lnTo>
                <a:lnTo>
                  <a:pt x="262319" y="1286995"/>
                </a:lnTo>
                <a:cubicBezTo>
                  <a:pt x="100245" y="1124921"/>
                  <a:pt x="0" y="901018"/>
                  <a:pt x="0" y="653702"/>
                </a:cubicBezTo>
                <a:cubicBezTo>
                  <a:pt x="0" y="406386"/>
                  <a:pt x="100245" y="182483"/>
                  <a:pt x="262319" y="20409"/>
                </a:cubicBezTo>
                <a:lnTo>
                  <a:pt x="287055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3156560" y="2755726"/>
            <a:ext cx="1504167" cy="1791222"/>
          </a:xfrm>
          <a:custGeom>
            <a:avLst/>
            <a:gdLst>
              <a:gd name="connsiteX0" fmla="*/ 895611 w 1504167"/>
              <a:gd name="connsiteY0" fmla="*/ 0 h 1791222"/>
              <a:gd name="connsiteX1" fmla="*/ 1396355 w 1504167"/>
              <a:gd name="connsiteY1" fmla="*/ 152956 h 1791222"/>
              <a:gd name="connsiteX2" fmla="*/ 1504167 w 1504167"/>
              <a:gd name="connsiteY2" fmla="*/ 241909 h 1791222"/>
              <a:gd name="connsiteX3" fmla="*/ 1479431 w 1504167"/>
              <a:gd name="connsiteY3" fmla="*/ 262318 h 1791222"/>
              <a:gd name="connsiteX4" fmla="*/ 1217112 w 1504167"/>
              <a:gd name="connsiteY4" fmla="*/ 895611 h 1791222"/>
              <a:gd name="connsiteX5" fmla="*/ 1479431 w 1504167"/>
              <a:gd name="connsiteY5" fmla="*/ 1528904 h 1791222"/>
              <a:gd name="connsiteX6" fmla="*/ 1504167 w 1504167"/>
              <a:gd name="connsiteY6" fmla="*/ 1549313 h 1791222"/>
              <a:gd name="connsiteX7" fmla="*/ 1396355 w 1504167"/>
              <a:gd name="connsiteY7" fmla="*/ 1638266 h 1791222"/>
              <a:gd name="connsiteX8" fmla="*/ 895611 w 1504167"/>
              <a:gd name="connsiteY8" fmla="*/ 1791222 h 1791222"/>
              <a:gd name="connsiteX9" fmla="*/ 0 w 1504167"/>
              <a:gd name="connsiteY9" fmla="*/ 895611 h 1791222"/>
              <a:gd name="connsiteX10" fmla="*/ 895611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895611" y="0"/>
                </a:moveTo>
                <a:cubicBezTo>
                  <a:pt x="1081098" y="0"/>
                  <a:pt x="1253415" y="56388"/>
                  <a:pt x="1396355" y="152956"/>
                </a:cubicBezTo>
                <a:lnTo>
                  <a:pt x="1504167" y="241909"/>
                </a:lnTo>
                <a:lnTo>
                  <a:pt x="1479431" y="262318"/>
                </a:lnTo>
                <a:cubicBezTo>
                  <a:pt x="1317357" y="424392"/>
                  <a:pt x="1217112" y="648295"/>
                  <a:pt x="1217112" y="895611"/>
                </a:cubicBezTo>
                <a:cubicBezTo>
                  <a:pt x="1217112" y="1142927"/>
                  <a:pt x="1317357" y="1366830"/>
                  <a:pt x="1479431" y="1528904"/>
                </a:cubicBezTo>
                <a:lnTo>
                  <a:pt x="1504167" y="1549313"/>
                </a:lnTo>
                <a:lnTo>
                  <a:pt x="1396355" y="1638266"/>
                </a:lnTo>
                <a:cubicBezTo>
                  <a:pt x="1253415" y="1734835"/>
                  <a:pt x="1081098" y="1791222"/>
                  <a:pt x="895611" y="1791222"/>
                </a:cubicBezTo>
                <a:cubicBezTo>
                  <a:pt x="400979" y="1791222"/>
                  <a:pt x="0" y="1390243"/>
                  <a:pt x="0" y="895611"/>
                </a:cubicBezTo>
                <a:cubicBezTo>
                  <a:pt x="0" y="400979"/>
                  <a:pt x="400979" y="0"/>
                  <a:pt x="895611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 8"/>
          <p:cNvSpPr/>
          <p:nvPr/>
        </p:nvSpPr>
        <p:spPr>
          <a:xfrm>
            <a:off x="4660727" y="2755726"/>
            <a:ext cx="1504167" cy="1791222"/>
          </a:xfrm>
          <a:custGeom>
            <a:avLst/>
            <a:gdLst>
              <a:gd name="connsiteX0" fmla="*/ 608556 w 1504167"/>
              <a:gd name="connsiteY0" fmla="*/ 0 h 1791222"/>
              <a:gd name="connsiteX1" fmla="*/ 1504167 w 1504167"/>
              <a:gd name="connsiteY1" fmla="*/ 895611 h 1791222"/>
              <a:gd name="connsiteX2" fmla="*/ 608556 w 1504167"/>
              <a:gd name="connsiteY2" fmla="*/ 1791222 h 1791222"/>
              <a:gd name="connsiteX3" fmla="*/ 107812 w 1504167"/>
              <a:gd name="connsiteY3" fmla="*/ 1638266 h 1791222"/>
              <a:gd name="connsiteX4" fmla="*/ 0 w 1504167"/>
              <a:gd name="connsiteY4" fmla="*/ 1549313 h 1791222"/>
              <a:gd name="connsiteX5" fmla="*/ 24736 w 1504167"/>
              <a:gd name="connsiteY5" fmla="*/ 1528904 h 1791222"/>
              <a:gd name="connsiteX6" fmla="*/ 287055 w 1504167"/>
              <a:gd name="connsiteY6" fmla="*/ 895611 h 1791222"/>
              <a:gd name="connsiteX7" fmla="*/ 24736 w 1504167"/>
              <a:gd name="connsiteY7" fmla="*/ 262318 h 1791222"/>
              <a:gd name="connsiteX8" fmla="*/ 0 w 1504167"/>
              <a:gd name="connsiteY8" fmla="*/ 241909 h 1791222"/>
              <a:gd name="connsiteX9" fmla="*/ 107812 w 1504167"/>
              <a:gd name="connsiteY9" fmla="*/ 152956 h 1791222"/>
              <a:gd name="connsiteX10" fmla="*/ 608556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608556" y="0"/>
                </a:moveTo>
                <a:cubicBezTo>
                  <a:pt x="1103188" y="0"/>
                  <a:pt x="1504167" y="400979"/>
                  <a:pt x="1504167" y="895611"/>
                </a:cubicBezTo>
                <a:cubicBezTo>
                  <a:pt x="1504167" y="1390243"/>
                  <a:pt x="1103188" y="1791222"/>
                  <a:pt x="608556" y="1791222"/>
                </a:cubicBezTo>
                <a:cubicBezTo>
                  <a:pt x="423069" y="1791222"/>
                  <a:pt x="250752" y="1734835"/>
                  <a:pt x="107812" y="1638266"/>
                </a:cubicBezTo>
                <a:lnTo>
                  <a:pt x="0" y="1549313"/>
                </a:lnTo>
                <a:lnTo>
                  <a:pt x="24736" y="1528904"/>
                </a:lnTo>
                <a:cubicBezTo>
                  <a:pt x="186810" y="1366830"/>
                  <a:pt x="287055" y="1142927"/>
                  <a:pt x="287055" y="895611"/>
                </a:cubicBezTo>
                <a:cubicBezTo>
                  <a:pt x="287055" y="648295"/>
                  <a:pt x="186810" y="424392"/>
                  <a:pt x="24736" y="262318"/>
                </a:cubicBezTo>
                <a:lnTo>
                  <a:pt x="0" y="241909"/>
                </a:lnTo>
                <a:lnTo>
                  <a:pt x="107812" y="152956"/>
                </a:lnTo>
                <a:cubicBezTo>
                  <a:pt x="250752" y="56388"/>
                  <a:pt x="423069" y="0"/>
                  <a:pt x="608556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868460" y="4879007"/>
            <a:ext cx="3632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Alle Datensätze die sowohl in </a:t>
            </a:r>
          </a:p>
          <a:p>
            <a:pPr algn="ctr"/>
            <a:r>
              <a:rPr lang="de-DE" dirty="0" smtClean="0"/>
              <a:t>A und B vorkommen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795387" y="3266616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005192" y="3266615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5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LEFT JOIN</a:t>
            </a:r>
            <a:endParaRPr lang="de-DE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Joins</a:t>
            </a:r>
            <a:endParaRPr lang="de-DE" dirty="0"/>
          </a:p>
        </p:txBody>
      </p:sp>
      <p:sp>
        <p:nvSpPr>
          <p:cNvPr id="10" name="Freihandform 9"/>
          <p:cNvSpPr/>
          <p:nvPr/>
        </p:nvSpPr>
        <p:spPr>
          <a:xfrm>
            <a:off x="4373671" y="2997635"/>
            <a:ext cx="574110" cy="1307404"/>
          </a:xfrm>
          <a:custGeom>
            <a:avLst/>
            <a:gdLst>
              <a:gd name="connsiteX0" fmla="*/ 287055 w 574110"/>
              <a:gd name="connsiteY0" fmla="*/ 0 h 1307404"/>
              <a:gd name="connsiteX1" fmla="*/ 311791 w 574110"/>
              <a:gd name="connsiteY1" fmla="*/ 20409 h 1307404"/>
              <a:gd name="connsiteX2" fmla="*/ 574110 w 574110"/>
              <a:gd name="connsiteY2" fmla="*/ 653702 h 1307404"/>
              <a:gd name="connsiteX3" fmla="*/ 311791 w 574110"/>
              <a:gd name="connsiteY3" fmla="*/ 1286995 h 1307404"/>
              <a:gd name="connsiteX4" fmla="*/ 287055 w 574110"/>
              <a:gd name="connsiteY4" fmla="*/ 1307404 h 1307404"/>
              <a:gd name="connsiteX5" fmla="*/ 262319 w 574110"/>
              <a:gd name="connsiteY5" fmla="*/ 1286995 h 1307404"/>
              <a:gd name="connsiteX6" fmla="*/ 0 w 574110"/>
              <a:gd name="connsiteY6" fmla="*/ 653702 h 1307404"/>
              <a:gd name="connsiteX7" fmla="*/ 262319 w 574110"/>
              <a:gd name="connsiteY7" fmla="*/ 20409 h 1307404"/>
              <a:gd name="connsiteX8" fmla="*/ 287055 w 574110"/>
              <a:gd name="connsiteY8" fmla="*/ 0 h 130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110" h="1307404">
                <a:moveTo>
                  <a:pt x="287055" y="0"/>
                </a:moveTo>
                <a:lnTo>
                  <a:pt x="311791" y="20409"/>
                </a:lnTo>
                <a:cubicBezTo>
                  <a:pt x="473865" y="182483"/>
                  <a:pt x="574110" y="406386"/>
                  <a:pt x="574110" y="653702"/>
                </a:cubicBezTo>
                <a:cubicBezTo>
                  <a:pt x="574110" y="901018"/>
                  <a:pt x="473865" y="1124921"/>
                  <a:pt x="311791" y="1286995"/>
                </a:cubicBezTo>
                <a:lnTo>
                  <a:pt x="287055" y="1307404"/>
                </a:lnTo>
                <a:lnTo>
                  <a:pt x="262319" y="1286995"/>
                </a:lnTo>
                <a:cubicBezTo>
                  <a:pt x="100245" y="1124921"/>
                  <a:pt x="0" y="901018"/>
                  <a:pt x="0" y="653702"/>
                </a:cubicBezTo>
                <a:cubicBezTo>
                  <a:pt x="0" y="406386"/>
                  <a:pt x="100245" y="182483"/>
                  <a:pt x="262319" y="20409"/>
                </a:cubicBezTo>
                <a:lnTo>
                  <a:pt x="287055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 8"/>
          <p:cNvSpPr/>
          <p:nvPr/>
        </p:nvSpPr>
        <p:spPr>
          <a:xfrm>
            <a:off x="3156560" y="2755726"/>
            <a:ext cx="1504167" cy="1791222"/>
          </a:xfrm>
          <a:custGeom>
            <a:avLst/>
            <a:gdLst>
              <a:gd name="connsiteX0" fmla="*/ 895611 w 1504167"/>
              <a:gd name="connsiteY0" fmla="*/ 0 h 1791222"/>
              <a:gd name="connsiteX1" fmla="*/ 1396355 w 1504167"/>
              <a:gd name="connsiteY1" fmla="*/ 152956 h 1791222"/>
              <a:gd name="connsiteX2" fmla="*/ 1504167 w 1504167"/>
              <a:gd name="connsiteY2" fmla="*/ 241909 h 1791222"/>
              <a:gd name="connsiteX3" fmla="*/ 1479431 w 1504167"/>
              <a:gd name="connsiteY3" fmla="*/ 262318 h 1791222"/>
              <a:gd name="connsiteX4" fmla="*/ 1217112 w 1504167"/>
              <a:gd name="connsiteY4" fmla="*/ 895611 h 1791222"/>
              <a:gd name="connsiteX5" fmla="*/ 1479431 w 1504167"/>
              <a:gd name="connsiteY5" fmla="*/ 1528904 h 1791222"/>
              <a:gd name="connsiteX6" fmla="*/ 1504167 w 1504167"/>
              <a:gd name="connsiteY6" fmla="*/ 1549313 h 1791222"/>
              <a:gd name="connsiteX7" fmla="*/ 1396355 w 1504167"/>
              <a:gd name="connsiteY7" fmla="*/ 1638266 h 1791222"/>
              <a:gd name="connsiteX8" fmla="*/ 895611 w 1504167"/>
              <a:gd name="connsiteY8" fmla="*/ 1791222 h 1791222"/>
              <a:gd name="connsiteX9" fmla="*/ 0 w 1504167"/>
              <a:gd name="connsiteY9" fmla="*/ 895611 h 1791222"/>
              <a:gd name="connsiteX10" fmla="*/ 895611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895611" y="0"/>
                </a:moveTo>
                <a:cubicBezTo>
                  <a:pt x="1081098" y="0"/>
                  <a:pt x="1253415" y="56388"/>
                  <a:pt x="1396355" y="152956"/>
                </a:cubicBezTo>
                <a:lnTo>
                  <a:pt x="1504167" y="241909"/>
                </a:lnTo>
                <a:lnTo>
                  <a:pt x="1479431" y="262318"/>
                </a:lnTo>
                <a:cubicBezTo>
                  <a:pt x="1317357" y="424392"/>
                  <a:pt x="1217112" y="648295"/>
                  <a:pt x="1217112" y="895611"/>
                </a:cubicBezTo>
                <a:cubicBezTo>
                  <a:pt x="1217112" y="1142927"/>
                  <a:pt x="1317357" y="1366830"/>
                  <a:pt x="1479431" y="1528904"/>
                </a:cubicBezTo>
                <a:lnTo>
                  <a:pt x="1504167" y="1549313"/>
                </a:lnTo>
                <a:lnTo>
                  <a:pt x="1396355" y="1638266"/>
                </a:lnTo>
                <a:cubicBezTo>
                  <a:pt x="1253415" y="1734835"/>
                  <a:pt x="1081098" y="1791222"/>
                  <a:pt x="895611" y="1791222"/>
                </a:cubicBezTo>
                <a:cubicBezTo>
                  <a:pt x="400979" y="1791222"/>
                  <a:pt x="0" y="1390243"/>
                  <a:pt x="0" y="895611"/>
                </a:cubicBezTo>
                <a:cubicBezTo>
                  <a:pt x="0" y="400979"/>
                  <a:pt x="400979" y="0"/>
                  <a:pt x="895611" y="0"/>
                </a:cubicBez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 7"/>
          <p:cNvSpPr/>
          <p:nvPr/>
        </p:nvSpPr>
        <p:spPr>
          <a:xfrm>
            <a:off x="4660727" y="2755726"/>
            <a:ext cx="1504167" cy="1791222"/>
          </a:xfrm>
          <a:custGeom>
            <a:avLst/>
            <a:gdLst>
              <a:gd name="connsiteX0" fmla="*/ 608556 w 1504167"/>
              <a:gd name="connsiteY0" fmla="*/ 0 h 1791222"/>
              <a:gd name="connsiteX1" fmla="*/ 1504167 w 1504167"/>
              <a:gd name="connsiteY1" fmla="*/ 895611 h 1791222"/>
              <a:gd name="connsiteX2" fmla="*/ 608556 w 1504167"/>
              <a:gd name="connsiteY2" fmla="*/ 1791222 h 1791222"/>
              <a:gd name="connsiteX3" fmla="*/ 107812 w 1504167"/>
              <a:gd name="connsiteY3" fmla="*/ 1638266 h 1791222"/>
              <a:gd name="connsiteX4" fmla="*/ 0 w 1504167"/>
              <a:gd name="connsiteY4" fmla="*/ 1549313 h 1791222"/>
              <a:gd name="connsiteX5" fmla="*/ 24736 w 1504167"/>
              <a:gd name="connsiteY5" fmla="*/ 1528904 h 1791222"/>
              <a:gd name="connsiteX6" fmla="*/ 287055 w 1504167"/>
              <a:gd name="connsiteY6" fmla="*/ 895611 h 1791222"/>
              <a:gd name="connsiteX7" fmla="*/ 24736 w 1504167"/>
              <a:gd name="connsiteY7" fmla="*/ 262318 h 1791222"/>
              <a:gd name="connsiteX8" fmla="*/ 0 w 1504167"/>
              <a:gd name="connsiteY8" fmla="*/ 241909 h 1791222"/>
              <a:gd name="connsiteX9" fmla="*/ 107812 w 1504167"/>
              <a:gd name="connsiteY9" fmla="*/ 152956 h 1791222"/>
              <a:gd name="connsiteX10" fmla="*/ 608556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608556" y="0"/>
                </a:moveTo>
                <a:cubicBezTo>
                  <a:pt x="1103188" y="0"/>
                  <a:pt x="1504167" y="400979"/>
                  <a:pt x="1504167" y="895611"/>
                </a:cubicBezTo>
                <a:cubicBezTo>
                  <a:pt x="1504167" y="1390243"/>
                  <a:pt x="1103188" y="1791222"/>
                  <a:pt x="608556" y="1791222"/>
                </a:cubicBezTo>
                <a:cubicBezTo>
                  <a:pt x="423069" y="1791222"/>
                  <a:pt x="250752" y="1734835"/>
                  <a:pt x="107812" y="1638266"/>
                </a:cubicBezTo>
                <a:lnTo>
                  <a:pt x="0" y="1549313"/>
                </a:lnTo>
                <a:lnTo>
                  <a:pt x="24736" y="1528904"/>
                </a:lnTo>
                <a:cubicBezTo>
                  <a:pt x="186810" y="1366830"/>
                  <a:pt x="287055" y="1142927"/>
                  <a:pt x="287055" y="895611"/>
                </a:cubicBezTo>
                <a:cubicBezTo>
                  <a:pt x="287055" y="648295"/>
                  <a:pt x="186810" y="424392"/>
                  <a:pt x="24736" y="262318"/>
                </a:cubicBezTo>
                <a:lnTo>
                  <a:pt x="0" y="241909"/>
                </a:lnTo>
                <a:lnTo>
                  <a:pt x="107812" y="152956"/>
                </a:lnTo>
                <a:cubicBezTo>
                  <a:pt x="250752" y="56388"/>
                  <a:pt x="423069" y="0"/>
                  <a:pt x="608556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868460" y="4879007"/>
            <a:ext cx="3632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Alle Datensätze aus A und die Datensätze aus B, deren Schlüssel auch in A existiert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795387" y="3266616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bg1"/>
                </a:solidFill>
              </a:rPr>
              <a:t>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005192" y="3266615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08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RIGHT JOIN</a:t>
            </a:r>
            <a:endParaRPr lang="de-DE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Joins</a:t>
            </a:r>
            <a:endParaRPr lang="de-DE" dirty="0"/>
          </a:p>
        </p:txBody>
      </p:sp>
      <p:sp>
        <p:nvSpPr>
          <p:cNvPr id="10" name="Freihandform 9"/>
          <p:cNvSpPr/>
          <p:nvPr/>
        </p:nvSpPr>
        <p:spPr>
          <a:xfrm>
            <a:off x="4373671" y="2997635"/>
            <a:ext cx="574110" cy="1307404"/>
          </a:xfrm>
          <a:custGeom>
            <a:avLst/>
            <a:gdLst>
              <a:gd name="connsiteX0" fmla="*/ 287055 w 574110"/>
              <a:gd name="connsiteY0" fmla="*/ 0 h 1307404"/>
              <a:gd name="connsiteX1" fmla="*/ 311791 w 574110"/>
              <a:gd name="connsiteY1" fmla="*/ 20409 h 1307404"/>
              <a:gd name="connsiteX2" fmla="*/ 574110 w 574110"/>
              <a:gd name="connsiteY2" fmla="*/ 653702 h 1307404"/>
              <a:gd name="connsiteX3" fmla="*/ 311791 w 574110"/>
              <a:gd name="connsiteY3" fmla="*/ 1286995 h 1307404"/>
              <a:gd name="connsiteX4" fmla="*/ 287055 w 574110"/>
              <a:gd name="connsiteY4" fmla="*/ 1307404 h 1307404"/>
              <a:gd name="connsiteX5" fmla="*/ 262319 w 574110"/>
              <a:gd name="connsiteY5" fmla="*/ 1286995 h 1307404"/>
              <a:gd name="connsiteX6" fmla="*/ 0 w 574110"/>
              <a:gd name="connsiteY6" fmla="*/ 653702 h 1307404"/>
              <a:gd name="connsiteX7" fmla="*/ 262319 w 574110"/>
              <a:gd name="connsiteY7" fmla="*/ 20409 h 1307404"/>
              <a:gd name="connsiteX8" fmla="*/ 287055 w 574110"/>
              <a:gd name="connsiteY8" fmla="*/ 0 h 130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110" h="1307404">
                <a:moveTo>
                  <a:pt x="287055" y="0"/>
                </a:moveTo>
                <a:lnTo>
                  <a:pt x="311791" y="20409"/>
                </a:lnTo>
                <a:cubicBezTo>
                  <a:pt x="473865" y="182483"/>
                  <a:pt x="574110" y="406386"/>
                  <a:pt x="574110" y="653702"/>
                </a:cubicBezTo>
                <a:cubicBezTo>
                  <a:pt x="574110" y="901018"/>
                  <a:pt x="473865" y="1124921"/>
                  <a:pt x="311791" y="1286995"/>
                </a:cubicBezTo>
                <a:lnTo>
                  <a:pt x="287055" y="1307404"/>
                </a:lnTo>
                <a:lnTo>
                  <a:pt x="262319" y="1286995"/>
                </a:lnTo>
                <a:cubicBezTo>
                  <a:pt x="100245" y="1124921"/>
                  <a:pt x="0" y="901018"/>
                  <a:pt x="0" y="653702"/>
                </a:cubicBezTo>
                <a:cubicBezTo>
                  <a:pt x="0" y="406386"/>
                  <a:pt x="100245" y="182483"/>
                  <a:pt x="262319" y="20409"/>
                </a:cubicBezTo>
                <a:lnTo>
                  <a:pt x="287055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 8"/>
          <p:cNvSpPr/>
          <p:nvPr/>
        </p:nvSpPr>
        <p:spPr>
          <a:xfrm>
            <a:off x="3156560" y="2755726"/>
            <a:ext cx="1504167" cy="1791222"/>
          </a:xfrm>
          <a:custGeom>
            <a:avLst/>
            <a:gdLst>
              <a:gd name="connsiteX0" fmla="*/ 895611 w 1504167"/>
              <a:gd name="connsiteY0" fmla="*/ 0 h 1791222"/>
              <a:gd name="connsiteX1" fmla="*/ 1396355 w 1504167"/>
              <a:gd name="connsiteY1" fmla="*/ 152956 h 1791222"/>
              <a:gd name="connsiteX2" fmla="*/ 1504167 w 1504167"/>
              <a:gd name="connsiteY2" fmla="*/ 241909 h 1791222"/>
              <a:gd name="connsiteX3" fmla="*/ 1479431 w 1504167"/>
              <a:gd name="connsiteY3" fmla="*/ 262318 h 1791222"/>
              <a:gd name="connsiteX4" fmla="*/ 1217112 w 1504167"/>
              <a:gd name="connsiteY4" fmla="*/ 895611 h 1791222"/>
              <a:gd name="connsiteX5" fmla="*/ 1479431 w 1504167"/>
              <a:gd name="connsiteY5" fmla="*/ 1528904 h 1791222"/>
              <a:gd name="connsiteX6" fmla="*/ 1504167 w 1504167"/>
              <a:gd name="connsiteY6" fmla="*/ 1549313 h 1791222"/>
              <a:gd name="connsiteX7" fmla="*/ 1396355 w 1504167"/>
              <a:gd name="connsiteY7" fmla="*/ 1638266 h 1791222"/>
              <a:gd name="connsiteX8" fmla="*/ 895611 w 1504167"/>
              <a:gd name="connsiteY8" fmla="*/ 1791222 h 1791222"/>
              <a:gd name="connsiteX9" fmla="*/ 0 w 1504167"/>
              <a:gd name="connsiteY9" fmla="*/ 895611 h 1791222"/>
              <a:gd name="connsiteX10" fmla="*/ 895611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895611" y="0"/>
                </a:moveTo>
                <a:cubicBezTo>
                  <a:pt x="1081098" y="0"/>
                  <a:pt x="1253415" y="56388"/>
                  <a:pt x="1396355" y="152956"/>
                </a:cubicBezTo>
                <a:lnTo>
                  <a:pt x="1504167" y="241909"/>
                </a:lnTo>
                <a:lnTo>
                  <a:pt x="1479431" y="262318"/>
                </a:lnTo>
                <a:cubicBezTo>
                  <a:pt x="1317357" y="424392"/>
                  <a:pt x="1217112" y="648295"/>
                  <a:pt x="1217112" y="895611"/>
                </a:cubicBezTo>
                <a:cubicBezTo>
                  <a:pt x="1217112" y="1142927"/>
                  <a:pt x="1317357" y="1366830"/>
                  <a:pt x="1479431" y="1528904"/>
                </a:cubicBezTo>
                <a:lnTo>
                  <a:pt x="1504167" y="1549313"/>
                </a:lnTo>
                <a:lnTo>
                  <a:pt x="1396355" y="1638266"/>
                </a:lnTo>
                <a:cubicBezTo>
                  <a:pt x="1253415" y="1734835"/>
                  <a:pt x="1081098" y="1791222"/>
                  <a:pt x="895611" y="1791222"/>
                </a:cubicBezTo>
                <a:cubicBezTo>
                  <a:pt x="400979" y="1791222"/>
                  <a:pt x="0" y="1390243"/>
                  <a:pt x="0" y="895611"/>
                </a:cubicBezTo>
                <a:cubicBezTo>
                  <a:pt x="0" y="400979"/>
                  <a:pt x="400979" y="0"/>
                  <a:pt x="895611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 7"/>
          <p:cNvSpPr/>
          <p:nvPr/>
        </p:nvSpPr>
        <p:spPr>
          <a:xfrm>
            <a:off x="4660727" y="2755726"/>
            <a:ext cx="1504167" cy="1791222"/>
          </a:xfrm>
          <a:custGeom>
            <a:avLst/>
            <a:gdLst>
              <a:gd name="connsiteX0" fmla="*/ 608556 w 1504167"/>
              <a:gd name="connsiteY0" fmla="*/ 0 h 1791222"/>
              <a:gd name="connsiteX1" fmla="*/ 1504167 w 1504167"/>
              <a:gd name="connsiteY1" fmla="*/ 895611 h 1791222"/>
              <a:gd name="connsiteX2" fmla="*/ 608556 w 1504167"/>
              <a:gd name="connsiteY2" fmla="*/ 1791222 h 1791222"/>
              <a:gd name="connsiteX3" fmla="*/ 107812 w 1504167"/>
              <a:gd name="connsiteY3" fmla="*/ 1638266 h 1791222"/>
              <a:gd name="connsiteX4" fmla="*/ 0 w 1504167"/>
              <a:gd name="connsiteY4" fmla="*/ 1549313 h 1791222"/>
              <a:gd name="connsiteX5" fmla="*/ 24736 w 1504167"/>
              <a:gd name="connsiteY5" fmla="*/ 1528904 h 1791222"/>
              <a:gd name="connsiteX6" fmla="*/ 287055 w 1504167"/>
              <a:gd name="connsiteY6" fmla="*/ 895611 h 1791222"/>
              <a:gd name="connsiteX7" fmla="*/ 24736 w 1504167"/>
              <a:gd name="connsiteY7" fmla="*/ 262318 h 1791222"/>
              <a:gd name="connsiteX8" fmla="*/ 0 w 1504167"/>
              <a:gd name="connsiteY8" fmla="*/ 241909 h 1791222"/>
              <a:gd name="connsiteX9" fmla="*/ 107812 w 1504167"/>
              <a:gd name="connsiteY9" fmla="*/ 152956 h 1791222"/>
              <a:gd name="connsiteX10" fmla="*/ 608556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608556" y="0"/>
                </a:moveTo>
                <a:cubicBezTo>
                  <a:pt x="1103188" y="0"/>
                  <a:pt x="1504167" y="400979"/>
                  <a:pt x="1504167" y="895611"/>
                </a:cubicBezTo>
                <a:cubicBezTo>
                  <a:pt x="1504167" y="1390243"/>
                  <a:pt x="1103188" y="1791222"/>
                  <a:pt x="608556" y="1791222"/>
                </a:cubicBezTo>
                <a:cubicBezTo>
                  <a:pt x="423069" y="1791222"/>
                  <a:pt x="250752" y="1734835"/>
                  <a:pt x="107812" y="1638266"/>
                </a:cubicBezTo>
                <a:lnTo>
                  <a:pt x="0" y="1549313"/>
                </a:lnTo>
                <a:lnTo>
                  <a:pt x="24736" y="1528904"/>
                </a:lnTo>
                <a:cubicBezTo>
                  <a:pt x="186810" y="1366830"/>
                  <a:pt x="287055" y="1142927"/>
                  <a:pt x="287055" y="895611"/>
                </a:cubicBezTo>
                <a:cubicBezTo>
                  <a:pt x="287055" y="648295"/>
                  <a:pt x="186810" y="424392"/>
                  <a:pt x="24736" y="262318"/>
                </a:cubicBezTo>
                <a:lnTo>
                  <a:pt x="0" y="241909"/>
                </a:lnTo>
                <a:lnTo>
                  <a:pt x="107812" y="152956"/>
                </a:lnTo>
                <a:cubicBezTo>
                  <a:pt x="250752" y="56388"/>
                  <a:pt x="423069" y="0"/>
                  <a:pt x="608556" y="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868460" y="4879007"/>
            <a:ext cx="3632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Alle Datensätze aus B und die Datensätze aus A, deren Schlüssel auch in B existiert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795387" y="3266616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005192" y="3266615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bg1"/>
                </a:solidFill>
              </a:rPr>
              <a:t>B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0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7AAD257-C6F8-41DB-B07A-B4A46584AF26}"/>
              </a:ext>
            </a:extLst>
          </p:cNvPr>
          <p:cNvSpPr/>
          <p:nvPr/>
        </p:nvSpPr>
        <p:spPr>
          <a:xfrm>
            <a:off x="0" y="0"/>
            <a:ext cx="115546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2FA898-8F74-466B-8EA0-61A5DE01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490" y="472216"/>
            <a:ext cx="5237019" cy="66568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Vorgehen bei der Bearbeitung unbekannter Datensätze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F209E9-F11D-4FA0-9909-047FA1FD0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4" y="-256730"/>
            <a:ext cx="1367367" cy="2172353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C75017A-5BFD-4F42-B226-67DD4DA80B79}"/>
              </a:ext>
            </a:extLst>
          </p:cNvPr>
          <p:cNvSpPr txBox="1"/>
          <p:nvPr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5B06D2-DFA9-4390-958A-D516455F581D}"/>
              </a:ext>
            </a:extLst>
          </p:cNvPr>
          <p:cNvSpPr txBox="1"/>
          <p:nvPr/>
        </p:nvSpPr>
        <p:spPr>
          <a:xfrm rot="16200000">
            <a:off x="-2681336" y="2997459"/>
            <a:ext cx="651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VORGEHEN</a:t>
            </a:r>
            <a:endParaRPr lang="de-DE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8C72E83-4B51-409B-9D31-592F709477E4}"/>
              </a:ext>
            </a:extLst>
          </p:cNvPr>
          <p:cNvSpPr txBox="1"/>
          <p:nvPr/>
        </p:nvSpPr>
        <p:spPr>
          <a:xfrm>
            <a:off x="2151461" y="1726827"/>
            <a:ext cx="59492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Allgemeine Informationen sammeln über die Struktur:</a:t>
            </a:r>
          </a:p>
          <a:p>
            <a:r>
              <a:rPr lang="de-DE" dirty="0"/>
              <a:t>df.info(), </a:t>
            </a:r>
            <a:r>
              <a:rPr lang="de-DE" dirty="0" err="1"/>
              <a:t>df.head</a:t>
            </a:r>
            <a:r>
              <a:rPr lang="de-DE" dirty="0"/>
              <a:t>(), </a:t>
            </a:r>
            <a:r>
              <a:rPr lang="de-DE" dirty="0" err="1"/>
              <a:t>df.sample</a:t>
            </a:r>
            <a:r>
              <a:rPr lang="de-DE" dirty="0"/>
              <a:t>(), </a:t>
            </a:r>
            <a:r>
              <a:rPr lang="de-DE" dirty="0" err="1"/>
              <a:t>df.tail</a:t>
            </a:r>
            <a:r>
              <a:rPr lang="de-DE" dirty="0"/>
              <a:t>(), </a:t>
            </a:r>
            <a:r>
              <a:rPr lang="de-DE" dirty="0" err="1"/>
              <a:t>len</a:t>
            </a:r>
            <a:r>
              <a:rPr lang="de-DE" dirty="0"/>
              <a:t>()</a:t>
            </a:r>
          </a:p>
          <a:p>
            <a:endParaRPr lang="de-DE" dirty="0"/>
          </a:p>
          <a:p>
            <a:r>
              <a:rPr lang="de-DE" b="1" dirty="0"/>
              <a:t>Verständnis für den Aufbau der Daten entwickeln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Wie hängen Daten zusammen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Enthält eine Spalte mehr als nur eine Information</a:t>
            </a:r>
          </a:p>
          <a:p>
            <a:endParaRPr lang="de-DE" dirty="0"/>
          </a:p>
          <a:p>
            <a:r>
              <a:rPr lang="de-DE" b="1" dirty="0"/>
              <a:t>Detailanalyse der Spalten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Identifikationsnummern auf Einzigartigkeit checken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Was steht in den Spalten, müssen Datensätze bereinigt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Statistische Grundwerte checken mit </a:t>
            </a:r>
            <a:r>
              <a:rPr lang="de-DE" dirty="0" err="1"/>
              <a:t>df.describe</a:t>
            </a:r>
            <a:r>
              <a:rPr lang="de-DE" dirty="0"/>
              <a:t>()</a:t>
            </a:r>
          </a:p>
          <a:p>
            <a:endParaRPr lang="de-DE" dirty="0"/>
          </a:p>
          <a:p>
            <a:r>
              <a:rPr lang="de-DE" b="1" dirty="0"/>
              <a:t>Auswirkungen von </a:t>
            </a:r>
            <a:r>
              <a:rPr lang="de-DE" b="1" dirty="0" err="1"/>
              <a:t>NaN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Welche Folgen haben nicht vorhandene Werte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df.dropna</a:t>
            </a:r>
            <a:r>
              <a:rPr lang="de-DE" dirty="0"/>
              <a:t>(</a:t>
            </a:r>
            <a:r>
              <a:rPr lang="de-DE" dirty="0" err="1"/>
              <a:t>subset</a:t>
            </a:r>
            <a:r>
              <a:rPr lang="de-DE" dirty="0"/>
              <a:t>=[…]) oder doch </a:t>
            </a:r>
            <a:r>
              <a:rPr lang="de-DE" dirty="0" err="1"/>
              <a:t>df</a:t>
            </a:r>
            <a:r>
              <a:rPr lang="de-DE" dirty="0"/>
              <a:t>[…].</a:t>
            </a:r>
            <a:r>
              <a:rPr lang="de-DE" dirty="0" err="1"/>
              <a:t>fillna</a:t>
            </a:r>
            <a:r>
              <a:rPr lang="de-DE" dirty="0"/>
              <a:t>()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0A09F1F-C41B-4619-9014-1BC4C2D90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2715" y="-2"/>
            <a:ext cx="1338942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4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52BF7-1175-4270-B27F-F6C188CF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geht es weiter?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11EFC5-77DA-4471-B143-7B51A692E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Installieren Sie sich die benötigte Software</a:t>
            </a:r>
          </a:p>
          <a:p>
            <a:r>
              <a:rPr lang="de-DE" dirty="0"/>
              <a:t>Schließen Sie alle Zusatzübungen ab</a:t>
            </a:r>
          </a:p>
          <a:p>
            <a:r>
              <a:rPr lang="de-DE" dirty="0"/>
              <a:t>Die Abschlussübung dient als gute Wiederholung und als kleiner Ausblick</a:t>
            </a:r>
          </a:p>
          <a:p>
            <a:r>
              <a:rPr lang="de-DE" dirty="0"/>
              <a:t>Vertiefen Sie ihr Wissen zum Beispiel durch Seiten wie </a:t>
            </a:r>
            <a:r>
              <a:rPr lang="de-DE" dirty="0">
                <a:hlinkClick r:id="rId2"/>
              </a:rPr>
              <a:t>www.kaggle.com</a:t>
            </a:r>
            <a:endParaRPr lang="de-DE" dirty="0"/>
          </a:p>
          <a:p>
            <a:r>
              <a:rPr lang="de-DE" dirty="0"/>
              <a:t>Übung, Übung, Übung….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D62BF6-BFAD-4C70-B19B-5DA96CCD82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72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98563-F11E-45D1-A67A-01D9B38F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Feedback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1A1E63-F823-45D7-92BA-7654FEC35E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FEEDBACK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DB2A6F-4531-46D0-8DC7-3851A1C76A4F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Notebooks als Skript</a:t>
            </a:r>
          </a:p>
          <a:p>
            <a:r>
              <a:rPr lang="de-DE" dirty="0"/>
              <a:t>Allgemein Arbeiten mit dem </a:t>
            </a:r>
            <a:r>
              <a:rPr lang="de-DE" dirty="0" smtClean="0"/>
              <a:t>Notebook</a:t>
            </a:r>
          </a:p>
          <a:p>
            <a:endParaRPr lang="de-DE" dirty="0"/>
          </a:p>
          <a:p>
            <a:r>
              <a:rPr lang="de-DE" dirty="0" smtClean="0"/>
              <a:t>Was </a:t>
            </a:r>
            <a:r>
              <a:rPr lang="de-DE" dirty="0"/>
              <a:t>fandet ihr besonders interessant</a:t>
            </a:r>
            <a:r>
              <a:rPr lang="de-DE" dirty="0" smtClean="0"/>
              <a:t>?</a:t>
            </a:r>
            <a:endParaRPr lang="de-DE" dirty="0"/>
          </a:p>
          <a:p>
            <a:r>
              <a:rPr lang="de-DE" dirty="0" smtClean="0"/>
              <a:t>Was hat euch gestört/nicht so </a:t>
            </a:r>
            <a:r>
              <a:rPr lang="de-DE" smtClean="0"/>
              <a:t>gut gefallen?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Wie war die Stoffmenge?</a:t>
            </a:r>
          </a:p>
          <a:p>
            <a:r>
              <a:rPr lang="de-DE" dirty="0"/>
              <a:t>Welches Thema hättet ihr gerne noch behandelt</a:t>
            </a:r>
            <a:r>
              <a:rPr lang="de-DE" dirty="0" smtClean="0"/>
              <a:t>?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Vielen Danke!</a:t>
            </a:r>
          </a:p>
        </p:txBody>
      </p:sp>
    </p:spTree>
    <p:extLst>
      <p:ext uri="{BB962C8B-B14F-4D97-AF65-F5344CB8AC3E}">
        <p14:creationId xmlns:p14="http://schemas.microsoft.com/office/powerpoint/2010/main" val="379528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3040E4-EC87-44ED-8D9E-06427EA0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735" y="3039269"/>
            <a:ext cx="6204415" cy="779462"/>
          </a:xfrm>
        </p:spPr>
        <p:txBody>
          <a:bodyPr/>
          <a:lstStyle/>
          <a:p>
            <a:pPr algn="ctr"/>
            <a:r>
              <a:rPr lang="de-DE" dirty="0"/>
              <a:t>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7760C6-EE97-4B2C-AD58-51836042F1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</p:spTree>
    <p:extLst>
      <p:ext uri="{BB962C8B-B14F-4D97-AF65-F5344CB8AC3E}">
        <p14:creationId xmlns:p14="http://schemas.microsoft.com/office/powerpoint/2010/main" val="33014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33A85-DD83-4FFC-840D-3CBB5DFF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Motivation: Warum Pandas und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CCEB63-D2C8-4513-81B5-FA145F57C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934" y="1774285"/>
            <a:ext cx="62044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Microsoft EXCEL ist ein bekanntes und weit verbreitetes Tools. </a:t>
            </a:r>
            <a:r>
              <a:rPr lang="de-DE" sz="1800" b="1" dirty="0"/>
              <a:t>Warum also Pandas und Python?</a:t>
            </a:r>
          </a:p>
          <a:p>
            <a:r>
              <a:rPr lang="de-DE" sz="1800" dirty="0"/>
              <a:t>Big Data: Excel Dokument ist limitiert bei ~1.000.000 Zeilen</a:t>
            </a:r>
          </a:p>
          <a:p>
            <a:r>
              <a:rPr lang="de-DE" sz="1800" dirty="0"/>
              <a:t>Reproduzierbarkeit</a:t>
            </a:r>
          </a:p>
          <a:p>
            <a:r>
              <a:rPr lang="de-DE" sz="1800" dirty="0"/>
              <a:t>Automatisierung - VBA ist kompliziert</a:t>
            </a:r>
          </a:p>
          <a:p>
            <a:r>
              <a:rPr lang="de-DE" sz="1800" dirty="0"/>
              <a:t>Volles Spektrum von Statistischen Analysen, inkl. Clustering, Maschine Learning etc.</a:t>
            </a:r>
          </a:p>
          <a:p>
            <a:endParaRPr lang="de-DE" sz="1800" b="1" dirty="0"/>
          </a:p>
          <a:p>
            <a:pPr marL="0" indent="0">
              <a:buNone/>
            </a:pPr>
            <a:r>
              <a:rPr lang="de-DE" sz="1900" b="1" dirty="0"/>
              <a:t>Ist Pandas und Python die Lösung für alle Probleme? </a:t>
            </a:r>
          </a:p>
          <a:p>
            <a:pPr marL="0" indent="0">
              <a:buNone/>
            </a:pPr>
            <a:r>
              <a:rPr lang="de-DE" sz="1900" dirty="0"/>
              <a:t>Nein, besonders bei kleine Datensets und schnellen unkomplizierten Auswertungen, die einmalig vorgenommen werden.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D37954-F518-474B-BB17-9D50CEA24F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26150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6C9DC-2412-4C9A-AD28-79031CED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Seminarziele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3E198B-A7B9-49A9-9231-7C5A9A7A1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Einführung in Pandas und Python</a:t>
            </a:r>
          </a:p>
          <a:p>
            <a:r>
              <a:rPr lang="de-DE" dirty="0"/>
              <a:t>Kennenlernen des interaktiven Arbeiten mit Daten in Notebooks</a:t>
            </a:r>
          </a:p>
          <a:p>
            <a:r>
              <a:rPr lang="de-DE" dirty="0"/>
              <a:t>Grundverständnis für das Aufbereiten von Datensätzen und welche Fallstricke existieren</a:t>
            </a:r>
          </a:p>
          <a:p>
            <a:r>
              <a:rPr lang="de-DE" dirty="0"/>
              <a:t>Hinweise für Anlaufstellen um das erlernte Wissen zu vertiefen</a:t>
            </a:r>
          </a:p>
          <a:p>
            <a:r>
              <a:rPr lang="de-DE" dirty="0"/>
              <a:t>Erlernen von Kenntnissen der Datenanalyse und Visualisierung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BCB028-D32A-4CF9-8F64-B63AC494BC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SEMINARZIELE</a:t>
            </a:r>
          </a:p>
        </p:txBody>
      </p:sp>
    </p:spTree>
    <p:extLst>
      <p:ext uri="{BB962C8B-B14F-4D97-AF65-F5344CB8AC3E}">
        <p14:creationId xmlns:p14="http://schemas.microsoft.com/office/powerpoint/2010/main" val="55997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4F7FBEA-4581-4F36-A22D-0729EABF1580}"/>
              </a:ext>
            </a:extLst>
          </p:cNvPr>
          <p:cNvSpPr txBox="1"/>
          <p:nvPr/>
        </p:nvSpPr>
        <p:spPr>
          <a:xfrm>
            <a:off x="8785247" y="3066941"/>
            <a:ext cx="4946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11FFC8-1695-4289-A248-846A6F65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Seminar Aufbau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956DCBA-CF46-4104-983A-13AB8B0A0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Seminar Aufbau</a:t>
            </a:r>
          </a:p>
          <a:p>
            <a:pPr marL="285750" indent="-285750"/>
            <a:r>
              <a:rPr lang="de-DE" dirty="0"/>
              <a:t>Grundliegenende Funktionen</a:t>
            </a:r>
          </a:p>
          <a:p>
            <a:pPr marL="285750" indent="-285750"/>
            <a:r>
              <a:rPr lang="de-DE" dirty="0"/>
              <a:t>Kernfunktionalitäten - Daten Aufbereiten</a:t>
            </a:r>
          </a:p>
          <a:p>
            <a:pPr marL="285750" indent="-285750"/>
            <a:r>
              <a:rPr lang="de-DE" dirty="0"/>
              <a:t>Visualisierung und Interaktion</a:t>
            </a:r>
          </a:p>
          <a:p>
            <a:pPr marL="285750" indent="-285750"/>
            <a:r>
              <a:rPr lang="de-DE" dirty="0"/>
              <a:t>Abschlussprojekt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BD0B66-9E26-4FA7-B29C-42C33BF4F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</p:spTree>
    <p:extLst>
      <p:ext uri="{BB962C8B-B14F-4D97-AF65-F5344CB8AC3E}">
        <p14:creationId xmlns:p14="http://schemas.microsoft.com/office/powerpoint/2010/main" val="235961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4F7FBEA-4581-4F36-A22D-0729EABF1580}"/>
              </a:ext>
            </a:extLst>
          </p:cNvPr>
          <p:cNvSpPr txBox="1"/>
          <p:nvPr/>
        </p:nvSpPr>
        <p:spPr>
          <a:xfrm>
            <a:off x="8785247" y="3066941"/>
            <a:ext cx="4946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11FFC8-1695-4289-A248-846A6F65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Seminar Aufbau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956DCBA-CF46-4104-983A-13AB8B0A0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Seminar Aufbau</a:t>
            </a:r>
          </a:p>
          <a:p>
            <a:pPr marL="285750" indent="-285750"/>
            <a:r>
              <a:rPr lang="de-DE" dirty="0"/>
              <a:t>Grundliegenende Funktionen</a:t>
            </a:r>
          </a:p>
          <a:p>
            <a:pPr marL="285750" indent="-285750"/>
            <a:r>
              <a:rPr lang="de-DE" dirty="0">
                <a:solidFill>
                  <a:srgbClr val="FFC000"/>
                </a:solidFill>
              </a:rPr>
              <a:t>Kernfunktionalitäten - Daten Aufbereiten</a:t>
            </a:r>
          </a:p>
          <a:p>
            <a:pPr marL="285750" indent="-285750"/>
            <a:r>
              <a:rPr lang="de-DE" dirty="0"/>
              <a:t>Visualisierung und Interaktion</a:t>
            </a:r>
          </a:p>
          <a:p>
            <a:pPr marL="285750" indent="-285750"/>
            <a:r>
              <a:rPr lang="de-DE" dirty="0"/>
              <a:t>Abschlussprojekt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BD0B66-9E26-4FA7-B29C-42C33BF4F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</p:spTree>
    <p:extLst>
      <p:ext uri="{BB962C8B-B14F-4D97-AF65-F5344CB8AC3E}">
        <p14:creationId xmlns:p14="http://schemas.microsoft.com/office/powerpoint/2010/main" val="70405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B4BC98-DC42-4B6B-A4E4-AC6F97B5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Aufbau der Übungseinheiten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A1B66B-7F40-4E3C-971E-9DA5AF9FF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Erklärung und Übungsphasen</a:t>
            </a:r>
          </a:p>
          <a:p>
            <a:pPr marL="0" indent="0">
              <a:buNone/>
            </a:pPr>
            <a:r>
              <a:rPr lang="de-DE" dirty="0"/>
              <a:t>Eine Seminareinheit ist geteilt in zwei Abschnitte. </a:t>
            </a:r>
          </a:p>
          <a:p>
            <a:r>
              <a:rPr lang="de-DE" dirty="0"/>
              <a:t>Im ersten Abschnitt  werden Ihnen die Grundlagen für die Übungen vermittelt. Bitte klicken Sie nicht mit!</a:t>
            </a:r>
          </a:p>
          <a:p>
            <a:r>
              <a:rPr lang="de-DE" dirty="0"/>
              <a:t>In den Übungen haben Sie Zeit die Grundlagen selber praktisch anzuwenden und zu vertiefen.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F37DF42-310F-4F51-B81F-B5FB7EFBE0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</p:spTree>
    <p:extLst>
      <p:ext uri="{BB962C8B-B14F-4D97-AF65-F5344CB8AC3E}">
        <p14:creationId xmlns:p14="http://schemas.microsoft.com/office/powerpoint/2010/main" val="9193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B4BC98-DC42-4B6B-A4E4-AC6F97B5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Kernprinzipien und Besonderheiten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A1B66B-7F40-4E3C-971E-9DA5AF9FF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Arbeit in sogenannten Notebooks</a:t>
            </a:r>
          </a:p>
          <a:p>
            <a:r>
              <a:rPr lang="de-DE" dirty="0"/>
              <a:t>Englisch als Hauptsprache der Informationsquellen</a:t>
            </a:r>
          </a:p>
          <a:p>
            <a:r>
              <a:rPr lang="de-DE" dirty="0"/>
              <a:t>Variablennamen sind stehts auf englisch</a:t>
            </a:r>
          </a:p>
          <a:p>
            <a:r>
              <a:rPr lang="de-DE" dirty="0"/>
              <a:t>Es gibt kein klassisches Skript, sondern Sie erhalten die interaktive und kommentierte Version der Erklärung</a:t>
            </a:r>
          </a:p>
          <a:p>
            <a:r>
              <a:rPr lang="de-DE" dirty="0"/>
              <a:t>Übungen enthalten viele Zusatzaufgaben, Freiraum selber weiterzudenken</a:t>
            </a:r>
          </a:p>
          <a:p>
            <a:r>
              <a:rPr lang="de-DE" dirty="0"/>
              <a:t>Viele Links als Informationsquellen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F37DF42-310F-4F51-B81F-B5FB7EFBE0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BESONDERHEITEN</a:t>
            </a:r>
          </a:p>
        </p:txBody>
      </p:sp>
    </p:spTree>
    <p:extLst>
      <p:ext uri="{BB962C8B-B14F-4D97-AF65-F5344CB8AC3E}">
        <p14:creationId xmlns:p14="http://schemas.microsoft.com/office/powerpoint/2010/main" val="291602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974</Words>
  <Application>Microsoft Office PowerPoint</Application>
  <PresentationFormat>Bildschirmpräsentation (4:3)</PresentationFormat>
  <Paragraphs>273</Paragraphs>
  <Slides>26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Roboto</vt:lpstr>
      <vt:lpstr>Office</vt:lpstr>
      <vt:lpstr>PowerPoint-Präsentation</vt:lpstr>
      <vt:lpstr>PowerPoint-Präsentation</vt:lpstr>
      <vt:lpstr>?</vt:lpstr>
      <vt:lpstr>Motivation: Warum Pandas und Python</vt:lpstr>
      <vt:lpstr>Seminarziele</vt:lpstr>
      <vt:lpstr>Seminar Aufbau</vt:lpstr>
      <vt:lpstr>Seminar Aufbau</vt:lpstr>
      <vt:lpstr>Aufbau der Übungseinheiten</vt:lpstr>
      <vt:lpstr>Kernprinzipien und Besonderheiten </vt:lpstr>
      <vt:lpstr>Zusammenarbeit</vt:lpstr>
      <vt:lpstr>Kurszeiten</vt:lpstr>
      <vt:lpstr>Installation Anaconda Enviroment</vt:lpstr>
      <vt:lpstr>4 Stufen des FuckUps</vt:lpstr>
      <vt:lpstr>Filtern mit einem Argument</vt:lpstr>
      <vt:lpstr>Filtern</vt:lpstr>
      <vt:lpstr>Filtern mit mehr als einem  Argument</vt:lpstr>
      <vt:lpstr>Vorgehen bei der Bearbeitung unbekannter Datensätze</vt:lpstr>
      <vt:lpstr>JOINS Keys</vt:lpstr>
      <vt:lpstr>JOINS</vt:lpstr>
      <vt:lpstr>OUTER JOIN</vt:lpstr>
      <vt:lpstr>INNER JOIN</vt:lpstr>
      <vt:lpstr>LEFT JOIN</vt:lpstr>
      <vt:lpstr>RIGHT JOIN</vt:lpstr>
      <vt:lpstr>Vorgehen bei der Bearbeitung unbekannter Datensätze</vt:lpstr>
      <vt:lpstr>Wie geht es weiter?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Mönch</dc:creator>
  <cp:lastModifiedBy>ZZ DO Mönch, Max (Admin)</cp:lastModifiedBy>
  <cp:revision>61</cp:revision>
  <dcterms:created xsi:type="dcterms:W3CDTF">2019-07-05T17:49:25Z</dcterms:created>
  <dcterms:modified xsi:type="dcterms:W3CDTF">2019-09-26T11:59:16Z</dcterms:modified>
</cp:coreProperties>
</file>