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68" r:id="rId2"/>
    <p:sldId id="256" r:id="rId3"/>
    <p:sldId id="258" r:id="rId4"/>
    <p:sldId id="259" r:id="rId5"/>
    <p:sldId id="262" r:id="rId6"/>
    <p:sldId id="257" r:id="rId7"/>
    <p:sldId id="263" r:id="rId8"/>
    <p:sldId id="266" r:id="rId9"/>
    <p:sldId id="261" r:id="rId10"/>
    <p:sldId id="260" r:id="rId11"/>
    <p:sldId id="264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0" d="100"/>
          <a:sy n="70" d="100"/>
        </p:scale>
        <p:origin x="10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D0C2EE7-DA24-4CB4-8CE9-6590A1117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6D2044-0500-4863-9EB2-151E60ABF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1CEB-E06B-41A6-A791-A945BD77A2CE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AB32E1-7F50-40EB-B808-76D4E10D74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3A435A-06F3-4990-85F9-62E9E683D1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37C80-2B67-45A1-A9DD-A899A3DCE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2154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96995" y="5441573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52097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52022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96995" y="5814994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</p:spTree>
    <p:extLst>
      <p:ext uri="{BB962C8B-B14F-4D97-AF65-F5344CB8AC3E}">
        <p14:creationId xmlns:p14="http://schemas.microsoft.com/office/powerpoint/2010/main" val="167993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5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6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613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11935" y="4380505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41556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41481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11935" y="4753926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2DDC5E-4D5B-4964-8C57-8FFE5288956E}"/>
              </a:ext>
            </a:extLst>
          </p:cNvPr>
          <p:cNvSpPr/>
          <p:nvPr userDrawn="1"/>
        </p:nvSpPr>
        <p:spPr>
          <a:xfrm rot="16200000">
            <a:off x="3771087" y="-1224792"/>
            <a:ext cx="3398822" cy="734700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B13F3B-09B8-4674-A59D-52F32D8C3E24}"/>
              </a:ext>
            </a:extLst>
          </p:cNvPr>
          <p:cNvSpPr txBox="1"/>
          <p:nvPr userDrawn="1"/>
        </p:nvSpPr>
        <p:spPr>
          <a:xfrm>
            <a:off x="1796993" y="1231900"/>
            <a:ext cx="734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KLEINE RUHEPAUSE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CBD5C5-1D2F-440F-BCD5-C00418DC4BDD}"/>
              </a:ext>
            </a:extLst>
          </p:cNvPr>
          <p:cNvSpPr txBox="1"/>
          <p:nvPr userDrawn="1"/>
        </p:nvSpPr>
        <p:spPr>
          <a:xfrm>
            <a:off x="1796993" y="2019300"/>
            <a:ext cx="734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Weiter geht’s um</a:t>
            </a:r>
          </a:p>
        </p:txBody>
      </p:sp>
    </p:spTree>
    <p:extLst>
      <p:ext uri="{BB962C8B-B14F-4D97-AF65-F5344CB8AC3E}">
        <p14:creationId xmlns:p14="http://schemas.microsoft.com/office/powerpoint/2010/main" val="42039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35" y="754857"/>
            <a:ext cx="6204415" cy="779462"/>
          </a:xfr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AB2095-3F4B-4FC0-9148-67D950E58EA5}"/>
              </a:ext>
            </a:extLst>
          </p:cNvPr>
          <p:cNvSpPr/>
          <p:nvPr userDrawn="1"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04C8FE02-1C44-4872-A27E-D7A8DBBD7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B417BE-5A85-4A1B-A06B-582F10552DAA}"/>
              </a:ext>
            </a:extLst>
          </p:cNvPr>
          <p:cNvSpPr txBox="1"/>
          <p:nvPr userDrawn="1"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F47D8B6-7606-494F-A3B9-50C008E32D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28176" y="2606834"/>
            <a:ext cx="7513652" cy="53979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53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8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9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2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24D1-D28D-4714-8665-7C693EECAB22}" type="datetimeFigureOut">
              <a:rPr lang="de-DE" smtClean="0"/>
              <a:t>11.07.2019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7DD35F-0EEC-47D8-8EEA-00599E590F0C}"/>
              </a:ext>
            </a:extLst>
          </p:cNvPr>
          <p:cNvSpPr txBox="1"/>
          <p:nvPr/>
        </p:nvSpPr>
        <p:spPr>
          <a:xfrm>
            <a:off x="1791222" y="2642992"/>
            <a:ext cx="73527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/>
              <a:t>13:50 Uhr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D2278AD-28F1-4BBD-8656-27958E801D44}"/>
              </a:ext>
            </a:extLst>
          </p:cNvPr>
          <p:cNvCxnSpPr/>
          <p:nvPr/>
        </p:nvCxnSpPr>
        <p:spPr>
          <a:xfrm>
            <a:off x="2768252" y="2016690"/>
            <a:ext cx="5373666" cy="0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D036D8-89B9-47BE-B0D2-7A4C1D6F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A9A20E52-0970-4F94-8EB5-8FA5DE6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Kurszeiten</a:t>
            </a:r>
          </a:p>
          <a:p>
            <a:pPr marL="0" indent="0">
              <a:buNone/>
            </a:pPr>
            <a:r>
              <a:rPr lang="de-DE" dirty="0"/>
              <a:t>9:00 – 16:00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Mittagspause</a:t>
            </a:r>
          </a:p>
          <a:p>
            <a:pPr marL="0" indent="0">
              <a:buNone/>
            </a:pPr>
            <a:r>
              <a:rPr lang="de-DE" dirty="0"/>
              <a:t>1 Stunde gegen 12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Verschnaufpausen</a:t>
            </a:r>
          </a:p>
          <a:p>
            <a:pPr marL="0" indent="0">
              <a:buNone/>
            </a:pPr>
            <a:r>
              <a:rPr lang="de-DE" dirty="0"/>
              <a:t>Vormittags und Nachmittags jeweils 15min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802A629-3FC8-49ED-BD19-B02A6605E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</p:spTree>
    <p:extLst>
      <p:ext uri="{BB962C8B-B14F-4D97-AF65-F5344CB8AC3E}">
        <p14:creationId xmlns:p14="http://schemas.microsoft.com/office/powerpoint/2010/main" val="218508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Anaconda</a:t>
            </a:r>
            <a:r>
              <a:rPr lang="de-DE" dirty="0"/>
              <a:t> </a:t>
            </a:r>
            <a:r>
              <a:rPr lang="de-DE" dirty="0" err="1"/>
              <a:t>Enviroment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222D339-633A-4357-A193-874190D73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VORBEREITUNGEN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4F887AA-CAFE-4935-898E-A619D494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Bevor wir starten können müssen wir erst alle notwendigen Bibliotheken installieren. praktischer Weise hilft uns hier </a:t>
            </a:r>
            <a:r>
              <a:rPr lang="de-DE" dirty="0" err="1"/>
              <a:t>Anaconda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 dem Verzeichnis </a:t>
            </a:r>
            <a:r>
              <a:rPr lang="de-DE" b="1" dirty="0" err="1"/>
              <a:t>pandas</a:t>
            </a:r>
            <a:r>
              <a:rPr lang="de-DE" b="1" dirty="0"/>
              <a:t>-basic</a:t>
            </a:r>
            <a:r>
              <a:rPr lang="de-DE" dirty="0"/>
              <a:t> befindet sich im Unterverzeichnis </a:t>
            </a:r>
            <a:r>
              <a:rPr lang="de-DE" b="1" dirty="0" err="1"/>
              <a:t>scripts</a:t>
            </a:r>
            <a:r>
              <a:rPr lang="de-DE" dirty="0"/>
              <a:t> eine Datei </a:t>
            </a:r>
            <a:r>
              <a:rPr lang="de-DE" b="1" dirty="0"/>
              <a:t>install_conda_env.bat</a:t>
            </a:r>
            <a:r>
              <a:rPr lang="de-DE" dirty="0"/>
              <a:t>. Führen Sie diese aus.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72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7979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A09F1F-C41B-4619-9014-1BC4C2D90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715" y="-2"/>
            <a:ext cx="133894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>
            <a:extLst>
              <a:ext uri="{FF2B5EF4-FFF2-40B4-BE49-F238E27FC236}">
                <a16:creationId xmlns:a16="http://schemas.microsoft.com/office/drawing/2014/main" id="{B0BD29ED-A14B-436C-B835-CECA7C4DF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91571" y="485053"/>
            <a:ext cx="1514020" cy="625163"/>
          </a:xfrm>
          <a:prstGeom prst="rect">
            <a:avLst/>
          </a:prstGeom>
          <a:noFill/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781834-4EED-4982-9284-35892ACAA75F}"/>
              </a:ext>
            </a:extLst>
          </p:cNvPr>
          <p:cNvSpPr txBox="1"/>
          <p:nvPr/>
        </p:nvSpPr>
        <p:spPr>
          <a:xfrm>
            <a:off x="7016206" y="1110216"/>
            <a:ext cx="1864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Regionales Rechenzentrum</a:t>
            </a:r>
          </a:p>
          <a:p>
            <a:pPr algn="ctr"/>
            <a:r>
              <a:rPr lang="de-DE" sz="1100" dirty="0">
                <a:solidFill>
                  <a:schemeClr val="bg1"/>
                </a:solidFill>
              </a:rPr>
              <a:t>Erlangen</a:t>
            </a:r>
          </a:p>
        </p:txBody>
      </p:sp>
    </p:spTree>
    <p:extLst>
      <p:ext uri="{BB962C8B-B14F-4D97-AF65-F5344CB8AC3E}">
        <p14:creationId xmlns:p14="http://schemas.microsoft.com/office/powerpoint/2010/main" val="122904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40E4-EC87-44ED-8D9E-06427EA0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35" y="3039269"/>
            <a:ext cx="6204415" cy="779462"/>
          </a:xfrm>
        </p:spPr>
        <p:txBody>
          <a:bodyPr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760C6-EE97-4B2C-AD58-51836042F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</p:spTree>
    <p:extLst>
      <p:ext uri="{BB962C8B-B14F-4D97-AF65-F5344CB8AC3E}">
        <p14:creationId xmlns:p14="http://schemas.microsoft.com/office/powerpoint/2010/main" val="33014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3A85-DD83-4FFC-840D-3CBB5DFF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Motivation: Warum Pandas und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CEB63-D2C8-4513-81B5-FA145F5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Microsoft EXCEL ist ein bekanntes und weit verbreitetes Tools. </a:t>
            </a:r>
            <a:r>
              <a:rPr lang="de-DE" sz="1800" b="1" dirty="0"/>
              <a:t>Warum also Pandas und Python?</a:t>
            </a:r>
          </a:p>
          <a:p>
            <a:r>
              <a:rPr lang="de-DE" sz="1800" dirty="0"/>
              <a:t>Big Data: Excel Dokument ist limitiert bei ~1.000.000 Zeilen</a:t>
            </a:r>
          </a:p>
          <a:p>
            <a:r>
              <a:rPr lang="de-DE" sz="1800" dirty="0"/>
              <a:t>Reproduzierbarkeit</a:t>
            </a:r>
          </a:p>
          <a:p>
            <a:r>
              <a:rPr lang="de-DE" sz="1800" dirty="0"/>
              <a:t>Automatisierung - VBA ist kompliziert</a:t>
            </a:r>
          </a:p>
          <a:p>
            <a:r>
              <a:rPr lang="de-DE" sz="1800" dirty="0"/>
              <a:t>Volles Spektrum von Statistischen Analysen, inkl. Clustering, Maschine Learning etc.</a:t>
            </a:r>
          </a:p>
          <a:p>
            <a:endParaRPr lang="de-DE" sz="1800" b="1" dirty="0"/>
          </a:p>
          <a:p>
            <a:pPr marL="0" indent="0">
              <a:buNone/>
            </a:pPr>
            <a:r>
              <a:rPr lang="de-DE" sz="1900" b="1" dirty="0"/>
              <a:t>Ist Pandas und Python die Lösung für alle Probleme? </a:t>
            </a:r>
          </a:p>
          <a:p>
            <a:pPr marL="0" indent="0">
              <a:buNone/>
            </a:pPr>
            <a:r>
              <a:rPr lang="de-DE" sz="1900" dirty="0"/>
              <a:t>Nein, besonders bei kleine Datensets und schnellen unkomplizierten Auswertungen, die einmalig vorgenommen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D37954-F518-474B-BB17-9D50CEA24F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6150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C9DC-2412-4C9A-AD28-79031CED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Seminarziele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E198B-A7B9-49A9-9231-7C5A9A7A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in Pandas und Python</a:t>
            </a:r>
          </a:p>
          <a:p>
            <a:r>
              <a:rPr lang="de-DE" dirty="0"/>
              <a:t>Kennenlernen des interaktiven Arbeiten mit Daten in Notebooks</a:t>
            </a:r>
          </a:p>
          <a:p>
            <a:r>
              <a:rPr lang="de-DE" dirty="0"/>
              <a:t>Grundverständnis für das Aufbereiten von Datensätzen und welche Fallstricke existieren</a:t>
            </a:r>
          </a:p>
          <a:p>
            <a:r>
              <a:rPr lang="de-DE" dirty="0"/>
              <a:t>Hinweise für Anlaufstellen um das erlernte Wissen zu vertiefen</a:t>
            </a:r>
          </a:p>
          <a:p>
            <a:r>
              <a:rPr lang="de-DE" dirty="0"/>
              <a:t>Erlernen von Kenntnissen der Datenanalyse und Visualisierung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BCB028-D32A-4CF9-8F64-B63AC494BC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SEMINARZIELE</a:t>
            </a:r>
          </a:p>
        </p:txBody>
      </p:sp>
    </p:spTree>
    <p:extLst>
      <p:ext uri="{BB962C8B-B14F-4D97-AF65-F5344CB8AC3E}">
        <p14:creationId xmlns:p14="http://schemas.microsoft.com/office/powerpoint/2010/main" val="55997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8785247" y="3066941"/>
            <a:ext cx="49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1FFC8-1695-4289-A248-846A6F6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 Aufbau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56DCBA-CF46-4104-983A-13AB8B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Seminar Aufbau</a:t>
            </a:r>
          </a:p>
          <a:p>
            <a:pPr marL="285750" indent="-285750"/>
            <a:r>
              <a:rPr lang="de-DE" dirty="0"/>
              <a:t>Grundliegenende Funktionen</a:t>
            </a:r>
          </a:p>
          <a:p>
            <a:pPr marL="285750" indent="-285750"/>
            <a:r>
              <a:rPr lang="de-DE" dirty="0"/>
              <a:t>Kernfunktionalitäten - Daten Aufbereiten</a:t>
            </a:r>
          </a:p>
          <a:p>
            <a:pPr marL="285750" indent="-285750"/>
            <a:r>
              <a:rPr lang="de-DE" dirty="0"/>
              <a:t>Visualisierung und Interaktion</a:t>
            </a:r>
          </a:p>
          <a:p>
            <a:pPr marL="285750" indent="-285750"/>
            <a:r>
              <a:rPr lang="de-DE" dirty="0"/>
              <a:t>Abschlussprojekt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0B66-9E26-4FA7-B29C-42C33BF4F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235961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Aufbau der Übungseinheiten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Erklärung und Übungsphasen</a:t>
            </a:r>
          </a:p>
          <a:p>
            <a:pPr marL="0" indent="0">
              <a:buNone/>
            </a:pPr>
            <a:r>
              <a:rPr lang="de-DE" dirty="0"/>
              <a:t>Eine Seminareinheit ist geteilt in zwei Abschnitte. </a:t>
            </a:r>
          </a:p>
          <a:p>
            <a:r>
              <a:rPr lang="de-DE" dirty="0"/>
              <a:t>Im ersten Abschnitt  werden Ihnen die Grundlagen für die Übungen vermittelt. Bitte klicken Sie nicht mit!</a:t>
            </a:r>
          </a:p>
          <a:p>
            <a:r>
              <a:rPr lang="de-DE" dirty="0"/>
              <a:t>In den Übungen haben Sie Zeit die Grundlagen selber praktisch anzuwenden und zu vertiefen.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91931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Kernprinzipien und Besonderheiten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 in sogenannten Notebooks</a:t>
            </a:r>
          </a:p>
          <a:p>
            <a:r>
              <a:rPr lang="de-DE" dirty="0"/>
              <a:t>Englisch als Hauptsprache der Informationsquellen</a:t>
            </a:r>
          </a:p>
          <a:p>
            <a:r>
              <a:rPr lang="de-DE" dirty="0"/>
              <a:t>Variablennamen sind stehts auf englisch</a:t>
            </a:r>
          </a:p>
          <a:p>
            <a:r>
              <a:rPr lang="de-DE" dirty="0"/>
              <a:t>Es gibt kein klassisches Skript, sondern Sie erhalten die interaktive und kommentierte Version der Erklärung</a:t>
            </a:r>
          </a:p>
          <a:p>
            <a:r>
              <a:rPr lang="de-DE" dirty="0"/>
              <a:t>Übungen enthalten viele Zusatzaufgaben, Freiraum selber weiterzudenken</a:t>
            </a:r>
          </a:p>
          <a:p>
            <a:r>
              <a:rPr lang="de-DE" dirty="0"/>
              <a:t>Viele Links als Informationsquellen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</p:spTree>
    <p:extLst>
      <p:ext uri="{BB962C8B-B14F-4D97-AF65-F5344CB8AC3E}">
        <p14:creationId xmlns:p14="http://schemas.microsoft.com/office/powerpoint/2010/main" val="291602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Stört Sie was, unklar worauf ich hinaus will. Bitte melden Sie sich!</a:t>
            </a:r>
          </a:p>
          <a:p>
            <a:pPr marL="0" indent="0">
              <a:buNone/>
            </a:pPr>
            <a:r>
              <a:rPr lang="de-DE" sz="2000" dirty="0"/>
              <a:t>Hinweis: Dies ist ein relativ neuer Kurs. Sollten Ihnen daher etwas auffallen oder etwas unstimmig sein, sagen Sie Bescheid.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</p:spTree>
    <p:extLst>
      <p:ext uri="{BB962C8B-B14F-4D97-AF65-F5344CB8AC3E}">
        <p14:creationId xmlns:p14="http://schemas.microsoft.com/office/powerpoint/2010/main" val="27698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552</Words>
  <Application>Microsoft Office PowerPoint</Application>
  <PresentationFormat>Bildschirmpräsentation (4:3)</PresentationFormat>
  <Paragraphs>102</Paragraphs>
  <Slides>13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Roboto</vt:lpstr>
      <vt:lpstr>Arial</vt:lpstr>
      <vt:lpstr>Calibri</vt:lpstr>
      <vt:lpstr>Calibri Light</vt:lpstr>
      <vt:lpstr>Office</vt:lpstr>
      <vt:lpstr>PowerPoint-Präsentation</vt:lpstr>
      <vt:lpstr>PowerPoint-Präsentation</vt:lpstr>
      <vt:lpstr>?</vt:lpstr>
      <vt:lpstr>Motivation: Warum Pandas und Python</vt:lpstr>
      <vt:lpstr>Seminarziele</vt:lpstr>
      <vt:lpstr>Seminar Aufbau</vt:lpstr>
      <vt:lpstr>Aufbau der Übungseinheiten</vt:lpstr>
      <vt:lpstr>Kernprinzipien und Besonderheiten </vt:lpstr>
      <vt:lpstr>Zusammenarbeit</vt:lpstr>
      <vt:lpstr>Kurszeiten</vt:lpstr>
      <vt:lpstr>Installation Anaconda Enviroment</vt:lpstr>
      <vt:lpstr>Vorgehen bei der Bearbeitung unbekannter Datensätze</vt:lpstr>
      <vt:lpstr>Vorgehen bei der Bearbeitung unbekannter Datensätze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Mönch</dc:creator>
  <cp:lastModifiedBy>ZZ DO Mönch, Max (Admin)</cp:lastModifiedBy>
  <cp:revision>34</cp:revision>
  <dcterms:created xsi:type="dcterms:W3CDTF">2019-07-05T17:49:25Z</dcterms:created>
  <dcterms:modified xsi:type="dcterms:W3CDTF">2019-07-11T13:30:02Z</dcterms:modified>
</cp:coreProperties>
</file>