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6"/>
  </p:handoutMasterIdLst>
  <p:sldIdLst>
    <p:sldId id="268" r:id="rId2"/>
    <p:sldId id="256" r:id="rId3"/>
    <p:sldId id="258" r:id="rId4"/>
    <p:sldId id="287" r:id="rId5"/>
    <p:sldId id="259" r:id="rId6"/>
    <p:sldId id="262" r:id="rId7"/>
    <p:sldId id="257" r:id="rId8"/>
    <p:sldId id="263" r:id="rId9"/>
    <p:sldId id="266" r:id="rId10"/>
    <p:sldId id="261" r:id="rId11"/>
    <p:sldId id="260" r:id="rId12"/>
    <p:sldId id="264" r:id="rId13"/>
    <p:sldId id="285" r:id="rId14"/>
    <p:sldId id="275" r:id="rId15"/>
    <p:sldId id="271" r:id="rId16"/>
    <p:sldId id="288" r:id="rId17"/>
    <p:sldId id="289" r:id="rId18"/>
    <p:sldId id="290" r:id="rId19"/>
    <p:sldId id="292" r:id="rId20"/>
    <p:sldId id="291" r:id="rId21"/>
    <p:sldId id="273" r:id="rId22"/>
    <p:sldId id="276" r:id="rId23"/>
    <p:sldId id="274" r:id="rId24"/>
    <p:sldId id="265" r:id="rId25"/>
    <p:sldId id="278" r:id="rId26"/>
    <p:sldId id="284" r:id="rId27"/>
    <p:sldId id="277" r:id="rId28"/>
    <p:sldId id="281" r:id="rId29"/>
    <p:sldId id="279" r:id="rId30"/>
    <p:sldId id="283" r:id="rId31"/>
    <p:sldId id="286" r:id="rId32"/>
    <p:sldId id="269" r:id="rId33"/>
    <p:sldId id="272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13:30 </a:t>
            </a:r>
            <a:r>
              <a:rPr lang="de-DE" sz="6600" dirty="0"/>
              <a:t>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Stört </a:t>
            </a:r>
            <a:r>
              <a:rPr lang="de-DE" dirty="0"/>
              <a:t>Sie was, unklar worauf ich hinaus will. Bitte melden Sie sich</a:t>
            </a:r>
            <a:r>
              <a:rPr lang="de-DE" dirty="0" smtClean="0"/>
              <a:t>!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Ich werde nicht ungebeten helfen, daher melden Sie sich bitte selbstständig, wenn Sie Hilfe brauchen.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Kopieren Sie die Dateien auf Ihren </a:t>
            </a:r>
            <a:r>
              <a:rPr lang="de-DE" b="1" dirty="0"/>
              <a:t>Desktop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Enviroment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35" y="2550201"/>
            <a:ext cx="1255003" cy="14547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40" y="2679797"/>
            <a:ext cx="1195566" cy="119556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9" y="2876729"/>
            <a:ext cx="3848170" cy="80170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581865" y="4208763"/>
            <a:ext cx="126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Editor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3178933" y="4208763"/>
            <a:ext cx="379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Bibliothek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203288" y="4208762"/>
            <a:ext cx="157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Sprache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>
                <a:solidFill>
                  <a:srgbClr val="FFC000"/>
                </a:solidFill>
              </a:rPr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7040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33" y="2730674"/>
            <a:ext cx="3739137" cy="41009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4 Stufen des </a:t>
            </a:r>
            <a:r>
              <a:rPr lang="de-DE" sz="2000" dirty="0" err="1">
                <a:solidFill>
                  <a:srgbClr val="FF0000"/>
                </a:solidFill>
              </a:rPr>
              <a:t>FuckUps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3" y="3140765"/>
            <a:ext cx="6474314" cy="2984857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Cells -&gt; Run All</a:t>
            </a:r>
          </a:p>
          <a:p>
            <a:r>
              <a:rPr lang="de-DE" sz="3600" dirty="0"/>
              <a:t>Fehlermeldung lesen! </a:t>
            </a:r>
            <a:br>
              <a:rPr lang="de-DE" sz="3600" dirty="0"/>
            </a:br>
            <a:r>
              <a:rPr lang="de-DE" sz="2000" dirty="0"/>
              <a:t>Das wichtigste steht in der letzten Zeile ;)</a:t>
            </a:r>
            <a:endParaRPr lang="de-DE" sz="2200" dirty="0"/>
          </a:p>
          <a:p>
            <a:r>
              <a:rPr lang="de-DE" sz="3600" dirty="0"/>
              <a:t>Code überprüfen</a:t>
            </a:r>
          </a:p>
          <a:p>
            <a:r>
              <a:rPr lang="de-DE" sz="3600" i="1" dirty="0">
                <a:solidFill>
                  <a:srgbClr val="FF0000"/>
                </a:solidFill>
              </a:rPr>
              <a:t>Vorschlaghammer</a:t>
            </a:r>
            <a:r>
              <a:rPr lang="de-DE" sz="2800" i="1" dirty="0">
                <a:solidFill>
                  <a:srgbClr val="FF0000"/>
                </a:solidFill>
              </a:rPr>
              <a:t>! </a:t>
            </a:r>
            <a:br>
              <a:rPr lang="de-DE" sz="2800" i="1" dirty="0">
                <a:solidFill>
                  <a:srgbClr val="FF0000"/>
                </a:solidFill>
              </a:rPr>
            </a:br>
            <a:r>
              <a:rPr lang="de-DE" sz="2000" i="1" dirty="0"/>
              <a:t>Oder mich fragen…</a:t>
            </a:r>
            <a:endParaRPr lang="de-DE" i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  <p:pic>
        <p:nvPicPr>
          <p:cNvPr id="1026" name="Picture 2" descr="Bildergebnis für error meme">
            <a:extLst>
              <a:ext uri="{FF2B5EF4-FFF2-40B4-BE49-F238E27FC236}">
                <a16:creationId xmlns:a16="http://schemas.microsoft.com/office/drawing/2014/main" id="{C99D27EC-CD10-43FF-B5A6-794FBB96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01" y="594591"/>
            <a:ext cx="2203679" cy="23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Was ist ein </a:t>
            </a:r>
            <a:r>
              <a:rPr lang="de-DE" sz="2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genau?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Was ist </a:t>
            </a:r>
            <a:r>
              <a:rPr lang="de-DE" sz="2800" smtClean="0">
                <a:latin typeface="Roboto" panose="02000000000000000000" pitchFamily="2" charset="0"/>
                <a:ea typeface="Roboto" panose="02000000000000000000" pitchFamily="2" charset="0"/>
              </a:rPr>
              <a:t>ein Series </a:t>
            </a:r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genau?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Wiederholung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953490" y="953233"/>
            <a:ext cx="238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Filtern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39151" y="2264608"/>
            <a:ext cx="673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)]</a:t>
            </a:r>
            <a:endParaRPr lang="de-DE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1839151" y="4705790"/>
            <a:ext cx="7365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 smtClean="0"/>
              <a:t>df</a:t>
            </a:r>
            <a:r>
              <a:rPr lang="de-DE" sz="4800" dirty="0" smtClean="0"/>
              <a:t>[</a:t>
            </a:r>
            <a:r>
              <a:rPr lang="de-DE" sz="4000" dirty="0" smtClean="0"/>
              <a:t>( </a:t>
            </a:r>
            <a:r>
              <a:rPr lang="de-DE" sz="4000" dirty="0" smtClean="0">
                <a:solidFill>
                  <a:srgbClr val="00B050"/>
                </a:solidFill>
              </a:rPr>
              <a:t>FILTER1</a:t>
            </a:r>
            <a:r>
              <a:rPr lang="de-DE" sz="4000" dirty="0" smtClean="0"/>
              <a:t> ) &amp;</a:t>
            </a:r>
            <a:r>
              <a:rPr lang="de-DE" sz="4800" dirty="0" smtClean="0"/>
              <a:t> </a:t>
            </a:r>
            <a:r>
              <a:rPr lang="de-DE" sz="4000" dirty="0"/>
              <a:t>( </a:t>
            </a:r>
            <a:r>
              <a:rPr lang="de-DE" sz="4000" dirty="0" smtClean="0">
                <a:solidFill>
                  <a:srgbClr val="00B050"/>
                </a:solidFill>
              </a:rPr>
              <a:t>FILTER2</a:t>
            </a:r>
            <a:r>
              <a:rPr lang="de-DE" sz="4000" dirty="0" smtClean="0"/>
              <a:t> </a:t>
            </a:r>
            <a:r>
              <a:rPr lang="de-DE" sz="4000" dirty="0"/>
              <a:t>) </a:t>
            </a:r>
            <a:r>
              <a:rPr lang="de-DE" sz="4800" dirty="0" smtClean="0"/>
              <a:t>]</a:t>
            </a:r>
            <a:endParaRPr lang="de-DE" sz="4800" dirty="0"/>
          </a:p>
        </p:txBody>
      </p:sp>
      <p:sp>
        <p:nvSpPr>
          <p:cNvPr id="4" name="Geschweifte Klammer rechts 3"/>
          <p:cNvSpPr/>
          <p:nvPr/>
        </p:nvSpPr>
        <p:spPr>
          <a:xfrm rot="5400000">
            <a:off x="5210251" y="494470"/>
            <a:ext cx="329184" cy="5285232"/>
          </a:xfrm>
          <a:prstGeom prst="rightBrace">
            <a:avLst>
              <a:gd name="adj1" fmla="val 279444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985601" y="3404863"/>
            <a:ext cx="77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FILTER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839151" y="1930724"/>
            <a:ext cx="38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Filtern mit einem Kriterium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839151" y="4468101"/>
            <a:ext cx="38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Filtern mit mehreren Kriterium</a:t>
            </a:r>
          </a:p>
        </p:txBody>
      </p:sp>
    </p:spTree>
    <p:extLst>
      <p:ext uri="{BB962C8B-B14F-4D97-AF65-F5344CB8AC3E}">
        <p14:creationId xmlns:p14="http://schemas.microsoft.com/office/powerpoint/2010/main" val="33544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Wiederholung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953490" y="953233"/>
            <a:ext cx="238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Spalten und Zeilen</a:t>
            </a:r>
          </a:p>
        </p:txBody>
      </p:sp>
    </p:spTree>
    <p:extLst>
      <p:ext uri="{BB962C8B-B14F-4D97-AF65-F5344CB8AC3E}">
        <p14:creationId xmlns:p14="http://schemas.microsoft.com/office/powerpoint/2010/main" val="21002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Wiederholung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953490" y="953233"/>
            <a:ext cx="35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Textspalten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39151" y="3259069"/>
            <a:ext cx="673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 </a:t>
            </a:r>
            <a:r>
              <a:rPr lang="de-DE" sz="4000" dirty="0" smtClean="0">
                <a:solidFill>
                  <a:srgbClr val="00B050"/>
                </a:solidFill>
              </a:rPr>
              <a:t>`</a:t>
            </a:r>
            <a:r>
              <a:rPr lang="de-DE" sz="4000" dirty="0" err="1" smtClean="0">
                <a:solidFill>
                  <a:srgbClr val="00B050"/>
                </a:solidFill>
              </a:rPr>
              <a:t>name</a:t>
            </a:r>
            <a:r>
              <a:rPr lang="de-DE" sz="4000" dirty="0" smtClean="0">
                <a:solidFill>
                  <a:srgbClr val="00B050"/>
                </a:solidFill>
              </a:rPr>
              <a:t>` </a:t>
            </a:r>
            <a:r>
              <a:rPr lang="de-DE" sz="4000" dirty="0" smtClean="0"/>
              <a:t>].</a:t>
            </a:r>
            <a:r>
              <a:rPr lang="de-DE" sz="4000" dirty="0" err="1" smtClean="0"/>
              <a:t>str.strip</a:t>
            </a:r>
            <a:r>
              <a:rPr lang="de-DE" sz="4000" dirty="0" smtClean="0"/>
              <a:t>()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287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einem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566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[( </a:t>
            </a:r>
            <a:r>
              <a:rPr lang="de-DE" sz="5400" dirty="0" smtClean="0">
                <a:solidFill>
                  <a:srgbClr val="00B050"/>
                </a:solidFill>
              </a:rPr>
              <a:t>FILTER</a:t>
            </a:r>
            <a:r>
              <a:rPr lang="de-DE" sz="5400" dirty="0" smtClean="0"/>
              <a:t> )]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‘Spalte‘ 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89" y="4391794"/>
            <a:ext cx="673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)]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742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15833" y="545188"/>
            <a:ext cx="6204415" cy="375993"/>
          </a:xfrm>
        </p:spPr>
        <p:txBody>
          <a:bodyPr>
            <a:noAutofit/>
          </a:bodyPr>
          <a:lstStyle/>
          <a:p>
            <a:r>
              <a:rPr lang="de-DE" sz="3200" dirty="0" smtClean="0"/>
              <a:t>Filtern</a:t>
            </a:r>
            <a:endParaRPr lang="de-DE" sz="3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00467"/>
              </p:ext>
            </p:extLst>
          </p:nvPr>
        </p:nvGraphicFramePr>
        <p:xfrm>
          <a:off x="3446365" y="4506145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2</a:t>
                      </a:r>
                      <a:endParaRPr lang="de-DE" strike="sngStrik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 err="1" smtClean="0"/>
                        <a:t>Bannane</a:t>
                      </a:r>
                      <a:endParaRPr lang="de-DE" strike="sngStrik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trike="sngStrike" dirty="0" smtClean="0"/>
                        <a:t>7</a:t>
                      </a:r>
                      <a:endParaRPr lang="de-DE" strike="sngStrik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Filtern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576164" y="4321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4731"/>
              </p:ext>
            </p:extLst>
          </p:nvPr>
        </p:nvGraphicFramePr>
        <p:xfrm>
          <a:off x="4323189" y="207013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323188" y="3562118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Frucht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386695" y="593532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23189" y="1684539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</a:t>
            </a:r>
            <a:endParaRPr lang="de-DE" dirty="0"/>
          </a:p>
        </p:txBody>
      </p:sp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347081"/>
              </p:ext>
            </p:extLst>
          </p:nvPr>
        </p:nvGraphicFramePr>
        <p:xfrm>
          <a:off x="6217809" y="2053871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164515" y="3555522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177041" y="1684539"/>
            <a:ext cx="27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graphicFrame>
        <p:nvGraphicFramePr>
          <p:cNvPr id="1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29096"/>
              </p:ext>
            </p:extLst>
          </p:nvPr>
        </p:nvGraphicFramePr>
        <p:xfrm>
          <a:off x="1476590" y="4506145"/>
          <a:ext cx="1678489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476590" y="5984461"/>
            <a:ext cx="19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Series: Kriterium</a:t>
            </a:r>
            <a:endParaRPr lang="de-DE" dirty="0"/>
          </a:p>
        </p:txBody>
      </p:sp>
      <p:graphicFrame>
        <p:nvGraphicFramePr>
          <p:cNvPr id="1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19211"/>
              </p:ext>
            </p:extLst>
          </p:nvPr>
        </p:nvGraphicFramePr>
        <p:xfrm>
          <a:off x="1476590" y="2075704"/>
          <a:ext cx="258036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1476590" y="170637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graphicFrame>
        <p:nvGraphicFramePr>
          <p:cNvPr id="2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23992"/>
              </p:ext>
            </p:extLst>
          </p:nvPr>
        </p:nvGraphicFramePr>
        <p:xfrm>
          <a:off x="6258344" y="4506145"/>
          <a:ext cx="2580363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315">
                  <a:extLst>
                    <a:ext uri="{9D8B030D-6E8A-4147-A177-3AD203B41FA5}">
                      <a16:colId xmlns:a16="http://schemas.microsoft.com/office/drawing/2014/main" val="396867382"/>
                    </a:ext>
                  </a:extLst>
                </a:gridCol>
                <a:gridCol w="1367174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330165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6200525" y="5633452"/>
            <a:ext cx="16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DataFrame</a:t>
            </a:r>
            <a:r>
              <a:rPr lang="de-DE" dirty="0" smtClean="0"/>
              <a:t>: </a:t>
            </a:r>
            <a:r>
              <a:rPr lang="de-DE" dirty="0" err="1" smtClean="0"/>
              <a:t>df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86695" y="4078012"/>
            <a:ext cx="545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df</a:t>
            </a:r>
            <a:r>
              <a:rPr lang="de-DE" dirty="0" smtClean="0"/>
              <a:t>[ </a:t>
            </a:r>
            <a:r>
              <a:rPr lang="de-DE" dirty="0" err="1" smtClean="0"/>
              <a:t>df</a:t>
            </a:r>
            <a:r>
              <a:rPr lang="de-DE" dirty="0" smtClean="0"/>
              <a:t> [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‘Frucht‘ </a:t>
            </a:r>
            <a:r>
              <a:rPr lang="de-DE" dirty="0" smtClean="0"/>
              <a:t>] ==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‘Apfel‘</a:t>
            </a:r>
            <a:r>
              <a:rPr lang="de-DE" dirty="0" smtClean="0"/>
              <a:t> ]</a:t>
            </a:r>
            <a:endParaRPr lang="de-DE" dirty="0"/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2315833" y="934435"/>
            <a:ext cx="6204415" cy="375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de-DE" sz="2000" dirty="0" smtClean="0"/>
              <a:t>Aufgabe: Alle Datensätze der Frucht Apfel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321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6" grpId="0"/>
      <p:bldP spid="19" grpId="0"/>
      <p:bldP spid="21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r>
              <a:rPr lang="de-DE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Filtern mit mehr als einem  Argument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35904"/>
            <a:ext cx="65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953490" y="2480153"/>
            <a:ext cx="736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/>
              <a:t>df</a:t>
            </a:r>
            <a:r>
              <a:rPr lang="de-DE" sz="5400" dirty="0" smtClean="0"/>
              <a:t>[</a:t>
            </a:r>
            <a:r>
              <a:rPr lang="de-DE" sz="4400" dirty="0" smtClean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FILTER1</a:t>
            </a:r>
            <a:r>
              <a:rPr lang="de-DE" sz="4400" dirty="0" smtClean="0"/>
              <a:t> ) &amp;</a:t>
            </a:r>
            <a:r>
              <a:rPr lang="de-DE" sz="5400" dirty="0" smtClean="0"/>
              <a:t> </a:t>
            </a:r>
            <a:r>
              <a:rPr lang="de-DE" sz="4400" dirty="0"/>
              <a:t>( </a:t>
            </a:r>
            <a:r>
              <a:rPr lang="de-DE" sz="4400" dirty="0" smtClean="0">
                <a:solidFill>
                  <a:srgbClr val="00B050"/>
                </a:solidFill>
              </a:rPr>
              <a:t>FILTER2</a:t>
            </a:r>
            <a:r>
              <a:rPr lang="de-DE" sz="4400" dirty="0" smtClean="0"/>
              <a:t> </a:t>
            </a:r>
            <a:r>
              <a:rPr lang="de-DE" sz="4400" dirty="0"/>
              <a:t>) </a:t>
            </a:r>
            <a:r>
              <a:rPr lang="de-DE" sz="5400" dirty="0" smtClean="0"/>
              <a:t>]</a:t>
            </a:r>
            <a:endParaRPr lang="de-DE" sz="5400" dirty="0"/>
          </a:p>
        </p:txBody>
      </p:sp>
      <p:sp>
        <p:nvSpPr>
          <p:cNvPr id="10" name="Textfeld 9"/>
          <p:cNvSpPr txBox="1"/>
          <p:nvPr/>
        </p:nvSpPr>
        <p:spPr>
          <a:xfrm>
            <a:off x="1953490" y="3403483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FILTER1: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Spalte1‘ </a:t>
            </a:r>
            <a:r>
              <a:rPr lang="de-DE" sz="3200" dirty="0"/>
              <a:t>] == Kriterium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53490" y="4911588"/>
            <a:ext cx="6739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df</a:t>
            </a:r>
            <a:r>
              <a:rPr lang="de-DE" sz="4000" dirty="0" smtClean="0"/>
              <a:t>[( </a:t>
            </a:r>
            <a:r>
              <a:rPr lang="de-DE" sz="4000" dirty="0" err="1" smtClean="0">
                <a:solidFill>
                  <a:srgbClr val="00B050"/>
                </a:solidFill>
              </a:rPr>
              <a:t>df</a:t>
            </a:r>
            <a:r>
              <a:rPr lang="de-DE" sz="4000" dirty="0" smtClean="0">
                <a:solidFill>
                  <a:srgbClr val="00B050"/>
                </a:solidFill>
              </a:rPr>
              <a:t>[ ‘Spalte‘ ] == Kriterium</a:t>
            </a:r>
            <a:r>
              <a:rPr lang="de-DE" sz="4000" dirty="0" smtClean="0"/>
              <a:t> ) &amp; </a:t>
            </a:r>
            <a:r>
              <a:rPr lang="de-DE" sz="4000" dirty="0"/>
              <a:t>( </a:t>
            </a:r>
            <a:r>
              <a:rPr lang="de-DE" sz="4000" dirty="0" err="1">
                <a:solidFill>
                  <a:srgbClr val="00B050"/>
                </a:solidFill>
              </a:rPr>
              <a:t>df</a:t>
            </a:r>
            <a:r>
              <a:rPr lang="de-DE" sz="4000" dirty="0">
                <a:solidFill>
                  <a:srgbClr val="00B050"/>
                </a:solidFill>
              </a:rPr>
              <a:t>[ ‘Spalte‘ ] == Kriterium</a:t>
            </a:r>
            <a:r>
              <a:rPr lang="de-DE" sz="4000" dirty="0"/>
              <a:t> </a:t>
            </a:r>
            <a:r>
              <a:rPr lang="de-DE" sz="4000" dirty="0" smtClean="0"/>
              <a:t>)]</a:t>
            </a:r>
            <a:endParaRPr lang="de-DE" sz="40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53490" y="3820325"/>
            <a:ext cx="657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B050"/>
                </a:solidFill>
              </a:rPr>
              <a:t>FILTER2:</a:t>
            </a:r>
            <a:r>
              <a:rPr lang="de-DE" sz="3200" dirty="0" smtClean="0"/>
              <a:t> </a:t>
            </a:r>
            <a:r>
              <a:rPr lang="de-DE" sz="3200" dirty="0" err="1"/>
              <a:t>df</a:t>
            </a:r>
            <a:r>
              <a:rPr lang="de-DE" sz="3200" dirty="0"/>
              <a:t>[ ‘</a:t>
            </a:r>
            <a:r>
              <a:rPr lang="de-DE" sz="3200" dirty="0" smtClean="0"/>
              <a:t>Spalte2‘ </a:t>
            </a:r>
            <a:r>
              <a:rPr lang="de-DE" sz="3200" dirty="0"/>
              <a:t>] == Kriterium </a:t>
            </a:r>
          </a:p>
        </p:txBody>
      </p:sp>
    </p:spTree>
    <p:extLst>
      <p:ext uri="{BB962C8B-B14F-4D97-AF65-F5344CB8AC3E}">
        <p14:creationId xmlns:p14="http://schemas.microsoft.com/office/powerpoint/2010/main" val="3172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 Keys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94524"/>
              </p:ext>
            </p:extLst>
          </p:nvPr>
        </p:nvGraphicFramePr>
        <p:xfrm>
          <a:off x="1463447" y="4155024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12598"/>
              </p:ext>
            </p:extLst>
          </p:nvPr>
        </p:nvGraphicFramePr>
        <p:xfrm>
          <a:off x="1463446" y="2150115"/>
          <a:ext cx="2206931" cy="1478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5786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86099299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</a:tbl>
          </a:graphicData>
        </a:graphic>
      </p:graphicFrame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90025"/>
              </p:ext>
            </p:extLst>
          </p:nvPr>
        </p:nvGraphicFramePr>
        <p:xfrm>
          <a:off x="5569383" y="2876729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  <p:cxnSp>
        <p:nvCxnSpPr>
          <p:cNvPr id="13" name="Gerader Verbinder 12"/>
          <p:cNvCxnSpPr>
            <a:stCxn id="10" idx="3"/>
            <a:endCxn id="18" idx="1"/>
          </p:cNvCxnSpPr>
          <p:nvPr/>
        </p:nvCxnSpPr>
        <p:spPr>
          <a:xfrm>
            <a:off x="3670377" y="2889255"/>
            <a:ext cx="784314" cy="9120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3"/>
            <a:endCxn id="18" idx="1"/>
          </p:cNvCxnSpPr>
          <p:nvPr/>
        </p:nvCxnSpPr>
        <p:spPr>
          <a:xfrm flipV="1">
            <a:off x="3670378" y="3801289"/>
            <a:ext cx="784313" cy="10928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2038"/>
              </p:ext>
            </p:extLst>
          </p:nvPr>
        </p:nvGraphicFramePr>
        <p:xfrm>
          <a:off x="4454691" y="2876729"/>
          <a:ext cx="330376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2889903111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1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63705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>
            <a:endCxn id="12" idx="1"/>
          </p:cNvCxnSpPr>
          <p:nvPr/>
        </p:nvCxnSpPr>
        <p:spPr>
          <a:xfrm>
            <a:off x="4785067" y="3801289"/>
            <a:ext cx="7843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JOINS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156559" y="2755726"/>
            <a:ext cx="1791222" cy="17912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373671" y="2755726"/>
            <a:ext cx="1791222" cy="179122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68460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Datensätze von A und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>
          <a:xfrm>
            <a:off x="3285805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068694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3572861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OUTER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780594" y="4879007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von A und B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707521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17326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12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056209"/>
              </p:ext>
            </p:extLst>
          </p:nvPr>
        </p:nvGraphicFramePr>
        <p:xfrm>
          <a:off x="5586608" y="2711836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INNER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3217868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2000757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3504924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712657" y="4879007"/>
            <a:ext cx="36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die sowohl in </a:t>
            </a:r>
          </a:p>
          <a:p>
            <a:pPr algn="ctr"/>
            <a:r>
              <a:rPr lang="de-DE" dirty="0" smtClean="0"/>
              <a:t>A und B vorkommen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639584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49389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05481"/>
              </p:ext>
            </p:extLst>
          </p:nvPr>
        </p:nvGraphicFramePr>
        <p:xfrm>
          <a:off x="5586608" y="2711836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Pfirsich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 - -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 - -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Grün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LEFT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3293959" y="299763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076848" y="275572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3581015" y="275572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788748" y="487900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A und die Datensätze aus B, deren Schlüssel auch in A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715675" y="326661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25480" y="326661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376608"/>
              </p:ext>
            </p:extLst>
          </p:nvPr>
        </p:nvGraphicFramePr>
        <p:xfrm>
          <a:off x="5586608" y="2711836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Pfirsich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 - -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Grün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RIGHT JOIN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3283706" y="301226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066595" y="277035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3570762" y="277035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778495" y="4893637"/>
            <a:ext cx="36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Alle Datensätze aus B und die Datensätze aus A, deren Schlüssel auch in B existiert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705422" y="328124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15227" y="328124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1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26025"/>
              </p:ext>
            </p:extLst>
          </p:nvPr>
        </p:nvGraphicFramePr>
        <p:xfrm>
          <a:off x="5586608" y="2711836"/>
          <a:ext cx="3075570" cy="184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0376">
                  <a:extLst>
                    <a:ext uri="{9D8B030D-6E8A-4147-A177-3AD203B41FA5}">
                      <a16:colId xmlns:a16="http://schemas.microsoft.com/office/drawing/2014/main" val="1732597819"/>
                    </a:ext>
                  </a:extLst>
                </a:gridCol>
                <a:gridCol w="1311549">
                  <a:extLst>
                    <a:ext uri="{9D8B030D-6E8A-4147-A177-3AD203B41FA5}">
                      <a16:colId xmlns:a16="http://schemas.microsoft.com/office/drawing/2014/main" val="3524463896"/>
                    </a:ext>
                  </a:extLst>
                </a:gridCol>
                <a:gridCol w="1433645">
                  <a:extLst>
                    <a:ext uri="{9D8B030D-6E8A-4147-A177-3AD203B41FA5}">
                      <a16:colId xmlns:a16="http://schemas.microsoft.com/office/drawing/2014/main" val="3918799779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Frucht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Farbe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Pfirsich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- - -</a:t>
                      </a:r>
                      <a:endParaRPr lang="de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Bannane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Gelb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Apfel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Rot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 -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Grün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7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r>
              <a:rPr lang="de-DE" dirty="0" smtClean="0"/>
              <a:t> Zusammenfassung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>
          <a:xfrm>
            <a:off x="3028755" y="1452298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811644" y="1210389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3315811" y="1210389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450471" y="1721279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60276" y="1721278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6706970" y="1452298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5489859" y="1210389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6994026" y="1210389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28686" y="1721279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338491" y="1721278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ihandform 14"/>
          <p:cNvSpPr/>
          <p:nvPr/>
        </p:nvSpPr>
        <p:spPr>
          <a:xfrm>
            <a:off x="2955392" y="426008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738281" y="401817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3242448" y="401817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77108" y="452906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86913" y="452906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ihandform 19"/>
          <p:cNvSpPr/>
          <p:nvPr/>
        </p:nvSpPr>
        <p:spPr>
          <a:xfrm>
            <a:off x="6724127" y="4260085"/>
            <a:ext cx="574110" cy="1307404"/>
          </a:xfrm>
          <a:custGeom>
            <a:avLst/>
            <a:gdLst>
              <a:gd name="connsiteX0" fmla="*/ 287055 w 574110"/>
              <a:gd name="connsiteY0" fmla="*/ 0 h 1307404"/>
              <a:gd name="connsiteX1" fmla="*/ 311791 w 574110"/>
              <a:gd name="connsiteY1" fmla="*/ 20409 h 1307404"/>
              <a:gd name="connsiteX2" fmla="*/ 574110 w 574110"/>
              <a:gd name="connsiteY2" fmla="*/ 653702 h 1307404"/>
              <a:gd name="connsiteX3" fmla="*/ 311791 w 574110"/>
              <a:gd name="connsiteY3" fmla="*/ 1286995 h 1307404"/>
              <a:gd name="connsiteX4" fmla="*/ 287055 w 574110"/>
              <a:gd name="connsiteY4" fmla="*/ 1307404 h 1307404"/>
              <a:gd name="connsiteX5" fmla="*/ 262319 w 574110"/>
              <a:gd name="connsiteY5" fmla="*/ 1286995 h 1307404"/>
              <a:gd name="connsiteX6" fmla="*/ 0 w 574110"/>
              <a:gd name="connsiteY6" fmla="*/ 653702 h 1307404"/>
              <a:gd name="connsiteX7" fmla="*/ 262319 w 574110"/>
              <a:gd name="connsiteY7" fmla="*/ 20409 h 1307404"/>
              <a:gd name="connsiteX8" fmla="*/ 287055 w 574110"/>
              <a:gd name="connsiteY8" fmla="*/ 0 h 13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110" h="1307404">
                <a:moveTo>
                  <a:pt x="287055" y="0"/>
                </a:moveTo>
                <a:lnTo>
                  <a:pt x="311791" y="20409"/>
                </a:lnTo>
                <a:cubicBezTo>
                  <a:pt x="473865" y="182483"/>
                  <a:pt x="574110" y="406386"/>
                  <a:pt x="574110" y="653702"/>
                </a:cubicBezTo>
                <a:cubicBezTo>
                  <a:pt x="574110" y="901018"/>
                  <a:pt x="473865" y="1124921"/>
                  <a:pt x="311791" y="1286995"/>
                </a:cubicBezTo>
                <a:lnTo>
                  <a:pt x="287055" y="1307404"/>
                </a:lnTo>
                <a:lnTo>
                  <a:pt x="262319" y="1286995"/>
                </a:lnTo>
                <a:cubicBezTo>
                  <a:pt x="100245" y="1124921"/>
                  <a:pt x="0" y="901018"/>
                  <a:pt x="0" y="653702"/>
                </a:cubicBezTo>
                <a:cubicBezTo>
                  <a:pt x="0" y="406386"/>
                  <a:pt x="100245" y="182483"/>
                  <a:pt x="262319" y="20409"/>
                </a:cubicBezTo>
                <a:lnTo>
                  <a:pt x="287055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5507016" y="4018176"/>
            <a:ext cx="1504167" cy="1791222"/>
          </a:xfrm>
          <a:custGeom>
            <a:avLst/>
            <a:gdLst>
              <a:gd name="connsiteX0" fmla="*/ 895611 w 1504167"/>
              <a:gd name="connsiteY0" fmla="*/ 0 h 1791222"/>
              <a:gd name="connsiteX1" fmla="*/ 1396355 w 1504167"/>
              <a:gd name="connsiteY1" fmla="*/ 152956 h 1791222"/>
              <a:gd name="connsiteX2" fmla="*/ 1504167 w 1504167"/>
              <a:gd name="connsiteY2" fmla="*/ 241909 h 1791222"/>
              <a:gd name="connsiteX3" fmla="*/ 1479431 w 1504167"/>
              <a:gd name="connsiteY3" fmla="*/ 262318 h 1791222"/>
              <a:gd name="connsiteX4" fmla="*/ 1217112 w 1504167"/>
              <a:gd name="connsiteY4" fmla="*/ 895611 h 1791222"/>
              <a:gd name="connsiteX5" fmla="*/ 1479431 w 1504167"/>
              <a:gd name="connsiteY5" fmla="*/ 1528904 h 1791222"/>
              <a:gd name="connsiteX6" fmla="*/ 1504167 w 1504167"/>
              <a:gd name="connsiteY6" fmla="*/ 1549313 h 1791222"/>
              <a:gd name="connsiteX7" fmla="*/ 1396355 w 1504167"/>
              <a:gd name="connsiteY7" fmla="*/ 1638266 h 1791222"/>
              <a:gd name="connsiteX8" fmla="*/ 895611 w 1504167"/>
              <a:gd name="connsiteY8" fmla="*/ 1791222 h 1791222"/>
              <a:gd name="connsiteX9" fmla="*/ 0 w 1504167"/>
              <a:gd name="connsiteY9" fmla="*/ 895611 h 1791222"/>
              <a:gd name="connsiteX10" fmla="*/ 895611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895611" y="0"/>
                </a:moveTo>
                <a:cubicBezTo>
                  <a:pt x="1081098" y="0"/>
                  <a:pt x="1253415" y="56388"/>
                  <a:pt x="1396355" y="152956"/>
                </a:cubicBezTo>
                <a:lnTo>
                  <a:pt x="1504167" y="241909"/>
                </a:lnTo>
                <a:lnTo>
                  <a:pt x="1479431" y="262318"/>
                </a:lnTo>
                <a:cubicBezTo>
                  <a:pt x="1317357" y="424392"/>
                  <a:pt x="1217112" y="648295"/>
                  <a:pt x="1217112" y="895611"/>
                </a:cubicBezTo>
                <a:cubicBezTo>
                  <a:pt x="1217112" y="1142927"/>
                  <a:pt x="1317357" y="1366830"/>
                  <a:pt x="1479431" y="1528904"/>
                </a:cubicBezTo>
                <a:lnTo>
                  <a:pt x="1504167" y="1549313"/>
                </a:lnTo>
                <a:lnTo>
                  <a:pt x="1396355" y="1638266"/>
                </a:lnTo>
                <a:cubicBezTo>
                  <a:pt x="1253415" y="1734835"/>
                  <a:pt x="1081098" y="1791222"/>
                  <a:pt x="895611" y="1791222"/>
                </a:cubicBezTo>
                <a:cubicBezTo>
                  <a:pt x="400979" y="1791222"/>
                  <a:pt x="0" y="1390243"/>
                  <a:pt x="0" y="895611"/>
                </a:cubicBezTo>
                <a:cubicBezTo>
                  <a:pt x="0" y="400979"/>
                  <a:pt x="400979" y="0"/>
                  <a:pt x="895611" y="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7011183" y="4018176"/>
            <a:ext cx="1504167" cy="1791222"/>
          </a:xfrm>
          <a:custGeom>
            <a:avLst/>
            <a:gdLst>
              <a:gd name="connsiteX0" fmla="*/ 608556 w 1504167"/>
              <a:gd name="connsiteY0" fmla="*/ 0 h 1791222"/>
              <a:gd name="connsiteX1" fmla="*/ 1504167 w 1504167"/>
              <a:gd name="connsiteY1" fmla="*/ 895611 h 1791222"/>
              <a:gd name="connsiteX2" fmla="*/ 608556 w 1504167"/>
              <a:gd name="connsiteY2" fmla="*/ 1791222 h 1791222"/>
              <a:gd name="connsiteX3" fmla="*/ 107812 w 1504167"/>
              <a:gd name="connsiteY3" fmla="*/ 1638266 h 1791222"/>
              <a:gd name="connsiteX4" fmla="*/ 0 w 1504167"/>
              <a:gd name="connsiteY4" fmla="*/ 1549313 h 1791222"/>
              <a:gd name="connsiteX5" fmla="*/ 24736 w 1504167"/>
              <a:gd name="connsiteY5" fmla="*/ 1528904 h 1791222"/>
              <a:gd name="connsiteX6" fmla="*/ 287055 w 1504167"/>
              <a:gd name="connsiteY6" fmla="*/ 895611 h 1791222"/>
              <a:gd name="connsiteX7" fmla="*/ 24736 w 1504167"/>
              <a:gd name="connsiteY7" fmla="*/ 262318 h 1791222"/>
              <a:gd name="connsiteX8" fmla="*/ 0 w 1504167"/>
              <a:gd name="connsiteY8" fmla="*/ 241909 h 1791222"/>
              <a:gd name="connsiteX9" fmla="*/ 107812 w 1504167"/>
              <a:gd name="connsiteY9" fmla="*/ 152956 h 1791222"/>
              <a:gd name="connsiteX10" fmla="*/ 608556 w 1504167"/>
              <a:gd name="connsiteY10" fmla="*/ 0 h 179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4167" h="1791222">
                <a:moveTo>
                  <a:pt x="608556" y="0"/>
                </a:moveTo>
                <a:cubicBezTo>
                  <a:pt x="1103188" y="0"/>
                  <a:pt x="1504167" y="400979"/>
                  <a:pt x="1504167" y="895611"/>
                </a:cubicBezTo>
                <a:cubicBezTo>
                  <a:pt x="1504167" y="1390243"/>
                  <a:pt x="1103188" y="1791222"/>
                  <a:pt x="608556" y="1791222"/>
                </a:cubicBezTo>
                <a:cubicBezTo>
                  <a:pt x="423069" y="1791222"/>
                  <a:pt x="250752" y="1734835"/>
                  <a:pt x="107812" y="1638266"/>
                </a:cubicBezTo>
                <a:lnTo>
                  <a:pt x="0" y="1549313"/>
                </a:lnTo>
                <a:lnTo>
                  <a:pt x="24736" y="1528904"/>
                </a:lnTo>
                <a:cubicBezTo>
                  <a:pt x="186810" y="1366830"/>
                  <a:pt x="287055" y="1142927"/>
                  <a:pt x="287055" y="895611"/>
                </a:cubicBezTo>
                <a:cubicBezTo>
                  <a:pt x="287055" y="648295"/>
                  <a:pt x="186810" y="424392"/>
                  <a:pt x="24736" y="262318"/>
                </a:cubicBezTo>
                <a:lnTo>
                  <a:pt x="0" y="241909"/>
                </a:lnTo>
                <a:lnTo>
                  <a:pt x="107812" y="152956"/>
                </a:lnTo>
                <a:cubicBezTo>
                  <a:pt x="250752" y="56388"/>
                  <a:pt x="423069" y="0"/>
                  <a:pt x="608556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145843" y="4529066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355648" y="4529065"/>
            <a:ext cx="47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52BF7-1175-4270-B27F-F6C188C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1EFC5-77DA-4471-B143-7B51A692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Installieren Sie sich die benötigte Software</a:t>
            </a:r>
          </a:p>
          <a:p>
            <a:r>
              <a:rPr lang="de-DE" dirty="0"/>
              <a:t>Schließen Sie alle Zusatzübungen ab</a:t>
            </a:r>
          </a:p>
          <a:p>
            <a:r>
              <a:rPr lang="de-DE" dirty="0"/>
              <a:t>Die Abschlussübung dient als gute Wiederholung und als kleiner Ausblick</a:t>
            </a:r>
          </a:p>
          <a:p>
            <a:r>
              <a:rPr lang="de-DE" dirty="0"/>
              <a:t>Vertiefen Sie ihr Wissen zum Beispiel durch Seiten wie </a:t>
            </a:r>
            <a:r>
              <a:rPr lang="de-DE" dirty="0">
                <a:hlinkClick r:id="rId2"/>
              </a:rPr>
              <a:t>www.kaggle.com</a:t>
            </a:r>
            <a:endParaRPr lang="de-DE" dirty="0"/>
          </a:p>
          <a:p>
            <a:r>
              <a:rPr lang="de-DE" dirty="0"/>
              <a:t>Übung, Übung, Übung….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62BF6-BFAD-4C70-B19B-5DA96CCD8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98563-F11E-45D1-A67A-01D9B38F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A1E63-F823-45D7-92BA-7654FEC35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DB2A6F-4531-46D0-8DC7-3851A1C76A4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Notebooks als Skript</a:t>
            </a:r>
          </a:p>
          <a:p>
            <a:r>
              <a:rPr lang="de-DE" dirty="0"/>
              <a:t>Allgemein Arbeiten mit dem </a:t>
            </a:r>
            <a:r>
              <a:rPr lang="de-DE" dirty="0" smtClean="0"/>
              <a:t>Notebook</a:t>
            </a:r>
          </a:p>
          <a:p>
            <a:endParaRPr lang="de-DE" dirty="0"/>
          </a:p>
          <a:p>
            <a:r>
              <a:rPr lang="de-DE" dirty="0" smtClean="0"/>
              <a:t>Was </a:t>
            </a:r>
            <a:r>
              <a:rPr lang="de-DE" dirty="0"/>
              <a:t>fandet ihr besonders interessant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Was hat euch gestört/nicht so </a:t>
            </a:r>
            <a:r>
              <a:rPr lang="de-DE" smtClean="0"/>
              <a:t>gut gefallen?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war die Stoffmenge?</a:t>
            </a:r>
          </a:p>
          <a:p>
            <a:r>
              <a:rPr lang="de-DE" dirty="0"/>
              <a:t>Welches Thema hättet ihr gerne noch behandelt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Vielen Danke!</a:t>
            </a:r>
          </a:p>
        </p:txBody>
      </p:sp>
    </p:spTree>
    <p:extLst>
      <p:ext uri="{BB962C8B-B14F-4D97-AF65-F5344CB8AC3E}">
        <p14:creationId xmlns:p14="http://schemas.microsoft.com/office/powerpoint/2010/main" val="37952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91" y="1350823"/>
            <a:ext cx="6697662" cy="4352925"/>
          </a:xfrm>
        </p:spPr>
      </p:pic>
    </p:spTree>
    <p:extLst>
      <p:ext uri="{BB962C8B-B14F-4D97-AF65-F5344CB8AC3E}">
        <p14:creationId xmlns:p14="http://schemas.microsoft.com/office/powerpoint/2010/main" val="1018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sz="1800" dirty="0"/>
              <a:t>Kennenlernen des interaktiven Arbeiten mit Daten 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Notebooks</a:t>
            </a:r>
          </a:p>
          <a:p>
            <a:r>
              <a:rPr lang="de-DE" dirty="0">
                <a:solidFill>
                  <a:srgbClr val="FFC000"/>
                </a:solidFill>
              </a:rPr>
              <a:t>Grundverständnis</a:t>
            </a:r>
            <a:r>
              <a:rPr lang="de-DE" dirty="0"/>
              <a:t> </a:t>
            </a:r>
            <a:r>
              <a:rPr lang="de-DE" sz="1800" dirty="0"/>
              <a:t>für das Aufbereiten von Datensätzen und welche </a:t>
            </a:r>
            <a:r>
              <a:rPr lang="de-DE" dirty="0">
                <a:solidFill>
                  <a:srgbClr val="FFC000"/>
                </a:solidFill>
              </a:rPr>
              <a:t>Fallstricke</a:t>
            </a:r>
            <a:r>
              <a:rPr lang="de-DE" sz="1800" dirty="0"/>
              <a:t> existieren</a:t>
            </a:r>
          </a:p>
          <a:p>
            <a:r>
              <a:rPr lang="de-DE" sz="1800" dirty="0"/>
              <a:t>Hinweise für Anlaufstellen um das erlernte </a:t>
            </a:r>
            <a:r>
              <a:rPr lang="de-DE" dirty="0">
                <a:solidFill>
                  <a:srgbClr val="FFC000"/>
                </a:solidFill>
              </a:rPr>
              <a:t>Wissen zu vertiefen</a:t>
            </a:r>
          </a:p>
          <a:p>
            <a:r>
              <a:rPr lang="de-DE" sz="1800" dirty="0"/>
              <a:t>Erlernen von Kenntnissen der Datenanalyse und </a:t>
            </a:r>
            <a:r>
              <a:rPr lang="de-DE" dirty="0">
                <a:solidFill>
                  <a:srgbClr val="FFC000"/>
                </a:solidFill>
              </a:rPr>
              <a:t>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1128</Words>
  <Application>Microsoft Office PowerPoint</Application>
  <PresentationFormat>Bildschirmpräsentation (4:3)</PresentationFormat>
  <Paragraphs>365</Paragraphs>
  <Slides>34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?</vt:lpstr>
      <vt:lpstr>PowerPoint-Präsentation</vt:lpstr>
      <vt:lpstr>Motivation: Warum Pandas und Python</vt:lpstr>
      <vt:lpstr>Seminarziele</vt:lpstr>
      <vt:lpstr>Seminar Aufbau</vt:lpstr>
      <vt:lpstr>Aufbau der Übungseinheiten</vt:lpstr>
      <vt:lpstr>Kernprinzipien und Besonderheiten </vt:lpstr>
      <vt:lpstr>Zusammenarbeit</vt:lpstr>
      <vt:lpstr>Kurszeiten</vt:lpstr>
      <vt:lpstr>Installation Anaconda Enviroment</vt:lpstr>
      <vt:lpstr>Jupyter Enviroment</vt:lpstr>
      <vt:lpstr>Seminar Aufbau</vt:lpstr>
      <vt:lpstr>4 Stufen des FuckUps</vt:lpstr>
      <vt:lpstr>Was ist ein DataFrame genau?</vt:lpstr>
      <vt:lpstr>Was ist ein Series genau?</vt:lpstr>
      <vt:lpstr>Wiederholung</vt:lpstr>
      <vt:lpstr>Wiederholung</vt:lpstr>
      <vt:lpstr>Wiederholung</vt:lpstr>
      <vt:lpstr>Filtern mit einem Argument</vt:lpstr>
      <vt:lpstr>Filtern</vt:lpstr>
      <vt:lpstr>Filtern mit mehr als einem  Argument</vt:lpstr>
      <vt:lpstr>Vorgehen bei der Bearbeitung unbekannter Datensätze</vt:lpstr>
      <vt:lpstr>JOINS Keys</vt:lpstr>
      <vt:lpstr>JOINS</vt:lpstr>
      <vt:lpstr>OUTER JOIN</vt:lpstr>
      <vt:lpstr>INNER JOIN</vt:lpstr>
      <vt:lpstr>LEFT JOIN</vt:lpstr>
      <vt:lpstr>RIGHT JOIN</vt:lpstr>
      <vt:lpstr>PowerPoint-Präsentation</vt:lpstr>
      <vt:lpstr>Vorgehen bei der Bearbeitung unbekannter Datensätze</vt:lpstr>
      <vt:lpstr>Wie geht es weiter?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ZZ DO Mönch, Max (Admin)</cp:lastModifiedBy>
  <cp:revision>85</cp:revision>
  <dcterms:created xsi:type="dcterms:W3CDTF">2019-07-05T17:49:25Z</dcterms:created>
  <dcterms:modified xsi:type="dcterms:W3CDTF">2019-10-29T07:33:04Z</dcterms:modified>
</cp:coreProperties>
</file>