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lay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7jpQxp7vGAr6wBU1/JENCFr/w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hyperlink" Target="mailto:ch.lazcano@profesor.duoc.c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adros de cubos blancos en un formato de escalera blanca" id="86" name="Google Shape;86;p1"/>
          <p:cNvPicPr preferRelativeResize="0"/>
          <p:nvPr/>
        </p:nvPicPr>
        <p:blipFill rotWithShape="1">
          <a:blip r:embed="rId3">
            <a:alphaModFix amt="60000"/>
          </a:blip>
          <a:srcRect b="0" l="0" r="0" t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type="ctrTitle"/>
          </p:nvPr>
        </p:nvSpPr>
        <p:spPr>
          <a:xfrm>
            <a:off x="1198181" y="1122363"/>
            <a:ext cx="9795637" cy="2220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lay"/>
              <a:buNone/>
            </a:pPr>
            <a:r>
              <a:rPr lang="en-US" sz="5200">
                <a:solidFill>
                  <a:srgbClr val="FFFFFF"/>
                </a:solidFill>
              </a:rPr>
              <a:t>Vision Agil Del Producto - cubo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198181" y="3514853"/>
            <a:ext cx="9795637" cy="205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0" i="0" lang="en-US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Docente Instructor : Christian Lazcano - </a:t>
            </a:r>
            <a:r>
              <a:rPr b="0" i="0" lang="en-US" u="sng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ch.lazcano@profesor.duoc.cl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0" i="0" lang="en-US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Integrantes: Isaac Monsalve, Benjamin Lopez, Tomás Astudillo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Diagrama de caso de uso</a:t>
            </a:r>
            <a:endParaRPr/>
          </a:p>
        </p:txBody>
      </p:sp>
      <p:pic>
        <p:nvPicPr>
          <p:cNvPr descr="Diagrama&#10;&#10;Descripción generada automáticamente" id="228" name="Google Shape;22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8606" y="373626"/>
            <a:ext cx="8082117" cy="626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"/>
              <a:buNone/>
            </a:pPr>
            <a:r>
              <a:rPr lang="en-US" sz="3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MER (Modelo de datos)</a:t>
            </a:r>
            <a:endParaRPr/>
          </a:p>
        </p:txBody>
      </p:sp>
      <p:pic>
        <p:nvPicPr>
          <p:cNvPr descr="Imagen que contiene Interfaz de usuario gráfica&#10;&#10;Descripción generada automáticamente" id="235" name="Google Shape;23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7804" y="643466"/>
            <a:ext cx="6946774" cy="556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1136397" y="502020"/>
            <a:ext cx="5323715" cy="164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Problema</a:t>
            </a:r>
            <a:endParaRPr sz="40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144925" y="2405900"/>
            <a:ext cx="59310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20"/>
              <a:t>Causa:</a:t>
            </a:r>
            <a:endParaRPr b="1" sz="19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Ausencia de un canales que permitan apoyar en el proceso de adopción de mascotas  o animales en plataformas de internet.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Los procesos manuales son lentos o poco eficientes.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20"/>
              <a:t>Problema: </a:t>
            </a:r>
            <a:endParaRPr b="1" sz="19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5">
                <a:solidFill>
                  <a:schemeClr val="accent4"/>
                </a:solidFill>
              </a:rPr>
              <a:t>No se dispone de un proceso eficiente para la adopción de mascotas para los</a:t>
            </a:r>
            <a:r>
              <a:rPr lang="en-US" sz="2205">
                <a:solidFill>
                  <a:schemeClr val="accent4"/>
                </a:solidFill>
              </a:rPr>
              <a:t> refugios u organizaciones protectoras de animales.</a:t>
            </a:r>
            <a:endParaRPr sz="2205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20"/>
              <a:t>Efecto:</a:t>
            </a:r>
            <a:endParaRPr b="1" sz="19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Sobrepobalción: </a:t>
            </a:r>
            <a:r>
              <a:rPr lang="en-US" sz="1600"/>
              <a:t>Los refugios empiezan a no poder costearse el mantenimiento de las mascotas. Causando pérdida de dinero.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Muchas mascotas quedan en los refugios y no son adoptados nunca.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" name="Google Shape;96;p2"/>
          <p:cNvSpPr/>
          <p:nvPr/>
        </p:nvSpPr>
        <p:spPr>
          <a:xfrm flipH="1" rot="10800000">
            <a:off x="8123333" y="-5"/>
            <a:ext cx="4092521" cy="6858000"/>
          </a:xfrm>
          <a:prstGeom prst="rect">
            <a:avLst/>
          </a:prstGeom>
          <a:gradFill>
            <a:gsLst>
              <a:gs pos="0">
                <a:srgbClr val="000000">
                  <a:alpha val="93725"/>
                </a:srgbClr>
              </a:gs>
              <a:gs pos="8000">
                <a:srgbClr val="000000">
                  <a:alpha val="93725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flipH="1" rot="10800000">
            <a:off x="8123333" y="-2"/>
            <a:ext cx="4092521" cy="6400369"/>
          </a:xfrm>
          <a:prstGeom prst="rect">
            <a:avLst/>
          </a:prstGeom>
          <a:gradFill>
            <a:gsLst>
              <a:gs pos="0">
                <a:srgbClr val="0A3041">
                  <a:alpha val="0"/>
                </a:srgbClr>
              </a:gs>
              <a:gs pos="31000">
                <a:srgbClr val="0A3041">
                  <a:alpha val="0"/>
                </a:srgbClr>
              </a:gs>
              <a:gs pos="100000">
                <a:srgbClr val="0A3041">
                  <a:alpha val="25882"/>
                </a:srgbClr>
              </a:gs>
            </a:gsLst>
            <a:lin ang="1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flipH="1" rot="10800000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72000">
                <a:srgbClr val="000000">
                  <a:alpha val="20784"/>
                </a:srgbClr>
              </a:gs>
              <a:gs pos="100000">
                <a:srgbClr val="000000">
                  <a:alpha val="20784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 flipH="1" rot="10800000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93000">
                <a:srgbClr val="000000">
                  <a:alpha val="28627"/>
                </a:srgbClr>
              </a:gs>
              <a:gs pos="100000">
                <a:srgbClr val="000000">
                  <a:alpha val="2862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ma&#10;&#10;Descripción generada automáticamente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967" y="2141656"/>
            <a:ext cx="4170530" cy="260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Insight</a:t>
            </a:r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sp>
          <p:nvSpPr>
            <p:cNvPr id="107" name="Google Shape;107;p3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Nuestra necesidad principal es desarrollar una solución que p</a:t>
              </a:r>
              <a:r>
                <a:rPr lang="en-US" sz="2100">
                  <a:solidFill>
                    <a:schemeClr val="dk1"/>
                  </a:solidFill>
                </a:rPr>
                <a:t>ermita a las personas</a:t>
              </a: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visitar y/o adoptar mascotas. </a:t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Las necesidades secundarias son: crear un método para realizar el papeleo en forma digital, agregar un método de pago y </a:t>
              </a:r>
              <a:r>
                <a:rPr lang="en-US" sz="2100">
                  <a:solidFill>
                    <a:schemeClr val="dk1"/>
                  </a:solidFill>
                </a:rPr>
                <a:t>registro de</a:t>
              </a: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donaciones, creación de cuenta. </a:t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 tipo de solución es poder digitalizar </a:t>
              </a:r>
              <a:r>
                <a:rPr lang="en-US" sz="2100">
                  <a:solidFill>
                    <a:schemeClr val="dk1"/>
                  </a:solidFill>
                </a:rPr>
                <a:t>un</a:t>
              </a: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proceso para atraer a las </a:t>
              </a:r>
              <a:r>
                <a:rPr lang="en-US" sz="2100">
                  <a:solidFill>
                    <a:schemeClr val="dk1"/>
                  </a:solidFill>
                </a:rPr>
                <a:t>personas</a:t>
              </a: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34901"/>
          </a:schemeClr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2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422900" y="948519"/>
            <a:ext cx="3835202" cy="4976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Que hace el sistema</a:t>
            </a:r>
            <a:endParaRPr/>
          </a:p>
        </p:txBody>
      </p:sp>
      <p:cxnSp>
        <p:nvCxnSpPr>
          <p:cNvPr id="127" name="Google Shape;127;p4"/>
          <p:cNvCxnSpPr/>
          <p:nvPr/>
        </p:nvCxnSpPr>
        <p:spPr>
          <a:xfrm rot="10800000">
            <a:off x="11365990" y="5610"/>
            <a:ext cx="0" cy="6858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4"/>
          <p:cNvCxnSpPr/>
          <p:nvPr/>
        </p:nvCxnSpPr>
        <p:spPr>
          <a:xfrm>
            <a:off x="0" y="6118001"/>
            <a:ext cx="12192000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29" name="Google Shape;129;p4"/>
          <p:cNvGrpSpPr/>
          <p:nvPr/>
        </p:nvGrpSpPr>
        <p:grpSpPr>
          <a:xfrm>
            <a:off x="5384817" y="753026"/>
            <a:ext cx="5381354" cy="5381354"/>
            <a:chOff x="710458" y="0"/>
            <a:chExt cx="5381354" cy="5381354"/>
          </a:xfrm>
        </p:grpSpPr>
        <p:sp>
          <p:nvSpPr>
            <p:cNvPr id="130" name="Google Shape;130;p4"/>
            <p:cNvSpPr/>
            <p:nvPr/>
          </p:nvSpPr>
          <p:spPr>
            <a:xfrm>
              <a:off x="710458" y="0"/>
              <a:ext cx="5381354" cy="5381354"/>
            </a:xfrm>
            <a:prstGeom prst="diamond">
              <a:avLst/>
            </a:prstGeom>
            <a:solidFill>
              <a:srgbClr val="F6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221687" y="511228"/>
              <a:ext cx="2098728" cy="2098728"/>
            </a:xfrm>
            <a:prstGeom prst="roundRect">
              <a:avLst>
                <a:gd fmla="val 16667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1324138" y="613679"/>
              <a:ext cx="1893826" cy="1893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Autenticacion y login</a:t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481856" y="511228"/>
              <a:ext cx="2098728" cy="2098728"/>
            </a:xfrm>
            <a:prstGeom prst="roundRect">
              <a:avLst>
                <a:gd fmla="val 16667" name="adj"/>
              </a:avLst>
            </a:prstGeom>
            <a:solidFill>
              <a:srgbClr val="176B2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3584307" y="613679"/>
              <a:ext cx="1893826" cy="1893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lt1"/>
                  </a:solidFill>
                </a:rPr>
                <a:t>Validación</a:t>
              </a: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200">
                  <a:solidFill>
                    <a:schemeClr val="lt1"/>
                  </a:solidFill>
                </a:rPr>
                <a:t>adopción</a:t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221687" y="2771397"/>
              <a:ext cx="2098728" cy="2098728"/>
            </a:xfrm>
            <a:prstGeom prst="roundRect">
              <a:avLst>
                <a:gd fmla="val 16667" name="adj"/>
              </a:avLst>
            </a:prstGeom>
            <a:solidFill>
              <a:srgbClr val="0C9ED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1324138" y="2873848"/>
              <a:ext cx="1893826" cy="1893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lt1"/>
                  </a:solidFill>
                </a:rPr>
                <a:t>Catálogo y solicitud de</a:t>
              </a: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200">
                  <a:solidFill>
                    <a:schemeClr val="lt1"/>
                  </a:solidFill>
                </a:rPr>
                <a:t>adopción.</a:t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481856" y="2771397"/>
              <a:ext cx="2098728" cy="2098728"/>
            </a:xfrm>
            <a:prstGeom prst="roundRect">
              <a:avLst>
                <a:gd fmla="val 16667" name="adj"/>
              </a:avLst>
            </a:prstGeom>
            <a:solidFill>
              <a:srgbClr val="A0289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3584307" y="2873848"/>
              <a:ext cx="1893826" cy="1893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lt1"/>
                  </a:solidFill>
                </a:rPr>
                <a:t>Admin. y Registro Adopción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Descripcion del producto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5"/>
          <p:cNvGrpSpPr/>
          <p:nvPr/>
        </p:nvGrpSpPr>
        <p:grpSpPr>
          <a:xfrm>
            <a:off x="838200" y="1801442"/>
            <a:ext cx="10515600" cy="4350274"/>
            <a:chOff x="0" y="531"/>
            <a:chExt cx="10515600" cy="4350274"/>
          </a:xfrm>
        </p:grpSpPr>
        <p:sp>
          <p:nvSpPr>
            <p:cNvPr id="147" name="Google Shape;147;p5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 producto es una página web responsiva.</a:t>
              </a:r>
              <a:endPara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Las funcionalidades que debe tener es poder realizar reservas para visitas o adopción, realizar el papeleo de forma digital,  poder pagar en forma online.</a:t>
              </a:r>
              <a:endPara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Está enfocado para los clientes y usuarios quienes les gustan los animales y quieran visitarlos o adoptarlos.</a:t>
              </a:r>
              <a:endPara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REQ. Alto Nivel 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68" name="Google Shape;168;p6"/>
          <p:cNvGrpSpPr/>
          <p:nvPr/>
        </p:nvGrpSpPr>
        <p:grpSpPr>
          <a:xfrm>
            <a:off x="647257" y="3614270"/>
            <a:ext cx="10921425" cy="1692821"/>
            <a:chOff x="3201" y="998291"/>
            <a:chExt cx="10921425" cy="1692821"/>
          </a:xfrm>
        </p:grpSpPr>
        <p:sp>
          <p:nvSpPr>
            <p:cNvPr id="169" name="Google Shape;169;p6"/>
            <p:cNvSpPr/>
            <p:nvPr/>
          </p:nvSpPr>
          <p:spPr>
            <a:xfrm>
              <a:off x="3201" y="998291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57188" y="1239579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299702" y="1282093"/>
              <a:ext cx="2200851" cy="136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Catalogo de animals</a:t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797054" y="998291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051041" y="1239579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3093555" y="1282093"/>
              <a:ext cx="2200851" cy="136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Sistema de </a:t>
              </a:r>
              <a:r>
                <a:rPr lang="en-US" sz="2700">
                  <a:solidFill>
                    <a:schemeClr val="dk1"/>
                  </a:solidFill>
                </a:rPr>
                <a:t>reservación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 visitas</a:t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590907" y="998291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844894" y="1239579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5887408" y="1282093"/>
              <a:ext cx="2200851" cy="136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Proceso de </a:t>
              </a:r>
              <a:r>
                <a:rPr lang="en-US" sz="2700">
                  <a:solidFill>
                    <a:schemeClr val="dk1"/>
                  </a:solidFill>
                </a:rPr>
                <a:t>adopción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en linea</a:t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8384760" y="998291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8638747" y="1239579"/>
              <a:ext cx="2285879" cy="145153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8681261" y="1282093"/>
              <a:ext cx="2200851" cy="136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Pago en </a:t>
              </a:r>
              <a:r>
                <a:rPr lang="en-US" sz="2700">
                  <a:solidFill>
                    <a:schemeClr val="dk1"/>
                  </a:solidFill>
                </a:rPr>
                <a:t>línea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REQ. Alto Nivel Componentes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7"/>
          <p:cNvGrpSpPr/>
          <p:nvPr/>
        </p:nvGrpSpPr>
        <p:grpSpPr>
          <a:xfrm>
            <a:off x="3920331" y="1800911"/>
            <a:ext cx="4351338" cy="4351338"/>
            <a:chOff x="3082131" y="0"/>
            <a:chExt cx="4351338" cy="4351338"/>
          </a:xfrm>
        </p:grpSpPr>
        <p:sp>
          <p:nvSpPr>
            <p:cNvPr id="189" name="Google Shape;189;p7"/>
            <p:cNvSpPr/>
            <p:nvPr/>
          </p:nvSpPr>
          <p:spPr>
            <a:xfrm>
              <a:off x="3082131" y="0"/>
              <a:ext cx="4351338" cy="4351338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F6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364967" y="282836"/>
              <a:ext cx="1740535" cy="1740535"/>
            </a:xfrm>
            <a:prstGeom prst="roundRect">
              <a:avLst>
                <a:gd fmla="val 16667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3449933" y="367802"/>
              <a:ext cx="1570603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Módulo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000">
                  <a:solidFill>
                    <a:schemeClr val="lt1"/>
                  </a:solidFill>
                </a:rPr>
                <a:t>visualización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y </a:t>
              </a:r>
              <a:r>
                <a:rPr lang="en-US" sz="2000">
                  <a:solidFill>
                    <a:schemeClr val="lt1"/>
                  </a:solidFill>
                </a:rPr>
                <a:t>gestión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del </a:t>
              </a:r>
              <a:r>
                <a:rPr lang="en-US" sz="2000">
                  <a:solidFill>
                    <a:schemeClr val="lt1"/>
                  </a:solidFill>
                </a:rPr>
                <a:t>catálogo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 animales</a:t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410096" y="282836"/>
              <a:ext cx="1740535" cy="1740535"/>
            </a:xfrm>
            <a:prstGeom prst="roundRect">
              <a:avLst>
                <a:gd fmla="val 16667" name="adj"/>
              </a:avLst>
            </a:prstGeom>
            <a:solidFill>
              <a:srgbClr val="176B2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 txBox="1"/>
            <p:nvPr/>
          </p:nvSpPr>
          <p:spPr>
            <a:xfrm>
              <a:off x="5495062" y="367802"/>
              <a:ext cx="1570603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Módulo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000">
                  <a:solidFill>
                    <a:schemeClr val="lt1"/>
                  </a:solidFill>
                </a:rPr>
                <a:t>reservación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y </a:t>
              </a:r>
              <a:r>
                <a:rPr lang="en-US" sz="2000">
                  <a:solidFill>
                    <a:schemeClr val="lt1"/>
                  </a:solidFill>
                </a:rPr>
                <a:t>gestión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 citas</a:t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3364967" y="2327965"/>
              <a:ext cx="1740535" cy="1740535"/>
            </a:xfrm>
            <a:prstGeom prst="roundRect">
              <a:avLst>
                <a:gd fmla="val 16667" name="adj"/>
              </a:avLst>
            </a:prstGeom>
            <a:solidFill>
              <a:srgbClr val="0C9ED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 txBox="1"/>
            <p:nvPr/>
          </p:nvSpPr>
          <p:spPr>
            <a:xfrm>
              <a:off x="3449933" y="2412931"/>
              <a:ext cx="1570603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Módulo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 solicitud y </a:t>
              </a:r>
              <a:r>
                <a:rPr lang="en-US" sz="2000">
                  <a:solidFill>
                    <a:schemeClr val="lt1"/>
                  </a:solidFill>
                </a:rPr>
                <a:t>gestión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del proceso de </a:t>
              </a:r>
              <a:r>
                <a:rPr lang="en-US" sz="2000">
                  <a:solidFill>
                    <a:schemeClr val="lt1"/>
                  </a:solidFill>
                </a:rPr>
                <a:t>adopción</a:t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410096" y="2327965"/>
              <a:ext cx="1740535" cy="1740535"/>
            </a:xfrm>
            <a:prstGeom prst="roundRect">
              <a:avLst>
                <a:gd fmla="val 16667" name="adj"/>
              </a:avLst>
            </a:prstGeom>
            <a:solidFill>
              <a:srgbClr val="A0289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5495062" y="2412931"/>
              <a:ext cx="1570603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Admin.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Registros de Adopción</a:t>
              </a:r>
              <a:endParaRPr sz="2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ro negro con pajarita" id="203" name="Google Shape;203;p8"/>
          <p:cNvPicPr preferRelativeResize="0"/>
          <p:nvPr/>
        </p:nvPicPr>
        <p:blipFill rotWithShape="1">
          <a:blip r:embed="rId3">
            <a:alphaModFix/>
          </a:blip>
          <a:srcRect b="-2" l="24789" r="17029" t="0"/>
          <a:stretch/>
        </p:blipFill>
        <p:spPr>
          <a:xfrm>
            <a:off x="-1" y="-2"/>
            <a:ext cx="541019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/>
          <p:nvPr/>
        </p:nvSpPr>
        <p:spPr>
          <a:xfrm>
            <a:off x="5410197" y="-1"/>
            <a:ext cx="6781802" cy="228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sx="95000" rotWithShape="0" algn="t" dist="152400" sy="95000">
              <a:srgbClr val="000000">
                <a:alpha val="2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>
            <p:ph type="title"/>
          </p:nvPr>
        </p:nvSpPr>
        <p:spPr>
          <a:xfrm>
            <a:off x="6115317" y="405685"/>
            <a:ext cx="5464968" cy="155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REQ. Alto Nivel Actores</a:t>
            </a:r>
            <a:endParaRPr sz="4000"/>
          </a:p>
        </p:txBody>
      </p:sp>
      <p:grpSp>
        <p:nvGrpSpPr>
          <p:cNvPr id="206" name="Google Shape;206;p8"/>
          <p:cNvGrpSpPr/>
          <p:nvPr/>
        </p:nvGrpSpPr>
        <p:grpSpPr>
          <a:xfrm>
            <a:off x="6115317" y="2784338"/>
            <a:ext cx="5247340" cy="3414600"/>
            <a:chOff x="0" y="41138"/>
            <a:chExt cx="5247340" cy="3414600"/>
          </a:xfrm>
        </p:grpSpPr>
        <p:sp>
          <p:nvSpPr>
            <p:cNvPr id="207" name="Google Shape;207;p8"/>
            <p:cNvSpPr/>
            <p:nvPr/>
          </p:nvSpPr>
          <p:spPr>
            <a:xfrm>
              <a:off x="0" y="41138"/>
              <a:ext cx="5247340" cy="1099800"/>
            </a:xfrm>
            <a:prstGeom prst="roundRect">
              <a:avLst>
                <a:gd fmla="val 16667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53688" y="94826"/>
              <a:ext cx="5139964" cy="99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Usuarios(adoptantes): Registro, Login, </a:t>
              </a:r>
              <a:r>
                <a:rPr lang="en-US" sz="2000">
                  <a:solidFill>
                    <a:schemeClr val="lt1"/>
                  </a:solidFill>
                </a:rPr>
                <a:t>búsqueda,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aplicar </a:t>
              </a:r>
              <a:r>
                <a:rPr lang="en-US" sz="2000">
                  <a:solidFill>
                    <a:schemeClr val="lt1"/>
                  </a:solidFill>
                </a:rPr>
                <a:t>adopción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programar visita y realizar donacio</a:t>
              </a:r>
              <a:r>
                <a:rPr lang="en-US" sz="2000">
                  <a:solidFill>
                    <a:schemeClr val="lt1"/>
                  </a:solidFill>
                </a:rPr>
                <a:t>nes.</a:t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0" y="1198538"/>
              <a:ext cx="5247340" cy="1099800"/>
            </a:xfrm>
            <a:prstGeom prst="roundRect">
              <a:avLst>
                <a:gd fmla="val 16667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53688" y="1252226"/>
              <a:ext cx="5139964" cy="99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Trabajador:</a:t>
              </a:r>
              <a:r>
                <a:rPr lang="en-US" sz="2000">
                  <a:solidFill>
                    <a:schemeClr val="lt1"/>
                  </a:solidFill>
                </a:rPr>
                <a:t>Administrar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visitas, Responder dudas y Comprobar papeles.</a:t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0" y="2355938"/>
              <a:ext cx="5247340" cy="1099800"/>
            </a:xfrm>
            <a:prstGeom prst="roundRect">
              <a:avLst>
                <a:gd fmla="val 16667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53688" y="2409626"/>
              <a:ext cx="5139964" cy="992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Admin: Gestionar usuarios, </a:t>
              </a:r>
              <a:r>
                <a:rPr lang="en-US" sz="2000">
                  <a:solidFill>
                    <a:schemeClr val="lt1"/>
                  </a:solidFill>
                </a:rPr>
                <a:t>moderación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y Agregar mascotas.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5868557" y="1138036"/>
            <a:ext cx="5444382" cy="140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 sz="3200"/>
              <a:t>REQ. Alto Nivel Artefactos</a:t>
            </a:r>
            <a:endParaRPr sz="3200"/>
          </a:p>
        </p:txBody>
      </p:sp>
      <p:pic>
        <p:nvPicPr>
          <p:cNvPr descr="Una carrera entre cuatro conejos y un tortuga y la tortuga está a la cabeza" id="218" name="Google Shape;218;p9"/>
          <p:cNvPicPr preferRelativeResize="0"/>
          <p:nvPr/>
        </p:nvPicPr>
        <p:blipFill rotWithShape="1">
          <a:blip r:embed="rId3">
            <a:alphaModFix/>
          </a:blip>
          <a:srcRect b="2" l="20332" r="18827" t="0"/>
          <a:stretch/>
        </p:blipFill>
        <p:spPr>
          <a:xfrm>
            <a:off x="-1" y="10"/>
            <a:ext cx="5151179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9"/>
          <p:cNvCxnSpPr/>
          <p:nvPr/>
        </p:nvCxnSpPr>
        <p:spPr>
          <a:xfrm>
            <a:off x="5971697" y="871146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5868557" y="2551176"/>
            <a:ext cx="5444382" cy="3591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Catálogo de Animales:</a:t>
            </a:r>
            <a:endParaRPr i="0" sz="1100" u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Creación de una base de datos para almacenar la información de los animales.</a:t>
            </a:r>
            <a:endParaRPr b="0"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Desarrollo de la interfaz de usuario para mostrar fotos y detalles de cada animal (edad, comportamiento, estado de salud, etc.).</a:t>
            </a:r>
            <a:endParaRPr b="0"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Funcionalidades de filtrado y búsqueda para mejorar la experiencia del usuario.</a:t>
            </a:r>
            <a:endParaRPr/>
          </a:p>
          <a:p>
            <a:pPr indent="-158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0" sz="11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Sistema de Reservación de Visitas:</a:t>
            </a:r>
            <a:endParaRPr i="0" sz="1100" u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Implementación de un sistema de reserva online que permita a los usuarios seleccionar fechas y horarios disponibles.</a:t>
            </a:r>
            <a:endParaRPr b="0"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Integración con un sistema de pago seguro para confirmar las reservaciones.</a:t>
            </a:r>
            <a:endParaRPr b="0"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Notificaciones automáticas para confirmar reservaciones y recordatorios de visita</a:t>
            </a:r>
            <a:br>
              <a:rPr lang="en-US" sz="1100"/>
            </a:b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Proceso de Adopción en Línea:</a:t>
            </a:r>
            <a:endParaRPr i="0" sz="1100" u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Creación de un formulario de adopción que recopile la información necesaria del interesado.</a:t>
            </a:r>
            <a:endParaRPr b="0"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Flujo de trabajo para el seguimiento del proceso de adopción (revisión de solicitudes, entrevistas, etc.).</a:t>
            </a:r>
            <a:endParaRPr b="0"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0" i="0" lang="en-US" sz="1100" u="none" strike="noStrike">
                <a:latin typeface="Montserrat"/>
                <a:ea typeface="Montserrat"/>
                <a:cs typeface="Montserrat"/>
                <a:sym typeface="Montserrat"/>
              </a:rPr>
              <a:t>Integración de herramientas para realizar evaluaciones previas de los adoptantes.</a:t>
            </a:r>
            <a:endParaRPr b="0" sz="1100"/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2024-09-09T05:30:37Z</dcterms:created>
  <dc:creator>isaac jacob marin maldonado</dc:creator>
</cp:coreProperties>
</file>