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B4B"/>
    <a:srgbClr val="7FC074"/>
    <a:srgbClr val="DBB291"/>
    <a:srgbClr val="CEC766"/>
    <a:srgbClr val="3C4270"/>
    <a:srgbClr val="B1B3B1"/>
    <a:srgbClr val="B5B7B5"/>
    <a:srgbClr val="544A58"/>
    <a:srgbClr val="565474"/>
    <a:srgbClr val="A9AED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840" y="-96"/>
      </p:cViewPr>
      <p:guideLst>
        <p:guide orient="horz" pos="2331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401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77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921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1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64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961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917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199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39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84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3463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A0F3-EBD1-41B6-B63F-DE05364ABCAC}" type="datetimeFigureOut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0411-973B-4C91-8D9F-C65C7C5E12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719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yefulpresentations.co.uk/" TargetMode="External"/><Relationship Id="rId2" Type="http://schemas.openxmlformats.org/officeDocument/2006/relationships/hyperlink" Target="mailto:info@eyefulpresentations.co.u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>
          <a:xfrm>
            <a:off x="6743610" y="1202850"/>
            <a:ext cx="4536000" cy="4536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7148610" y="1607850"/>
            <a:ext cx="3726000" cy="372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7310610" y="1769850"/>
            <a:ext cx="3402000" cy="3402000"/>
          </a:xfrm>
          <a:prstGeom prst="ellips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7391610" y="1850850"/>
            <a:ext cx="3240000" cy="324000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7634610" y="2093850"/>
            <a:ext cx="2754000" cy="2754000"/>
          </a:xfrm>
          <a:prstGeom prst="ellipse">
            <a:avLst/>
          </a:prstGeom>
          <a:blipFill dpi="0" rotWithShape="1">
            <a:blip r:embed="rId2" cstate="print"/>
            <a:srcRect/>
            <a:tile tx="44450" ty="184150" sx="87000" sy="95000" flip="none" algn="ctr"/>
          </a:blip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71795" y="2547520"/>
            <a:ext cx="511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我来发行比特币</a:t>
            </a:r>
            <a:endParaRPr lang="en-US" altLang="zh-CN" sz="5400" dirty="0" smtClean="0">
              <a:solidFill>
                <a:schemeClr val="bg1">
                  <a:lumMod val="6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430416" y="3573624"/>
            <a:ext cx="4320074" cy="9331"/>
          </a:xfrm>
          <a:prstGeom prst="line">
            <a:avLst/>
          </a:prstGeom>
          <a:ln w="28575" cap="flat">
            <a:gradFill flip="none" rotWithShape="1">
              <a:gsLst>
                <a:gs pos="89000">
                  <a:schemeClr val="accent1">
                    <a:lumMod val="5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000">
                  <a:schemeClr val="bg1">
                    <a:lumMod val="65000"/>
                  </a:schemeClr>
                </a:gs>
                <a:gs pos="41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63568" y="3746190"/>
            <a:ext cx="419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薛晓满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张宇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zh-CN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景若芸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zh-CN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胡敏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陈一丹</a:t>
            </a:r>
            <a:endParaRPr lang="zh-CN" altLang="zh-CN" b="1" dirty="0">
              <a:solidFill>
                <a:schemeClr val="bg1">
                  <a:lumMod val="6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68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216 -0.00162 " pathEditMode="relative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216 -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216 -0.00162 " pathEditMode="relative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216 -0.00162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216 -0.00162 " pathEditMode="relative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正文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/>
              <a:t>Text </a:t>
            </a:r>
            <a:r>
              <a:rPr lang="en-US" altLang="zh-CN" sz="1400" dirty="0"/>
              <a:t>Page</a:t>
            </a:r>
            <a:endParaRPr lang="zh-CN" altLang="en-US" sz="1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659285" y="2072506"/>
            <a:ext cx="9433046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</p:cxnSp>
      <p:sp>
        <p:nvSpPr>
          <p:cNvPr id="7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1558703" y="2349767"/>
            <a:ext cx="2441797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SHA-2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楷体" pitchFamily="49" charset="-122"/>
              </a:rPr>
              <a:t>56</a:t>
            </a: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+mj-lt"/>
              <a:ea typeface="楷体" pitchFamily="49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Scrypt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楷体" pitchFamily="49" charset="-122"/>
              </a:rPr>
              <a:t>  </a:t>
            </a: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+mj-lt"/>
              <a:ea typeface="楷体" pitchFamily="49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CryptoNote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楷体" pitchFamily="49" charset="-122"/>
              </a:rPr>
              <a:t> 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5485" y="1395860"/>
            <a:ext cx="860960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12188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noProof="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挖矿算法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五边形 11"/>
          <p:cNvSpPr/>
          <p:nvPr/>
        </p:nvSpPr>
        <p:spPr>
          <a:xfrm rot="5400000">
            <a:off x="10258425" y="664369"/>
            <a:ext cx="1814514" cy="485775"/>
          </a:xfrm>
          <a:prstGeom prst="homePlat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概要设计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燕尾形 12">
            <a:hlinkClick r:id="rId2" action="ppaction://hlinksldjump"/>
          </p:cNvPr>
          <p:cNvSpPr/>
          <p:nvPr/>
        </p:nvSpPr>
        <p:spPr>
          <a:xfrm rot="5400000">
            <a:off x="10595370" y="1906191"/>
            <a:ext cx="1145381" cy="471487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矿机</a:t>
            </a:r>
            <a:endParaRPr lang="zh-CN" altLang="en-US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rot="10800000">
            <a:off x="3300417" y="2728916"/>
            <a:ext cx="4657721" cy="357184"/>
          </a:xfrm>
          <a:prstGeom prst="bentConnector3">
            <a:avLst>
              <a:gd name="adj1" fmla="val 86504"/>
            </a:avLst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dash"/>
          </a:ln>
          <a:effectLst/>
        </p:spPr>
      </p:cxnSp>
      <p:cxnSp>
        <p:nvCxnSpPr>
          <p:cNvPr id="18" name="肘形连接符 17"/>
          <p:cNvCxnSpPr/>
          <p:nvPr/>
        </p:nvCxnSpPr>
        <p:spPr>
          <a:xfrm rot="10800000">
            <a:off x="2995618" y="3938591"/>
            <a:ext cx="4657721" cy="357184"/>
          </a:xfrm>
          <a:prstGeom prst="bentConnector3">
            <a:avLst>
              <a:gd name="adj1" fmla="val 86504"/>
            </a:avLst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dash"/>
          </a:ln>
          <a:effectLst/>
        </p:spPr>
      </p:cxnSp>
      <p:cxnSp>
        <p:nvCxnSpPr>
          <p:cNvPr id="19" name="肘形连接符 18"/>
          <p:cNvCxnSpPr/>
          <p:nvPr/>
        </p:nvCxnSpPr>
        <p:spPr>
          <a:xfrm rot="10800000">
            <a:off x="3738567" y="5095879"/>
            <a:ext cx="4657721" cy="357184"/>
          </a:xfrm>
          <a:prstGeom prst="bentConnector3">
            <a:avLst>
              <a:gd name="adj1" fmla="val 86504"/>
            </a:avLst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dash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00486" y="2571751"/>
            <a:ext cx="755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比特币、万事达币、域名币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···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38576" y="3752851"/>
            <a:ext cx="496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极光币、多吉币、莱特币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···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8661" y="4938714"/>
            <a:ext cx="464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字节币、门罗币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···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 animBg="1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6"/>
          <p:cNvSpPr txBox="1">
            <a:spLocks noChangeArrowheads="1"/>
          </p:cNvSpPr>
          <p:nvPr/>
        </p:nvSpPr>
        <p:spPr bwMode="auto">
          <a:xfrm>
            <a:off x="4289427" y="4033838"/>
            <a:ext cx="2125661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概要设计</a:t>
            </a:r>
          </a:p>
        </p:txBody>
      </p:sp>
      <p:sp>
        <p:nvSpPr>
          <p:cNvPr id="22" name="矩形 21"/>
          <p:cNvSpPr/>
          <p:nvPr/>
        </p:nvSpPr>
        <p:spPr>
          <a:xfrm>
            <a:off x="3690938" y="0"/>
            <a:ext cx="301625" cy="6858000"/>
          </a:xfrm>
          <a:prstGeom prst="rect">
            <a:avLst/>
          </a:prstGeom>
          <a:solidFill>
            <a:srgbClr val="4F4B4B"/>
          </a:solidFill>
          <a:ln>
            <a:solidFill>
              <a:srgbClr val="4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678237" y="4419599"/>
            <a:ext cx="301625" cy="1296000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87762" y="1409699"/>
            <a:ext cx="301625" cy="1296000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71890" y="2967037"/>
            <a:ext cx="301625" cy="1296000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目录页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Contents Page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3633788" y="5627688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43313" y="4110038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678237" y="0"/>
            <a:ext cx="301625" cy="1216025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643313" y="1073150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767138" y="1184275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17"/>
          <p:cNvSpPr txBox="1">
            <a:spLocks noChangeArrowheads="1"/>
          </p:cNvSpPr>
          <p:nvPr/>
        </p:nvSpPr>
        <p:spPr bwMode="auto">
          <a:xfrm>
            <a:off x="4303714" y="5627688"/>
            <a:ext cx="208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问题汇总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318000" y="1068388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项</a:t>
            </a:r>
            <a:r>
              <a:rPr lang="zh-CN" altLang="en-US" sz="28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目介绍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294189" y="2590800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产品分析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38551" y="2640012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3762376" y="2751137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318002" y="4000500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概要设计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648076" y="4106862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3771901" y="4217987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313237" y="5592763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问题汇总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24263" y="5619751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9026" y="5616575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3752851" y="5727700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正文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/>
              <a:t>Text </a:t>
            </a:r>
            <a:r>
              <a:rPr lang="en-US" altLang="zh-CN" sz="1400" dirty="0"/>
              <a:t>Page</a:t>
            </a:r>
            <a:endParaRPr lang="zh-CN" altLang="en-US" sz="1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659285" y="2072506"/>
            <a:ext cx="9433046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</p:cxnSp>
      <p:sp>
        <p:nvSpPr>
          <p:cNvPr id="4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58702" y="2514599"/>
            <a:ext cx="348478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服务端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？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挖矿算法？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是否需要新用户导航？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5485" y="1381572"/>
            <a:ext cx="860960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12188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noProof="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楷体" pitchFamily="49" charset="-122"/>
              </a:rPr>
              <a:t>Q&amp;A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j-lt"/>
              <a:ea typeface="楷体" pitchFamily="49" charset="-122"/>
            </a:endParaRPr>
          </a:p>
        </p:txBody>
      </p:sp>
      <p:sp>
        <p:nvSpPr>
          <p:cNvPr id="9" name="五边形 8"/>
          <p:cNvSpPr/>
          <p:nvPr/>
        </p:nvSpPr>
        <p:spPr>
          <a:xfrm rot="5400000">
            <a:off x="10258425" y="664369"/>
            <a:ext cx="1814514" cy="485775"/>
          </a:xfrm>
          <a:prstGeom prst="homePlat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问题汇总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10288" y="3700463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货币种类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3857625" y="3700463"/>
            <a:ext cx="2252663" cy="54292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决定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2" grpId="2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 txBox="1">
            <a:spLocks noChangeArrowheads="1"/>
          </p:cNvSpPr>
          <p:nvPr/>
        </p:nvSpPr>
        <p:spPr bwMode="auto">
          <a:xfrm>
            <a:off x="4289427" y="4033838"/>
            <a:ext cx="2125661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概要设计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3690938" y="0"/>
            <a:ext cx="301625" cy="6858000"/>
          </a:xfrm>
          <a:prstGeom prst="rect">
            <a:avLst/>
          </a:prstGeom>
          <a:solidFill>
            <a:srgbClr val="4F4B4B"/>
          </a:solidFill>
          <a:ln>
            <a:solidFill>
              <a:srgbClr val="4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73476" y="5641975"/>
            <a:ext cx="301625" cy="1216025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8237" y="4419599"/>
            <a:ext cx="301625" cy="1296000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87762" y="1409699"/>
            <a:ext cx="301625" cy="1296000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1890" y="2967037"/>
            <a:ext cx="301625" cy="1296000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33788" y="5627688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43313" y="4110038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78237" y="0"/>
            <a:ext cx="301625" cy="1216025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643313" y="1073150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3767138" y="1184275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4303714" y="5627688"/>
            <a:ext cx="208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问题汇总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18000" y="1068388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项</a:t>
            </a:r>
            <a:r>
              <a:rPr lang="zh-CN" altLang="en-US" sz="28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目介绍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294189" y="2590800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产品分析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638551" y="2640012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3762376" y="2751137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318002" y="4000500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概要设计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48076" y="4106862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3771901" y="4217987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13237" y="5592763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问题汇总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624263" y="5619751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29026" y="5616575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3752851" y="5727700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3013" y="900113"/>
            <a:ext cx="6929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400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3911919" y="0"/>
            <a:ext cx="45719" cy="6859588"/>
          </a:xfrm>
          <a:prstGeom prst="rect">
            <a:avLst/>
          </a:prstGeom>
          <a:gradFill rotWithShape="1">
            <a:gsLst>
              <a:gs pos="0">
                <a:srgbClr val="EEECE1"/>
              </a:gs>
              <a:gs pos="50000">
                <a:srgbClr val="EEECE1">
                  <a:gamma/>
                  <a:tint val="0"/>
                  <a:invGamma/>
                </a:srgbClr>
              </a:gs>
              <a:gs pos="100000">
                <a:srgbClr val="EEECE1"/>
              </a:gs>
            </a:gsLst>
            <a:lin ang="5400000" scaled="1"/>
          </a:gradFill>
          <a:ln w="139700">
            <a:solidFill>
              <a:schemeClr val="bg1">
                <a:lumMod val="6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740469" y="-1588"/>
            <a:ext cx="45719" cy="6859588"/>
          </a:xfrm>
          <a:prstGeom prst="rect">
            <a:avLst/>
          </a:prstGeom>
          <a:gradFill rotWithShape="1">
            <a:gsLst>
              <a:gs pos="0">
                <a:srgbClr val="EEECE1"/>
              </a:gs>
              <a:gs pos="50000">
                <a:srgbClr val="EEECE1">
                  <a:gamma/>
                  <a:tint val="0"/>
                  <a:invGamma/>
                </a:srgbClr>
              </a:gs>
              <a:gs pos="100000">
                <a:srgbClr val="EEECE1"/>
              </a:gs>
            </a:gsLst>
            <a:lin ang="5400000" scaled="1"/>
          </a:gradFill>
          <a:ln w="139700">
            <a:solidFill>
              <a:schemeClr val="bg1">
                <a:lumMod val="6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19" name="Oval 60">
            <a:hlinkClick r:id="rId2"/>
          </p:cNvPr>
          <p:cNvSpPr>
            <a:spLocks noChangeArrowheads="1"/>
          </p:cNvSpPr>
          <p:nvPr/>
        </p:nvSpPr>
        <p:spPr bwMode="auto">
          <a:xfrm>
            <a:off x="5967477" y="2757243"/>
            <a:ext cx="444010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0000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0" name="Oval 61">
            <a:hlinkClick r:id="rId3"/>
          </p:cNvPr>
          <p:cNvSpPr>
            <a:spLocks noChangeArrowheads="1"/>
          </p:cNvSpPr>
          <p:nvPr/>
        </p:nvSpPr>
        <p:spPr bwMode="auto">
          <a:xfrm>
            <a:off x="5979439" y="3565675"/>
            <a:ext cx="420086" cy="521494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0000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6804028" y="4219330"/>
            <a:ext cx="184684" cy="46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08" rIns="91417" bIns="45708">
            <a:spAutoFit/>
          </a:bodyPr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0" y="3913340"/>
            <a:ext cx="1922980" cy="15477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1915042" y="2767957"/>
            <a:ext cx="201612" cy="1279922"/>
          </a:xfrm>
          <a:custGeom>
            <a:avLst/>
            <a:gdLst>
              <a:gd name="T0" fmla="*/ 127 w 127"/>
              <a:gd name="T1" fmla="*/ 0 h 1075"/>
              <a:gd name="T2" fmla="*/ 0 w 127"/>
              <a:gd name="T3" fmla="*/ 1075 h 1075"/>
              <a:gd name="T4" fmla="*/ 127 w 127"/>
              <a:gd name="T5" fmla="*/ 0 h 1075"/>
              <a:gd name="T6" fmla="*/ 0 60000 65536"/>
              <a:gd name="T7" fmla="*/ 0 60000 65536"/>
              <a:gd name="T8" fmla="*/ 0 60000 65536"/>
              <a:gd name="T9" fmla="*/ 0 w 127"/>
              <a:gd name="T10" fmla="*/ 0 h 1075"/>
              <a:gd name="T11" fmla="*/ 127 w 127"/>
              <a:gd name="T12" fmla="*/ 1075 h 10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1075">
                <a:moveTo>
                  <a:pt x="127" y="0"/>
                </a:moveTo>
                <a:lnTo>
                  <a:pt x="0" y="1075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1922979" y="2740573"/>
            <a:ext cx="200025" cy="1188244"/>
          </a:xfrm>
          <a:prstGeom prst="line">
            <a:avLst/>
          </a:prstGeom>
          <a:noFill/>
          <a:ln w="33338">
            <a:solidFill>
              <a:sysClr val="window" lastClr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25" name="Freeform 20"/>
          <p:cNvSpPr>
            <a:spLocks/>
          </p:cNvSpPr>
          <p:nvPr/>
        </p:nvSpPr>
        <p:spPr bwMode="auto">
          <a:xfrm>
            <a:off x="3266002" y="2561978"/>
            <a:ext cx="7938" cy="1806178"/>
          </a:xfrm>
          <a:custGeom>
            <a:avLst/>
            <a:gdLst>
              <a:gd name="T0" fmla="*/ 0 w 5"/>
              <a:gd name="T1" fmla="*/ 0 h 1517"/>
              <a:gd name="T2" fmla="*/ 5 w 5"/>
              <a:gd name="T3" fmla="*/ 1517 h 1517"/>
              <a:gd name="T4" fmla="*/ 0 w 5"/>
              <a:gd name="T5" fmla="*/ 0 h 1517"/>
              <a:gd name="T6" fmla="*/ 0 60000 65536"/>
              <a:gd name="T7" fmla="*/ 0 60000 65536"/>
              <a:gd name="T8" fmla="*/ 0 60000 65536"/>
              <a:gd name="T9" fmla="*/ 0 w 5"/>
              <a:gd name="T10" fmla="*/ 0 h 1517"/>
              <a:gd name="T11" fmla="*/ 5 w 5"/>
              <a:gd name="T12" fmla="*/ 1517 h 15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" h="1517">
                <a:moveTo>
                  <a:pt x="0" y="0"/>
                </a:moveTo>
                <a:lnTo>
                  <a:pt x="5" y="15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3135827" y="2561978"/>
            <a:ext cx="7938" cy="1806178"/>
          </a:xfrm>
          <a:prstGeom prst="line">
            <a:avLst/>
          </a:prstGeom>
          <a:noFill/>
          <a:ln w="33338">
            <a:solidFill>
              <a:sysClr val="window" lastClr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1322902" y="2878687"/>
            <a:ext cx="1588" cy="119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>
            <a:off x="4289943" y="910581"/>
            <a:ext cx="1587" cy="1191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9" name="Freeform 11"/>
          <p:cNvSpPr>
            <a:spLocks/>
          </p:cNvSpPr>
          <p:nvPr/>
        </p:nvSpPr>
        <p:spPr bwMode="auto">
          <a:xfrm>
            <a:off x="1154632" y="2738190"/>
            <a:ext cx="981075" cy="198834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ysClr val="window" lastClr="FFFFFF"/>
          </a:solidFill>
          <a:ln w="11113" cap="flat">
            <a:solidFill>
              <a:sysClr val="window" lastClr="FFFFFF"/>
            </a:solidFill>
            <a:prstDash val="solid"/>
            <a:miter lim="800000"/>
            <a:headEnd/>
            <a:tailEnd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>
            <a:off x="2103952" y="2459586"/>
            <a:ext cx="1566863" cy="309563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ysClr val="window" lastClr="FFFFFF"/>
          </a:solidFill>
          <a:ln w="11113" cap="flat" cmpd="sng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31" name="Freeform 15"/>
          <p:cNvSpPr>
            <a:spLocks/>
          </p:cNvSpPr>
          <p:nvPr/>
        </p:nvSpPr>
        <p:spPr bwMode="auto">
          <a:xfrm>
            <a:off x="1260995" y="946300"/>
            <a:ext cx="2541587" cy="845344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ysClr val="window" lastClr="FFFFFF"/>
          </a:solidFill>
          <a:ln w="11113" cap="flat" cmpd="sng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32" name="Freeform 16"/>
          <p:cNvSpPr>
            <a:spLocks/>
          </p:cNvSpPr>
          <p:nvPr/>
        </p:nvSpPr>
        <p:spPr bwMode="auto">
          <a:xfrm>
            <a:off x="938727" y="1778549"/>
            <a:ext cx="325438" cy="1190625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ysClr val="window" lastClr="FFFFFF"/>
          </a:solidFill>
          <a:ln w="11113" cap="flat">
            <a:solidFill>
              <a:sysClr val="window" lastClr="FFFFFF"/>
            </a:solidFill>
            <a:prstDash val="solid"/>
            <a:miter lim="800000"/>
            <a:headEnd/>
            <a:tailEnd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>
            <a:off x="3673990" y="952253"/>
            <a:ext cx="1308100" cy="1528763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ysClr val="window" lastClr="FFFFFF"/>
          </a:solidFill>
          <a:ln w="11113" cap="flat" cmpd="sng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34" name="Line 51"/>
          <p:cNvSpPr>
            <a:spLocks noChangeShapeType="1"/>
          </p:cNvSpPr>
          <p:nvPr/>
        </p:nvSpPr>
        <p:spPr bwMode="auto">
          <a:xfrm>
            <a:off x="3129479" y="4365775"/>
            <a:ext cx="9300646" cy="20487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6192982" y="3662448"/>
            <a:ext cx="5590856" cy="3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r>
              <a:rPr lang="zh-CN" altLang="zh-CN" sz="24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薛晓满 张宇</a:t>
            </a:r>
            <a:r>
              <a:rPr lang="en-US" altLang="zh-CN" sz="2400" baseline="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4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景若芸</a:t>
            </a:r>
            <a:r>
              <a:rPr lang="en-US" altLang="zh-CN" sz="24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4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胡敏 陈一丹</a:t>
            </a:r>
            <a:endParaRPr lang="zh-CN" altLang="zh-CN" sz="24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 rot="20445248">
            <a:off x="1391032" y="1491918"/>
            <a:ext cx="2954609" cy="923305"/>
          </a:xfrm>
          <a:prstGeom prst="rect">
            <a:avLst/>
          </a:prstGeom>
          <a:noFill/>
        </p:spPr>
        <p:txBody>
          <a:bodyPr wrap="none" lIns="91417" tIns="45708" rIns="91417" bIns="45708">
            <a:spAutoFit/>
          </a:bodyPr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谢谢观看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22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5"/>
          <p:cNvSpPr txBox="1">
            <a:spLocks noChangeArrowheads="1"/>
          </p:cNvSpPr>
          <p:nvPr/>
        </p:nvSpPr>
        <p:spPr bwMode="auto">
          <a:xfrm>
            <a:off x="4303712" y="1090613"/>
            <a:ext cx="2125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项目介绍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318000" y="1068388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项</a:t>
            </a:r>
            <a:r>
              <a:rPr lang="zh-CN" altLang="en-US" sz="28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目介绍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938" y="0"/>
            <a:ext cx="301625" cy="6858000"/>
          </a:xfrm>
          <a:prstGeom prst="rect">
            <a:avLst/>
          </a:prstGeom>
          <a:solidFill>
            <a:srgbClr val="4F4B4B"/>
          </a:solidFill>
          <a:ln>
            <a:solidFill>
              <a:srgbClr val="4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21088" y="2590800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33788" y="5627688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43313" y="4110038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15"/>
          <p:cNvSpPr txBox="1">
            <a:spLocks noChangeArrowheads="1"/>
          </p:cNvSpPr>
          <p:nvPr/>
        </p:nvSpPr>
        <p:spPr bwMode="auto">
          <a:xfrm>
            <a:off x="4289425" y="2566988"/>
            <a:ext cx="2125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产品分析</a:t>
            </a:r>
          </a:p>
        </p:txBody>
      </p:sp>
      <p:sp>
        <p:nvSpPr>
          <p:cNvPr id="10" name="文本框 16"/>
          <p:cNvSpPr txBox="1">
            <a:spLocks noChangeArrowheads="1"/>
          </p:cNvSpPr>
          <p:nvPr/>
        </p:nvSpPr>
        <p:spPr bwMode="auto">
          <a:xfrm>
            <a:off x="4303714" y="4105275"/>
            <a:ext cx="2139949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概要设计</a:t>
            </a:r>
          </a:p>
        </p:txBody>
      </p:sp>
      <p:sp>
        <p:nvSpPr>
          <p:cNvPr id="11" name="文本框 17"/>
          <p:cNvSpPr txBox="1">
            <a:spLocks noChangeArrowheads="1"/>
          </p:cNvSpPr>
          <p:nvPr/>
        </p:nvSpPr>
        <p:spPr bwMode="auto">
          <a:xfrm>
            <a:off x="4303714" y="5627688"/>
            <a:ext cx="208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问题汇总</a:t>
            </a:r>
          </a:p>
        </p:txBody>
      </p:sp>
      <p:sp>
        <p:nvSpPr>
          <p:cNvPr id="12" name="矩形 11"/>
          <p:cNvSpPr/>
          <p:nvPr/>
        </p:nvSpPr>
        <p:spPr>
          <a:xfrm>
            <a:off x="3690938" y="0"/>
            <a:ext cx="301625" cy="1216025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643313" y="1073150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3767138" y="1184275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目录页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Contents Page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177367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正文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/>
              <a:t>Text </a:t>
            </a:r>
            <a:r>
              <a:rPr lang="en-US" altLang="zh-CN" sz="1400" dirty="0"/>
              <a:t>Page</a:t>
            </a:r>
            <a:endParaRPr lang="zh-CN" altLang="en-US" sz="14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659285" y="2072506"/>
            <a:ext cx="9433046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</p:cxnSp>
      <p:sp>
        <p:nvSpPr>
          <p:cNvPr id="15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1558703" y="2349767"/>
            <a:ext cx="7156672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模拟比特币的实现过程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实现一个山寨币的完整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逻辑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开发一个基于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Android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的山寨币管理软件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工作流程按照软件工程项目开发流程进行，每一阶段都书写相应文档进行存档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endParaRPr lang="zh-CN" altLang="en-US" dirty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87860" y="1410147"/>
            <a:ext cx="9433046" cy="584775"/>
            <a:chOff x="1630710" y="924372"/>
            <a:chExt cx="9433046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454151" y="924372"/>
              <a:ext cx="8609605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 marL="0" marR="0" lvl="0" indent="0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kern="0" dirty="0" smtClean="0">
                  <a:solidFill>
                    <a:schemeClr val="bg1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目标及工作流程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0" name="五边形 19"/>
          <p:cNvSpPr/>
          <p:nvPr/>
        </p:nvSpPr>
        <p:spPr>
          <a:xfrm rot="5400000">
            <a:off x="10258425" y="664369"/>
            <a:ext cx="1814514" cy="485775"/>
          </a:xfrm>
          <a:prstGeom prst="homePlat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项目概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正文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/>
              <a:t>Text </a:t>
            </a:r>
            <a:r>
              <a:rPr lang="en-US" altLang="zh-CN" sz="1400" dirty="0"/>
              <a:t>Page</a:t>
            </a:r>
            <a:endParaRPr lang="zh-CN" altLang="en-US" sz="1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659285" y="2072506"/>
            <a:ext cx="9433046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</p:cxnSp>
      <p:sp>
        <p:nvSpPr>
          <p:cNvPr id="6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1558703" y="2514599"/>
            <a:ext cx="56850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开源框架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C/S</a:t>
            </a:r>
          </a:p>
          <a:p>
            <a:pPr lvl="0">
              <a:buFont typeface="Wingdings" pitchFamily="2" charset="2"/>
              <a:buChar char="n"/>
            </a:pPr>
            <a:endParaRPr lang="zh-CN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项目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版本控制系统：</a:t>
            </a:r>
            <a:r>
              <a:rPr lang="en-US" altLang="zh-CN" sz="2400" dirty="0" err="1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git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endParaRPr lang="zh-CN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Android</a:t>
            </a: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开发环境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eclipse</a:t>
            </a: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服务端开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发</a:t>
            </a:r>
            <a:r>
              <a:rPr lang="zh-CN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语言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err="1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golang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	    </a:t>
            </a:r>
            <a:endParaRPr lang="en-US" altLang="zh-CN" sz="3600" b="1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87860" y="1410147"/>
            <a:ext cx="9433046" cy="584775"/>
            <a:chOff x="1630710" y="924372"/>
            <a:chExt cx="9433046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2454151" y="924372"/>
              <a:ext cx="8609605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 marL="0" marR="0" lvl="0" indent="0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技术支持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 smtClean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8" name="五边形 17"/>
          <p:cNvSpPr/>
          <p:nvPr/>
        </p:nvSpPr>
        <p:spPr>
          <a:xfrm rot="5400000">
            <a:off x="10258425" y="664369"/>
            <a:ext cx="1814514" cy="485775"/>
          </a:xfrm>
          <a:prstGeom prst="homePlat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项目概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述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29919" y="448181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？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4271963" y="2614612"/>
            <a:ext cx="2171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产品分析</a:t>
            </a:r>
          </a:p>
        </p:txBody>
      </p:sp>
      <p:sp>
        <p:nvSpPr>
          <p:cNvPr id="34" name="矩形 33"/>
          <p:cNvSpPr/>
          <p:nvPr/>
        </p:nvSpPr>
        <p:spPr>
          <a:xfrm>
            <a:off x="3690938" y="0"/>
            <a:ext cx="301625" cy="6858000"/>
          </a:xfrm>
          <a:prstGeom prst="rect">
            <a:avLst/>
          </a:prstGeom>
          <a:solidFill>
            <a:srgbClr val="4F4B4B"/>
          </a:solidFill>
          <a:ln>
            <a:solidFill>
              <a:srgbClr val="4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671890" y="1409700"/>
            <a:ext cx="301625" cy="1296000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目录页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Contents Page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3633788" y="5627688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43313" y="4110038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678237" y="0"/>
            <a:ext cx="301625" cy="1216025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43313" y="1073150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3767138" y="1184275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文本框 16"/>
          <p:cNvSpPr txBox="1">
            <a:spLocks noChangeArrowheads="1"/>
          </p:cNvSpPr>
          <p:nvPr/>
        </p:nvSpPr>
        <p:spPr bwMode="auto">
          <a:xfrm>
            <a:off x="4303714" y="4105275"/>
            <a:ext cx="2139949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概要设计</a:t>
            </a:r>
          </a:p>
        </p:txBody>
      </p:sp>
      <p:sp>
        <p:nvSpPr>
          <p:cNvPr id="43" name="文本框 17"/>
          <p:cNvSpPr txBox="1">
            <a:spLocks noChangeArrowheads="1"/>
          </p:cNvSpPr>
          <p:nvPr/>
        </p:nvSpPr>
        <p:spPr bwMode="auto">
          <a:xfrm>
            <a:off x="4303714" y="5627688"/>
            <a:ext cx="208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问题汇总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318000" y="1068388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项</a:t>
            </a:r>
            <a:r>
              <a:rPr lang="zh-CN" altLang="en-US" sz="28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目介绍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4294189" y="2590800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产品分析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638551" y="2640012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3762376" y="2751137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正文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/>
              <a:t>Text </a:t>
            </a:r>
            <a:r>
              <a:rPr lang="en-US" altLang="zh-CN" sz="1400" dirty="0"/>
              <a:t>Page</a:t>
            </a:r>
            <a:endParaRPr lang="zh-CN" altLang="en-US" sz="1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659285" y="2072506"/>
            <a:ext cx="9433046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</p:cxnSp>
      <p:sp>
        <p:nvSpPr>
          <p:cNvPr id="7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87860" y="1410147"/>
            <a:ext cx="9433046" cy="584775"/>
            <a:chOff x="1630710" y="924372"/>
            <a:chExt cx="9433046" cy="584775"/>
          </a:xfrm>
        </p:grpSpPr>
        <p:sp>
          <p:nvSpPr>
            <p:cNvPr id="10" name="TextBox 9"/>
            <p:cNvSpPr txBox="1"/>
            <p:nvPr/>
          </p:nvSpPr>
          <p:spPr>
            <a:xfrm>
              <a:off x="2454151" y="924372"/>
              <a:ext cx="8609605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 marL="0" marR="0" lvl="0" indent="0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kern="0" noProof="0" dirty="0" smtClean="0">
                  <a:solidFill>
                    <a:schemeClr val="bg1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货币种类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2" name="五边形 11"/>
          <p:cNvSpPr/>
          <p:nvPr/>
        </p:nvSpPr>
        <p:spPr>
          <a:xfrm rot="5400000">
            <a:off x="10258425" y="664369"/>
            <a:ext cx="1814514" cy="485775"/>
          </a:xfrm>
          <a:prstGeom prst="homePlat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产品分析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矩形 4"/>
          <p:cNvSpPr>
            <a:spLocks noChangeArrowheads="1"/>
          </p:cNvSpPr>
          <p:nvPr/>
        </p:nvSpPr>
        <p:spPr bwMode="auto">
          <a:xfrm>
            <a:off x="1558703" y="2514599"/>
            <a:ext cx="292757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莱特币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LTC</a:t>
            </a: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未来币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NXT</a:t>
            </a:r>
          </a:p>
          <a:p>
            <a:pPr lvl="0"/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无限币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IFC</a:t>
            </a:r>
          </a:p>
          <a:p>
            <a:pPr lvl="0"/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质数币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XPM</a:t>
            </a: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7888" y="2514600"/>
            <a:ext cx="35718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美卡币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MEC</a:t>
            </a: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分子币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MOL</a:t>
            </a: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苹果币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APCCOI</a:t>
            </a: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阳光币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SSC</a:t>
            </a:r>
          </a:p>
          <a:p>
            <a:pPr lvl="0"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······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build="allAtOnce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正文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/>
              <a:t>Text </a:t>
            </a:r>
            <a:r>
              <a:rPr lang="en-US" altLang="zh-CN" sz="1400" dirty="0"/>
              <a:t>Page</a:t>
            </a:r>
            <a:endParaRPr lang="zh-CN" altLang="en-US" sz="1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659285" y="2072506"/>
            <a:ext cx="9433046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</p:cxnSp>
      <p:sp>
        <p:nvSpPr>
          <p:cNvPr id="7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87860" y="1410147"/>
            <a:ext cx="9433046" cy="584775"/>
            <a:chOff x="1630710" y="924372"/>
            <a:chExt cx="9433046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2454151" y="924372"/>
              <a:ext cx="8609605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 marL="0" marR="0" lvl="0" indent="0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kern="0" dirty="0" smtClean="0">
                  <a:solidFill>
                    <a:schemeClr val="bg1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交易平台</a:t>
              </a:r>
              <a:r>
                <a:rPr lang="en-US" altLang="zh-CN" sz="3200" kern="0" dirty="0" smtClean="0">
                  <a:solidFill>
                    <a:schemeClr val="bg1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——APP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 smtClean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1" name="五边形 10"/>
          <p:cNvSpPr/>
          <p:nvPr/>
        </p:nvSpPr>
        <p:spPr>
          <a:xfrm rot="5400000">
            <a:off x="10258425" y="664369"/>
            <a:ext cx="1814514" cy="485775"/>
          </a:xfrm>
          <a:prstGeom prst="homePlat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产品分析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586596" y="2400302"/>
            <a:ext cx="3170460" cy="32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OKCoin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比特币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/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币看比特币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n"/>
            </a:pPr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blockchain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>
            <a:off x="4114805" y="2728916"/>
            <a:ext cx="4657721" cy="357184"/>
          </a:xfrm>
          <a:prstGeom prst="bentConnector3">
            <a:avLst>
              <a:gd name="adj1" fmla="val 86504"/>
            </a:avLst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dash"/>
          </a:ln>
          <a:effectLst/>
        </p:spPr>
      </p:cxnSp>
      <p:cxnSp>
        <p:nvCxnSpPr>
          <p:cNvPr id="53" name="肘形连接符 52"/>
          <p:cNvCxnSpPr/>
          <p:nvPr/>
        </p:nvCxnSpPr>
        <p:spPr>
          <a:xfrm rot="10800000">
            <a:off x="4110043" y="3952878"/>
            <a:ext cx="4657721" cy="357184"/>
          </a:xfrm>
          <a:prstGeom prst="bentConnector3">
            <a:avLst>
              <a:gd name="adj1" fmla="val 86504"/>
            </a:avLst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dash"/>
          </a:ln>
          <a:effectLst/>
        </p:spPr>
      </p:cxnSp>
      <p:cxnSp>
        <p:nvCxnSpPr>
          <p:cNvPr id="54" name="肘形连接符 53"/>
          <p:cNvCxnSpPr/>
          <p:nvPr/>
        </p:nvCxnSpPr>
        <p:spPr>
          <a:xfrm rot="10800000">
            <a:off x="4152905" y="5195891"/>
            <a:ext cx="4657721" cy="357184"/>
          </a:xfrm>
          <a:prstGeom prst="bentConnector3">
            <a:avLst>
              <a:gd name="adj1" fmla="val 86504"/>
            </a:avLst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dash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57763" y="257175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用户界面不够友好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53001" y="3767138"/>
            <a:ext cx="247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全面但资讯过多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2999" y="5038726"/>
            <a:ext cx="464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钱包管理与咨询分离，操作复杂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21932" y="3481685"/>
            <a:ext cx="103425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？</a:t>
            </a:r>
            <a:endParaRPr lang="zh-CN" alt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5" grpId="0"/>
      <p:bldP spid="56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6"/>
          <p:cNvSpPr txBox="1">
            <a:spLocks noChangeArrowheads="1"/>
          </p:cNvSpPr>
          <p:nvPr/>
        </p:nvSpPr>
        <p:spPr bwMode="auto">
          <a:xfrm>
            <a:off x="4289427" y="4033838"/>
            <a:ext cx="2125661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概要设计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3690938" y="0"/>
            <a:ext cx="301625" cy="6858000"/>
          </a:xfrm>
          <a:prstGeom prst="rect">
            <a:avLst/>
          </a:prstGeom>
          <a:solidFill>
            <a:srgbClr val="4F4B4B"/>
          </a:solidFill>
          <a:ln>
            <a:solidFill>
              <a:srgbClr val="4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7762" y="1409699"/>
            <a:ext cx="301625" cy="1296000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1890" y="2967037"/>
            <a:ext cx="301625" cy="1296000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目录页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Contents Page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3633788" y="5627688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43313" y="4110038"/>
            <a:ext cx="396875" cy="395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78237" y="0"/>
            <a:ext cx="301625" cy="1216025"/>
          </a:xfrm>
          <a:prstGeom prst="rect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43313" y="1073150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3767138" y="1184275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文本框 17"/>
          <p:cNvSpPr txBox="1">
            <a:spLocks noChangeArrowheads="1"/>
          </p:cNvSpPr>
          <p:nvPr/>
        </p:nvSpPr>
        <p:spPr bwMode="auto">
          <a:xfrm>
            <a:off x="4303714" y="5627688"/>
            <a:ext cx="208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楷体" pitchFamily="49" charset="-122"/>
                <a:ea typeface="楷体" pitchFamily="49" charset="-122"/>
              </a:rPr>
              <a:t>问题汇总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318000" y="1068388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项</a:t>
            </a:r>
            <a:r>
              <a:rPr lang="zh-CN" altLang="en-US" sz="28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目介绍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294189" y="2590800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产品分析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638551" y="2640012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3762376" y="2751137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318002" y="4000500"/>
            <a:ext cx="2092325" cy="554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概要设计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48076" y="4106862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771901" y="4217987"/>
            <a:ext cx="149225" cy="173038"/>
          </a:xfrm>
          <a:prstGeom prst="flowChartConnector">
            <a:avLst/>
          </a:prstGeom>
          <a:solidFill>
            <a:srgbClr val="B1B3B1"/>
          </a:solidFill>
          <a:ln>
            <a:solidFill>
              <a:srgbClr val="B1B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0525" y="334963"/>
            <a:ext cx="1393825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正文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/>
              <a:t>Text </a:t>
            </a:r>
            <a:r>
              <a:rPr lang="en-US" altLang="zh-CN" sz="1400" dirty="0"/>
              <a:t>Page</a:t>
            </a:r>
            <a:endParaRPr lang="zh-CN" altLang="en-US" sz="1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659285" y="2072506"/>
            <a:ext cx="9433046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dash"/>
          </a:ln>
          <a:effectLst/>
        </p:spPr>
      </p:cxnSp>
      <p:sp>
        <p:nvSpPr>
          <p:cNvPr id="6" name="Line 130"/>
          <p:cNvSpPr>
            <a:spLocks noChangeShapeType="1"/>
          </p:cNvSpPr>
          <p:nvPr/>
        </p:nvSpPr>
        <p:spPr bwMode="auto">
          <a:xfrm>
            <a:off x="846974" y="2865587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87860" y="1410147"/>
            <a:ext cx="9433046" cy="584775"/>
            <a:chOff x="1630710" y="924372"/>
            <a:chExt cx="9433046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2454151" y="924372"/>
              <a:ext cx="8609605" cy="584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 marL="0" marR="0" lvl="0" indent="0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设计与交互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1" name="五边形 10"/>
          <p:cNvSpPr/>
          <p:nvPr/>
        </p:nvSpPr>
        <p:spPr>
          <a:xfrm rot="5400000">
            <a:off x="10258425" y="664369"/>
            <a:ext cx="1814514" cy="485775"/>
          </a:xfrm>
          <a:prstGeom prst="homePlat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概要设计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0" y="334963"/>
            <a:ext cx="279400" cy="8810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Freeform 27"/>
          <p:cNvSpPr>
            <a:spLocks/>
          </p:cNvSpPr>
          <p:nvPr/>
        </p:nvSpPr>
        <p:spPr bwMode="auto">
          <a:xfrm rot="10800000" flipH="1" flipV="1">
            <a:off x="7826263" y="3100978"/>
            <a:ext cx="970504" cy="199434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128484" y="2396947"/>
            <a:ext cx="3963607" cy="4018142"/>
            <a:chOff x="3934966" y="1053530"/>
            <a:chExt cx="4402963" cy="4392248"/>
          </a:xfrm>
        </p:grpSpPr>
        <p:sp>
          <p:nvSpPr>
            <p:cNvPr id="21" name="Freeform 9"/>
            <p:cNvSpPr>
              <a:spLocks/>
            </p:cNvSpPr>
            <p:nvPr/>
          </p:nvSpPr>
          <p:spPr bwMode="auto">
            <a:xfrm flipH="1" flipV="1">
              <a:off x="6167454" y="3285778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7FC074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 flipV="1">
              <a:off x="3934966" y="3285778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DBB291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 flipH="1">
              <a:off x="6177929" y="1053530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Freeform 9">
              <a:hlinkClick r:id="rId2" action="ppaction://hlinksldjump"/>
            </p:cNvPr>
            <p:cNvSpPr>
              <a:spLocks/>
            </p:cNvSpPr>
            <p:nvPr/>
          </p:nvSpPr>
          <p:spPr bwMode="auto">
            <a:xfrm>
              <a:off x="3934966" y="1053530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3600" kern="0" dirty="0" smtClean="0">
                  <a:solidFill>
                    <a:srgbClr val="F9F9F9"/>
                  </a:solidFill>
                  <a:latin typeface="楷体" pitchFamily="49" charset="-122"/>
                  <a:ea typeface="楷体" pitchFamily="49" charset="-122"/>
                </a:rPr>
                <a:t>  </a:t>
              </a:r>
              <a:endParaRPr lang="zh-CN" altLang="en-US" sz="3600" kern="0" dirty="0">
                <a:solidFill>
                  <a:srgbClr val="F9F9F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4629150" y="4471988"/>
            <a:ext cx="1481138" cy="142192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prstClr val="white"/>
                </a:solidFill>
                <a:latin typeface="楷体" pitchFamily="49" charset="-122"/>
                <a:ea typeface="楷体" pitchFamily="49" charset="-122"/>
              </a:rPr>
              <a:t>个人钱包</a:t>
            </a:r>
            <a:endParaRPr lang="zh-CN" altLang="en-US" sz="3600" kern="0" dirty="0">
              <a:solidFill>
                <a:prstClr val="white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 flipH="1">
            <a:off x="6110288" y="4486274"/>
            <a:ext cx="2014538" cy="142192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prstClr val="white"/>
                </a:solidFill>
                <a:latin typeface="楷体" pitchFamily="49" charset="-122"/>
                <a:ea typeface="楷体" pitchFamily="49" charset="-122"/>
              </a:rPr>
              <a:t>新用户</a:t>
            </a:r>
            <a:endParaRPr lang="en-US" altLang="zh-CN" sz="3600" kern="0" dirty="0" smtClean="0">
              <a:solidFill>
                <a:prstClr val="white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prstClr val="white"/>
                </a:solidFill>
                <a:latin typeface="楷体" pitchFamily="49" charset="-122"/>
                <a:ea typeface="楷体" pitchFamily="49" charset="-122"/>
              </a:rPr>
              <a:t>导航</a:t>
            </a:r>
            <a:endParaRPr lang="en-US" altLang="zh-CN" sz="3600" kern="0" dirty="0" smtClean="0">
              <a:solidFill>
                <a:prstClr val="white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6110290" y="3050435"/>
            <a:ext cx="1519236" cy="668837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行情</a:t>
            </a:r>
            <a:endParaRPr lang="zh-CN" altLang="en-US" sz="3600" kern="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Freeform 27"/>
          <p:cNvSpPr>
            <a:spLocks/>
          </p:cNvSpPr>
          <p:nvPr/>
        </p:nvSpPr>
        <p:spPr bwMode="auto">
          <a:xfrm rot="10800000" flipV="1">
            <a:off x="3571972" y="2908013"/>
            <a:ext cx="893814" cy="273553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1800225" y="2512849"/>
            <a:ext cx="162773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挖矿算法</a:t>
            </a:r>
            <a:endParaRPr lang="en-US" altLang="ko-KR" sz="2400" kern="0" dirty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16200000" flipH="1">
            <a:off x="3173590" y="3002140"/>
            <a:ext cx="810954" cy="14192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36" name="Freeform 27"/>
          <p:cNvSpPr>
            <a:spLocks/>
          </p:cNvSpPr>
          <p:nvPr/>
        </p:nvSpPr>
        <p:spPr bwMode="auto">
          <a:xfrm rot="10800000">
            <a:off x="3668729" y="5646222"/>
            <a:ext cx="775227" cy="292954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2114550" y="5164148"/>
            <a:ext cx="1410169" cy="106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kern="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查询</a:t>
            </a:r>
            <a:endParaRPr lang="en-US" altLang="zh-CN" sz="2400" kern="0" dirty="0" smtClean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kern="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转账</a:t>
            </a:r>
            <a:endParaRPr lang="en-US" altLang="ko-KR" sz="2400" kern="0" dirty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668733" y="5345189"/>
            <a:ext cx="0" cy="939311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9038223" y="2506028"/>
            <a:ext cx="283469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现有交易平台中所有货币的汇率及交易情况（实时更新）</a:t>
            </a:r>
            <a:endParaRPr lang="en-US" altLang="ko-KR" sz="2400" kern="0" dirty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rot="5400000">
            <a:off x="8154957" y="3292506"/>
            <a:ext cx="1268414" cy="4701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45" name="Freeform 27"/>
          <p:cNvSpPr>
            <a:spLocks/>
          </p:cNvSpPr>
          <p:nvPr/>
        </p:nvSpPr>
        <p:spPr bwMode="auto">
          <a:xfrm rot="10800000" flipH="1">
            <a:off x="7870974" y="5476455"/>
            <a:ext cx="825265" cy="334132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8831761" y="5035560"/>
            <a:ext cx="2574748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kern="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帮助新用户更加快速熟悉</a:t>
            </a:r>
            <a:r>
              <a:rPr lang="en-US" altLang="zh-CN" sz="2400" kern="0" dirty="0" smtClean="0">
                <a:solidFill>
                  <a:schemeClr val="bg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APP</a:t>
            </a:r>
            <a:endParaRPr lang="en-US" altLang="ko-KR" sz="2400" kern="0" dirty="0">
              <a:solidFill>
                <a:schemeClr val="bg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741301" y="5166497"/>
            <a:ext cx="0" cy="1023924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4950219" y="2895897"/>
            <a:ext cx="103425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？</a:t>
            </a:r>
            <a:endParaRPr lang="zh-CN" alt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17070" y="4591347"/>
            <a:ext cx="103425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？</a:t>
            </a:r>
            <a:endParaRPr lang="zh-CN" alt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4533903" y="3074247"/>
            <a:ext cx="1519236" cy="668837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矿机</a:t>
            </a:r>
            <a:endParaRPr lang="zh-CN" altLang="en-US" sz="3600" kern="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2" animBg="1"/>
      <p:bldP spid="19" grpId="0" animBg="1"/>
      <p:bldP spid="31" grpId="0"/>
      <p:bldP spid="33" grpId="0" animBg="1"/>
      <p:bldP spid="34" grpId="0"/>
      <p:bldP spid="36" grpId="0" animBg="1"/>
      <p:bldP spid="37" grpId="0"/>
      <p:bldP spid="39" grpId="0"/>
      <p:bldP spid="45" grpId="0" animBg="1"/>
      <p:bldP spid="46" grpId="0"/>
      <p:bldP spid="57" grpId="0"/>
      <p:bldP spid="58" grpId="0"/>
      <p:bldP spid="59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9525" cap="flat" cmpd="sng" algn="ctr">
          <a:solidFill>
            <a:srgbClr val="FC6204"/>
          </a:solidFill>
          <a:prstDash val="dash"/>
        </a:ln>
        <a:effectLst/>
      </a:spPr>
      <a:bodyPr/>
      <a:lstStyle/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560</Words>
  <Application>Microsoft Office PowerPoint</Application>
  <PresentationFormat>自定义</PresentationFormat>
  <Paragraphs>142</Paragraphs>
  <Slides>14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Evio</dc:creator>
  <cp:lastModifiedBy>user</cp:lastModifiedBy>
  <cp:revision>68</cp:revision>
  <dcterms:created xsi:type="dcterms:W3CDTF">2016-05-18T16:43:56Z</dcterms:created>
  <dcterms:modified xsi:type="dcterms:W3CDTF">2016-05-19T18:39:49Z</dcterms:modified>
</cp:coreProperties>
</file>