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  <p:sldMasterId id="2147483654" r:id="rId2"/>
  </p:sldMasterIdLst>
  <p:notesMasterIdLst>
    <p:notesMasterId r:id="rId12"/>
  </p:notesMasterIdLst>
  <p:sldIdLst>
    <p:sldId id="256" r:id="rId3"/>
    <p:sldId id="257" r:id="rId4"/>
    <p:sldId id="258" r:id="rId5"/>
    <p:sldId id="265" r:id="rId6"/>
    <p:sldId id="261" r:id="rId7"/>
    <p:sldId id="262" r:id="rId8"/>
    <p:sldId id="260" r:id="rId9"/>
    <p:sldId id="264" r:id="rId10"/>
    <p:sldId id="259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ucida Sans Unicode" panose="020B0602030504020204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908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820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569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42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85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72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3377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419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bg>
      <p:bgPr>
        <a:solidFill>
          <a:srgbClr val="FFF6E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419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21"/>
          <p:cNvSpPr/>
          <p:nvPr/>
        </p:nvSpPr>
        <p:spPr>
          <a:xfrm>
            <a:off x="0" y="545123"/>
            <a:ext cx="439500" cy="87900"/>
          </a:xfrm>
          <a:prstGeom prst="rect">
            <a:avLst/>
          </a:prstGeom>
          <a:solidFill>
            <a:srgbClr val="63232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2"/>
          <p:cNvSpPr/>
          <p:nvPr/>
        </p:nvSpPr>
        <p:spPr>
          <a:xfrm>
            <a:off x="509953" y="545123"/>
            <a:ext cx="8634000" cy="87900"/>
          </a:xfrm>
          <a:prstGeom prst="rect">
            <a:avLst/>
          </a:prstGeom>
          <a:solidFill>
            <a:srgbClr val="112946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39615" y="-2361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1C2E47"/>
              </a:buClr>
              <a:buFont typeface="Helvetica Neue"/>
              <a:buNone/>
              <a:defRPr sz="3300" b="0" i="0" u="none" strike="noStrike" cap="none">
                <a:solidFill>
                  <a:srgbClr val="1C2E4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92562" y="1260283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lIns="68575" tIns="68575" rIns="68575" bIns="6857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lIns="68575" tIns="68575" rIns="68575" bIns="6857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s-419"/>
              <a:t>‹Nº›</a:t>
            </a:fld>
            <a:endParaRPr lang="es-419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419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 blanco">
    <p:bg>
      <p:bgPr>
        <a:solidFill>
          <a:srgbClr val="FFF6E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419"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Shape 45"/>
          <p:cNvSpPr/>
          <p:nvPr/>
        </p:nvSpPr>
        <p:spPr>
          <a:xfrm>
            <a:off x="0" y="545123"/>
            <a:ext cx="439615" cy="87923"/>
          </a:xfrm>
          <a:prstGeom prst="rect">
            <a:avLst/>
          </a:prstGeom>
          <a:solidFill>
            <a:srgbClr val="63232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Shape 46"/>
          <p:cNvSpPr/>
          <p:nvPr/>
        </p:nvSpPr>
        <p:spPr>
          <a:xfrm>
            <a:off x="509953" y="545123"/>
            <a:ext cx="8634046" cy="87923"/>
          </a:xfrm>
          <a:prstGeom prst="rect">
            <a:avLst/>
          </a:prstGeom>
          <a:solidFill>
            <a:srgbClr val="112946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39615" y="-236110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1C2E47"/>
              </a:buClr>
              <a:buFont typeface="Helvetica Neue"/>
              <a:buNone/>
              <a:defRPr sz="3300" b="0" i="0" u="none" strike="noStrike" cap="none">
                <a:solidFill>
                  <a:srgbClr val="1C2E47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419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628650" y="273843"/>
            <a:ext cx="7886699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886699" cy="326350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38100" algn="l" rtl="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20700" marR="0" lvl="1" indent="-635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762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2"/>
            <a:ext cx="3086100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spcBef>
                <a:spcPts val="0"/>
              </a:spcBef>
              <a:buSzPct val="122222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419"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419" sz="9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4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4381" y="0"/>
            <a:ext cx="933524" cy="107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1516" y="60658"/>
            <a:ext cx="895715" cy="951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hape 54"/>
          <p:cNvCxnSpPr/>
          <p:nvPr/>
        </p:nvCxnSpPr>
        <p:spPr>
          <a:xfrm>
            <a:off x="9375" y="4618850"/>
            <a:ext cx="9144000" cy="0"/>
          </a:xfrm>
          <a:prstGeom prst="straightConnector1">
            <a:avLst/>
          </a:prstGeom>
          <a:noFill/>
          <a:ln w="889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" name="Shape 55"/>
          <p:cNvCxnSpPr/>
          <p:nvPr/>
        </p:nvCxnSpPr>
        <p:spPr>
          <a:xfrm rot="10800000">
            <a:off x="2335427" y="4605980"/>
            <a:ext cx="0" cy="537519"/>
          </a:xfrm>
          <a:prstGeom prst="straightConnector1">
            <a:avLst/>
          </a:prstGeom>
          <a:noFill/>
          <a:ln w="889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6" name="Shape 56"/>
          <p:cNvSpPr txBox="1"/>
          <p:nvPr/>
        </p:nvSpPr>
        <p:spPr>
          <a:xfrm>
            <a:off x="2947089" y="4744998"/>
            <a:ext cx="5694003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ETSIINF – Universidad Politécnica de Madrid</a:t>
            </a:r>
          </a:p>
        </p:txBody>
      </p:sp>
      <p:sp>
        <p:nvSpPr>
          <p:cNvPr id="57" name="Shape 57"/>
          <p:cNvSpPr/>
          <p:nvPr/>
        </p:nvSpPr>
        <p:spPr>
          <a:xfrm>
            <a:off x="0" y="4668100"/>
            <a:ext cx="2286000" cy="475500"/>
          </a:xfrm>
          <a:prstGeom prst="rect">
            <a:avLst/>
          </a:prstGeom>
          <a:solidFill>
            <a:srgbClr val="63232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5875867" y="3666067"/>
            <a:ext cx="3714794" cy="892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s-419" sz="27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Metro de Monterrey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27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Grupo 2 del 3T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8326315" cy="75809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indent="457200"/>
            <a:r>
              <a:rPr lang="es-419" dirty="0"/>
              <a:t>Introducción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46" y="779438"/>
            <a:ext cx="6026156" cy="43640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" y="0"/>
            <a:ext cx="8326314" cy="75809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indent="457200"/>
            <a:r>
              <a:rPr lang="es-419" dirty="0"/>
              <a:t>Introducción</a:t>
            </a:r>
          </a:p>
        </p:txBody>
      </p:sp>
      <p:sp>
        <p:nvSpPr>
          <p:cNvPr id="3" name="4 CuadroTexto"/>
          <p:cNvSpPr txBox="1"/>
          <p:nvPr/>
        </p:nvSpPr>
        <p:spPr>
          <a:xfrm>
            <a:off x="395701" y="758090"/>
            <a:ext cx="653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b="1" dirty="0">
                <a:solidFill>
                  <a:srgbClr val="0070C0"/>
                </a:solidFill>
              </a:rPr>
              <a:t> Nos hemos basado en el pseudocódigo A* de Wikipedia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3696" t="32500" r="54374" b="22500"/>
          <a:stretch>
            <a:fillRect/>
          </a:stretch>
        </p:blipFill>
        <p:spPr bwMode="auto">
          <a:xfrm>
            <a:off x="1822273" y="1127422"/>
            <a:ext cx="5107140" cy="3863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8860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8326315" cy="75809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indent="457200"/>
            <a:r>
              <a:rPr lang="es-419" dirty="0"/>
              <a:t>Introducción</a:t>
            </a:r>
          </a:p>
        </p:txBody>
      </p:sp>
      <p:sp>
        <p:nvSpPr>
          <p:cNvPr id="5" name="CustomShape 2"/>
          <p:cNvSpPr/>
          <p:nvPr/>
        </p:nvSpPr>
        <p:spPr>
          <a:xfrm>
            <a:off x="408707" y="758090"/>
            <a:ext cx="5904000" cy="447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s-ES" sz="2400" dirty="0">
                <a:solidFill>
                  <a:srgbClr val="0070C0"/>
                </a:solidFill>
                <a:latin typeface="Lucida Sans Unicode"/>
              </a:rPr>
              <a:t> </a:t>
            </a:r>
            <a:r>
              <a:rPr lang="es-ES" sz="2400" b="1" dirty="0">
                <a:solidFill>
                  <a:srgbClr val="0070C0"/>
                </a:solidFill>
                <a:latin typeface="Lucida Sans Unicode"/>
              </a:rPr>
              <a:t>Implementado en Java</a:t>
            </a:r>
            <a:endParaRPr dirty="0"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s-ES" sz="2400" b="1" dirty="0">
                <a:solidFill>
                  <a:srgbClr val="0070C0"/>
                </a:solidFill>
                <a:latin typeface="Lucida Sans Unicode"/>
              </a:rPr>
              <a:t> Cinco clases:</a:t>
            </a:r>
            <a:endParaRPr dirty="0"/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2400" b="1" dirty="0">
                <a:solidFill>
                  <a:srgbClr val="0070C0"/>
                </a:solidFill>
                <a:latin typeface="Lucida Sans Unicode"/>
              </a:rPr>
              <a:t> </a:t>
            </a:r>
            <a:r>
              <a:rPr lang="es-ES" sz="2400" b="1" dirty="0" err="1">
                <a:solidFill>
                  <a:srgbClr val="0070C0"/>
                </a:solidFill>
                <a:latin typeface="Lucida Sans Unicode"/>
              </a:rPr>
              <a:t>Algoritmo_A</a:t>
            </a:r>
            <a:r>
              <a:rPr lang="es-ES" sz="2400" b="1" dirty="0">
                <a:solidFill>
                  <a:srgbClr val="0070C0"/>
                </a:solidFill>
                <a:latin typeface="Lucida Sans Unicode"/>
              </a:rPr>
              <a:t>*</a:t>
            </a:r>
            <a:endParaRPr dirty="0"/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2400" b="1" dirty="0">
                <a:solidFill>
                  <a:srgbClr val="0070C0"/>
                </a:solidFill>
                <a:latin typeface="Lucida Sans Unicode"/>
              </a:rPr>
              <a:t> </a:t>
            </a:r>
            <a:r>
              <a:rPr lang="es-ES" sz="2400" b="1" dirty="0" err="1">
                <a:solidFill>
                  <a:srgbClr val="0070C0"/>
                </a:solidFill>
                <a:latin typeface="Lucida Sans Unicode"/>
              </a:rPr>
              <a:t>EstacionesMonterrey</a:t>
            </a:r>
            <a:endParaRPr dirty="0"/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2400" b="1" dirty="0">
                <a:solidFill>
                  <a:srgbClr val="0070C0"/>
                </a:solidFill>
                <a:latin typeface="Lucida Sans Unicode"/>
              </a:rPr>
              <a:t> </a:t>
            </a:r>
            <a:r>
              <a:rPr lang="es-ES" sz="2400" b="1" dirty="0" err="1">
                <a:solidFill>
                  <a:srgbClr val="0070C0"/>
                </a:solidFill>
                <a:latin typeface="Lucida Sans Unicode"/>
              </a:rPr>
              <a:t>AtributosEstacion</a:t>
            </a:r>
            <a:endParaRPr dirty="0"/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2400" b="1" dirty="0">
                <a:solidFill>
                  <a:srgbClr val="0070C0"/>
                </a:solidFill>
                <a:latin typeface="Lucida Sans Unicode"/>
              </a:rPr>
              <a:t> </a:t>
            </a:r>
            <a:r>
              <a:rPr lang="es-ES" sz="2400" b="1" dirty="0" err="1">
                <a:solidFill>
                  <a:srgbClr val="0070C0"/>
                </a:solidFill>
                <a:latin typeface="Lucida Sans Unicode"/>
              </a:rPr>
              <a:t>ImagenMapa</a:t>
            </a:r>
            <a:endParaRPr dirty="0"/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2400" b="1" dirty="0">
                <a:solidFill>
                  <a:srgbClr val="0070C0"/>
                </a:solidFill>
                <a:latin typeface="Lucida Sans Unicode"/>
              </a:rPr>
              <a:t> Interfaz</a:t>
            </a:r>
            <a:endParaRPr dirty="0"/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67794"/>
          <a:stretch/>
        </p:blipFill>
        <p:spPr>
          <a:xfrm>
            <a:off x="6157241" y="2354623"/>
            <a:ext cx="2169073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92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8326315" cy="75809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indent="457200"/>
            <a:r>
              <a:rPr lang="es-419" dirty="0"/>
              <a:t>Introducción</a:t>
            </a:r>
          </a:p>
        </p:txBody>
      </p:sp>
      <p:sp>
        <p:nvSpPr>
          <p:cNvPr id="5" name="CustomShape 1"/>
          <p:cNvSpPr/>
          <p:nvPr/>
        </p:nvSpPr>
        <p:spPr>
          <a:xfrm>
            <a:off x="403934" y="75809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s-ES" sz="1600" b="1" dirty="0" err="1">
                <a:solidFill>
                  <a:srgbClr val="0070C0"/>
                </a:solidFill>
                <a:latin typeface="Lucida Sans Unicode"/>
              </a:rPr>
              <a:t>EstacionesMonterey</a:t>
            </a: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:</a:t>
            </a:r>
            <a:endParaRPr lang="es-ES" sz="1600" dirty="0"/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 Creamos una por una todas las estaciones del metro de Monterrey.</a:t>
            </a:r>
            <a:endParaRPr lang="es-ES" sz="1600" dirty="0"/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 Correspondientes atributos declarados en la clase.</a:t>
            </a:r>
            <a:endParaRPr lang="es-ES" sz="1600" dirty="0"/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 </a:t>
            </a:r>
            <a:r>
              <a:rPr lang="es-ES" sz="1600" b="1" dirty="0" err="1">
                <a:solidFill>
                  <a:srgbClr val="0070C0"/>
                </a:solidFill>
                <a:latin typeface="Lucida Sans Unicode"/>
              </a:rPr>
              <a:t>AtributosEstación</a:t>
            </a: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:</a:t>
            </a:r>
            <a:endParaRPr lang="es-ES" sz="1600" dirty="0"/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Nombre de la parada.</a:t>
            </a:r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Siguiente estación, anterior estación.</a:t>
            </a:r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Variable booleana para indicar si existe transbordo.</a:t>
            </a:r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Tiempo del transbordo en caso de que haya.</a:t>
            </a:r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Color de línea en la que se encuentra la dicha estación.</a:t>
            </a:r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Latitud.</a:t>
            </a:r>
          </a:p>
          <a:p>
            <a:pPr marL="355600" lvl="2">
              <a:lnSpc>
                <a:spcPct val="150000"/>
              </a:lnSpc>
              <a:buFont typeface="Wingdings" charset="2"/>
              <a:buChar char=""/>
            </a:pP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Longitud.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56527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8326315" cy="75809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indent="457200"/>
            <a:r>
              <a:rPr lang="es-ES" dirty="0"/>
              <a:t>Cálculo de la distancia (Coste)</a:t>
            </a:r>
          </a:p>
        </p:txBody>
      </p:sp>
      <p:sp>
        <p:nvSpPr>
          <p:cNvPr id="4" name="CustomShape 3"/>
          <p:cNvSpPr/>
          <p:nvPr/>
        </p:nvSpPr>
        <p:spPr>
          <a:xfrm>
            <a:off x="2429756" y="1256402"/>
            <a:ext cx="3466800" cy="319464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1052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8326315" cy="75809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indent="457200"/>
            <a:r>
              <a:rPr lang="es-419" dirty="0"/>
              <a:t>Algoritmo A*</a:t>
            </a:r>
          </a:p>
        </p:txBody>
      </p:sp>
      <p:sp>
        <p:nvSpPr>
          <p:cNvPr id="5" name="CustomShape 2"/>
          <p:cNvSpPr/>
          <p:nvPr/>
        </p:nvSpPr>
        <p:spPr>
          <a:xfrm>
            <a:off x="408707" y="758090"/>
            <a:ext cx="8664272" cy="4479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s-ES" sz="1600" b="1" dirty="0" err="1">
                <a:solidFill>
                  <a:srgbClr val="0070C0"/>
                </a:solidFill>
                <a:latin typeface="Lucida Sans Unicode"/>
              </a:rPr>
              <a:t>AlgoritmoAEstrella</a:t>
            </a: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 (): Selecciona los nodos Parada origen y destino.</a:t>
            </a:r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s-ES" sz="1600" b="1" dirty="0" err="1">
                <a:solidFill>
                  <a:srgbClr val="0070C0"/>
                </a:solidFill>
                <a:latin typeface="Lucida Sans Unicode"/>
              </a:rPr>
              <a:t>hallarTrayecto</a:t>
            </a: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 (): Ejecución del Algoritmo A*. Lista Abierta, lista cerrada. Parada actual, miramos adyacentes, definimos padre, F, G y H, lista abierta, lista cerrada. Devuelve el trayecto óptimo.</a:t>
            </a:r>
          </a:p>
          <a:p>
            <a:pPr>
              <a:lnSpc>
                <a:spcPct val="150000"/>
              </a:lnSpc>
              <a:buFont typeface="Wingdings" charset="2"/>
              <a:buChar char=""/>
            </a:pPr>
            <a:r>
              <a:rPr lang="es-ES" sz="1600" b="1" dirty="0" err="1">
                <a:solidFill>
                  <a:srgbClr val="0070C0"/>
                </a:solidFill>
                <a:latin typeface="Lucida Sans Unicode"/>
              </a:rPr>
              <a:t>recorrerTrayecto</a:t>
            </a:r>
            <a:r>
              <a:rPr lang="es-ES" sz="1600" b="1" dirty="0">
                <a:solidFill>
                  <a:srgbClr val="0070C0"/>
                </a:solidFill>
                <a:latin typeface="Lucida Sans Unicode"/>
              </a:rPr>
              <a:t> (): Recorre el trayecto obtenido, calcula la distancia y el tiempo del trayecto.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85" y="3315908"/>
            <a:ext cx="6735115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03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-1" y="0"/>
            <a:ext cx="8326315" cy="758090"/>
          </a:xfrm>
          <a:prstGeom prst="rect">
            <a:avLst/>
          </a:prstGeom>
        </p:spPr>
        <p:txBody>
          <a:bodyPr lIns="68575" tIns="68575" rIns="68575" bIns="68575" anchor="ctr" anchorCtr="0">
            <a:noAutofit/>
          </a:bodyPr>
          <a:lstStyle/>
          <a:p>
            <a:pPr lvl="0" indent="457200"/>
            <a:r>
              <a:rPr lang="es-419" dirty="0"/>
              <a:t>Interfaz Gráfica</a:t>
            </a:r>
          </a:p>
        </p:txBody>
      </p:sp>
      <p:sp>
        <p:nvSpPr>
          <p:cNvPr id="5" name="CustomShape 1"/>
          <p:cNvSpPr/>
          <p:nvPr/>
        </p:nvSpPr>
        <p:spPr>
          <a:xfrm>
            <a:off x="439444" y="1127464"/>
            <a:ext cx="8228880" cy="415931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SzPct val="25000"/>
              <a:buFont typeface="Wingdings" charset="2"/>
              <a:buChar char=""/>
            </a:pPr>
            <a:r>
              <a:rPr lang="es-ES" sz="4000" b="1" dirty="0">
                <a:solidFill>
                  <a:srgbClr val="0070C0"/>
                </a:solidFill>
                <a:latin typeface="Lucida Sans Unicode"/>
              </a:rPr>
              <a:t>Windows </a:t>
            </a:r>
            <a:r>
              <a:rPr lang="es-ES" sz="4000" b="1" dirty="0" err="1">
                <a:solidFill>
                  <a:srgbClr val="0070C0"/>
                </a:solidFill>
                <a:latin typeface="Lucida Sans Unicode"/>
              </a:rPr>
              <a:t>Builder</a:t>
            </a:r>
            <a:r>
              <a:rPr lang="es-ES" sz="4000" b="1" dirty="0">
                <a:solidFill>
                  <a:srgbClr val="0070C0"/>
                </a:solidFill>
                <a:latin typeface="Lucida Sans Unicode"/>
              </a:rPr>
              <a:t>:</a:t>
            </a:r>
            <a:endParaRPr lang="es-ES" dirty="0"/>
          </a:p>
          <a:p>
            <a:pPr marL="444500" lvl="8">
              <a:buFont typeface="Arial"/>
              <a:buChar char="•"/>
            </a:pPr>
            <a:r>
              <a:rPr lang="es-ES" sz="3600" b="1" dirty="0">
                <a:solidFill>
                  <a:srgbClr val="0070C0"/>
                </a:solidFill>
                <a:latin typeface="Lucida Sans Unicode"/>
              </a:rPr>
              <a:t>Plug-in de Eclipse</a:t>
            </a:r>
            <a:endParaRPr lang="es-ES" dirty="0"/>
          </a:p>
          <a:p>
            <a:pPr marL="444500" lvl="8">
              <a:buFont typeface="Arial"/>
              <a:buChar char="•"/>
            </a:pPr>
            <a:r>
              <a:rPr lang="es-ES" sz="3600" b="1" dirty="0">
                <a:solidFill>
                  <a:srgbClr val="0070C0"/>
                </a:solidFill>
                <a:latin typeface="Lucida Sans Unicode"/>
              </a:rPr>
              <a:t>Librería swing</a:t>
            </a:r>
            <a:endParaRPr lang="es-ES" dirty="0"/>
          </a:p>
          <a:p>
            <a:pPr marL="444500" lvl="8">
              <a:buFont typeface="Arial"/>
              <a:buChar char="•"/>
            </a:pPr>
            <a:r>
              <a:rPr lang="es-ES" sz="3600" b="1" dirty="0">
                <a:solidFill>
                  <a:srgbClr val="0070C0"/>
                </a:solidFill>
                <a:latin typeface="Lucida Sans Unicode"/>
              </a:rPr>
              <a:t>Diseño gráfico</a:t>
            </a:r>
            <a:endParaRPr lang="es-ES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026" name="Picture 2" descr="https://eclipse.org/artwork/images/v2/eclipse-mp-built-800x27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773" y="3207121"/>
            <a:ext cx="3173551" cy="1086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9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946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Shape 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4381" y="0"/>
            <a:ext cx="933524" cy="1073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Shape 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61516" y="60658"/>
            <a:ext cx="895715" cy="9516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Shape 54"/>
          <p:cNvCxnSpPr/>
          <p:nvPr/>
        </p:nvCxnSpPr>
        <p:spPr>
          <a:xfrm>
            <a:off x="9375" y="4618850"/>
            <a:ext cx="9144000" cy="0"/>
          </a:xfrm>
          <a:prstGeom prst="straightConnector1">
            <a:avLst/>
          </a:prstGeom>
          <a:noFill/>
          <a:ln w="889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5" name="Shape 55"/>
          <p:cNvCxnSpPr/>
          <p:nvPr/>
        </p:nvCxnSpPr>
        <p:spPr>
          <a:xfrm rot="10800000">
            <a:off x="2335427" y="4605980"/>
            <a:ext cx="0" cy="537519"/>
          </a:xfrm>
          <a:prstGeom prst="straightConnector1">
            <a:avLst/>
          </a:prstGeom>
          <a:noFill/>
          <a:ln w="88900" cap="flat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6" name="Shape 56"/>
          <p:cNvSpPr txBox="1"/>
          <p:nvPr/>
        </p:nvSpPr>
        <p:spPr>
          <a:xfrm>
            <a:off x="2947089" y="4744998"/>
            <a:ext cx="5694003" cy="2769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419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ETSIINF – Universidad Politécnica de Madrid</a:t>
            </a:r>
          </a:p>
        </p:txBody>
      </p:sp>
      <p:sp>
        <p:nvSpPr>
          <p:cNvPr id="57" name="Shape 57"/>
          <p:cNvSpPr/>
          <p:nvPr/>
        </p:nvSpPr>
        <p:spPr>
          <a:xfrm>
            <a:off x="0" y="4668100"/>
            <a:ext cx="2286000" cy="475500"/>
          </a:xfrm>
          <a:prstGeom prst="rect">
            <a:avLst/>
          </a:prstGeom>
          <a:solidFill>
            <a:srgbClr val="63232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5875867" y="3666067"/>
            <a:ext cx="3714794" cy="892124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>
              <a:buSzPct val="25000"/>
            </a:pPr>
            <a:r>
              <a:rPr lang="es-419" sz="27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Metro de Monterrey</a:t>
            </a:r>
          </a:p>
          <a:p>
            <a:pPr lvl="0">
              <a:buSzPct val="25000"/>
            </a:pPr>
            <a:r>
              <a:rPr lang="es-419" sz="27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Grupo 2 del 3T</a:t>
            </a:r>
          </a:p>
        </p:txBody>
      </p:sp>
    </p:spTree>
    <p:extLst>
      <p:ext uri="{BB962C8B-B14F-4D97-AF65-F5344CB8AC3E}">
        <p14:creationId xmlns:p14="http://schemas.microsoft.com/office/powerpoint/2010/main" val="582697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217</Words>
  <Application>Microsoft Office PowerPoint</Application>
  <PresentationFormat>Presentación en pantalla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Helvetica Neue</vt:lpstr>
      <vt:lpstr>Calibri</vt:lpstr>
      <vt:lpstr>Wingdings</vt:lpstr>
      <vt:lpstr>Lucida Sans Unicode</vt:lpstr>
      <vt:lpstr>Arial</vt:lpstr>
      <vt:lpstr>Tema de Office</vt:lpstr>
      <vt:lpstr>Tema de Office</vt:lpstr>
      <vt:lpstr>Presentación de PowerPoint</vt:lpstr>
      <vt:lpstr>Introducción</vt:lpstr>
      <vt:lpstr>Introducción</vt:lpstr>
      <vt:lpstr>Introducción</vt:lpstr>
      <vt:lpstr>Introducción</vt:lpstr>
      <vt:lpstr>Cálculo de la distancia (Coste)</vt:lpstr>
      <vt:lpstr>Algoritmo A*</vt:lpstr>
      <vt:lpstr>Interfaz Gráfica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</dc:creator>
  <cp:lastModifiedBy>Víctor</cp:lastModifiedBy>
  <cp:revision>8</cp:revision>
  <dcterms:modified xsi:type="dcterms:W3CDTF">2016-12-14T17:37:08Z</dcterms:modified>
</cp:coreProperties>
</file>