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1" r:id="rId3"/>
    <p:sldId id="260" r:id="rId4"/>
    <p:sldId id="292" r:id="rId5"/>
    <p:sldId id="293" r:id="rId6"/>
    <p:sldId id="269" r:id="rId7"/>
    <p:sldId id="263" r:id="rId8"/>
    <p:sldId id="264" r:id="rId9"/>
    <p:sldId id="294" r:id="rId10"/>
    <p:sldId id="272" r:id="rId11"/>
    <p:sldId id="274" r:id="rId12"/>
    <p:sldId id="276" r:id="rId13"/>
    <p:sldId id="285" r:id="rId14"/>
    <p:sldId id="286" r:id="rId15"/>
    <p:sldId id="287" r:id="rId16"/>
    <p:sldId id="278" r:id="rId17"/>
    <p:sldId id="279" r:id="rId18"/>
    <p:sldId id="288" r:id="rId19"/>
    <p:sldId id="289" r:id="rId20"/>
    <p:sldId id="290" r:id="rId21"/>
    <p:sldId id="2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6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45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018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13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40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0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4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33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5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4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9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968DBD-610B-42DA-802C-9A1304BC888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346E43-4487-433A-9954-4FFFDBA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1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Kalkulus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Ipa</a:t>
            </a:r>
            <a:r>
              <a:rPr lang="en-US" dirty="0" smtClean="0"/>
              <a:t> </a:t>
            </a:r>
            <a:r>
              <a:rPr lang="en-US" dirty="0" err="1" smtClean="0"/>
              <a:t>Nafia</a:t>
            </a:r>
            <a:r>
              <a:rPr lang="en-US" dirty="0" smtClean="0"/>
              <a:t> </a:t>
            </a:r>
            <a:r>
              <a:rPr lang="en-US" dirty="0" err="1" smtClean="0"/>
              <a:t>Assagaf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Defenisi</a:t>
            </a:r>
            <a:r>
              <a:rPr lang="en-US" dirty="0" smtClean="0"/>
              <a:t> Domain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 smtClean="0"/>
                  <a:t>Misalkan</a:t>
                </a:r>
                <a:r>
                  <a:rPr lang="en-US" dirty="0" smtClean="0"/>
                  <a:t> f :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riil</a:t>
                </a:r>
                <a:r>
                  <a:rPr lang="en-US" dirty="0" smtClean="0"/>
                  <a:t>. Domain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f, </a:t>
                </a:r>
                <a:r>
                  <a:rPr lang="en-US" dirty="0" err="1" smtClean="0"/>
                  <a:t>ditulis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semua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, </a:t>
                </a:r>
                <a:r>
                  <a:rPr lang="en-US" dirty="0" err="1" smtClean="0"/>
                  <a:t>sehingga</a:t>
                </a:r>
                <a:r>
                  <a:rPr lang="en-US" dirty="0" smtClean="0"/>
                  <a:t> f(x)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dihitung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sebagai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suatu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riil</a:t>
                </a:r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Domain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f </a:t>
                </a:r>
                <a:r>
                  <a:rPr lang="en-US" dirty="0" err="1" smtClean="0"/>
                  <a:t>kadangkala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daerah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asal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daerah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defenisi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f.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7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3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Defenisi</a:t>
            </a:r>
            <a:r>
              <a:rPr lang="en-US" dirty="0" smtClean="0"/>
              <a:t> Range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 smtClean="0"/>
                  <a:t>Misalkan</a:t>
                </a:r>
                <a:r>
                  <a:rPr lang="en-US" dirty="0" smtClean="0"/>
                  <a:t> f :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riil</a:t>
                </a:r>
                <a:r>
                  <a:rPr lang="en-US" dirty="0" smtClean="0"/>
                  <a:t>. Range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f, </a:t>
                </a:r>
                <a:r>
                  <a:rPr lang="en-US" dirty="0" err="1" smtClean="0"/>
                  <a:t>ditulis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Rf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bagian</a:t>
                </a:r>
                <a:r>
                  <a:rPr lang="en-US" dirty="0" smtClean="0"/>
                  <a:t> R yang </a:t>
                </a:r>
                <a:r>
                  <a:rPr lang="en-US" dirty="0" err="1" smtClean="0"/>
                  <a:t>memuat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semua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f 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7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0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 smtClean="0"/>
                  <a:t>Catatan</a:t>
                </a:r>
                <a:r>
                  <a:rPr lang="en-US" dirty="0" smtClean="0"/>
                  <a:t>: 1. </a:t>
                </a:r>
                <a:r>
                  <a:rPr lang="en-US" dirty="0" err="1" smtClean="0"/>
                  <a:t>penyebutnya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tidak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boleh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angka</a:t>
                </a:r>
                <a:r>
                  <a:rPr lang="en-US" dirty="0" smtClean="0"/>
                  <a:t> 0</a:t>
                </a:r>
              </a:p>
              <a:p>
                <a:pPr lvl="2"/>
                <a:r>
                  <a:rPr lang="en-US" dirty="0" smtClean="0"/>
                  <a:t>2. </a:t>
                </a:r>
                <a:r>
                  <a:rPr lang="en-US" dirty="0" err="1" smtClean="0"/>
                  <a:t>akar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pangkat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tidak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boleh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negatif</a:t>
                </a:r>
                <a:endParaRPr lang="en-US" dirty="0" smtClean="0"/>
              </a:p>
              <a:p>
                <a:r>
                  <a:rPr lang="en-US" dirty="0" err="1" smtClean="0"/>
                  <a:t>Cari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daerah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asal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alami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(a). f(x) = 1/(x-3)</a:t>
                </a:r>
              </a:p>
              <a:p>
                <a:pPr marL="0" indent="0">
                  <a:buNone/>
                </a:pPr>
                <a:r>
                  <a:rPr lang="en-US" dirty="0" smtClean="0"/>
                  <a:t>(b). g(t)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4 −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Penyelesaian</a:t>
                </a:r>
                <a:r>
                  <a:rPr lang="en-US" dirty="0" smtClean="0"/>
                  <a:t>!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6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Cari</a:t>
                </a:r>
                <a:r>
                  <a:rPr lang="en-US" dirty="0"/>
                  <a:t> </a:t>
                </a:r>
                <a:r>
                  <a:rPr lang="en-US" dirty="0" err="1"/>
                  <a:t>daerah</a:t>
                </a:r>
                <a:r>
                  <a:rPr lang="en-US" dirty="0"/>
                  <a:t> </a:t>
                </a:r>
                <a:r>
                  <a:rPr lang="en-US" dirty="0" err="1"/>
                  <a:t>asal</a:t>
                </a:r>
                <a:r>
                  <a:rPr lang="en-US" dirty="0"/>
                  <a:t> </a:t>
                </a:r>
                <a:r>
                  <a:rPr lang="en-US" dirty="0" err="1"/>
                  <a:t>alami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:</a:t>
                </a:r>
              </a:p>
              <a:p>
                <a:pPr marL="0" indent="0">
                  <a:buNone/>
                </a:pPr>
                <a:r>
                  <a:rPr lang="en-US" dirty="0"/>
                  <a:t>(a). f(x) = 1/(x-3)</a:t>
                </a:r>
              </a:p>
              <a:p>
                <a:r>
                  <a:rPr lang="en-US" dirty="0" err="1" smtClean="0"/>
                  <a:t>Jawab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x – 3 &gt; 0</a:t>
                </a:r>
              </a:p>
              <a:p>
                <a:r>
                  <a:rPr lang="en-US" dirty="0" smtClean="0"/>
                  <a:t>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Daerah </a:t>
                </a:r>
                <a:r>
                  <a:rPr lang="en-US" dirty="0" err="1" smtClean="0"/>
                  <a:t>asal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alami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bisa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ditulis</a:t>
                </a:r>
                <a:r>
                  <a:rPr lang="en-US" dirty="0" smtClean="0"/>
                  <a:t> {x;  </a:t>
                </a:r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0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Cari </a:t>
                </a:r>
                <a:r>
                  <a:rPr lang="en-US" dirty="0" err="1"/>
                  <a:t>daerah</a:t>
                </a:r>
                <a:r>
                  <a:rPr lang="en-US" dirty="0"/>
                  <a:t> </a:t>
                </a:r>
                <a:r>
                  <a:rPr lang="en-US" dirty="0" err="1"/>
                  <a:t>asal</a:t>
                </a:r>
                <a:r>
                  <a:rPr lang="en-US" dirty="0"/>
                  <a:t> </a:t>
                </a:r>
                <a:r>
                  <a:rPr lang="en-US" dirty="0" err="1"/>
                  <a:t>alami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(</a:t>
                </a:r>
                <a:r>
                  <a:rPr lang="en-US" dirty="0"/>
                  <a:t>b). g(t)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4 −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4 −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4 −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4 </m:t>
                        </m:r>
                      </m:e>
                    </m:rad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X = -2, -1, 0, 1, 2</a:t>
                </a:r>
              </a:p>
              <a:p>
                <a:pPr marL="0" indent="0">
                  <a:buNone/>
                </a:pPr>
                <a:r>
                  <a:rPr lang="en-US" dirty="0" smtClean="0"/>
                  <a:t>Daerah </a:t>
                </a:r>
                <a:r>
                  <a:rPr lang="en-US" dirty="0" err="1" smtClean="0"/>
                  <a:t>asal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alami</a:t>
                </a:r>
                <a:r>
                  <a:rPr lang="en-US" dirty="0" smtClean="0"/>
                  <a:t>: {x; -2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2}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3" t="-3303" b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5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Cari </a:t>
                </a:r>
                <a:r>
                  <a:rPr lang="en-US" dirty="0" err="1"/>
                  <a:t>daerah</a:t>
                </a:r>
                <a:r>
                  <a:rPr lang="en-US" dirty="0"/>
                  <a:t> </a:t>
                </a:r>
                <a:r>
                  <a:rPr lang="en-US" dirty="0" err="1"/>
                  <a:t>asal</a:t>
                </a:r>
                <a:r>
                  <a:rPr lang="en-US" dirty="0"/>
                  <a:t> </a:t>
                </a:r>
                <a:r>
                  <a:rPr lang="en-US" dirty="0" err="1"/>
                  <a:t>alami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:</a:t>
                </a:r>
              </a:p>
              <a:p>
                <a:pPr marL="0" indent="0">
                  <a:buNone/>
                </a:pPr>
                <a:r>
                  <a:rPr lang="en-US" dirty="0"/>
                  <a:t> (b). g(t)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Daerah </a:t>
                </a:r>
                <a:r>
                  <a:rPr lang="en-US" dirty="0" err="1" smtClean="0"/>
                  <a:t>asal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alami</a:t>
                </a:r>
                <a:r>
                  <a:rPr lang="en-US" dirty="0" smtClean="0"/>
                  <a:t> : {t; -3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 t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9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2" y="2815349"/>
                <a:ext cx="9601196" cy="33189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Genap</a:t>
                </a:r>
                <a:r>
                  <a:rPr lang="en-US" dirty="0" smtClean="0"/>
                  <a:t>  : </a:t>
                </a:r>
                <a:r>
                  <a:rPr lang="en-US" dirty="0" err="1" smtClean="0"/>
                  <a:t>sifat</a:t>
                </a:r>
                <a:r>
                  <a:rPr lang="en-US" dirty="0" smtClean="0"/>
                  <a:t> f(-x) = f(x).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geometri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genap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simetri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terhadap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sumbu</a:t>
                </a:r>
                <a:r>
                  <a:rPr lang="en-US" dirty="0" smtClean="0"/>
                  <a:t> 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ganjil</a:t>
                </a:r>
                <a:r>
                  <a:rPr lang="en-US" dirty="0" smtClean="0"/>
                  <a:t> : </a:t>
                </a:r>
                <a:r>
                  <a:rPr lang="en-US" dirty="0" err="1" smtClean="0"/>
                  <a:t>sifat</a:t>
                </a:r>
                <a:r>
                  <a:rPr lang="en-US" dirty="0" smtClean="0"/>
                  <a:t> f(-x) = - f(x).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geometri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ganjil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simetri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terhadap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titik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asal</a:t>
                </a:r>
                <a:r>
                  <a:rPr lang="en-US" dirty="0" smtClean="0"/>
                  <a:t> 0.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genap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ganjil</a:t>
                </a:r>
                <a:r>
                  <a:rPr lang="en-US" dirty="0" smtClean="0"/>
                  <a:t> : </a:t>
                </a:r>
                <a:r>
                  <a:rPr lang="en-US" dirty="0" err="1" smtClean="0"/>
                  <a:t>sifat</a:t>
                </a:r>
                <a:r>
                  <a:rPr lang="en-US" dirty="0" smtClean="0"/>
                  <a:t> </a:t>
                </a:r>
                <a:r>
                  <a:rPr lang="en-US" dirty="0"/>
                  <a:t> f(-x)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f(x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/>
                  <a:t>f(-x)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- f(x).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2815349"/>
                <a:ext cx="9601196" cy="3318936"/>
              </a:xfrm>
              <a:blipFill rotWithShape="0">
                <a:blip r:embed="rId2"/>
                <a:stretch>
                  <a:fillRect l="-1017" t="-1471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4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Nyatakanlan </a:t>
                </a:r>
                <a:r>
                  <a:rPr lang="en-US" dirty="0" err="1" smtClean="0"/>
                  <a:t>apakah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diberikan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genap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ganjil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tidak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satupun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kemudian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sketsakan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grafiknya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1.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+ </a:t>
                </a:r>
                <a:r>
                  <a:rPr lang="en-US" dirty="0"/>
                  <a:t>3</a:t>
                </a:r>
              </a:p>
              <a:p>
                <a:pPr marL="0" indent="0">
                  <a:buNone/>
                </a:pPr>
                <a:r>
                  <a:rPr lang="en-US" dirty="0"/>
                  <a:t>2. g(x)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:r>
                  <a:rPr lang="en-US" dirty="0" smtClean="0"/>
                  <a:t>4x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h(x)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:r>
                  <a:rPr lang="en-US" dirty="0" smtClean="0"/>
                  <a:t>2x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Penyelesaian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7" t="-146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Nyatakanlan </a:t>
                </a:r>
                <a:r>
                  <a:rPr lang="en-US" dirty="0" err="1"/>
                  <a:t>apakah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yang </a:t>
                </a:r>
                <a:r>
                  <a:rPr lang="en-US" dirty="0" err="1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genap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ganjil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satupun</a:t>
                </a:r>
                <a:r>
                  <a:rPr lang="en-US" dirty="0"/>
                  <a:t>, </a:t>
                </a:r>
                <a:r>
                  <a:rPr lang="en-US" dirty="0" err="1"/>
                  <a:t>kemudian</a:t>
                </a:r>
                <a:r>
                  <a:rPr lang="en-US" dirty="0"/>
                  <a:t> </a:t>
                </a:r>
                <a:r>
                  <a:rPr lang="en-US" dirty="0" err="1"/>
                  <a:t>sketsakan</a:t>
                </a:r>
                <a:r>
                  <a:rPr lang="en-US" dirty="0"/>
                  <a:t> </a:t>
                </a:r>
                <a:r>
                  <a:rPr lang="en-US" dirty="0" err="1"/>
                  <a:t>grafiknya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1.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+ 3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f(-x</a:t>
                </a:r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:r>
                  <a:rPr lang="en-US" dirty="0" smtClean="0"/>
                  <a:t>3 = x^2 + 3 = f(x)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Kesimpulan</a:t>
                </a:r>
                <a:r>
                  <a:rPr lang="en-US" dirty="0" smtClean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Genap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7" t="-146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Nyatakanlan </a:t>
                </a:r>
                <a:r>
                  <a:rPr lang="en-US" dirty="0" err="1"/>
                  <a:t>apakah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yang </a:t>
                </a:r>
                <a:r>
                  <a:rPr lang="en-US" dirty="0" err="1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genap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ganjil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satupun</a:t>
                </a:r>
                <a:r>
                  <a:rPr lang="en-US" dirty="0"/>
                  <a:t>, </a:t>
                </a:r>
                <a:r>
                  <a:rPr lang="en-US" dirty="0" err="1"/>
                  <a:t>kemudian</a:t>
                </a:r>
                <a:r>
                  <a:rPr lang="en-US" dirty="0"/>
                  <a:t> </a:t>
                </a:r>
                <a:r>
                  <a:rPr lang="en-US" dirty="0" err="1"/>
                  <a:t>sketsakan</a:t>
                </a:r>
                <a:r>
                  <a:rPr lang="en-US" dirty="0"/>
                  <a:t> </a:t>
                </a:r>
                <a:r>
                  <a:rPr lang="en-US" dirty="0" err="1"/>
                  <a:t>grafiknya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2</a:t>
                </a:r>
                <a:r>
                  <a:rPr lang="en-US" dirty="0"/>
                  <a:t>. g(x)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:r>
                  <a:rPr lang="en-US" dirty="0" smtClean="0"/>
                  <a:t>4x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g</a:t>
                </a:r>
                <a:r>
                  <a:rPr lang="en-US" dirty="0" smtClean="0"/>
                  <a:t>(-x) = 2(-x)^3 + 4(-x) = -2x^3 -4x = -(2x^3 + 4x) = - g(x)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Kesimpulan</a:t>
                </a:r>
                <a:r>
                  <a:rPr lang="en-US" dirty="0" smtClean="0"/>
                  <a:t>“: </a:t>
                </a:r>
                <a:r>
                  <a:rPr lang="en-US" dirty="0" err="1" smtClean="0"/>
                  <a:t>termasuk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ganjil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7" t="-146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1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PERTEMUAN  3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FUNGSI DAN GRAFIK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Nyatakanlan </a:t>
                </a:r>
                <a:r>
                  <a:rPr lang="en-US" dirty="0" err="1"/>
                  <a:t>apakah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yang </a:t>
                </a:r>
                <a:r>
                  <a:rPr lang="en-US" dirty="0" err="1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genap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ganjil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satupun</a:t>
                </a:r>
                <a:r>
                  <a:rPr lang="en-US" dirty="0"/>
                  <a:t>, </a:t>
                </a:r>
                <a:r>
                  <a:rPr lang="en-US" dirty="0" err="1"/>
                  <a:t>kemudian</a:t>
                </a:r>
                <a:r>
                  <a:rPr lang="en-US" dirty="0"/>
                  <a:t> </a:t>
                </a:r>
                <a:r>
                  <a:rPr lang="en-US" dirty="0" err="1"/>
                  <a:t>sketsakan</a:t>
                </a:r>
                <a:r>
                  <a:rPr lang="en-US" dirty="0"/>
                  <a:t> </a:t>
                </a:r>
                <a:r>
                  <a:rPr lang="en-US" dirty="0" err="1"/>
                  <a:t>grafiknya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3</a:t>
                </a:r>
                <a:r>
                  <a:rPr lang="en-US" dirty="0"/>
                  <a:t>. h(x)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:r>
                  <a:rPr lang="en-US" dirty="0" smtClean="0"/>
                  <a:t>2x</a:t>
                </a:r>
              </a:p>
              <a:p>
                <a:pPr marL="0" indent="0">
                  <a:buNone/>
                </a:pPr>
                <a:r>
                  <a:rPr lang="en-US" dirty="0"/>
                  <a:t>h</a:t>
                </a:r>
                <a:r>
                  <a:rPr lang="en-US" dirty="0" smtClean="0"/>
                  <a:t>(-x) = (-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:r>
                  <a:rPr lang="en-US" dirty="0" smtClean="0"/>
                  <a:t>2(-x)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- 2x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Kesimpulannya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genap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ganjil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7" t="-146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9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+</a:t>
                </a:r>
                <a:r>
                  <a:rPr lang="id-ID" dirty="0" smtClean="0"/>
                  <a:t>4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9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30672"/>
            <a:ext cx="9601196" cy="1303867"/>
          </a:xfrm>
        </p:spPr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Grafiknya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034538"/>
            <a:ext cx="9601196" cy="3886201"/>
          </a:xfrm>
        </p:spPr>
        <p:txBody>
          <a:bodyPr>
            <a:normAutofit/>
          </a:bodyPr>
          <a:lstStyle/>
          <a:p>
            <a:r>
              <a:rPr lang="en-US" dirty="0" err="1" smtClean="0"/>
              <a:t>Defenisi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Fungsi</a:t>
            </a:r>
            <a:r>
              <a:rPr lang="en-US" b="1" dirty="0" smtClean="0"/>
              <a:t> f (</a:t>
            </a:r>
            <a:r>
              <a:rPr lang="en-US" b="1" dirty="0" err="1" smtClean="0"/>
              <a:t>dari</a:t>
            </a:r>
            <a:r>
              <a:rPr lang="en-US" b="1" dirty="0" smtClean="0"/>
              <a:t> R </a:t>
            </a:r>
            <a:r>
              <a:rPr lang="en-US" b="1" dirty="0" err="1" smtClean="0"/>
              <a:t>ke</a:t>
            </a:r>
            <a:r>
              <a:rPr lang="en-US" b="1" dirty="0" smtClean="0"/>
              <a:t> R)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</a:t>
            </a:r>
            <a:r>
              <a:rPr lang="en-US" b="1" dirty="0" err="1" smtClean="0"/>
              <a:t>aturan</a:t>
            </a:r>
            <a:r>
              <a:rPr lang="en-US" b="1" dirty="0" smtClean="0"/>
              <a:t> yang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memetakan</a:t>
            </a:r>
            <a:r>
              <a:rPr lang="en-US" b="1" dirty="0" smtClean="0"/>
              <a:t> </a:t>
            </a:r>
            <a:r>
              <a:rPr lang="en-US" b="1" dirty="0" err="1" smtClean="0"/>
              <a:t>setiap</a:t>
            </a:r>
            <a:r>
              <a:rPr lang="en-US" b="1" dirty="0" smtClean="0"/>
              <a:t> </a:t>
            </a:r>
            <a:r>
              <a:rPr lang="en-US" b="1" dirty="0" err="1" smtClean="0"/>
              <a:t>bilangan</a:t>
            </a:r>
            <a:r>
              <a:rPr lang="en-US" b="1" dirty="0" smtClean="0"/>
              <a:t> x </a:t>
            </a:r>
            <a:r>
              <a:rPr lang="en-US" b="1" dirty="0" err="1" smtClean="0"/>
              <a:t>disuatu</a:t>
            </a:r>
            <a:r>
              <a:rPr lang="en-US" b="1" dirty="0" smtClean="0"/>
              <a:t> </a:t>
            </a:r>
            <a:r>
              <a:rPr lang="en-US" b="1" dirty="0" err="1" smtClean="0"/>
              <a:t>himpunan</a:t>
            </a:r>
            <a:r>
              <a:rPr lang="en-US" b="1" dirty="0" smtClean="0"/>
              <a:t>,</a:t>
            </a:r>
          </a:p>
          <a:p>
            <a:pPr marL="0" indent="0">
              <a:buNone/>
            </a:pPr>
            <a:r>
              <a:rPr lang="en-US" b="1" dirty="0" smtClean="0"/>
              <a:t> yang </a:t>
            </a:r>
            <a:r>
              <a:rPr lang="en-US" b="1" dirty="0" err="1" smtClean="0"/>
              <a:t>disebut</a:t>
            </a:r>
            <a:r>
              <a:rPr lang="en-US" b="1" dirty="0" smtClean="0"/>
              <a:t> </a:t>
            </a:r>
            <a:r>
              <a:rPr lang="en-US" b="1" dirty="0" err="1" smtClean="0"/>
              <a:t>daerah</a:t>
            </a:r>
            <a:r>
              <a:rPr lang="en-US" b="1" dirty="0" smtClean="0"/>
              <a:t> </a:t>
            </a:r>
            <a:r>
              <a:rPr lang="en-US" b="1" dirty="0" err="1" smtClean="0"/>
              <a:t>asal</a:t>
            </a:r>
            <a:r>
              <a:rPr lang="en-US" b="1" dirty="0"/>
              <a:t> </a:t>
            </a:r>
            <a:r>
              <a:rPr lang="en-US" b="1" dirty="0" smtClean="0"/>
              <a:t>(domain),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tunggal</a:t>
            </a:r>
            <a:r>
              <a:rPr lang="en-US" b="1" dirty="0" smtClean="0"/>
              <a:t> f(x)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</a:t>
            </a:r>
            <a:r>
              <a:rPr lang="en-US" b="1" dirty="0" err="1" smtClean="0"/>
              <a:t>himpunan</a:t>
            </a:r>
            <a:r>
              <a:rPr lang="en-US" b="1" dirty="0" smtClean="0"/>
              <a:t> </a:t>
            </a:r>
            <a:r>
              <a:rPr lang="en-US" b="1" dirty="0" err="1" smtClean="0"/>
              <a:t>kedua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Himpunan</a:t>
            </a:r>
            <a:r>
              <a:rPr lang="en-US" b="1" dirty="0" smtClean="0"/>
              <a:t> </a:t>
            </a:r>
            <a:r>
              <a:rPr lang="en-US" b="1" dirty="0" err="1" smtClean="0"/>
              <a:t>semua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y = </a:t>
            </a:r>
            <a:r>
              <a:rPr lang="en-US" b="1" dirty="0"/>
              <a:t> f (x), </a:t>
            </a:r>
            <a:r>
              <a:rPr lang="en-US" b="1" dirty="0" err="1" smtClean="0"/>
              <a:t>Disebut</a:t>
            </a:r>
            <a:r>
              <a:rPr lang="en-US" b="1" dirty="0" smtClean="0"/>
              <a:t> </a:t>
            </a:r>
            <a:r>
              <a:rPr lang="en-US" b="1" dirty="0" err="1" smtClean="0"/>
              <a:t>daerah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r>
              <a:rPr lang="en-US" b="1" dirty="0" smtClean="0"/>
              <a:t> f. 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30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60377" y="882796"/>
            <a:ext cx="364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/>
              <a:t>Defenisi</a:t>
            </a:r>
            <a:r>
              <a:rPr lang="en-US" sz="3600" b="1" dirty="0"/>
              <a:t> </a:t>
            </a:r>
            <a:r>
              <a:rPr lang="en-US" sz="3600" b="1" dirty="0" err="1"/>
              <a:t>Fungsi</a:t>
            </a:r>
            <a:endParaRPr lang="en-US" sz="3600" b="1" dirty="0"/>
          </a:p>
        </p:txBody>
      </p:sp>
      <p:sp>
        <p:nvSpPr>
          <p:cNvPr id="5" name="Oval 4"/>
          <p:cNvSpPr/>
          <p:nvPr/>
        </p:nvSpPr>
        <p:spPr>
          <a:xfrm>
            <a:off x="3089420" y="2407306"/>
            <a:ext cx="1287966" cy="1772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22612" y="2375500"/>
            <a:ext cx="1280996" cy="17723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118600" y="3262445"/>
            <a:ext cx="2147301" cy="9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92114" y="2971077"/>
            <a:ext cx="3718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933687" y="3185611"/>
            <a:ext cx="256478" cy="189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4453" y="2801657"/>
            <a:ext cx="3718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53115" y="1944118"/>
            <a:ext cx="3718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3559" y="1930929"/>
            <a:ext cx="3718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8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60377" y="882796"/>
            <a:ext cx="364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/>
              <a:t>Defenisi</a:t>
            </a:r>
            <a:r>
              <a:rPr lang="en-US" sz="3600" b="1" dirty="0"/>
              <a:t> </a:t>
            </a:r>
            <a:r>
              <a:rPr lang="en-US" sz="3600" b="1" dirty="0" err="1"/>
              <a:t>Fungsi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049466" y="1495047"/>
            <a:ext cx="29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217049" y="1931048"/>
            <a:ext cx="1085850" cy="14430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86610" y="3349027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Gambar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75876" y="1969396"/>
            <a:ext cx="1185862" cy="1388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2329" y="2014196"/>
            <a:ext cx="2952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5269" y="241176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3640" y="2793424"/>
            <a:ext cx="28084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57219" y="2196795"/>
            <a:ext cx="1315643" cy="18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05311" y="2472156"/>
            <a:ext cx="1307308" cy="475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84460" y="2642659"/>
            <a:ext cx="1429527" cy="25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02454" y="3339749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Fungsi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355592" y="1927830"/>
            <a:ext cx="1085850" cy="14430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b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121451" y="1935782"/>
            <a:ext cx="1085850" cy="14430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632692" y="4225757"/>
            <a:ext cx="1085850" cy="14430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915867" y="4203228"/>
            <a:ext cx="1085850" cy="14430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b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981023" y="2146239"/>
            <a:ext cx="1591928" cy="222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000421" y="2407408"/>
            <a:ext cx="1570680" cy="257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988968" y="2673288"/>
            <a:ext cx="1591928" cy="269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973066" y="2958723"/>
            <a:ext cx="1591929" cy="25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210648" y="566418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Gambar 3 ???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541705" y="3367580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Gambar 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57550" y="3382156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/>
              <a:t>Bukan </a:t>
            </a:r>
            <a:r>
              <a:rPr lang="en-US" b="1" dirty="0" err="1" smtClean="0"/>
              <a:t>Fungsi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543308" y="4445841"/>
            <a:ext cx="1555605" cy="79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64605" y="4687595"/>
            <a:ext cx="1512223" cy="23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f, g, F </a:t>
            </a:r>
            <a:r>
              <a:rPr lang="en-US" dirty="0" err="1" smtClean="0"/>
              <a:t>atau</a:t>
            </a:r>
            <a:r>
              <a:rPr lang="en-US" dirty="0" smtClean="0"/>
              <a:t> G,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(x)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“f </a:t>
            </a:r>
            <a:r>
              <a:rPr lang="en-US" dirty="0" err="1" smtClean="0"/>
              <a:t>dari</a:t>
            </a:r>
            <a:r>
              <a:rPr lang="en-US" dirty="0" smtClean="0"/>
              <a:t> x” </a:t>
            </a:r>
            <a:r>
              <a:rPr lang="en-US" dirty="0" err="1" smtClean="0"/>
              <a:t>atau</a:t>
            </a:r>
            <a:r>
              <a:rPr lang="en-US" dirty="0" smtClean="0"/>
              <a:t> “f </a:t>
            </a:r>
            <a:r>
              <a:rPr lang="en-US" dirty="0" err="1" smtClean="0"/>
              <a:t>pada</a:t>
            </a:r>
            <a:r>
              <a:rPr lang="en-US" dirty="0" smtClean="0"/>
              <a:t> x”,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f </a:t>
            </a:r>
            <a:r>
              <a:rPr lang="en-US" dirty="0" err="1" smtClean="0"/>
              <a:t>kepada</a:t>
            </a:r>
            <a:r>
              <a:rPr lang="en-US" dirty="0" smtClean="0"/>
              <a:t> x.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945671" cy="1303867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- 2x, </a:t>
                </a:r>
                <a:r>
                  <a:rPr lang="en-US" dirty="0" err="1" smtClean="0"/>
                  <a:t>cari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sederhanakan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(a). </a:t>
                </a:r>
                <a:r>
                  <a:rPr lang="en-US" dirty="0"/>
                  <a:t>f</a:t>
                </a:r>
                <a:r>
                  <a:rPr lang="en-US" dirty="0" smtClean="0"/>
                  <a:t>(4)		(b). </a:t>
                </a:r>
                <a:r>
                  <a:rPr lang="en-US" dirty="0"/>
                  <a:t>f</a:t>
                </a:r>
                <a:r>
                  <a:rPr lang="en-US" dirty="0" smtClean="0"/>
                  <a:t>(4 +h)</a:t>
                </a:r>
              </a:p>
              <a:p>
                <a:pPr marL="0" indent="0">
                  <a:buNone/>
                </a:pPr>
                <a:r>
                  <a:rPr lang="en-US" dirty="0" smtClean="0"/>
                  <a:t>©. f(4+h)-f(4)		</a:t>
                </a:r>
              </a:p>
              <a:p>
                <a:pPr marL="0" indent="0">
                  <a:buNone/>
                </a:pPr>
                <a:r>
                  <a:rPr lang="en-US" dirty="0" smtClean="0"/>
                  <a:t>(d). [f(4+h)-f(4)]/h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Penyelesaian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7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7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- 2x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(a). </a:t>
                </a:r>
                <a:r>
                  <a:rPr lang="en-US" dirty="0"/>
                  <a:t>f</a:t>
                </a:r>
                <a:r>
                  <a:rPr lang="en-US" dirty="0" smtClean="0"/>
                  <a:t>(4)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 </a:t>
                </a:r>
                <a:r>
                  <a:rPr lang="en-US" dirty="0" smtClean="0"/>
                  <a:t>2.4 = 16 – 8 = 8</a:t>
                </a:r>
              </a:p>
              <a:p>
                <a:pPr marL="0" indent="0">
                  <a:buNone/>
                </a:pPr>
                <a:r>
                  <a:rPr lang="en-US" dirty="0" smtClean="0"/>
                  <a:t>(b). </a:t>
                </a:r>
                <a:r>
                  <a:rPr lang="en-US" dirty="0"/>
                  <a:t>f(4 +h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 </a:t>
                </a:r>
                <a:r>
                  <a:rPr lang="en-US" dirty="0" smtClean="0"/>
                  <a:t>2(4+h) 		©. </a:t>
                </a:r>
                <a:r>
                  <a:rPr lang="en-US" dirty="0"/>
                  <a:t>f(4+h)-f(4</a:t>
                </a:r>
                <a:r>
                  <a:rPr lang="en-US" dirty="0" smtClean="0"/>
                  <a:t>) = </a:t>
                </a:r>
                <a:r>
                  <a:rPr lang="en-US" dirty="0"/>
                  <a:t>8 + 6h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- 8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= 16+8h+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- 8 – 2h						= </a:t>
                </a:r>
                <a:r>
                  <a:rPr lang="en-US" dirty="0"/>
                  <a:t> 6h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= 8 + 6h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+ 6h + 8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</a:t>
                </a:r>
              </a:p>
              <a:p>
                <a:pPr marL="0" indent="0">
                  <a:buNone/>
                </a:pPr>
                <a:r>
                  <a:rPr lang="en-US" dirty="0" smtClean="0"/>
                  <a:t> (d). </a:t>
                </a:r>
                <a:r>
                  <a:rPr lang="en-US" dirty="0"/>
                  <a:t>[f(4+h)-f(4</a:t>
                </a:r>
                <a:r>
                  <a:rPr lang="en-US" dirty="0" smtClean="0"/>
                  <a:t>)]/</a:t>
                </a:r>
                <a:r>
                  <a:rPr lang="en-US" dirty="0"/>
                  <a:t>h</a:t>
                </a:r>
                <a:r>
                  <a:rPr lang="en-US" dirty="0" smtClean="0"/>
                  <a:t> = </a:t>
                </a:r>
                <a:r>
                  <a:rPr lang="en-US" dirty="0"/>
                  <a:t>6h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/h 			= h( 6 + h) = 6h + h^2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:r>
                  <a:rPr lang="en-US" dirty="0"/>
                  <a:t>	</a:t>
                </a:r>
                <a:r>
                  <a:rPr lang="en-US" dirty="0" smtClean="0"/>
                  <a:t>= h(6+h)/h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= (6+h</a:t>
                </a:r>
                <a:r>
                  <a:rPr lang="en-US" dirty="0"/>
                  <a:t>)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= 6+h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54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3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25001" y="1277935"/>
                <a:ext cx="6096000" cy="787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Jika f(x)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tentukan 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LcPeriod"/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f(1)		b. f(1/2)</a:t>
                </a:r>
                <a:endParaRPr lang="en-US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01" y="1277935"/>
                <a:ext cx="6096000" cy="787652"/>
              </a:xfrm>
              <a:prstGeom prst="rect">
                <a:avLst/>
              </a:prstGeom>
              <a:blipFill>
                <a:blip r:embed="rId2"/>
                <a:stretch>
                  <a:fillRect l="-900" t="-3876" b="-10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89829" y="856517"/>
            <a:ext cx="12139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 2.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932" y="2248690"/>
            <a:ext cx="105573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96564" y="2763360"/>
                <a:ext cx="2191909" cy="981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lphaLcPeriod"/>
                </a:pPr>
                <a:r>
                  <a:rPr lang="id-ID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f(1)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= 0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64" y="2763360"/>
                <a:ext cx="2191909" cy="981423"/>
              </a:xfrm>
              <a:prstGeom prst="rect">
                <a:avLst/>
              </a:prstGeom>
              <a:blipFill>
                <a:blip r:embed="rId3"/>
                <a:stretch>
                  <a:fillRect l="-2222" t="-2484" b="-7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04515" y="4176170"/>
                <a:ext cx="6096000" cy="13999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b.      f(x</a:t>
                </a:r>
                <a:r>
                  <a:rPr lang="id-ID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f(1/2)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= ¼ - 1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=-3/4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15" y="4176170"/>
                <a:ext cx="6096000" cy="1399935"/>
              </a:xfrm>
              <a:prstGeom prst="rect">
                <a:avLst/>
              </a:prstGeom>
              <a:blipFill>
                <a:blip r:embed="rId4"/>
                <a:stretch>
                  <a:fillRect l="-900" t="-1739" b="-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144246" y="786280"/>
            <a:ext cx="12139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 3.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05505" y="1240604"/>
                <a:ext cx="1806713" cy="388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dirty="0" smtClean="0"/>
                  <a:t>b.    f</a:t>
                </a:r>
                <a:r>
                  <a:rPr lang="en-US" dirty="0" smtClean="0"/>
                  <a:t>(x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505" y="1240604"/>
                <a:ext cx="1806713" cy="388696"/>
              </a:xfrm>
              <a:prstGeom prst="rect">
                <a:avLst/>
              </a:prstGeom>
              <a:blipFill>
                <a:blip r:embed="rId5"/>
                <a:stretch>
                  <a:fillRect l="-3041" t="-6349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7474328" y="1526853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sederhanakan</a:t>
            </a: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21303" y="1566609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f</a:t>
            </a:r>
            <a:r>
              <a:rPr lang="en-US" dirty="0" smtClean="0"/>
              <a:t>(t+2</a:t>
            </a:r>
            <a:r>
              <a:rPr lang="en-US" dirty="0"/>
              <a:t>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71036" y="1812694"/>
            <a:ext cx="105573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5235</TotalTime>
  <Words>565</Words>
  <Application>Microsoft Office PowerPoint</Application>
  <PresentationFormat>Widescreen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Garamond</vt:lpstr>
      <vt:lpstr>Times New Roman</vt:lpstr>
      <vt:lpstr>Organic</vt:lpstr>
      <vt:lpstr>Kalkulus</vt:lpstr>
      <vt:lpstr>PERTEMUAN  3</vt:lpstr>
      <vt:lpstr>Fungsi dan Grafiknya</vt:lpstr>
      <vt:lpstr>PowerPoint Presentation</vt:lpstr>
      <vt:lpstr>PowerPoint Presentation</vt:lpstr>
      <vt:lpstr>PowerPoint Presentation</vt:lpstr>
      <vt:lpstr>Contoh soal</vt:lpstr>
      <vt:lpstr>f(x) = x^2- 2x</vt:lpstr>
      <vt:lpstr>PowerPoint Presentation</vt:lpstr>
      <vt:lpstr>Defenisi Domain</vt:lpstr>
      <vt:lpstr>Defenisi Range</vt:lpstr>
      <vt:lpstr>Contoh</vt:lpstr>
      <vt:lpstr>PowerPoint Presentation</vt:lpstr>
      <vt:lpstr>PowerPoint Presentation</vt:lpstr>
      <vt:lpstr>PowerPoint Presentation</vt:lpstr>
      <vt:lpstr>Fungsi Genap dan Ganjil</vt:lpstr>
      <vt:lpstr>Contoh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Kalkulus</dc:title>
  <dc:creator>lenovo</dc:creator>
  <cp:lastModifiedBy>acer</cp:lastModifiedBy>
  <cp:revision>70</cp:revision>
  <dcterms:created xsi:type="dcterms:W3CDTF">2019-10-28T14:29:02Z</dcterms:created>
  <dcterms:modified xsi:type="dcterms:W3CDTF">2024-10-29T02:20:44Z</dcterms:modified>
</cp:coreProperties>
</file>