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2" r:id="rId11"/>
    <p:sldId id="266" r:id="rId12"/>
    <p:sldId id="267" r:id="rId13"/>
    <p:sldId id="268" r:id="rId14"/>
    <p:sldId id="269" r:id="rId15"/>
    <p:sldId id="27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BD46-F1D4-441C-AB9C-1BE9B6A61A2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5F6C-DD64-4F68-A414-0EC03FA4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6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BD46-F1D4-441C-AB9C-1BE9B6A61A2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5F6C-DD64-4F68-A414-0EC03FA4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5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BD46-F1D4-441C-AB9C-1BE9B6A61A2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5F6C-DD64-4F68-A414-0EC03FA4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35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BD46-F1D4-441C-AB9C-1BE9B6A61A2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5F6C-DD64-4F68-A414-0EC03FA4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4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BD46-F1D4-441C-AB9C-1BE9B6A61A2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5F6C-DD64-4F68-A414-0EC03FA4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20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BD46-F1D4-441C-AB9C-1BE9B6A61A2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5F6C-DD64-4F68-A414-0EC03FA4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74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BD46-F1D4-441C-AB9C-1BE9B6A61A2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5F6C-DD64-4F68-A414-0EC03FA4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1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BD46-F1D4-441C-AB9C-1BE9B6A61A2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5F6C-DD64-4F68-A414-0EC03FA4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29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BD46-F1D4-441C-AB9C-1BE9B6A61A2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5F6C-DD64-4F68-A414-0EC03FA4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BD46-F1D4-441C-AB9C-1BE9B6A61A2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5F6C-DD64-4F68-A414-0EC03FA4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9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7BD46-F1D4-441C-AB9C-1BE9B6A61A2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15F6C-DD64-4F68-A414-0EC03FA4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44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7BD46-F1D4-441C-AB9C-1BE9B6A61A26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15F6C-DD64-4F68-A414-0EC03FA49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87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Pertemuan</a:t>
            </a:r>
            <a:r>
              <a:rPr lang="en-US" dirty="0" smtClean="0"/>
              <a:t> 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85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589" y="-96051"/>
            <a:ext cx="10515600" cy="1325563"/>
          </a:xfrm>
        </p:spPr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5807" y="935079"/>
                <a:ext cx="10515600" cy="5592942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4400" dirty="0" smtClean="0"/>
                  <a:t>3</a:t>
                </a:r>
                <a:r>
                  <a:rPr lang="id-ID" sz="4400" dirty="0" smtClean="0"/>
                  <a:t>. </a:t>
                </a:r>
                <a:r>
                  <a:rPr lang="en-US" sz="4400" dirty="0" err="1" smtClean="0"/>
                  <a:t>Tentukan</a:t>
                </a:r>
                <a:r>
                  <a:rPr lang="en-US" sz="4400" dirty="0" smtClean="0"/>
                  <a:t> </a:t>
                </a:r>
                <a:r>
                  <a:rPr lang="id-ID" sz="4400" dirty="0" smtClean="0"/>
                  <a:t>persamaan garis </a:t>
                </a:r>
                <a:r>
                  <a:rPr lang="en-US" sz="4400" dirty="0" err="1" smtClean="0"/>
                  <a:t>singgung</a:t>
                </a:r>
                <a:r>
                  <a:rPr lang="en-US" sz="4400" dirty="0" smtClean="0"/>
                  <a:t> </a:t>
                </a:r>
                <a:r>
                  <a:rPr lang="en-US" sz="4400" dirty="0" err="1" smtClean="0"/>
                  <a:t>pada</a:t>
                </a:r>
                <a:r>
                  <a:rPr lang="en-US" sz="4400" dirty="0" smtClean="0"/>
                  <a:t> </a:t>
                </a:r>
                <a:r>
                  <a:rPr lang="en-US" sz="4400" dirty="0" err="1" smtClean="0"/>
                  <a:t>kurva</a:t>
                </a:r>
                <a:r>
                  <a:rPr lang="en-US" sz="4400" dirty="0" smtClean="0"/>
                  <a:t> y =</a:t>
                </a:r>
                <a:r>
                  <a:rPr lang="id-ID" sz="4400" dirty="0" smtClean="0"/>
                  <a:t>1/x</a:t>
                </a:r>
                <a:r>
                  <a:rPr lang="en-US" sz="4400" dirty="0" smtClean="0"/>
                  <a:t> </a:t>
                </a:r>
                <a:r>
                  <a:rPr lang="en-US" sz="4400" dirty="0" err="1" smtClean="0"/>
                  <a:t>dititik</a:t>
                </a:r>
                <a:r>
                  <a:rPr lang="en-US" sz="4400" dirty="0" smtClean="0"/>
                  <a:t> (2,</a:t>
                </a:r>
                <a:r>
                  <a:rPr lang="id-ID" sz="4400" dirty="0" smtClean="0"/>
                  <a:t> 1/2</a:t>
                </a:r>
                <a:r>
                  <a:rPr lang="en-US" sz="4400" dirty="0" smtClean="0"/>
                  <a:t>)</a:t>
                </a:r>
              </a:p>
              <a:p>
                <a:pPr marL="0" indent="0">
                  <a:buNone/>
                </a:pPr>
                <a:endParaRPr lang="id-ID" sz="4400" dirty="0" smtClean="0"/>
              </a:p>
              <a:p>
                <a:pPr marL="0" indent="0">
                  <a:buNone/>
                </a:pPr>
                <a:r>
                  <a:rPr lang="en-US" sz="4400" dirty="0" err="1" smtClean="0"/>
                  <a:t>Jawab</a:t>
                </a:r>
                <a:r>
                  <a:rPr lang="en-US" sz="4400" dirty="0" smtClean="0"/>
                  <a:t> ; </a:t>
                </a:r>
                <a:r>
                  <a:rPr lang="en-US" sz="4400" dirty="0" err="1" smtClean="0"/>
                  <a:t>Gradien</a:t>
                </a:r>
                <a:r>
                  <a:rPr lang="en-US" sz="4400" dirty="0" smtClean="0"/>
                  <a:t> </a:t>
                </a:r>
                <a:r>
                  <a:rPr lang="en-US" sz="4400" dirty="0" err="1" smtClean="0"/>
                  <a:t>garis</a:t>
                </a:r>
                <a:r>
                  <a:rPr lang="en-US" sz="4400" dirty="0" smtClean="0"/>
                  <a:t> </a:t>
                </a:r>
                <a:r>
                  <a:rPr lang="en-US" sz="4400" dirty="0" err="1" smtClean="0"/>
                  <a:t>singgungnya</a:t>
                </a:r>
                <a:r>
                  <a:rPr lang="en-US" sz="4400" dirty="0" smtClean="0"/>
                  <a:t> </a:t>
                </a:r>
                <a:r>
                  <a:rPr lang="en-US" sz="4400" dirty="0" err="1" smtClean="0"/>
                  <a:t>adalah</a:t>
                </a:r>
                <a:endParaRPr lang="id-ID" sz="4400" dirty="0" smtClean="0"/>
              </a:p>
              <a:p>
                <a:pPr marL="0" indent="0">
                  <a:buNone/>
                </a:pPr>
                <a:endParaRPr lang="en-US" sz="4400" dirty="0" smtClean="0"/>
              </a:p>
              <a:p>
                <a:pPr marL="0" indent="0">
                  <a:buNone/>
                </a:pPr>
                <a:r>
                  <a:rPr lang="en-US" sz="4400" dirty="0"/>
                  <a:t>	</a:t>
                </a:r>
                <a:r>
                  <a:rPr lang="en-US" sz="4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eqArr>
                          <m:eqArr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4400" i="1">
                                    <a:latin typeface="Cambria Math" panose="02040503050406030204" pitchFamily="18" charset="0"/>
                                  </a:rPr>
                                  <m:t>𝑡𝑎𝑛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4400" dirty="0"/>
                              <m:t>= </m:t>
                            </m:r>
                            <m:func>
                              <m:func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400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4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4400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sz="44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44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</m:func>
                            <m:r>
                              <m:rPr>
                                <m:nor/>
                              </m:rPr>
                              <a:rPr lang="en-US" sz="4400" dirty="0"/>
                              <m:t>  </m:t>
                            </m:r>
                          </m:e>
                          <m:e>
                            <m:r>
                              <a:rPr lang="id-ID" sz="4400" b="0" i="1" dirty="0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sz="44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44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4400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sz="4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4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44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44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num>
                                  <m:den>
                                    <m:r>
                                      <a:rPr lang="en-US" sz="44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</m:func>
                          </m:e>
                          <m:e>
                            <m:r>
                              <m:rPr>
                                <m:nor/>
                              </m:rPr>
                              <a:rPr lang="en-US" sz="4400" dirty="0"/>
                              <m:t>  </m:t>
                            </m:r>
                          </m:e>
                        </m:eqArr>
                      </m:e>
                      <m:sub/>
                    </m:sSub>
                  </m:oMath>
                </a14:m>
                <a:endParaRPr lang="en-US" sz="4400" dirty="0" smtClean="0"/>
              </a:p>
              <a:p>
                <a:pPr marL="0" indent="0">
                  <a:buNone/>
                </a:pPr>
                <a:r>
                  <a:rPr lang="en-US" sz="4400" dirty="0"/>
                  <a:t>	</a:t>
                </a:r>
                <a:r>
                  <a:rPr lang="en-US" sz="4400" dirty="0" smtClean="0"/>
                  <a:t>	</a:t>
                </a:r>
                <a:r>
                  <a:rPr lang="id-ID" sz="4400" dirty="0" smtClean="0"/>
                  <a:t>         </a:t>
                </a:r>
                <a:r>
                  <a:rPr lang="en-US" sz="4400" dirty="0" smtClean="0"/>
                  <a:t>=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4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4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4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4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id-ID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440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d-ID" sz="4400" b="0" i="1" smtClean="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a:rPr lang="id-ID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id-ID" sz="4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den>
                            </m:f>
                            <m:r>
                              <a:rPr lang="id-ID" sz="44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f>
                              <m:fPr>
                                <m:ctrlPr>
                                  <a:rPr lang="id-ID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id-ID" sz="4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num>
                          <m:den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4400" dirty="0" smtClean="0"/>
                  <a:t> </a:t>
                </a:r>
                <a:endParaRPr lang="id-ID" sz="4400" dirty="0" smtClean="0"/>
              </a:p>
              <a:p>
                <a:pPr marL="0" indent="0">
                  <a:buNone/>
                </a:pPr>
                <a:r>
                  <a:rPr lang="id-ID" sz="4400" dirty="0"/>
                  <a:t> </a:t>
                </a:r>
                <a:r>
                  <a:rPr lang="id-ID" sz="4400" dirty="0" smtClean="0"/>
                  <a:t>            </a:t>
                </a:r>
              </a:p>
              <a:p>
                <a:pPr marL="0" indent="0">
                  <a:buNone/>
                </a:pPr>
                <a:r>
                  <a:rPr lang="id-ID" sz="4400" dirty="0"/>
                  <a:t> </a:t>
                </a:r>
                <a:r>
                  <a:rPr lang="id-ID" sz="4400" dirty="0" smtClean="0"/>
                  <a:t>                                                                   </a:t>
                </a:r>
                <a:r>
                  <a:rPr lang="en-US" sz="4400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id-ID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4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id-ID" sz="4400" b="0" i="1" smtClean="0">
                                    <a:latin typeface="Cambria Math" panose="02040503050406030204" pitchFamily="18" charset="0"/>
                                  </a:rPr>
                                  <m:t>2 </m:t>
                                </m:r>
                                <m:d>
                                  <m:dPr>
                                    <m:ctrlPr>
                                      <a:rPr lang="id-ID" sz="4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sz="4400" b="0" i="1" smtClean="0">
                                        <a:latin typeface="Cambria Math" panose="02040503050406030204" pitchFamily="18" charset="0"/>
                                      </a:rPr>
                                      <m:t> 2+</m:t>
                                    </m:r>
                                    <m:r>
                                      <a:rPr lang="id-ID" sz="4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id-ID" sz="4400" b="0" i="1" smtClean="0">
                                <a:latin typeface="Cambria Math" panose="02040503050406030204" pitchFamily="18" charset="0"/>
                              </a:rPr>
                              <m:t>  −  </m:t>
                            </m:r>
                            <m:f>
                              <m:fPr>
                                <m:ctrlPr>
                                  <a:rPr lang="id-ID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sz="4400" b="0" i="1" smtClean="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a:rPr lang="id-ID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id-ID" sz="4400" b="0" i="1" smtClean="0">
                                    <a:latin typeface="Cambria Math" panose="02040503050406030204" pitchFamily="18" charset="0"/>
                                  </a:rPr>
                                  <m:t>2 ( 2+</m:t>
                                </m:r>
                                <m:r>
                                  <a:rPr lang="id-ID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id-ID" sz="4400" b="0" i="1" smtClean="0">
                                    <a:latin typeface="Cambria Math" panose="02040503050406030204" pitchFamily="18" charset="0"/>
                                  </a:rPr>
                                  <m:t> )</m:t>
                                </m:r>
                              </m:den>
                            </m:f>
                          </m:num>
                          <m:den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id-ID" sz="4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d-ID" sz="4400" dirty="0" smtClean="0"/>
                  <a:t>		</a:t>
                </a:r>
              </a:p>
              <a:p>
                <a:pPr marL="0" indent="0">
                  <a:buNone/>
                </a:pPr>
                <a:r>
                  <a:rPr lang="id-ID" sz="4400" dirty="0"/>
                  <a:t> </a:t>
                </a:r>
                <a:r>
                  <a:rPr lang="id-ID" sz="4400" dirty="0" smtClean="0"/>
                  <a:t>                                                                     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4400" b="0" i="1" smtClean="0">
                                <a:latin typeface="Cambria Math" panose="02040503050406030204" pitchFamily="18" charset="0"/>
                              </a:rPr>
                              <m:t>2 −</m:t>
                            </m:r>
                            <m:d>
                              <m:dPr>
                                <m:ctrlPr>
                                  <a:rPr lang="id-ID" sz="4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sz="4400" b="0" i="1" smtClean="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a:rPr lang="id-ID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id-ID" sz="4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num>
                          <m:den>
                            <m:r>
                              <a:rPr lang="id-ID" sz="4400" b="0" i="1" smtClean="0">
                                <a:latin typeface="Cambria Math" panose="02040503050406030204" pitchFamily="18" charset="0"/>
                              </a:rPr>
                              <m:t>2 ( 2+</m:t>
                            </m:r>
                            <m:r>
                              <a:rPr lang="id-ID" sz="4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id-ID" sz="4400" b="0" i="1" smtClean="0">
                                <a:latin typeface="Cambria Math" panose="02040503050406030204" pitchFamily="18" charset="0"/>
                              </a:rPr>
                              <m:t> )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id-ID" sz="4400" i="1" dirty="0" smtClean="0">
                    <a:latin typeface="Cambria Math" panose="02040503050406030204" pitchFamily="18" charset="0"/>
                  </a:rPr>
                  <a:t> </a:t>
                </a:r>
                <a:endParaRPr lang="en-US" sz="4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44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d-ID" sz="4400" b="0" dirty="0" smtClean="0"/>
                  <a:t>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4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d-ID" sz="4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id-ID" sz="4400" b="0" i="1" smtClean="0">
                                <a:latin typeface="Cambria Math" panose="02040503050406030204" pitchFamily="18" charset="0"/>
                              </a:rPr>
                              <m:t>2( 2+</m:t>
                            </m:r>
                            <m:r>
                              <a:rPr lang="id-ID" sz="4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id-ID" sz="4400" b="0" i="1" smtClean="0">
                                <a:latin typeface="Cambria Math" panose="02040503050406030204" pitchFamily="18" charset="0"/>
                              </a:rPr>
                              <m:t> )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id-ID" sz="44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d-ID" sz="4400" i="1" dirty="0">
                    <a:latin typeface="Cambria Math" panose="02040503050406030204" pitchFamily="18" charset="0"/>
                  </a:rPr>
                  <a:t>	</a:t>
                </a:r>
                <a:r>
                  <a:rPr lang="id-ID" sz="4400" i="1" dirty="0" smtClean="0">
                    <a:latin typeface="Cambria Math" panose="02040503050406030204" pitchFamily="18" charset="0"/>
                  </a:rPr>
                  <a:t>	</a:t>
                </a:r>
              </a:p>
              <a:p>
                <a:pPr marL="0" indent="0">
                  <a:buNone/>
                </a:pPr>
                <a:r>
                  <a:rPr lang="id-ID" sz="4400" b="0" dirty="0" smtClean="0"/>
                  <a:t>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44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4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sz="4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id-ID" sz="4400" b="0" i="1" smtClean="0">
                                <a:latin typeface="Cambria Math" panose="02040503050406030204" pitchFamily="18" charset="0"/>
                              </a:rPr>
                              <m:t>2( 2+</m:t>
                            </m:r>
                            <m:r>
                              <a:rPr lang="id-ID" sz="4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id-ID" sz="4400" b="0" i="1" smtClean="0">
                                <a:latin typeface="Cambria Math" panose="02040503050406030204" pitchFamily="18" charset="0"/>
                              </a:rPr>
                              <m:t> ) </m:t>
                            </m:r>
                          </m:den>
                        </m:f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id-ID" sz="4400" b="0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id-ID" sz="4400" dirty="0"/>
                  <a:t>	 </a:t>
                </a:r>
                <a:r>
                  <a:rPr lang="id-ID" sz="4400" dirty="0" smtClean="0"/>
                  <a:t>                                           = -1/4 </a:t>
                </a:r>
              </a:p>
              <a:p>
                <a:pPr marL="0" indent="0">
                  <a:buNone/>
                </a:pPr>
                <a:r>
                  <a:rPr lang="id-ID" sz="4400" dirty="0" smtClean="0"/>
                  <a:t>Persamaan Garis singgung : y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4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sz="4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d-ID" sz="4400" dirty="0" smtClean="0"/>
                  <a:t> = m ( x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4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sz="4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d-ID" sz="4400" dirty="0" smtClean="0"/>
                  <a:t>)</a:t>
                </a:r>
              </a:p>
              <a:p>
                <a:pPr marL="0" indent="0">
                  <a:buNone/>
                </a:pPr>
                <a:r>
                  <a:rPr lang="id-ID" sz="4400" dirty="0"/>
                  <a:t>	</a:t>
                </a:r>
                <a:r>
                  <a:rPr lang="id-ID" sz="4400" dirty="0" smtClean="0"/>
                  <a:t>                    : y - </a:t>
                </a:r>
                <a14:m>
                  <m:oMath xmlns:m="http://schemas.openxmlformats.org/officeDocument/2006/math">
                    <m:r>
                      <a:rPr lang="id-ID" sz="4400" b="0" i="1" smtClean="0">
                        <a:latin typeface="Cambria Math" panose="02040503050406030204" pitchFamily="18" charset="0"/>
                      </a:rPr>
                      <m:t>1/2 </m:t>
                    </m:r>
                  </m:oMath>
                </a14:m>
                <a:r>
                  <a:rPr lang="id-ID" sz="4400" dirty="0" smtClean="0"/>
                  <a:t>  = - ¼ ( x - </a:t>
                </a:r>
                <a14:m>
                  <m:oMath xmlns:m="http://schemas.openxmlformats.org/officeDocument/2006/math">
                    <m:r>
                      <a:rPr lang="id-ID" sz="440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d-ID" sz="4400" dirty="0" smtClean="0"/>
                  <a:t>) </a:t>
                </a:r>
                <a:r>
                  <a:rPr lang="en-US" sz="4400" dirty="0"/>
                  <a:t>	</a:t>
                </a:r>
                <a:r>
                  <a:rPr lang="en-US" sz="4400" dirty="0" smtClean="0"/>
                  <a:t>	</a:t>
                </a:r>
                <a:endParaRPr lang="en-US" sz="44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807" y="935079"/>
                <a:ext cx="10515600" cy="5592942"/>
              </a:xfrm>
              <a:blipFill>
                <a:blip r:embed="rId2"/>
                <a:stretch>
                  <a:fillRect t="-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0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8642"/>
            <a:ext cx="10515600" cy="1325563"/>
          </a:xfrm>
        </p:spPr>
        <p:txBody>
          <a:bodyPr/>
          <a:lstStyle/>
          <a:p>
            <a:r>
              <a:rPr lang="en-US" dirty="0" smtClean="0"/>
              <a:t>2.2 </a:t>
            </a:r>
            <a:r>
              <a:rPr lang="en-US" dirty="0" err="1" smtClean="0"/>
              <a:t>Turunan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Defenisi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 smtClean="0"/>
              <a:t> di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4204"/>
                <a:ext cx="10515600" cy="5151547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Pada </a:t>
                </a:r>
                <a:r>
                  <a:rPr lang="en-US" dirty="0" err="1" smtClean="0"/>
                  <a:t>bagian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sebelumnya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melihat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bahwa</a:t>
                </a:r>
                <a:r>
                  <a:rPr lang="en-US" dirty="0" smtClean="0"/>
                  <a:t> </a:t>
                </a:r>
                <a:r>
                  <a:rPr lang="en-US" b="1" dirty="0" err="1" smtClean="0"/>
                  <a:t>kecepatan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sesaat</a:t>
                </a:r>
                <a:r>
                  <a:rPr lang="en-US" b="1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b="1" dirty="0" err="1" smtClean="0"/>
                  <a:t>gradien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garis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singgung</a:t>
                </a:r>
                <a:r>
                  <a:rPr lang="en-US" b="1" dirty="0" smtClean="0"/>
                  <a:t> </a:t>
                </a:r>
                <a:r>
                  <a:rPr lang="en-US" dirty="0" err="1" smtClean="0"/>
                  <a:t>ternyata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merupakan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bentuk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limit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sama</a:t>
                </a:r>
                <a:r>
                  <a:rPr lang="en-US" dirty="0" smtClean="0"/>
                  <a:t>. Hal </a:t>
                </a:r>
                <a:r>
                  <a:rPr lang="en-US" dirty="0" err="1" smtClean="0"/>
                  <a:t>ini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memotivasi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kita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untuk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membahas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bentuk</a:t>
                </a:r>
                <a:r>
                  <a:rPr lang="en-US" dirty="0" smtClean="0"/>
                  <a:t> limit </a:t>
                </a:r>
                <a:r>
                  <a:rPr lang="en-US" dirty="0" err="1" smtClean="0"/>
                  <a:t>tersebut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secara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khusus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b="1" dirty="0" err="1" smtClean="0"/>
                  <a:t>Definisi</a:t>
                </a:r>
                <a:r>
                  <a:rPr lang="en-US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urunan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fungsi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adalah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fungsi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lain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aksen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yang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nilainya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pada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sebarang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bilangan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adalah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		f’( c )=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b="1" dirty="0" err="1" smtClean="0"/>
                  <a:t>Contoh</a:t>
                </a:r>
                <a:r>
                  <a:rPr lang="en-US" b="1" dirty="0" smtClean="0"/>
                  <a:t>:</a:t>
                </a:r>
              </a:p>
              <a:p>
                <a:pPr marL="514350" indent="-514350">
                  <a:buAutoNum type="arabicPeriod"/>
                </a:pPr>
                <a:r>
                  <a:rPr lang="en-US" dirty="0" err="1" smtClean="0"/>
                  <a:t>Jika</a:t>
                </a:r>
                <a:r>
                  <a:rPr lang="en-US" dirty="0" smtClean="0"/>
                  <a:t> f(x) = 13x -6 . </a:t>
                </a:r>
                <a:r>
                  <a:rPr lang="en-US" dirty="0" err="1" smtClean="0"/>
                  <a:t>Carilah</a:t>
                </a:r>
                <a:r>
                  <a:rPr lang="en-US" dirty="0" smtClean="0"/>
                  <a:t> f’(4)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err="1" smtClean="0"/>
                  <a:t>Jawab</a:t>
                </a:r>
                <a:r>
                  <a:rPr lang="en-US" dirty="0" smtClean="0"/>
                  <a:t>: </a:t>
                </a:r>
                <a:r>
                  <a:rPr lang="en-US" dirty="0"/>
                  <a:t>f’( c )=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f’( </a:t>
                </a:r>
                <a:r>
                  <a:rPr lang="en-US" dirty="0" smtClean="0"/>
                  <a:t>4 </a:t>
                </a:r>
                <a:r>
                  <a:rPr lang="en-US" dirty="0"/>
                  <a:t>)=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(4)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[13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−6]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[ 13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−6]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52+13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−6 −52+6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13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lim>
                    </m:limLow>
                  </m:oMath>
                </a14:m>
                <a:r>
                  <a:rPr lang="en-US" dirty="0" smtClean="0"/>
                  <a:t> 13 = 13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4204"/>
                <a:ext cx="10515600" cy="5151547"/>
              </a:xfrm>
              <a:blipFill rotWithShape="0">
                <a:blip r:embed="rId2"/>
                <a:stretch>
                  <a:fillRect l="-522" t="-2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141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2. </a:t>
                </a:r>
                <a:r>
                  <a:rPr lang="en-US" dirty="0" err="1" smtClean="0"/>
                  <a:t>Misalkan</a:t>
                </a:r>
                <a:r>
                  <a:rPr lang="en-US" dirty="0" smtClean="0"/>
                  <a:t> </a:t>
                </a:r>
                <a:r>
                  <a:rPr lang="en-US" dirty="0"/>
                  <a:t>f(x)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+7x, </a:t>
                </a:r>
                <a:r>
                  <a:rPr lang="en-US" dirty="0" err="1"/>
                  <a:t>carilah</a:t>
                </a:r>
                <a:r>
                  <a:rPr lang="en-US" dirty="0"/>
                  <a:t> f’(</a:t>
                </a:r>
                <a:r>
                  <a:rPr lang="en-US" dirty="0" smtClean="0"/>
                  <a:t>x)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Jawab</a:t>
                </a:r>
                <a:r>
                  <a:rPr lang="en-US" dirty="0" smtClean="0"/>
                  <a:t>:</a:t>
                </a:r>
                <a:r>
                  <a:rPr lang="en-US" dirty="0"/>
                  <a:t>f’( c )=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f’( </a:t>
                </a:r>
                <a:r>
                  <a:rPr lang="en-US" dirty="0" smtClean="0"/>
                  <a:t>x </a:t>
                </a:r>
                <a:r>
                  <a:rPr lang="en-US" dirty="0"/>
                  <a:t>)=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+7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+7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+7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+7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]−(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+7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=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+7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−7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+7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+7)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+3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en-US" dirty="0" smtClean="0"/>
                  <a:t> = 3x^2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+7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2241" b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79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3. </a:t>
                </a:r>
                <a:r>
                  <a:rPr lang="en-US" dirty="0" err="1"/>
                  <a:t>Jika</a:t>
                </a:r>
                <a:r>
                  <a:rPr lang="en-US" dirty="0"/>
                  <a:t> f(x) = 1/x, </a:t>
                </a:r>
                <a:r>
                  <a:rPr lang="en-US" dirty="0" err="1"/>
                  <a:t>carilah</a:t>
                </a:r>
                <a:r>
                  <a:rPr lang="en-US" dirty="0"/>
                  <a:t> f’(x</a:t>
                </a:r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Jawab</a:t>
                </a:r>
                <a:r>
                  <a:rPr lang="en-US" dirty="0" smtClean="0"/>
                  <a:t>: </a:t>
                </a:r>
                <a:r>
                  <a:rPr lang="en-US" dirty="0"/>
                  <a:t>f’( c )=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f’( x )=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  <a:endParaRPr lang="id-ID" dirty="0" smtClean="0"/>
              </a:p>
              <a:p>
                <a:pPr marL="0" indent="0">
                  <a:buNone/>
                </a:pPr>
                <a:r>
                  <a:rPr lang="id-ID" dirty="0" smtClean="0"/>
                  <a:t>                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 ( 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 )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  <a:endParaRPr lang="id-ID" dirty="0" smtClean="0"/>
              </a:p>
              <a:p>
                <a:pPr marL="0" indent="0">
                  <a:buNone/>
                </a:pPr>
                <a:r>
                  <a:rPr lang="id-ID" dirty="0" smtClean="0"/>
                  <a:t>                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d>
                                  <m:dPr>
                                    <m:ctrlP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id-ID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  <a:endParaRPr lang="id-ID" dirty="0" smtClean="0"/>
              </a:p>
              <a:p>
                <a:pPr marL="0" indent="0">
                  <a:buNone/>
                </a:pPr>
                <a:r>
                  <a:rPr lang="id-ID" dirty="0"/>
                  <a:t> </a:t>
                </a:r>
                <a:r>
                  <a:rPr lang="id-ID" dirty="0" smtClean="0"/>
                  <a:t>                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num>
                          <m:den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id-ID" dirty="0"/>
                  <a:t> </a:t>
                </a:r>
                <a:r>
                  <a:rPr lang="id-ID" dirty="0" smtClean="0"/>
                  <a:t>               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id-ID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d-ID" dirty="0" smtClean="0"/>
                  <a:t>                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lim>
                    </m:limLow>
                  </m:oMath>
                </a14:m>
                <a:r>
                  <a:rPr lang="en-US" dirty="0" smtClean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𝑥h</m:t>
                        </m:r>
                      </m:den>
                    </m:f>
                  </m:oMath>
                </a14:m>
                <a:r>
                  <a:rPr lang="en-US" dirty="0" smtClean="0"/>
                  <a:t>]</a:t>
                </a:r>
                <a:endParaRPr lang="id-ID" dirty="0" smtClean="0"/>
              </a:p>
              <a:p>
                <a:pPr marL="0" indent="0">
                  <a:buNone/>
                </a:pPr>
                <a:r>
                  <a:rPr lang="id-ID" dirty="0"/>
                  <a:t> </a:t>
                </a:r>
                <a:r>
                  <a:rPr lang="id-ID" dirty="0" smtClean="0"/>
                  <a:t>               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53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en-US" sz="8000" dirty="0" smtClean="0"/>
                  <a:t>4. </a:t>
                </a:r>
                <a:r>
                  <a:rPr lang="en-US" sz="8000" dirty="0" err="1"/>
                  <a:t>Cari</a:t>
                </a:r>
                <a:r>
                  <a:rPr lang="en-US" sz="8000" dirty="0"/>
                  <a:t> f’(x) </a:t>
                </a:r>
                <a:r>
                  <a:rPr lang="en-US" sz="8000" dirty="0" err="1"/>
                  <a:t>jika</a:t>
                </a:r>
                <a:r>
                  <a:rPr lang="en-US" sz="8000" dirty="0"/>
                  <a:t> f(x) = </a:t>
                </a:r>
                <a14:m>
                  <m:oMath xmlns:m="http://schemas.openxmlformats.org/officeDocument/2006/math"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en-US" sz="8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8000" dirty="0"/>
                  <a:t>, </a:t>
                </a:r>
                <a:r>
                  <a:rPr lang="en-US" sz="8000" dirty="0" smtClean="0"/>
                  <a:t>x&gt;0</a:t>
                </a:r>
              </a:p>
              <a:p>
                <a:pPr marL="0" indent="0">
                  <a:buNone/>
                </a:pPr>
                <a:r>
                  <a:rPr lang="en-US" sz="7200" dirty="0" err="1" smtClean="0"/>
                  <a:t>Jawab</a:t>
                </a:r>
                <a:r>
                  <a:rPr lang="id-ID" sz="8000" dirty="0"/>
                  <a:t> </a:t>
                </a:r>
                <a:r>
                  <a:rPr lang="id-ID" sz="8000" dirty="0" smtClean="0"/>
                  <a:t>: </a:t>
                </a:r>
                <a:r>
                  <a:rPr lang="en-US" sz="8000" dirty="0" smtClean="0"/>
                  <a:t> </a:t>
                </a:r>
                <a:r>
                  <a:rPr lang="en-US" sz="8000" dirty="0"/>
                  <a:t>f’( c )=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8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80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80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8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8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8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8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8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80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8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80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sz="80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8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8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8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8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8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8000" dirty="0"/>
                  <a:t> 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r>
                  <a:rPr lang="en-US" sz="5500" dirty="0" smtClean="0"/>
                  <a:t>F’( </a:t>
                </a:r>
                <a:r>
                  <a:rPr lang="en-US" sz="5500" dirty="0"/>
                  <a:t>x )=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55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55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55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5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5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5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55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5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55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55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55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5500" dirty="0"/>
                  <a:t> </a:t>
                </a:r>
              </a:p>
              <a:p>
                <a:pPr marL="0" indent="0">
                  <a:buNone/>
                </a:pPr>
                <a:r>
                  <a:rPr lang="en-US" sz="5500" dirty="0"/>
                  <a:t>	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55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55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55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5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5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55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5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55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55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rad>
                            <m:r>
                              <a:rPr lang="en-US" sz="55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ad>
                              <m:radPr>
                                <m:degHide m:val="on"/>
                                <m:ctrlPr>
                                  <a:rPr lang="en-US" sz="5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55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5500" dirty="0"/>
                  <a:t> </a:t>
                </a:r>
              </a:p>
              <a:p>
                <a:pPr marL="0" indent="0">
                  <a:buNone/>
                </a:pPr>
                <a:r>
                  <a:rPr lang="en-US" sz="5500" dirty="0"/>
                  <a:t>	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55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55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55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5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5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55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5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55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55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rad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ad>
                              <m:radPr>
                                <m:degHide m:val="on"/>
                                <m:ctrlPr>
                                  <a:rPr lang="en-US" sz="55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5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5500" dirty="0"/>
                  <a:t> </a:t>
                </a:r>
                <a:r>
                  <a:rPr lang="en-US" sz="5500" dirty="0" smtClean="0"/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55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rad>
                        <m:r>
                          <a:rPr lang="en-US" sz="5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 </m:t>
                        </m:r>
                        <m:rad>
                          <m:radPr>
                            <m:degHide m:val="on"/>
                            <m:ctrlPr>
                              <a:rPr lang="en-US" sz="55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55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rad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+ </m:t>
                        </m:r>
                        <m:rad>
                          <m:radPr>
                            <m:degHide m:val="on"/>
                            <m:ctrlPr>
                              <a:rPr lang="en-US" sz="55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endParaRPr lang="en-US" sz="5500" dirty="0" smtClean="0"/>
              </a:p>
              <a:p>
                <a:pPr marL="0" indent="0">
                  <a:buNone/>
                </a:pPr>
                <a:r>
                  <a:rPr lang="en-US" sz="5500" dirty="0"/>
                  <a:t>	</a:t>
                </a:r>
                <a:r>
                  <a:rPr lang="en-US" sz="5500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55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55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55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5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5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5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55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55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5500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55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55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sz="55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55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sz="55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5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55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55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rad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ad>
                              <m:radPr>
                                <m:degHide m:val="on"/>
                                <m:ctrlPr>
                                  <a:rPr lang="en-US" sz="55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5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sz="55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5500" dirty="0"/>
                  <a:t> </a:t>
                </a:r>
                <a:endParaRPr lang="en-US" sz="5500" dirty="0" smtClean="0"/>
              </a:p>
              <a:p>
                <a:pPr marL="0" indent="0">
                  <a:buNone/>
                </a:pPr>
                <a:endParaRPr lang="en-US" sz="5500" dirty="0" smtClean="0"/>
              </a:p>
              <a:p>
                <a:pPr marL="0" indent="0">
                  <a:buNone/>
                </a:pPr>
                <a:r>
                  <a:rPr lang="en-US" sz="5500" dirty="0"/>
                  <a:t>	</a:t>
                </a:r>
                <a:r>
                  <a:rPr lang="en-US" sz="5500" dirty="0" smtClean="0"/>
                  <a:t>=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55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55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55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5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5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5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sz="55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5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55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55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rad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ad>
                              <m:radPr>
                                <m:degHide m:val="on"/>
                                <m:ctrlPr>
                                  <a:rPr lang="en-US" sz="55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5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5500" dirty="0"/>
                  <a:t> </a:t>
                </a:r>
                <a:endParaRPr lang="en-US" sz="5500" dirty="0" smtClean="0"/>
              </a:p>
              <a:p>
                <a:pPr marL="0" indent="0">
                  <a:buNone/>
                </a:pPr>
                <a:endParaRPr lang="en-US" sz="5500" dirty="0" smtClean="0"/>
              </a:p>
              <a:p>
                <a:pPr marL="0" indent="0">
                  <a:buNone/>
                </a:pPr>
                <a:r>
                  <a:rPr lang="en-US" sz="5500" dirty="0"/>
                  <a:t>	</a:t>
                </a:r>
                <a:r>
                  <a:rPr lang="en-US" sz="5500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55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55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550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sz="5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55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5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sz="55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5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55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55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rad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ad>
                              <m:radPr>
                                <m:degHide m:val="on"/>
                                <m:ctrlPr>
                                  <a:rPr lang="en-US" sz="55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55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  <m:r>
                              <a:rPr lang="en-US" sz="55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5500" dirty="0"/>
                  <a:t> </a:t>
                </a:r>
                <a:endParaRPr lang="en-US" sz="5500" dirty="0" smtClean="0"/>
              </a:p>
              <a:p>
                <a:pPr marL="0" indent="0">
                  <a:buNone/>
                </a:pPr>
                <a:endParaRPr lang="en-US" sz="5500" dirty="0"/>
              </a:p>
              <a:p>
                <a:pPr marL="0" indent="0">
                  <a:buNone/>
                </a:pPr>
                <a:r>
                  <a:rPr lang="en-US" sz="5500" dirty="0" smtClean="0"/>
                  <a:t>	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5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55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  <m:r>
                          <a:rPr lang="en-US" sz="5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√</m:t>
                        </m:r>
                        <m:r>
                          <a:rPr lang="en-US" sz="5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55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55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5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5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sz="5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5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endParaRPr lang="en-US" sz="550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241" b="-14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242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Hubungan</a:t>
            </a:r>
            <a:r>
              <a:rPr lang="en-US" dirty="0" smtClean="0"/>
              <a:t> </a:t>
            </a:r>
            <a:r>
              <a:rPr lang="en-US" dirty="0" err="1" smtClean="0"/>
              <a:t>antara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Kekontinuan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f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 smtClean="0"/>
              <a:t> di c, </a:t>
            </a:r>
            <a:r>
              <a:rPr lang="en-US" dirty="0" err="1" smtClean="0"/>
              <a:t>maka</a:t>
            </a:r>
            <a:r>
              <a:rPr lang="en-US" dirty="0" smtClean="0"/>
              <a:t> f </a:t>
            </a:r>
            <a:r>
              <a:rPr lang="en-US" dirty="0" err="1" smtClean="0"/>
              <a:t>kontinu</a:t>
            </a:r>
            <a:r>
              <a:rPr lang="en-US" dirty="0" smtClean="0"/>
              <a:t> di c.</a:t>
            </a:r>
          </a:p>
          <a:p>
            <a:pPr marL="0" indent="0">
              <a:buNone/>
            </a:pP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sebaliknya</a:t>
            </a:r>
            <a:r>
              <a:rPr lang="en-US" dirty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berlaku</a:t>
            </a:r>
            <a:r>
              <a:rPr lang="en-US" dirty="0" smtClean="0"/>
              <a:t>: </a:t>
            </a:r>
            <a:r>
              <a:rPr lang="en-US" dirty="0" err="1" smtClean="0"/>
              <a:t>kekontinuan</a:t>
            </a:r>
            <a:r>
              <a:rPr lang="en-US" dirty="0" smtClean="0"/>
              <a:t> di c </a:t>
            </a:r>
            <a:r>
              <a:rPr lang="en-US" b="1" dirty="0" err="1" smtClean="0"/>
              <a:t>tidak</a:t>
            </a:r>
            <a:r>
              <a:rPr lang="en-US" b="1" dirty="0" smtClean="0"/>
              <a:t> </a:t>
            </a:r>
            <a:r>
              <a:rPr lang="en-US" dirty="0" err="1" smtClean="0"/>
              <a:t>menjamin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 smtClean="0"/>
              <a:t> di c.</a:t>
            </a:r>
          </a:p>
          <a:p>
            <a:pPr marL="0" indent="0">
              <a:buNone/>
            </a:pPr>
            <a:r>
              <a:rPr lang="en-US" dirty="0" err="1" smtClean="0"/>
              <a:t>Sebagai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, </a:t>
            </a:r>
            <a:r>
              <a:rPr lang="en-US" dirty="0" err="1" smtClean="0"/>
              <a:t>fungsi</a:t>
            </a:r>
            <a:r>
              <a:rPr lang="en-US" dirty="0" smtClean="0"/>
              <a:t> f(x) =|x| </a:t>
            </a:r>
            <a:r>
              <a:rPr lang="en-US" dirty="0" err="1" smtClean="0"/>
              <a:t>kontinu</a:t>
            </a:r>
            <a:r>
              <a:rPr lang="en-US" dirty="0" smtClean="0"/>
              <a:t> di 0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 smtClean="0"/>
              <a:t> di 0.</a:t>
            </a:r>
          </a:p>
        </p:txBody>
      </p:sp>
    </p:spTree>
    <p:extLst>
      <p:ext uri="{BB962C8B-B14F-4D97-AF65-F5344CB8AC3E}">
        <p14:creationId xmlns:p14="http://schemas.microsoft.com/office/powerpoint/2010/main" val="2006447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LATIHAN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id-ID" dirty="0" smtClean="0"/>
                  <a:t>1. Cari kemiringan garis singgung pada kurva </a:t>
                </a:r>
                <a:r>
                  <a:rPr lang="en-US" dirty="0" smtClean="0"/>
                  <a:t>y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di</a:t>
                </a:r>
                <a:r>
                  <a:rPr lang="id-ID" dirty="0" smtClean="0"/>
                  <a:t> </a:t>
                </a:r>
                <a:r>
                  <a:rPr lang="en-US" dirty="0" err="1" smtClean="0"/>
                  <a:t>titik</a:t>
                </a:r>
                <a:r>
                  <a:rPr lang="en-US" dirty="0" smtClean="0"/>
                  <a:t> </a:t>
                </a:r>
                <a:r>
                  <a:rPr lang="id-ID" dirty="0" smtClean="0"/>
                  <a:t>– titik dengan x = -2, -1, 0, 1, 2</a:t>
                </a:r>
              </a:p>
              <a:p>
                <a:pPr marL="0" indent="0">
                  <a:buNone/>
                </a:pPr>
                <a:r>
                  <a:rPr lang="id-ID" dirty="0" smtClean="0"/>
                  <a:t>2. Carilah persamaan garis singgung pada </a:t>
                </a:r>
                <a:r>
                  <a:rPr lang="en-US" dirty="0" smtClean="0"/>
                  <a:t>y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d-ID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id-ID" dirty="0" smtClean="0"/>
                  <a:t> , di titik ( 1, ½)</a:t>
                </a:r>
              </a:p>
              <a:p>
                <a:pPr marL="0" indent="0">
                  <a:buNone/>
                </a:pPr>
                <a:r>
                  <a:rPr lang="id-ID" dirty="0" smtClean="0"/>
                  <a:t>3. </a:t>
                </a:r>
                <a:r>
                  <a:rPr lang="en-US" dirty="0" smtClean="0"/>
                  <a:t>Sebuah </a:t>
                </a:r>
                <a:r>
                  <a:rPr lang="en-US" dirty="0" err="1"/>
                  <a:t>partikel</a:t>
                </a:r>
                <a:r>
                  <a:rPr lang="en-US" dirty="0"/>
                  <a:t> </a:t>
                </a:r>
                <a:r>
                  <a:rPr lang="en-US" dirty="0" err="1" smtClean="0"/>
                  <a:t>bergerak</a:t>
                </a:r>
                <a:r>
                  <a:rPr lang="en-US" dirty="0" smtClean="0"/>
                  <a:t> </a:t>
                </a:r>
                <a:r>
                  <a:rPr lang="en-US" dirty="0" err="1"/>
                  <a:t>disepanjang</a:t>
                </a:r>
                <a:r>
                  <a:rPr lang="en-US" dirty="0"/>
                  <a:t> </a:t>
                </a:r>
                <a:r>
                  <a:rPr lang="en-US" dirty="0" err="1"/>
                  <a:t>garis</a:t>
                </a:r>
                <a:r>
                  <a:rPr lang="en-US" dirty="0"/>
                  <a:t> </a:t>
                </a:r>
                <a:r>
                  <a:rPr lang="en-US" dirty="0" err="1"/>
                  <a:t>koordinat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s, </a:t>
                </a:r>
                <a:r>
                  <a:rPr lang="en-US" dirty="0" err="1"/>
                  <a:t>jarak</a:t>
                </a:r>
                <a:r>
                  <a:rPr lang="en-US" dirty="0"/>
                  <a:t> </a:t>
                </a:r>
                <a:r>
                  <a:rPr lang="en-US" dirty="0" err="1"/>
                  <a:t>berarah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sentimeter</a:t>
                </a:r>
                <a:r>
                  <a:rPr lang="en-US" dirty="0"/>
                  <a:t> yang </a:t>
                </a:r>
                <a:r>
                  <a:rPr lang="en-US" dirty="0" err="1"/>
                  <a:t>diukur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asal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yang </a:t>
                </a:r>
                <a:r>
                  <a:rPr lang="en-US" dirty="0" err="1"/>
                  <a:t>dicapai</a:t>
                </a:r>
                <a:r>
                  <a:rPr lang="en-US" dirty="0"/>
                  <a:t> t </a:t>
                </a:r>
                <a:r>
                  <a:rPr lang="en-US" dirty="0" err="1"/>
                  <a:t>detik</a:t>
                </a:r>
                <a:r>
                  <a:rPr lang="en-US" dirty="0"/>
                  <a:t>, </a:t>
                </a:r>
                <a:r>
                  <a:rPr lang="en-US" dirty="0" err="1"/>
                  <a:t>diberikan</a:t>
                </a:r>
                <a:r>
                  <a:rPr lang="en-US" dirty="0"/>
                  <a:t> </a:t>
                </a:r>
                <a:r>
                  <a:rPr lang="en-US" dirty="0" err="1"/>
                  <a:t>oleh</a:t>
                </a:r>
                <a:r>
                  <a:rPr lang="en-US" dirty="0"/>
                  <a:t> s=f(t)=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Hitunglah</a:t>
                </a:r>
                <a:r>
                  <a:rPr lang="en-US" dirty="0"/>
                  <a:t> </a:t>
                </a:r>
                <a:r>
                  <a:rPr lang="en-US" dirty="0" err="1"/>
                  <a:t>kecepatan</a:t>
                </a:r>
                <a:r>
                  <a:rPr lang="en-US" dirty="0"/>
                  <a:t> </a:t>
                </a:r>
                <a:r>
                  <a:rPr lang="en-US" dirty="0" err="1"/>
                  <a:t>sesaat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akhir</a:t>
                </a:r>
                <a:r>
                  <a:rPr lang="en-US" dirty="0"/>
                  <a:t> </a:t>
                </a:r>
                <a:r>
                  <a:rPr lang="id-ID" dirty="0" smtClean="0"/>
                  <a:t>2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detik</a:t>
                </a:r>
                <a:endParaRPr lang="id-ID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80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Sasaran</a:t>
            </a:r>
            <a:r>
              <a:rPr lang="en-US" dirty="0" smtClean="0"/>
              <a:t> </a:t>
            </a:r>
            <a:r>
              <a:rPr lang="en-US" dirty="0" err="1" smtClean="0"/>
              <a:t>Kuliah</a:t>
            </a:r>
            <a:r>
              <a:rPr lang="en-US" dirty="0" smtClean="0"/>
              <a:t> </a:t>
            </a:r>
            <a:r>
              <a:rPr lang="en-US" dirty="0" err="1" smtClean="0"/>
              <a:t>Hari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2.1. </a:t>
            </a:r>
            <a:r>
              <a:rPr lang="en-US" b="1" dirty="0" err="1" smtClean="0"/>
              <a:t>Dua</a:t>
            </a:r>
            <a:r>
              <a:rPr lang="en-US" b="1" dirty="0" smtClean="0"/>
              <a:t> </a:t>
            </a:r>
            <a:r>
              <a:rPr lang="en-US" b="1" dirty="0" err="1" smtClean="0"/>
              <a:t>Masalah</a:t>
            </a:r>
            <a:r>
              <a:rPr lang="en-US" b="1" dirty="0" smtClean="0"/>
              <a:t> </a:t>
            </a:r>
            <a:r>
              <a:rPr lang="en-US" b="1" dirty="0" err="1" smtClean="0"/>
              <a:t>Satu</a:t>
            </a:r>
            <a:r>
              <a:rPr lang="en-US" b="1" dirty="0" smtClean="0"/>
              <a:t> </a:t>
            </a:r>
            <a:r>
              <a:rPr lang="en-US" b="1" dirty="0" err="1" smtClean="0"/>
              <a:t>Tema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2.2 </a:t>
            </a:r>
            <a:r>
              <a:rPr lang="en-US" b="1" dirty="0" err="1" smtClean="0"/>
              <a:t>Turunan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2.3 </a:t>
            </a:r>
            <a:r>
              <a:rPr lang="en-US" b="1" dirty="0" err="1" smtClean="0"/>
              <a:t>Aturan</a:t>
            </a:r>
            <a:r>
              <a:rPr lang="en-US" b="1" dirty="0" smtClean="0"/>
              <a:t> </a:t>
            </a:r>
            <a:r>
              <a:rPr lang="en-US" b="1" dirty="0" err="1" smtClean="0"/>
              <a:t>Turunan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1.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latar</a:t>
            </a:r>
            <a:r>
              <a:rPr lang="en-US" dirty="0" smtClean="0"/>
              <a:t> </a:t>
            </a:r>
            <a:r>
              <a:rPr lang="en-US" dirty="0" err="1" smtClean="0"/>
              <a:t>belakang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endParaRPr lang="en-US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 smtClean="0"/>
              <a:t>2.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di 	   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yang </a:t>
            </a:r>
            <a:r>
              <a:rPr lang="en-US" dirty="0" err="1" smtClean="0"/>
              <a:t>diberikan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3.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turunan</a:t>
            </a:r>
            <a:r>
              <a:rPr lang="en-US" dirty="0" smtClean="0"/>
              <a:t> 		   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/</a:t>
            </a:r>
            <a:r>
              <a:rPr lang="en-US" dirty="0" err="1" smtClean="0"/>
              <a:t>selisih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kali/</a:t>
            </a:r>
            <a:r>
              <a:rPr lang="en-US" dirty="0" err="1" smtClean="0"/>
              <a:t>hasilbagi</a:t>
            </a:r>
            <a:r>
              <a:rPr lang="en-US" dirty="0" smtClean="0"/>
              <a:t> 	    </a:t>
            </a:r>
            <a:r>
              <a:rPr lang="en-US" dirty="0" err="1" smtClean="0"/>
              <a:t>dua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84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Kecepatan</a:t>
            </a:r>
            <a:r>
              <a:rPr lang="en-US" b="1" dirty="0" smtClean="0"/>
              <a:t> </a:t>
            </a:r>
            <a:r>
              <a:rPr lang="en-US" b="1" dirty="0" err="1" smtClean="0"/>
              <a:t>Sesaat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Misalkan </a:t>
                </a:r>
                <a:r>
                  <a:rPr lang="en-US" dirty="0" err="1" smtClean="0"/>
                  <a:t>sebuah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partikel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bergerak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sepanjang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garis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lurus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menurut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persamaan</a:t>
                </a:r>
                <a:r>
                  <a:rPr lang="en-US" dirty="0" smtClean="0"/>
                  <a:t> x = x(t),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x(t) </a:t>
                </a:r>
                <a:r>
                  <a:rPr lang="en-US" dirty="0" err="1" smtClean="0"/>
                  <a:t>menyatakan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posisi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benda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tersebut</a:t>
                </a:r>
                <a:r>
                  <a:rPr lang="en-US" dirty="0" smtClean="0"/>
                  <a:t> p</a:t>
                </a:r>
                <a:r>
                  <a:rPr lang="id-ID" dirty="0" smtClean="0"/>
                  <a:t>a</a:t>
                </a:r>
                <a:r>
                  <a:rPr lang="en-US" dirty="0" smtClean="0"/>
                  <a:t>d</a:t>
                </a:r>
                <a:r>
                  <a:rPr lang="id-ID" dirty="0" smtClean="0"/>
                  <a:t>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saat</a:t>
                </a:r>
                <a:r>
                  <a:rPr lang="en-US" dirty="0" smtClean="0"/>
                  <a:t> t. </a:t>
                </a:r>
              </a:p>
              <a:p>
                <a:pPr marL="0" indent="0">
                  <a:buNone/>
                </a:pPr>
                <a:r>
                  <a:rPr lang="en-US" b="1" dirty="0" err="1" smtClean="0"/>
                  <a:t>Kecapatan</a:t>
                </a:r>
                <a:r>
                  <a:rPr lang="en-US" b="1" dirty="0" smtClean="0"/>
                  <a:t> rata – rata</a:t>
                </a:r>
                <a:r>
                  <a:rPr lang="en-US" dirty="0" smtClean="0"/>
                  <a:t>-</a:t>
                </a:r>
                <a:r>
                  <a:rPr lang="en-US" dirty="0" err="1" smtClean="0"/>
                  <a:t>nya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t = a s/d t = b </a:t>
                </a:r>
                <a:r>
                  <a:rPr lang="en-US" dirty="0" err="1" smtClean="0"/>
                  <a:t>adalah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/>
                  <a:t>	</a:t>
                </a:r>
                <a:r>
                  <a:rPr lang="en-US" b="1" dirty="0" smtClean="0"/>
                  <a:t>	</a:t>
                </a:r>
                <a:r>
                  <a:rPr lang="en-US" dirty="0" err="1" smtClean="0"/>
                  <a:t>vrata</a:t>
                </a:r>
                <a:r>
                  <a:rPr lang="en-US" dirty="0" smtClean="0"/>
                  <a:t>-rata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b="1" dirty="0" err="1" smtClean="0"/>
                  <a:t>Kecepatan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sesaat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pada</a:t>
                </a:r>
                <a:r>
                  <a:rPr lang="en-US" b="1" dirty="0" smtClean="0"/>
                  <a:t> t =c </a:t>
                </a:r>
                <a:r>
                  <a:rPr lang="en-US" b="1" dirty="0" err="1" smtClean="0"/>
                  <a:t>adalah</a:t>
                </a:r>
                <a:endParaRPr lang="en-US" b="1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v=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41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Jika </a:t>
                </a:r>
                <a:r>
                  <a:rPr lang="en-US" dirty="0" err="1" smtClean="0"/>
                  <a:t>sebuah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benda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jatuh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dari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posisi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diam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menempuh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jarak</a:t>
                </a:r>
                <a:r>
                  <a:rPr lang="en-US" dirty="0" smtClean="0"/>
                  <a:t> 1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meter </a:t>
                </a:r>
                <a:r>
                  <a:rPr lang="en-US" dirty="0" err="1" smtClean="0"/>
                  <a:t>selama</a:t>
                </a:r>
                <a:r>
                  <a:rPr lang="en-US" dirty="0" smtClean="0"/>
                  <a:t> t </a:t>
                </a:r>
                <a:r>
                  <a:rPr lang="en-US" dirty="0" err="1" smtClean="0"/>
                  <a:t>detik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pertama</a:t>
                </a:r>
                <a:r>
                  <a:rPr lang="en-US" dirty="0" smtClean="0"/>
                  <a:t>. </a:t>
                </a:r>
                <a:r>
                  <a:rPr lang="en-US" dirty="0" err="1" smtClean="0"/>
                  <a:t>Berapakah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kecepatan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benda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saat</a:t>
                </a:r>
                <a:r>
                  <a:rPr lang="en-US" dirty="0" smtClean="0"/>
                  <a:t> t = 1 </a:t>
                </a:r>
                <a:r>
                  <a:rPr lang="en-US" dirty="0" err="1" smtClean="0"/>
                  <a:t>detik</a:t>
                </a:r>
                <a:r>
                  <a:rPr lang="en-US" dirty="0" smtClean="0"/>
                  <a:t>?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Jawab</a:t>
                </a:r>
                <a:r>
                  <a:rPr lang="en-US" dirty="0" smtClean="0"/>
                  <a:t>: v=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id-ID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d-ID" dirty="0" smtClean="0"/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(1) 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id-ID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</a:t>
                </a:r>
                <a:endParaRPr lang="id-ID" dirty="0" smtClean="0"/>
              </a:p>
              <a:p>
                <a:pPr marL="0" indent="0">
                  <a:buNone/>
                </a:pPr>
                <a:r>
                  <a:rPr lang="id-ID" dirty="0"/>
                  <a:t> </a:t>
                </a:r>
                <a:r>
                  <a:rPr lang="id-ID" dirty="0" smtClean="0"/>
                  <a:t>	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16 </m:t>
                        </m:r>
                        <m:d>
                          <m:dPr>
                            <m:ctrlP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1+2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−16(1)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id-ID" dirty="0" smtClean="0"/>
              </a:p>
              <a:p>
                <a:pPr marL="0" indent="0">
                  <a:buNone/>
                </a:pPr>
                <a:r>
                  <a:rPr lang="id-ID" dirty="0"/>
                  <a:t>	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16+32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+16</m:t>
                        </m:r>
                        <m:sSup>
                          <m:sSupPr>
                            <m:ctrlP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id-ID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−16</m:t>
                        </m:r>
                      </m:num>
                      <m:den>
                        <m:r>
                          <a:rPr lang="id-ID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=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+16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32+16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 smtClean="0"/>
                  <a:t> 32 + 16(0) = 32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450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7103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49014" y="867102"/>
                <a:ext cx="10515600" cy="5849007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Jika </a:t>
                </a:r>
                <a:r>
                  <a:rPr lang="en-US" dirty="0" err="1"/>
                  <a:t>sebuah</a:t>
                </a:r>
                <a:r>
                  <a:rPr lang="en-US" dirty="0"/>
                  <a:t> </a:t>
                </a:r>
                <a:r>
                  <a:rPr lang="en-US" dirty="0" err="1"/>
                  <a:t>benda</a:t>
                </a:r>
                <a:r>
                  <a:rPr lang="en-US" dirty="0"/>
                  <a:t> </a:t>
                </a:r>
                <a:r>
                  <a:rPr lang="en-US" dirty="0" err="1"/>
                  <a:t>jatuh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posisi</a:t>
                </a:r>
                <a:r>
                  <a:rPr lang="en-US" dirty="0"/>
                  <a:t> </a:t>
                </a:r>
                <a:r>
                  <a:rPr lang="en-US" dirty="0" err="1"/>
                  <a:t>diam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menempuh</a:t>
                </a:r>
                <a:r>
                  <a:rPr lang="en-US" dirty="0"/>
                  <a:t> </a:t>
                </a:r>
                <a:r>
                  <a:rPr lang="en-US" dirty="0" err="1"/>
                  <a:t>jarak</a:t>
                </a:r>
                <a:r>
                  <a:rPr lang="en-US" dirty="0"/>
                  <a:t> 1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meter </a:t>
                </a:r>
                <a:r>
                  <a:rPr lang="en-US" dirty="0" err="1"/>
                  <a:t>selama</a:t>
                </a:r>
                <a:r>
                  <a:rPr lang="en-US" dirty="0"/>
                  <a:t> t </a:t>
                </a:r>
                <a:r>
                  <a:rPr lang="en-US" dirty="0" err="1"/>
                  <a:t>detik</a:t>
                </a:r>
                <a:r>
                  <a:rPr lang="en-US" dirty="0"/>
                  <a:t> </a:t>
                </a:r>
                <a:r>
                  <a:rPr lang="en-US" dirty="0" err="1"/>
                  <a:t>pertama</a:t>
                </a:r>
                <a:r>
                  <a:rPr lang="en-US" dirty="0"/>
                  <a:t>. </a:t>
                </a:r>
                <a:r>
                  <a:rPr lang="en-US" dirty="0" err="1"/>
                  <a:t>Berapakah</a:t>
                </a:r>
                <a:r>
                  <a:rPr lang="en-US" dirty="0"/>
                  <a:t> </a:t>
                </a:r>
                <a:r>
                  <a:rPr lang="en-US" dirty="0" err="1"/>
                  <a:t>kecepatan</a:t>
                </a:r>
                <a:r>
                  <a:rPr lang="en-US" dirty="0"/>
                  <a:t> </a:t>
                </a:r>
                <a:r>
                  <a:rPr lang="en-US" dirty="0" err="1"/>
                  <a:t>benda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saat</a:t>
                </a:r>
                <a:r>
                  <a:rPr lang="en-US" dirty="0"/>
                  <a:t> t = </a:t>
                </a:r>
                <a:r>
                  <a:rPr lang="en-US" dirty="0" smtClean="0"/>
                  <a:t>3,8 </a:t>
                </a:r>
                <a:r>
                  <a:rPr lang="en-US" dirty="0" err="1" smtClean="0"/>
                  <a:t>detik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t = 5,4 </a:t>
                </a:r>
                <a:r>
                  <a:rPr lang="en-US" dirty="0" err="1" smtClean="0"/>
                  <a:t>detik</a:t>
                </a:r>
                <a:r>
                  <a:rPr lang="en-US" dirty="0" smtClean="0"/>
                  <a:t>?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t =c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Jawab</a:t>
                </a:r>
                <a:r>
                  <a:rPr lang="en-US" dirty="0"/>
                  <a:t>: v=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16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−16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  <a:endParaRPr lang="id-ID" dirty="0" smtClean="0"/>
              </a:p>
              <a:p>
                <a:pPr marL="0" indent="0">
                  <a:buNone/>
                </a:pPr>
                <a:r>
                  <a:rPr lang="id-ID" dirty="0"/>
                  <a:t>	</a:t>
                </a:r>
                <a:r>
                  <a:rPr lang="id-ID" dirty="0" smtClean="0"/>
                  <a:t>	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16</m:t>
                            </m:r>
                            <m:r>
                              <a:rPr lang="id-ID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𝑐h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−16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  <a:endParaRPr lang="id-ID" dirty="0" smtClean="0"/>
              </a:p>
              <a:p>
                <a:pPr marL="0" indent="0">
                  <a:buNone/>
                </a:pPr>
                <a:endParaRPr lang="id-ID" dirty="0" smtClean="0"/>
              </a:p>
              <a:p>
                <a:pPr marL="0" indent="0">
                  <a:buNone/>
                </a:pPr>
                <a:r>
                  <a:rPr lang="id-ID" dirty="0"/>
                  <a:t>	</a:t>
                </a:r>
                <a:r>
                  <a:rPr lang="id-ID" dirty="0" smtClean="0"/>
                  <a:t>	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sSup>
                              <m:sSup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+32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𝑐h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+16</m:t>
                            </m:r>
                            <m:sSup>
                              <m:sSup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 −16</m:t>
                            </m:r>
                            <m:sSup>
                              <m:sSup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𝑐h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+16</m:t>
                            </m:r>
                            <m:sSup>
                              <m:sSupPr>
                                <m:ctrlP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id-ID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+16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	= 32c + 16(0)= 32c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Jadi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kecepatan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saat</a:t>
                </a:r>
                <a:r>
                  <a:rPr lang="en-US" dirty="0" smtClean="0"/>
                  <a:t> t=3,8 </a:t>
                </a:r>
                <a:r>
                  <a:rPr lang="en-US" dirty="0" err="1" smtClean="0"/>
                  <a:t>detik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32(3,8)=121,6 feet per </a:t>
                </a:r>
                <a:r>
                  <a:rPr lang="en-US" dirty="0" err="1" smtClean="0"/>
                  <a:t>detik</a:t>
                </a:r>
                <a:r>
                  <a:rPr lang="en-US" dirty="0" smtClean="0"/>
                  <a:t>;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t = 5,4 </a:t>
                </a:r>
                <a:r>
                  <a:rPr lang="en-US" dirty="0" err="1" smtClean="0"/>
                  <a:t>detik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32(5,4) = 172,8 feet per </a:t>
                </a:r>
                <a:r>
                  <a:rPr lang="en-US" dirty="0" err="1" smtClean="0"/>
                  <a:t>detik</a:t>
                </a:r>
                <a:r>
                  <a:rPr lang="en-US" dirty="0" smtClean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9014" y="867102"/>
                <a:ext cx="10515600" cy="5849007"/>
              </a:xfrm>
              <a:blipFill>
                <a:blip r:embed="rId2"/>
                <a:stretch>
                  <a:fillRect l="-754" t="-2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836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4041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804040"/>
                <a:ext cx="12192000" cy="621161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Sebuah </a:t>
                </a:r>
                <a:r>
                  <a:rPr lang="en-US" dirty="0" err="1"/>
                  <a:t>partikel</a:t>
                </a:r>
                <a:r>
                  <a:rPr lang="en-US" dirty="0"/>
                  <a:t> </a:t>
                </a:r>
                <a:r>
                  <a:rPr lang="en-US" dirty="0" err="1" smtClean="0"/>
                  <a:t>bergerak</a:t>
                </a:r>
                <a:r>
                  <a:rPr lang="en-US" dirty="0" smtClean="0"/>
                  <a:t> </a:t>
                </a:r>
                <a:r>
                  <a:rPr lang="en-US" dirty="0" err="1"/>
                  <a:t>disepanjang</a:t>
                </a:r>
                <a:r>
                  <a:rPr lang="en-US" dirty="0"/>
                  <a:t> </a:t>
                </a:r>
                <a:r>
                  <a:rPr lang="en-US" dirty="0" err="1"/>
                  <a:t>garis</a:t>
                </a:r>
                <a:r>
                  <a:rPr lang="en-US" dirty="0"/>
                  <a:t> </a:t>
                </a:r>
                <a:r>
                  <a:rPr lang="en-US" dirty="0" err="1"/>
                  <a:t>koordinat</a:t>
                </a:r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s, </a:t>
                </a:r>
                <a:r>
                  <a:rPr lang="en-US" dirty="0" err="1"/>
                  <a:t>jarak</a:t>
                </a:r>
                <a:r>
                  <a:rPr lang="en-US" dirty="0"/>
                  <a:t> </a:t>
                </a:r>
                <a:r>
                  <a:rPr lang="en-US" dirty="0" err="1"/>
                  <a:t>berarah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sentimeter</a:t>
                </a:r>
                <a:r>
                  <a:rPr lang="en-US" dirty="0"/>
                  <a:t> yang </a:t>
                </a:r>
                <a:r>
                  <a:rPr lang="en-US" dirty="0" err="1"/>
                  <a:t>diukur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asal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yang </a:t>
                </a:r>
                <a:r>
                  <a:rPr lang="en-US" dirty="0" err="1"/>
                  <a:t>dicapai</a:t>
                </a:r>
                <a:r>
                  <a:rPr lang="en-US" dirty="0"/>
                  <a:t> t </a:t>
                </a:r>
                <a:r>
                  <a:rPr lang="en-US" dirty="0" err="1"/>
                  <a:t>detik</a:t>
                </a:r>
                <a:r>
                  <a:rPr lang="en-US" dirty="0"/>
                  <a:t>, </a:t>
                </a:r>
                <a:r>
                  <a:rPr lang="en-US" dirty="0" err="1"/>
                  <a:t>diberikan</a:t>
                </a:r>
                <a:r>
                  <a:rPr lang="en-US" dirty="0"/>
                  <a:t> </a:t>
                </a:r>
                <a:r>
                  <a:rPr lang="en-US" dirty="0" err="1"/>
                  <a:t>oleh</a:t>
                </a:r>
                <a:r>
                  <a:rPr lang="en-US" dirty="0"/>
                  <a:t> s=f(t)=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Hitunglah</a:t>
                </a:r>
                <a:r>
                  <a:rPr lang="en-US" dirty="0"/>
                  <a:t> </a:t>
                </a:r>
                <a:r>
                  <a:rPr lang="en-US" dirty="0" err="1"/>
                  <a:t>kecepatan</a:t>
                </a:r>
                <a:r>
                  <a:rPr lang="en-US" dirty="0"/>
                  <a:t> </a:t>
                </a:r>
                <a:r>
                  <a:rPr lang="en-US" dirty="0" err="1"/>
                  <a:t>sesaat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akhir</a:t>
                </a:r>
                <a:r>
                  <a:rPr lang="en-US" dirty="0"/>
                  <a:t> 3 </a:t>
                </a:r>
                <a:r>
                  <a:rPr lang="en-US" dirty="0" err="1" smtClean="0"/>
                  <a:t>detik</a:t>
                </a:r>
                <a:endParaRPr lang="en-US" dirty="0" smtClean="0"/>
              </a:p>
              <a:p>
                <a:r>
                  <a:rPr lang="en-US" dirty="0" err="1" smtClean="0"/>
                  <a:t>Jawab</a:t>
                </a:r>
                <a:r>
                  <a:rPr lang="en-US" dirty="0" smtClean="0"/>
                  <a:t>:</a:t>
                </a:r>
              </a:p>
              <a:p>
                <a:r>
                  <a:rPr lang="en-US" dirty="0"/>
                  <a:t>v=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v=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(3)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/>
                  <a:t>v=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.</a:t>
                </a:r>
              </a:p>
              <a:p>
                <a:pPr marL="457200" lvl="1" indent="0">
                  <a:buNone/>
                </a:pPr>
                <a:r>
                  <a:rPr lang="en-US" dirty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15+5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ra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marL="457200" lvl="1" indent="0">
                  <a:buNone/>
                </a:pPr>
                <a:r>
                  <a:rPr lang="en-US" dirty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16+5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−4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16+5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ra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16+5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16+5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−16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16+5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16+5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16+5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ra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+4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=</a:t>
                </a:r>
                <a:r>
                  <a:rPr lang="id-ID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16+5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(0)</m:t>
                            </m:r>
                          </m:e>
                        </m:rad>
                        <m:r>
                          <a:rPr lang="en-US" i="1">
                            <a:latin typeface="Cambria Math" panose="02040503050406030204" pitchFamily="18" charset="0"/>
                          </a:rPr>
                          <m:t>+4</m:t>
                        </m:r>
                      </m:den>
                    </m:f>
                  </m:oMath>
                </a14:m>
                <a:r>
                  <a:rPr lang="en-US" dirty="0" smtClean="0"/>
                  <a:t> =  5/8</a:t>
                </a:r>
              </a:p>
              <a:p>
                <a:pPr marL="457200" lvl="1" indent="0">
                  <a:buNone/>
                </a:pPr>
                <a:r>
                  <a:rPr lang="en-US" dirty="0" err="1" smtClean="0"/>
                  <a:t>Jadi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kecepatan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sesaat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akhir</a:t>
                </a:r>
                <a:r>
                  <a:rPr lang="en-US" dirty="0" smtClean="0"/>
                  <a:t> 3 </a:t>
                </a:r>
                <a:r>
                  <a:rPr lang="en-US" dirty="0" err="1" smtClean="0"/>
                  <a:t>detik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5/8 cm </a:t>
                </a:r>
                <a:r>
                  <a:rPr lang="en-US" dirty="0" err="1" smtClean="0"/>
                  <a:t>tiap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detik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04040"/>
                <a:ext cx="12192000" cy="6211615"/>
              </a:xfrm>
              <a:blipFill>
                <a:blip r:embed="rId2"/>
                <a:stretch>
                  <a:fillRect l="-750" t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09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Gradien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S</a:t>
            </a:r>
            <a:r>
              <a:rPr lang="id-ID" dirty="0" smtClean="0"/>
              <a:t>i</a:t>
            </a:r>
            <a:r>
              <a:rPr lang="en-US" dirty="0" err="1" smtClean="0"/>
              <a:t>nggung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Misalkan </a:t>
                </a:r>
                <a:r>
                  <a:rPr lang="en-US" dirty="0" err="1" smtClean="0"/>
                  <a:t>kita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mempunyai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fungsi</a:t>
                </a:r>
                <a:r>
                  <a:rPr lang="en-US" dirty="0" smtClean="0"/>
                  <a:t> y = f(x) yang </a:t>
                </a:r>
                <a:r>
                  <a:rPr lang="en-US" dirty="0" err="1" smtClean="0"/>
                  <a:t>grafiknya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cukup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mulus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khususnya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disekitar</a:t>
                </a:r>
                <a:r>
                  <a:rPr lang="en-US" dirty="0" smtClean="0"/>
                  <a:t> x=c, </a:t>
                </a:r>
                <a:r>
                  <a:rPr lang="en-US" dirty="0" err="1" smtClean="0"/>
                  <a:t>sehingga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mempunyai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garis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singgung</a:t>
                </a:r>
                <a:r>
                  <a:rPr lang="en-US" dirty="0" smtClean="0"/>
                  <a:t> di </a:t>
                </a:r>
                <a:r>
                  <a:rPr lang="en-US" dirty="0" err="1" smtClean="0"/>
                  <a:t>titik</a:t>
                </a:r>
                <a:r>
                  <a:rPr lang="en-US" dirty="0" smtClean="0"/>
                  <a:t> P(</a:t>
                </a:r>
                <a:r>
                  <a:rPr lang="en-US" dirty="0" err="1" smtClean="0"/>
                  <a:t>c,f</a:t>
                </a:r>
                <a:r>
                  <a:rPr lang="en-US" dirty="0" smtClean="0"/>
                  <a:t>(c)).</a:t>
                </a:r>
              </a:p>
              <a:p>
                <a:pPr marL="0" indent="0">
                  <a:buNone/>
                </a:pPr>
                <a:r>
                  <a:rPr lang="en-US" dirty="0" smtClean="0"/>
                  <a:t>					 						 					</a:t>
                </a:r>
                <a:r>
                  <a:rPr lang="en-US" dirty="0" err="1" smtClean="0"/>
                  <a:t>Gradien</a:t>
                </a:r>
                <a:r>
                  <a:rPr lang="en-US" dirty="0" smtClean="0"/>
                  <a:t> </a:t>
                </a:r>
                <a:r>
                  <a:rPr lang="en-US" b="1" dirty="0" err="1" smtClean="0"/>
                  <a:t>garis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singgung</a:t>
                </a:r>
                <a:r>
                  <a:rPr lang="en-US" b="1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grafik</a:t>
                </a:r>
                <a:r>
                  <a:rPr lang="en-US" dirty="0" smtClean="0"/>
                  <a:t>  						y=f(x) di P(</a:t>
                </a:r>
                <a:r>
                  <a:rPr lang="en-US" dirty="0" err="1" smtClean="0"/>
                  <a:t>c,f</a:t>
                </a:r>
                <a:r>
                  <a:rPr lang="en-US" dirty="0" smtClean="0"/>
                  <a:t>(c))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𝑡𝑎𝑛</m:t>
                        </m:r>
                      </m:sub>
                    </m:sSub>
                  </m:oMath>
                </a14:m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1349298" y="3256156"/>
            <a:ext cx="22302" cy="1884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93541" y="4995746"/>
            <a:ext cx="1951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16200000">
            <a:off x="867782" y="4315522"/>
            <a:ext cx="3055744" cy="1650380"/>
          </a:xfrm>
          <a:prstGeom prst="arc">
            <a:avLst>
              <a:gd name="adj1" fmla="val 16200000"/>
              <a:gd name="adj2" fmla="val 7225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570463" y="3502916"/>
            <a:ext cx="656063" cy="84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092712" y="4711389"/>
            <a:ext cx="11151" cy="568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31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589" y="-96051"/>
            <a:ext cx="10515600" cy="1325563"/>
          </a:xfrm>
        </p:spPr>
        <p:txBody>
          <a:bodyPr/>
          <a:lstStyle/>
          <a:p>
            <a:r>
              <a:rPr lang="en-US" dirty="0" err="1" smtClean="0"/>
              <a:t>Contoh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75807" y="935079"/>
                <a:ext cx="10515600" cy="4351338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1.Tentukan </a:t>
                </a:r>
                <a:r>
                  <a:rPr lang="id-ID" dirty="0" smtClean="0"/>
                  <a:t>kemiringan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garis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singgung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pada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kurva</a:t>
                </a:r>
                <a:r>
                  <a:rPr lang="en-US" dirty="0" smtClean="0"/>
                  <a:t> y =f(x)=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dititik</a:t>
                </a:r>
                <a:r>
                  <a:rPr lang="en-US" dirty="0" smtClean="0"/>
                  <a:t> (2,4)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Diketahui</a:t>
                </a:r>
                <a:r>
                  <a:rPr lang="en-US" dirty="0" smtClean="0"/>
                  <a:t> : c = 2, f(x) = y = x^2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Jawab</a:t>
                </a:r>
                <a:r>
                  <a:rPr lang="en-US" dirty="0" smtClean="0"/>
                  <a:t> ; </a:t>
                </a:r>
                <a:r>
                  <a:rPr lang="en-US" dirty="0" err="1" smtClean="0"/>
                  <a:t>Gradien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garis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singgungnya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adalah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𝑡𝑎𝑛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dirty="0"/>
                              <m:t>= 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</m:func>
                            <m:r>
                              <m:rPr>
                                <m:nor/>
                              </m:rPr>
                              <a:rPr lang="en-US" dirty="0"/>
                              <m:t>  </m:t>
                            </m:r>
                          </m:e>
                          <m:e>
                            <m:r>
                              <a:rPr lang="id-ID" b="0" i="1" dirty="0" smtClean="0">
                                <a:latin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→0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den>
                                </m:f>
                              </m:e>
                            </m:func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  </m:t>
                            </m:r>
                          </m:e>
                        </m:eqArr>
                      </m:e>
                      <m:sub/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r>
                  <a:rPr lang="id-ID" dirty="0" smtClean="0"/>
                  <a:t>         </a:t>
                </a:r>
                <a:r>
                  <a:rPr lang="en-US" dirty="0" smtClean="0"/>
                  <a:t>=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(2+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</a:t>
                </a:r>
                <a:endParaRPr lang="id-ID" dirty="0" smtClean="0"/>
              </a:p>
              <a:p>
                <a:pPr marL="0" indent="0">
                  <a:buNone/>
                </a:pPr>
                <a:r>
                  <a:rPr lang="id-ID" dirty="0"/>
                  <a:t> </a:t>
                </a:r>
                <a:r>
                  <a:rPr lang="id-ID" dirty="0" smtClean="0"/>
                  <a:t>                                                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4+4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id-ID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d-ID" dirty="0" smtClean="0"/>
                  <a:t>		       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id-ID" i="1" dirty="0" smtClean="0">
                    <a:latin typeface="Cambria Math" panose="02040503050406030204" pitchFamily="18" charset="0"/>
                  </a:rPr>
                  <a:t>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d-ID" b="0" dirty="0" smtClean="0"/>
                  <a:t>     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(4+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id-ID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id-ID" dirty="0" smtClean="0"/>
                  <a:t>		     =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4+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4</m:t>
                    </m:r>
                  </m:oMath>
                </a14:m>
                <a:r>
                  <a:rPr lang="en-US" dirty="0" smtClean="0"/>
                  <a:t> + 0 = 4</a:t>
                </a:r>
                <a:endParaRPr lang="id-ID" dirty="0" smtClean="0"/>
              </a:p>
              <a:p>
                <a:pPr marL="0" indent="0">
                  <a:buNone/>
                </a:pPr>
                <a:r>
                  <a:rPr lang="id-ID" dirty="0" smtClean="0"/>
                  <a:t>Persamaan Garis singgung : y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d-ID" dirty="0" smtClean="0"/>
                  <a:t> = m ( x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d-ID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d-ID" dirty="0" smtClean="0"/>
                  <a:t>)</a:t>
                </a:r>
              </a:p>
              <a:p>
                <a:pPr marL="0" indent="0">
                  <a:buNone/>
                </a:pPr>
                <a:r>
                  <a:rPr lang="id-ID" dirty="0"/>
                  <a:t>	</a:t>
                </a:r>
                <a:r>
                  <a:rPr lang="id-ID" dirty="0" smtClean="0"/>
                  <a:t>	     : y - </a:t>
                </a:r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id-ID" dirty="0" smtClean="0"/>
                  <a:t> = 4 ( x - </a:t>
                </a:r>
                <a14:m>
                  <m:oMath xmlns:m="http://schemas.openxmlformats.org/officeDocument/2006/math">
                    <m:r>
                      <a:rPr lang="id-ID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id-ID" dirty="0" smtClean="0"/>
                  <a:t>) </a:t>
                </a:r>
                <a:r>
                  <a:rPr lang="en-US" dirty="0"/>
                  <a:t>	</a:t>
                </a:r>
                <a:r>
                  <a:rPr lang="en-US" dirty="0" smtClean="0"/>
                  <a:t>	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807" y="935079"/>
                <a:ext cx="10515600" cy="4351338"/>
              </a:xfrm>
              <a:blipFill>
                <a:blip r:embed="rId2"/>
                <a:stretch>
                  <a:fillRect l="-232" t="-154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51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877"/>
            <a:ext cx="10515600" cy="880351"/>
          </a:xfrm>
        </p:spPr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!!!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3228"/>
                <a:ext cx="11353800" cy="624314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2. </a:t>
                </a:r>
                <a:r>
                  <a:rPr lang="en-US" dirty="0" err="1"/>
                  <a:t>Carilah</a:t>
                </a:r>
                <a:r>
                  <a:rPr lang="en-US" dirty="0"/>
                  <a:t> </a:t>
                </a:r>
                <a:r>
                  <a:rPr lang="en-US" dirty="0" err="1"/>
                  <a:t>kemiringan</a:t>
                </a:r>
                <a:r>
                  <a:rPr lang="en-US" dirty="0"/>
                  <a:t> </a:t>
                </a:r>
                <a:r>
                  <a:rPr lang="en-US" dirty="0" err="1"/>
                  <a:t>garis</a:t>
                </a:r>
                <a:r>
                  <a:rPr lang="en-US" dirty="0"/>
                  <a:t> </a:t>
                </a:r>
                <a:r>
                  <a:rPr lang="en-US" dirty="0" err="1"/>
                  <a:t>singgung</a:t>
                </a:r>
                <a:r>
                  <a:rPr lang="en-US" dirty="0"/>
                  <a:t> </a:t>
                </a:r>
                <a:r>
                  <a:rPr lang="en-US" dirty="0" err="1"/>
                  <a:t>pada</a:t>
                </a:r>
                <a:r>
                  <a:rPr lang="en-US" dirty="0"/>
                  <a:t> </a:t>
                </a:r>
                <a:r>
                  <a:rPr lang="en-US" dirty="0" err="1"/>
                  <a:t>kurva</a:t>
                </a:r>
                <a:r>
                  <a:rPr lang="en-US" dirty="0"/>
                  <a:t> y = f(x)= 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+2x+2 di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absis</a:t>
                </a:r>
                <a:r>
                  <a:rPr lang="en-US" dirty="0"/>
                  <a:t> -1, ½, 2,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smtClean="0"/>
                  <a:t>3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Jawab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𝑡𝑎𝑛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=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id-ID" b="0" i="1" smtClean="0">
                                <a:latin typeface="Cambria Math" panose="02040503050406030204" pitchFamily="18" charset="0"/>
                              </a:rPr>
                              <m:t> [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2)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+2+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−2 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(−2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+2)</m:t>
                            </m:r>
                          </m:num>
                          <m:den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lim>
                    </m:limLow>
                  </m:oMath>
                </a14:m>
                <a:r>
                  <a:rPr lang="en-US" dirty="0" smtClean="0"/>
                  <a:t> -2c – h + 2 =  -2c – 0 + 2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=-2c + 2</a:t>
                </a:r>
              </a:p>
              <a:p>
                <a:pPr marL="0" indent="0">
                  <a:buNone/>
                </a:pPr>
                <a:r>
                  <a:rPr lang="en-US" dirty="0" err="1" smtClean="0"/>
                  <a:t>Keempat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kemiringan</a:t>
                </a:r>
                <a:r>
                  <a:rPr lang="en-US" dirty="0" smtClean="0"/>
                  <a:t> yang </a:t>
                </a:r>
                <a:r>
                  <a:rPr lang="en-US" dirty="0" err="1" smtClean="0"/>
                  <a:t>diinginkan</a:t>
                </a:r>
                <a:r>
                  <a:rPr lang="en-US" dirty="0" smtClean="0"/>
                  <a:t> (</a:t>
                </a:r>
                <a:r>
                  <a:rPr lang="en-US" dirty="0" err="1" smtClean="0"/>
                  <a:t>diperoleh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dengan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menetapkan</a:t>
                </a:r>
                <a:r>
                  <a:rPr lang="en-US" dirty="0" smtClean="0"/>
                  <a:t> c = -1, ½, 2 </a:t>
                </a:r>
                <a:r>
                  <a:rPr lang="en-US" dirty="0" err="1" smtClean="0"/>
                  <a:t>dan</a:t>
                </a:r>
                <a:r>
                  <a:rPr lang="en-US" dirty="0" smtClean="0"/>
                  <a:t> 3) </a:t>
                </a:r>
                <a:r>
                  <a:rPr lang="en-US" dirty="0" err="1" smtClean="0"/>
                  <a:t>adalah</a:t>
                </a:r>
                <a:r>
                  <a:rPr lang="en-US" dirty="0" smtClean="0"/>
                  <a:t> : -2(-1) + 2 = 4     …….</a:t>
                </a:r>
                <a:r>
                  <a:rPr lang="en-US" dirty="0" err="1" smtClean="0"/>
                  <a:t>titik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koordinat</a:t>
                </a:r>
                <a:r>
                  <a:rPr lang="en-US" dirty="0" smtClean="0"/>
                  <a:t> = -1, 4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: -2(1/2) + 2 = 1 </a:t>
                </a:r>
                <a:r>
                  <a:rPr lang="en-US" dirty="0"/>
                  <a:t>…….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koordinat</a:t>
                </a:r>
                <a:r>
                  <a:rPr lang="en-US" dirty="0"/>
                  <a:t> = </a:t>
                </a:r>
                <a:r>
                  <a:rPr lang="en-US" dirty="0" smtClean="0"/>
                  <a:t>(1/2, 1)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: -2(2) + 2 = -2 </a:t>
                </a:r>
                <a:r>
                  <a:rPr lang="en-US" dirty="0"/>
                  <a:t>…….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koordinat</a:t>
                </a:r>
                <a:r>
                  <a:rPr lang="en-US" dirty="0"/>
                  <a:t> </a:t>
                </a:r>
                <a:r>
                  <a:rPr lang="en-US" dirty="0" smtClean="0"/>
                  <a:t>=(2, -2)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		: -2(3) + 2 = -4 </a:t>
                </a:r>
                <a:r>
                  <a:rPr lang="en-US" dirty="0"/>
                  <a:t>…….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:r>
                  <a:rPr lang="en-US" dirty="0" err="1"/>
                  <a:t>koordinat</a:t>
                </a:r>
                <a:r>
                  <a:rPr lang="en-US" dirty="0"/>
                  <a:t> = </a:t>
                </a:r>
                <a:r>
                  <a:rPr lang="en-US" dirty="0" smtClean="0"/>
                  <a:t>3, -4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3228"/>
                <a:ext cx="11353800" cy="6243144"/>
              </a:xfrm>
              <a:blipFill>
                <a:blip r:embed="rId2"/>
                <a:stretch>
                  <a:fillRect l="-859" t="-2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414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350</Words>
  <Application>Microsoft Office PowerPoint</Application>
  <PresentationFormat>Widescreen</PresentationFormat>
  <Paragraphs>166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Pertemuan 9</vt:lpstr>
      <vt:lpstr>Sasaran Kuliah Hari Ini</vt:lpstr>
      <vt:lpstr>Kecepatan Sesaat</vt:lpstr>
      <vt:lpstr>Contoh 1</vt:lpstr>
      <vt:lpstr>Contoh 2</vt:lpstr>
      <vt:lpstr>Contoh 3</vt:lpstr>
      <vt:lpstr>Gradien Garis Singgung</vt:lpstr>
      <vt:lpstr>Contoh</vt:lpstr>
      <vt:lpstr>Contoh!!!</vt:lpstr>
      <vt:lpstr>Contoh</vt:lpstr>
      <vt:lpstr>2.2 Turunan Defenisi Turunan di Suatu Titik</vt:lpstr>
      <vt:lpstr>PowerPoint Presentation</vt:lpstr>
      <vt:lpstr>PowerPoint Presentation</vt:lpstr>
      <vt:lpstr>PowerPoint Presentation</vt:lpstr>
      <vt:lpstr>Hubungan antara Turunan dan Kekontinuan</vt:lpstr>
      <vt:lpstr>LATIHAN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14</cp:revision>
  <dcterms:created xsi:type="dcterms:W3CDTF">2023-12-11T15:41:56Z</dcterms:created>
  <dcterms:modified xsi:type="dcterms:W3CDTF">2024-12-10T03:01:14Z</dcterms:modified>
</cp:coreProperties>
</file>