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0879-ED8E-4DAE-AA86-22FE4C4B1CFA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9BA-0ECC-4542-B5B3-3130FF8C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0879-ED8E-4DAE-AA86-22FE4C4B1CFA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9BA-0ECC-4542-B5B3-3130FF8C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0879-ED8E-4DAE-AA86-22FE4C4B1CFA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9BA-0ECC-4542-B5B3-3130FF8C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9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0879-ED8E-4DAE-AA86-22FE4C4B1CFA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9BA-0ECC-4542-B5B3-3130FF8C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2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0879-ED8E-4DAE-AA86-22FE4C4B1CFA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9BA-0ECC-4542-B5B3-3130FF8C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4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0879-ED8E-4DAE-AA86-22FE4C4B1CFA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9BA-0ECC-4542-B5B3-3130FF8C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8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0879-ED8E-4DAE-AA86-22FE4C4B1CFA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9BA-0ECC-4542-B5B3-3130FF8C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1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0879-ED8E-4DAE-AA86-22FE4C4B1CFA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9BA-0ECC-4542-B5B3-3130FF8C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8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0879-ED8E-4DAE-AA86-22FE4C4B1CFA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9BA-0ECC-4542-B5B3-3130FF8C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0879-ED8E-4DAE-AA86-22FE4C4B1CFA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9BA-0ECC-4542-B5B3-3130FF8C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5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0879-ED8E-4DAE-AA86-22FE4C4B1CFA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9BA-0ECC-4542-B5B3-3130FF8C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5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E0879-ED8E-4DAE-AA86-22FE4C4B1CFA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79BA-0ECC-4542-B5B3-3130FF8C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2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PERTEMUAN </a:t>
            </a:r>
            <a:r>
              <a:rPr lang="id-ID" dirty="0" smtClean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b="1" dirty="0"/>
              <a:t>LIMIT TAK HINGGA </a:t>
            </a:r>
            <a:r>
              <a:rPr lang="id-ID" b="1" dirty="0" smtClean="0"/>
              <a:t> DAN </a:t>
            </a:r>
            <a:r>
              <a:rPr lang="en-US" b="1" dirty="0" err="1" smtClean="0"/>
              <a:t>Kontinuitas</a:t>
            </a:r>
            <a:r>
              <a:rPr lang="en-US" b="1" dirty="0" smtClean="0"/>
              <a:t> </a:t>
            </a:r>
            <a:r>
              <a:rPr lang="en-US" b="1" dirty="0" err="1" smtClean="0"/>
              <a:t>Fungsi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590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555523" y="504726"/>
                <a:ext cx="6096000" cy="16600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Contoh : 3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≠2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4 ,   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=2</m:t>
                            </m:r>
                          </m:e>
                        </m:eqArr>
                      </m:e>
                    </m:d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Apakah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kontinu di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=2?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3" y="504726"/>
                <a:ext cx="6096000" cy="1660006"/>
              </a:xfrm>
              <a:prstGeom prst="rect">
                <a:avLst/>
              </a:prstGeom>
              <a:blipFill>
                <a:blip r:embed="rId2"/>
                <a:stretch>
                  <a:fillRect l="-800" t="-1838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87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919871" y="537424"/>
                <a:ext cx="6096000" cy="180613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Contoh : 4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id-ID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≥1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,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&lt;1</m:t>
                            </m:r>
                          </m:e>
                        </m:eqArr>
                      </m:e>
                    </m:d>
                  </m:oMath>
                </a14:m>
                <a:r>
                  <a:rPr lang="id-ID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Apakah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id-ID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kontinu di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=1?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71" y="537424"/>
                <a:ext cx="6096000" cy="1806135"/>
              </a:xfrm>
              <a:prstGeom prst="rect">
                <a:avLst/>
              </a:prstGeom>
              <a:blipFill>
                <a:blip r:embed="rId2"/>
                <a:stretch>
                  <a:fillRect l="-1600" t="-2365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46540" y="2475751"/>
            <a:ext cx="1907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Penyelesaian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96080" y="3029049"/>
                <a:ext cx="6937172" cy="3484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d-ID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id-ID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id-ID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id-ID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id-ID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d-ID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id-ID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id-ID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id-ID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d-ID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id-ID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id-ID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id-ID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id-ID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d-ID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id-ID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id-ID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id-ID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2−</m:t>
                        </m:r>
                        <m:r>
                          <a:rPr lang="id-ID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d-ID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id-ID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Karena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d-ID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id-ID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id-ID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id-ID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id-ID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d-ID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id-ID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id-ID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id-ID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id-ID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d-ID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𝑚𝑎𝑘𝑎</m:t>
                    </m:r>
                    <m:r>
                      <a:rPr lang="id-ID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d-ID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id-ID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id-ID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d-ID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func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sz="24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2)  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id-ID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=2−1=1</m:t>
                    </m:r>
                  </m:oMath>
                </a14:m>
                <a:r>
                  <a:rPr lang="id-ID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( ada </a:t>
                </a:r>
                <a:r>
                  <a:rPr lang="id-ID" sz="24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24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3)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𝑘𝑎𝑟𝑒𝑛𝑎</m:t>
                    </m:r>
                    <m:r>
                      <a:rPr lang="id-ID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d-ID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id-ID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id-ID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d-ID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id-ID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id-ID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id-ID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𝑚𝑎𝑘𝑎</m:t>
                        </m:r>
                        <m:r>
                          <a:rPr lang="id-ID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id-ID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id-ID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id-ID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𝑘𝑜𝑛𝑡𝑖𝑛𝑢</m:t>
                        </m:r>
                        <m:r>
                          <a:rPr lang="id-ID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id-ID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𝑑𝑖</m:t>
                        </m:r>
                        <m:r>
                          <a:rPr lang="id-ID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id-ID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d-ID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=1</m:t>
                        </m:r>
                      </m:e>
                    </m:func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80" y="3029049"/>
                <a:ext cx="6937172" cy="3484224"/>
              </a:xfrm>
              <a:prstGeom prst="rect">
                <a:avLst/>
              </a:prstGeom>
              <a:blipFill>
                <a:blip r:embed="rId3"/>
                <a:stretch>
                  <a:fillRect l="-1318" t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38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879987" y="524856"/>
                <a:ext cx="6096000" cy="14427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Contoh : 5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≥1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,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&lt;1</m:t>
                            </m:r>
                          </m:e>
                        </m:eqArr>
                      </m:e>
                    </m:d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Apakah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kontinu di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=1?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87" y="524856"/>
                <a:ext cx="6096000" cy="1442767"/>
              </a:xfrm>
              <a:prstGeom prst="rect">
                <a:avLst/>
              </a:prstGeom>
              <a:blipFill>
                <a:blip r:embed="rId2"/>
                <a:stretch>
                  <a:fillRect l="-800" t="-1688" b="-4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865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7569" y="547112"/>
            <a:ext cx="2071568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TUGAS !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68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101212" y="465375"/>
                <a:ext cx="8573729" cy="17488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 memberikan gambaran perhatikan contoh berikut :</a:t>
                </a:r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Diketahui fungsi </a:t>
                </a:r>
                <a14:m>
                  <m:oMath xmlns:m="http://schemas.openxmlformats.org/officeDocument/2006/math">
                    <m:r>
                      <a:rPr lang="id-ID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id-ID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id-ID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d-ID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id-ID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tentukan nilai fungsi f(x) untuk x mendekati tak hingga </a:t>
                </a:r>
                <a14:m>
                  <m:oMath xmlns:m="http://schemas.openxmlformats.org/officeDocument/2006/math">
                    <m:r>
                      <a:rPr lang="id-ID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id-ID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 ∞</m:t>
                    </m:r>
                  </m:oMath>
                </a14:m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212" y="465375"/>
                <a:ext cx="8573729" cy="1748877"/>
              </a:xfrm>
              <a:prstGeom prst="rect">
                <a:avLst/>
              </a:prstGeom>
              <a:blipFill>
                <a:blip r:embed="rId2"/>
                <a:stretch>
                  <a:fillRect l="-1494" t="-2787" r="-782" b="-9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70350" y="2217013"/>
            <a:ext cx="1258614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Jawab 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8247614"/>
                  </p:ext>
                </p:extLst>
              </p:nvPr>
            </p:nvGraphicFramePr>
            <p:xfrm>
              <a:off x="2267217" y="2440677"/>
              <a:ext cx="8381120" cy="145289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53374">
                      <a:extLst>
                        <a:ext uri="{9D8B030D-6E8A-4147-A177-3AD203B41FA5}">
                          <a16:colId xmlns:a16="http://schemas.microsoft.com/office/drawing/2014/main" val="73384667"/>
                        </a:ext>
                      </a:extLst>
                    </a:gridCol>
                    <a:gridCol w="419476">
                      <a:extLst>
                        <a:ext uri="{9D8B030D-6E8A-4147-A177-3AD203B41FA5}">
                          <a16:colId xmlns:a16="http://schemas.microsoft.com/office/drawing/2014/main" val="2039815461"/>
                        </a:ext>
                      </a:extLst>
                    </a:gridCol>
                    <a:gridCol w="590635">
                      <a:extLst>
                        <a:ext uri="{9D8B030D-6E8A-4147-A177-3AD203B41FA5}">
                          <a16:colId xmlns:a16="http://schemas.microsoft.com/office/drawing/2014/main" val="791351310"/>
                        </a:ext>
                      </a:extLst>
                    </a:gridCol>
                    <a:gridCol w="707079">
                      <a:extLst>
                        <a:ext uri="{9D8B030D-6E8A-4147-A177-3AD203B41FA5}">
                          <a16:colId xmlns:a16="http://schemas.microsoft.com/office/drawing/2014/main" val="3438088609"/>
                        </a:ext>
                      </a:extLst>
                    </a:gridCol>
                    <a:gridCol w="707079">
                      <a:extLst>
                        <a:ext uri="{9D8B030D-6E8A-4147-A177-3AD203B41FA5}">
                          <a16:colId xmlns:a16="http://schemas.microsoft.com/office/drawing/2014/main" val="3479231618"/>
                        </a:ext>
                      </a:extLst>
                    </a:gridCol>
                    <a:gridCol w="822118">
                      <a:extLst>
                        <a:ext uri="{9D8B030D-6E8A-4147-A177-3AD203B41FA5}">
                          <a16:colId xmlns:a16="http://schemas.microsoft.com/office/drawing/2014/main" val="2979409843"/>
                        </a:ext>
                      </a:extLst>
                    </a:gridCol>
                    <a:gridCol w="938562">
                      <a:extLst>
                        <a:ext uri="{9D8B030D-6E8A-4147-A177-3AD203B41FA5}">
                          <a16:colId xmlns:a16="http://schemas.microsoft.com/office/drawing/2014/main" val="528270232"/>
                        </a:ext>
                      </a:extLst>
                    </a:gridCol>
                    <a:gridCol w="1053602">
                      <a:extLst>
                        <a:ext uri="{9D8B030D-6E8A-4147-A177-3AD203B41FA5}">
                          <a16:colId xmlns:a16="http://schemas.microsoft.com/office/drawing/2014/main" val="3969200561"/>
                        </a:ext>
                      </a:extLst>
                    </a:gridCol>
                    <a:gridCol w="1226163">
                      <a:extLst>
                        <a:ext uri="{9D8B030D-6E8A-4147-A177-3AD203B41FA5}">
                          <a16:colId xmlns:a16="http://schemas.microsoft.com/office/drawing/2014/main" val="3850777885"/>
                        </a:ext>
                      </a:extLst>
                    </a:gridCol>
                    <a:gridCol w="360554">
                      <a:extLst>
                        <a:ext uri="{9D8B030D-6E8A-4147-A177-3AD203B41FA5}">
                          <a16:colId xmlns:a16="http://schemas.microsoft.com/office/drawing/2014/main" val="1794750503"/>
                        </a:ext>
                      </a:extLst>
                    </a:gridCol>
                    <a:gridCol w="802478">
                      <a:extLst>
                        <a:ext uri="{9D8B030D-6E8A-4147-A177-3AD203B41FA5}">
                          <a16:colId xmlns:a16="http://schemas.microsoft.com/office/drawing/2014/main" val="836412135"/>
                        </a:ext>
                      </a:extLst>
                    </a:gridCol>
                  </a:tblGrid>
                  <a:tr h="7264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x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100">
                                    <a:effectLst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10.000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100.000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1.000.000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. . . . .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100">
                                    <a:effectLst/>
                                  </a:rPr>
                                  <m:t>𝑥</m:t>
                                </m:r>
                                <m:r>
                                  <a:rPr lang="id-ID" sz="1100">
                                    <a:effectLst/>
                                  </a:rPr>
                                  <m:t>→ ∞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7746123"/>
                      </a:ext>
                    </a:extLst>
                  </a:tr>
                  <a:tr h="7264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100">
                                    <a:effectLst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1100">
                                        <a:effectLst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id-ID" sz="1100">
                                    <a:effectLst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id-ID" sz="1100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d-ID" sz="1100">
                                        <a:effectLst/>
                                      </a:rPr>
                                      <m:t>𝑥</m:t>
                                    </m:r>
                                    <m:r>
                                      <a:rPr lang="id-ID" sz="1100">
                                        <a:effectLst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0,1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0,01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0,001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0,0001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0,00001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0,000001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. . . . .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100">
                                    <a:effectLst/>
                                  </a:rPr>
                                  <m:t>𝑥</m:t>
                                </m:r>
                                <m:r>
                                  <a:rPr lang="id-ID" sz="1100">
                                    <a:effectLst/>
                                  </a:rPr>
                                  <m:t>→ 0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942317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8247614"/>
                  </p:ext>
                </p:extLst>
              </p:nvPr>
            </p:nvGraphicFramePr>
            <p:xfrm>
              <a:off x="2267217" y="2440677"/>
              <a:ext cx="8381120" cy="145289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53374">
                      <a:extLst>
                        <a:ext uri="{9D8B030D-6E8A-4147-A177-3AD203B41FA5}">
                          <a16:colId xmlns:a16="http://schemas.microsoft.com/office/drawing/2014/main" val="73384667"/>
                        </a:ext>
                      </a:extLst>
                    </a:gridCol>
                    <a:gridCol w="419476">
                      <a:extLst>
                        <a:ext uri="{9D8B030D-6E8A-4147-A177-3AD203B41FA5}">
                          <a16:colId xmlns:a16="http://schemas.microsoft.com/office/drawing/2014/main" val="2039815461"/>
                        </a:ext>
                      </a:extLst>
                    </a:gridCol>
                    <a:gridCol w="590635">
                      <a:extLst>
                        <a:ext uri="{9D8B030D-6E8A-4147-A177-3AD203B41FA5}">
                          <a16:colId xmlns:a16="http://schemas.microsoft.com/office/drawing/2014/main" val="791351310"/>
                        </a:ext>
                      </a:extLst>
                    </a:gridCol>
                    <a:gridCol w="707079">
                      <a:extLst>
                        <a:ext uri="{9D8B030D-6E8A-4147-A177-3AD203B41FA5}">
                          <a16:colId xmlns:a16="http://schemas.microsoft.com/office/drawing/2014/main" val="3438088609"/>
                        </a:ext>
                      </a:extLst>
                    </a:gridCol>
                    <a:gridCol w="707079">
                      <a:extLst>
                        <a:ext uri="{9D8B030D-6E8A-4147-A177-3AD203B41FA5}">
                          <a16:colId xmlns:a16="http://schemas.microsoft.com/office/drawing/2014/main" val="3479231618"/>
                        </a:ext>
                      </a:extLst>
                    </a:gridCol>
                    <a:gridCol w="822118">
                      <a:extLst>
                        <a:ext uri="{9D8B030D-6E8A-4147-A177-3AD203B41FA5}">
                          <a16:colId xmlns:a16="http://schemas.microsoft.com/office/drawing/2014/main" val="2979409843"/>
                        </a:ext>
                      </a:extLst>
                    </a:gridCol>
                    <a:gridCol w="938562">
                      <a:extLst>
                        <a:ext uri="{9D8B030D-6E8A-4147-A177-3AD203B41FA5}">
                          <a16:colId xmlns:a16="http://schemas.microsoft.com/office/drawing/2014/main" val="528270232"/>
                        </a:ext>
                      </a:extLst>
                    </a:gridCol>
                    <a:gridCol w="1053602">
                      <a:extLst>
                        <a:ext uri="{9D8B030D-6E8A-4147-A177-3AD203B41FA5}">
                          <a16:colId xmlns:a16="http://schemas.microsoft.com/office/drawing/2014/main" val="3969200561"/>
                        </a:ext>
                      </a:extLst>
                    </a:gridCol>
                    <a:gridCol w="1226163">
                      <a:extLst>
                        <a:ext uri="{9D8B030D-6E8A-4147-A177-3AD203B41FA5}">
                          <a16:colId xmlns:a16="http://schemas.microsoft.com/office/drawing/2014/main" val="3850777885"/>
                        </a:ext>
                      </a:extLst>
                    </a:gridCol>
                    <a:gridCol w="360554">
                      <a:extLst>
                        <a:ext uri="{9D8B030D-6E8A-4147-A177-3AD203B41FA5}">
                          <a16:colId xmlns:a16="http://schemas.microsoft.com/office/drawing/2014/main" val="1794750503"/>
                        </a:ext>
                      </a:extLst>
                    </a:gridCol>
                    <a:gridCol w="802478">
                      <a:extLst>
                        <a:ext uri="{9D8B030D-6E8A-4147-A177-3AD203B41FA5}">
                          <a16:colId xmlns:a16="http://schemas.microsoft.com/office/drawing/2014/main" val="836412135"/>
                        </a:ext>
                      </a:extLst>
                    </a:gridCol>
                  </a:tblGrid>
                  <a:tr h="7264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x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000" t="-5833" r="-1123711" b="-10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10.000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100.000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1.000.000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. . . . .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43182" t="-5833" r="-3030" b="-10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7746123"/>
                      </a:ext>
                    </a:extLst>
                  </a:tr>
                  <a:tr h="7264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6" t="-106723" r="-1012903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0,1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0,01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0,001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0,0001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0,00001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0,000001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. . . . .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43182" t="-106723" r="-3030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42317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322437" y="4228139"/>
                <a:ext cx="7659329" cy="22255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Dari tabel terlihat bahwa jika x mendekati tak hingga, maka nilai f(x) mendekati 0, dan dapat ditulis :</a:t>
                </a:r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d-ID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2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id-ID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id-ID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37" y="4228139"/>
                <a:ext cx="7659329" cy="2225546"/>
              </a:xfrm>
              <a:prstGeom prst="rect">
                <a:avLst/>
              </a:prstGeom>
              <a:blipFill>
                <a:blip r:embed="rId4"/>
                <a:stretch>
                  <a:fillRect l="-1672" t="-2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90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644013" y="143564"/>
                <a:ext cx="6096000" cy="13492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Contoh 2:</a:t>
                </a:r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Carilah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2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d-ID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id-ID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jika ada </a:t>
                </a:r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13" y="143564"/>
                <a:ext cx="6096000" cy="1349216"/>
              </a:xfrm>
              <a:prstGeom prst="rect">
                <a:avLst/>
              </a:prstGeom>
              <a:blipFill>
                <a:blip r:embed="rId2"/>
                <a:stretch>
                  <a:fillRect l="-2100" t="-4072" b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47087" y="1523840"/>
            <a:ext cx="2251963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Penyelesaian 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725380"/>
                  </p:ext>
                </p:extLst>
              </p:nvPr>
            </p:nvGraphicFramePr>
            <p:xfrm>
              <a:off x="787902" y="2080392"/>
              <a:ext cx="6129093" cy="88403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10514">
                      <a:extLst>
                        <a:ext uri="{9D8B030D-6E8A-4147-A177-3AD203B41FA5}">
                          <a16:colId xmlns:a16="http://schemas.microsoft.com/office/drawing/2014/main" val="2187898399"/>
                        </a:ext>
                      </a:extLst>
                    </a:gridCol>
                    <a:gridCol w="483253">
                      <a:extLst>
                        <a:ext uri="{9D8B030D-6E8A-4147-A177-3AD203B41FA5}">
                          <a16:colId xmlns:a16="http://schemas.microsoft.com/office/drawing/2014/main" val="879331547"/>
                        </a:ext>
                      </a:extLst>
                    </a:gridCol>
                    <a:gridCol w="741587">
                      <a:extLst>
                        <a:ext uri="{9D8B030D-6E8A-4147-A177-3AD203B41FA5}">
                          <a16:colId xmlns:a16="http://schemas.microsoft.com/office/drawing/2014/main" val="1593782124"/>
                        </a:ext>
                      </a:extLst>
                    </a:gridCol>
                    <a:gridCol w="741587">
                      <a:extLst>
                        <a:ext uri="{9D8B030D-6E8A-4147-A177-3AD203B41FA5}">
                          <a16:colId xmlns:a16="http://schemas.microsoft.com/office/drawing/2014/main" val="1640741291"/>
                        </a:ext>
                      </a:extLst>
                    </a:gridCol>
                    <a:gridCol w="744847">
                      <a:extLst>
                        <a:ext uri="{9D8B030D-6E8A-4147-A177-3AD203B41FA5}">
                          <a16:colId xmlns:a16="http://schemas.microsoft.com/office/drawing/2014/main" val="3447415569"/>
                        </a:ext>
                      </a:extLst>
                    </a:gridCol>
                    <a:gridCol w="747292">
                      <a:extLst>
                        <a:ext uri="{9D8B030D-6E8A-4147-A177-3AD203B41FA5}">
                          <a16:colId xmlns:a16="http://schemas.microsoft.com/office/drawing/2014/main" val="2334358096"/>
                        </a:ext>
                      </a:extLst>
                    </a:gridCol>
                    <a:gridCol w="757070">
                      <a:extLst>
                        <a:ext uri="{9D8B030D-6E8A-4147-A177-3AD203B41FA5}">
                          <a16:colId xmlns:a16="http://schemas.microsoft.com/office/drawing/2014/main" val="3929773868"/>
                        </a:ext>
                      </a:extLst>
                    </a:gridCol>
                    <a:gridCol w="902943">
                      <a:extLst>
                        <a:ext uri="{9D8B030D-6E8A-4147-A177-3AD203B41FA5}">
                          <a16:colId xmlns:a16="http://schemas.microsoft.com/office/drawing/2014/main" val="2239931229"/>
                        </a:ext>
                      </a:extLst>
                    </a:gridCol>
                  </a:tblGrid>
                  <a:tr h="29019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x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id-ID" sz="1100">
                                  <a:effectLst/>
                                </a:rPr>
                                <m:t>±</m:t>
                              </m:r>
                            </m:oMath>
                          </a14:m>
                          <a:r>
                            <a:rPr lang="id-ID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id-ID" sz="1100">
                                  <a:effectLst/>
                                </a:rPr>
                                <m:t>±</m:t>
                              </m:r>
                            </m:oMath>
                          </a14:m>
                          <a:r>
                            <a:rPr lang="id-ID" sz="1100">
                              <a:effectLst/>
                            </a:rPr>
                            <a:t> 0,5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id-ID" sz="1100">
                                  <a:effectLst/>
                                </a:rPr>
                                <m:t>±</m:t>
                              </m:r>
                            </m:oMath>
                          </a14:m>
                          <a:r>
                            <a:rPr lang="id-ID" sz="1100">
                              <a:effectLst/>
                            </a:rPr>
                            <a:t> 0,2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id-ID" sz="1100">
                                  <a:effectLst/>
                                </a:rPr>
                                <m:t>±</m:t>
                              </m:r>
                            </m:oMath>
                          </a14:m>
                          <a:r>
                            <a:rPr lang="id-ID" sz="1100">
                              <a:effectLst/>
                            </a:rPr>
                            <a:t> 0,1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id-ID" sz="1100">
                                  <a:effectLst/>
                                </a:rPr>
                                <m:t>±</m:t>
                              </m:r>
                            </m:oMath>
                          </a14:m>
                          <a:r>
                            <a:rPr lang="id-ID" sz="1100">
                              <a:effectLst/>
                            </a:rPr>
                            <a:t> 0,05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id-ID" sz="1100">
                                  <a:effectLst/>
                                </a:rPr>
                                <m:t>±</m:t>
                              </m:r>
                            </m:oMath>
                          </a14:m>
                          <a:r>
                            <a:rPr lang="id-ID" sz="1100">
                              <a:effectLst/>
                            </a:rPr>
                            <a:t> 0,01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id-ID" sz="1100">
                                  <a:effectLst/>
                                </a:rPr>
                                <m:t>±</m:t>
                              </m:r>
                            </m:oMath>
                          </a14:m>
                          <a:r>
                            <a:rPr lang="id-ID" sz="1100">
                              <a:effectLst/>
                            </a:rPr>
                            <a:t> 0,001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18785077"/>
                      </a:ext>
                    </a:extLst>
                  </a:tr>
                  <a:tr h="59383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100">
                                    <a:effectLst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1100">
                                        <a:effectLst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id-ID" sz="1100">
                                    <a:effectLst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id-ID" sz="1100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d-ID" sz="1100">
                                            <a:effectLst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id-ID" sz="1100">
                                            <a:effectLst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id-ID" sz="1100">
                                        <a:effectLst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25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400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10.000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 dirty="0">
                              <a:effectLst/>
                            </a:rPr>
                            <a:t>1.000.000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274451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725380"/>
                  </p:ext>
                </p:extLst>
              </p:nvPr>
            </p:nvGraphicFramePr>
            <p:xfrm>
              <a:off x="787902" y="2080392"/>
              <a:ext cx="6129093" cy="88403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10514">
                      <a:extLst>
                        <a:ext uri="{9D8B030D-6E8A-4147-A177-3AD203B41FA5}">
                          <a16:colId xmlns:a16="http://schemas.microsoft.com/office/drawing/2014/main" val="2187898399"/>
                        </a:ext>
                      </a:extLst>
                    </a:gridCol>
                    <a:gridCol w="483253">
                      <a:extLst>
                        <a:ext uri="{9D8B030D-6E8A-4147-A177-3AD203B41FA5}">
                          <a16:colId xmlns:a16="http://schemas.microsoft.com/office/drawing/2014/main" val="879331547"/>
                        </a:ext>
                      </a:extLst>
                    </a:gridCol>
                    <a:gridCol w="741587">
                      <a:extLst>
                        <a:ext uri="{9D8B030D-6E8A-4147-A177-3AD203B41FA5}">
                          <a16:colId xmlns:a16="http://schemas.microsoft.com/office/drawing/2014/main" val="1593782124"/>
                        </a:ext>
                      </a:extLst>
                    </a:gridCol>
                    <a:gridCol w="741587">
                      <a:extLst>
                        <a:ext uri="{9D8B030D-6E8A-4147-A177-3AD203B41FA5}">
                          <a16:colId xmlns:a16="http://schemas.microsoft.com/office/drawing/2014/main" val="1640741291"/>
                        </a:ext>
                      </a:extLst>
                    </a:gridCol>
                    <a:gridCol w="744847">
                      <a:extLst>
                        <a:ext uri="{9D8B030D-6E8A-4147-A177-3AD203B41FA5}">
                          <a16:colId xmlns:a16="http://schemas.microsoft.com/office/drawing/2014/main" val="3447415569"/>
                        </a:ext>
                      </a:extLst>
                    </a:gridCol>
                    <a:gridCol w="747292">
                      <a:extLst>
                        <a:ext uri="{9D8B030D-6E8A-4147-A177-3AD203B41FA5}">
                          <a16:colId xmlns:a16="http://schemas.microsoft.com/office/drawing/2014/main" val="2334358096"/>
                        </a:ext>
                      </a:extLst>
                    </a:gridCol>
                    <a:gridCol w="757070">
                      <a:extLst>
                        <a:ext uri="{9D8B030D-6E8A-4147-A177-3AD203B41FA5}">
                          <a16:colId xmlns:a16="http://schemas.microsoft.com/office/drawing/2014/main" val="3929773868"/>
                        </a:ext>
                      </a:extLst>
                    </a:gridCol>
                    <a:gridCol w="902943">
                      <a:extLst>
                        <a:ext uri="{9D8B030D-6E8A-4147-A177-3AD203B41FA5}">
                          <a16:colId xmlns:a16="http://schemas.microsoft.com/office/drawing/2014/main" val="2239931229"/>
                        </a:ext>
                      </a:extLst>
                    </a:gridCol>
                  </a:tblGrid>
                  <a:tr h="29019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x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1392" t="-14583" r="-968354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1639" t="-14583" r="-527049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1639" t="-14583" r="-427049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1639" t="-14583" r="-327049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97561" t="-14583" r="-224390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92742" t="-14583" r="-122581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80405" t="-14583" r="-2703" b="-2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785077"/>
                      </a:ext>
                    </a:extLst>
                  </a:tr>
                  <a:tr h="5938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2" t="-56122" r="-508434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25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400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10.000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100" dirty="0">
                              <a:effectLst/>
                            </a:rPr>
                            <a:t>1.000.000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274451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32503" y="2756242"/>
                <a:ext cx="6096000" cy="18397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Semakin x mendekati 0,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id-ID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juga semakin dekat dengan 0, dan nilai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id-ID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menjadi sangat besar. </a:t>
                </a:r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03" y="2756242"/>
                <a:ext cx="6096000" cy="1839799"/>
              </a:xfrm>
              <a:prstGeom prst="rect">
                <a:avLst/>
              </a:prstGeom>
              <a:blipFill>
                <a:blip r:embed="rId4"/>
                <a:stretch>
                  <a:fillRect l="-2000" r="-1200" b="-8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17755" y="4958589"/>
                <a:ext cx="6096000" cy="17076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Dengan demikian nilai f(x) tidak mendekati suatu bilangan, sehingga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2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d-ID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id-ID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tidak ada.</a:t>
                </a:r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5" y="4958589"/>
                <a:ext cx="6096000" cy="1707647"/>
              </a:xfrm>
              <a:prstGeom prst="rect">
                <a:avLst/>
              </a:prstGeom>
              <a:blipFill>
                <a:blip r:embed="rId5"/>
                <a:stretch>
                  <a:fillRect l="-2100" t="-2847" b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67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1053" y="653683"/>
            <a:ext cx="4219425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 Umum kita tuliskan 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937902" y="1255740"/>
                <a:ext cx="2124684" cy="6532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2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id-ID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id-ID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id-ID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d-ID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id-ID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r>
                      <a:rPr lang="id-ID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902" y="1255740"/>
                <a:ext cx="2124684" cy="653256"/>
              </a:xfrm>
              <a:prstGeom prst="rect">
                <a:avLst/>
              </a:prstGeom>
              <a:blipFill>
                <a:blip r:embed="rId2"/>
                <a:stretch>
                  <a:fillRect t="-9346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17754" y="2172071"/>
                <a:ext cx="6096000" cy="101438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Untuk menunjukkan nilai </a:t>
                </a:r>
                <a14:m>
                  <m:oMath xmlns:m="http://schemas.openxmlformats.org/officeDocument/2006/math">
                    <m:r>
                      <a:rPr lang="id-ID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id-ID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id-ID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id-ID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id-ID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menjadi semakin besar ketika x mendekati c.</a:t>
                </a:r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4" y="2172071"/>
                <a:ext cx="6096000" cy="1014380"/>
              </a:xfrm>
              <a:prstGeom prst="rect">
                <a:avLst/>
              </a:prstGeom>
              <a:blipFill>
                <a:blip r:embed="rId3"/>
                <a:stretch>
                  <a:fillRect l="-2100" t="-4790" b="-13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91496" y="3394531"/>
            <a:ext cx="6096000" cy="1811650"/>
          </a:xfrm>
          <a:prstGeom prst="rect">
            <a:avLst/>
          </a:prstGeom>
        </p:spPr>
        <p:txBody>
          <a:bodyPr>
            <a:spAutoFit/>
          </a:bodyPr>
          <a:lstStyle/>
          <a:p>
            <a:pPr marR="12700" algn="just">
              <a:lnSpc>
                <a:spcPct val="133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serupa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berhingga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mendekati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dituliskan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id-ID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234799" y="5621263"/>
                <a:ext cx="2392386" cy="6532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2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id-ID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id-ID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id-ID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d-ID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id-ID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r>
                      <a:rPr lang="id-ID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id-ID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799" y="5621263"/>
                <a:ext cx="2392386" cy="653256"/>
              </a:xfrm>
              <a:prstGeom prst="rect">
                <a:avLst/>
              </a:prstGeom>
              <a:blipFill>
                <a:blip r:embed="rId4"/>
                <a:stretch>
                  <a:fillRect t="-8411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8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349" y="0"/>
            <a:ext cx="1700658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2700" algn="just">
              <a:lnSpc>
                <a:spcPct val="133000"/>
              </a:lnSpc>
              <a:spcAft>
                <a:spcPts val="800"/>
              </a:spcAft>
            </a:pPr>
            <a:r>
              <a:rPr lang="id-ID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 : 1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70330" y="245418"/>
                <a:ext cx="5309274" cy="1034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R="12700" algn="just">
                  <a:lnSpc>
                    <a:spcPct val="133000"/>
                  </a:lnSpc>
                  <a:spcAft>
                    <a:spcPts val="800"/>
                  </a:spcAft>
                </a:pPr>
                <a:r>
                  <a:rPr lang="id-ID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Tentukan nilai dari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2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d-ID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d-ID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+4</m:t>
                            </m:r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id-ID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−5</m:t>
                            </m:r>
                          </m:den>
                        </m:f>
                        <m:r>
                          <a:rPr lang="id-ID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func>
                  </m:oMath>
                </a14:m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30" y="245418"/>
                <a:ext cx="5309274" cy="1034899"/>
              </a:xfrm>
              <a:prstGeom prst="rect">
                <a:avLst/>
              </a:prstGeom>
              <a:blipFill>
                <a:blip r:embed="rId2"/>
                <a:stretch>
                  <a:fillRect l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05391" y="1110630"/>
            <a:ext cx="2264787" cy="6169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2700" algn="just">
              <a:lnSpc>
                <a:spcPct val="133000"/>
              </a:lnSpc>
              <a:spcAft>
                <a:spcPts val="800"/>
              </a:spcAft>
            </a:pPr>
            <a:r>
              <a:rPr lang="id-ID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Penyelesaian 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4141" y="1193990"/>
            <a:ext cx="4831131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2700" algn="just">
              <a:lnSpc>
                <a:spcPct val="133000"/>
              </a:lnSpc>
              <a:spcAft>
                <a:spcPts val="800"/>
              </a:spcAft>
            </a:pPr>
            <a:r>
              <a:rPr lang="id-ID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Dibagi dengan pangkat tertinggi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88034" y="1368568"/>
                <a:ext cx="7393858" cy="5816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2700" algn="just">
                  <a:lnSpc>
                    <a:spcPct val="133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25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  <m:r>
                              <a:rPr lang="id-ID" sz="25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⁡</m:t>
                            </m:r>
                          </m:e>
                          <m:lim>
                            <m:r>
                              <a:rPr lang="id-ID" sz="2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id-ID" sz="2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id-ID" sz="2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sz="2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id-ID" sz="2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sSup>
                              <m:sSup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sz="2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d-ID" sz="2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sz="2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id-ID" sz="2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sz="2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d-ID" sz="2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sz="2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+4</m:t>
                            </m:r>
                            <m:r>
                              <a:rPr lang="id-ID" sz="2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id-ID" sz="2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−5</m:t>
                            </m:r>
                          </m:den>
                        </m:f>
                        <m:r>
                          <a:rPr lang="id-ID" sz="2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id-ID" sz="25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25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d-ID" sz="2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id-ID" sz="2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id-ID" sz="2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sz="2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2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  <m:sSup>
                                  <m:sSupPr>
                                    <m:ctrlPr>
                                      <a:rPr lang="en-US" sz="25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25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d-ID" sz="25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25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25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d-ID" sz="25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id-ID" sz="2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− </m:t>
                            </m:r>
                            <m:f>
                              <m:f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2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5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25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d-ID" sz="25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2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US" sz="25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25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d-ID" sz="25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25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25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d-ID" sz="25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id-ID" sz="2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+</m:t>
                            </m:r>
                            <m:f>
                              <m:f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2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id-ID" sz="2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5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25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d-ID" sz="25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id-ID" sz="2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−</m:t>
                            </m:r>
                            <m:f>
                              <m:f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2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id-ID" sz="2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sSup>
                                  <m:sSupPr>
                                    <m:ctrlPr>
                                      <a:rPr lang="en-US" sz="25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25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d-ID" sz="25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den>
                        </m:f>
                      </m:e>
                    </m:func>
                  </m:oMath>
                </a14:m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12700" algn="just">
                  <a:lnSpc>
                    <a:spcPct val="133000"/>
                  </a:lnSpc>
                  <a:spcAft>
                    <a:spcPts val="800"/>
                  </a:spcAft>
                </a:pPr>
                <a:r>
                  <a:rPr lang="id-ID" sz="25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25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d-ID" sz="2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id-ID" sz="2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id-ID" sz="2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sz="2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id-ID" sz="2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5 − </m:t>
                            </m:r>
                            <m:f>
                              <m:f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2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5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25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d-ID" sz="25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num>
                          <m:den>
                            <m:r>
                              <a:rPr lang="id-ID" sz="2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 +</m:t>
                            </m:r>
                            <m:f>
                              <m:f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2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id-ID" sz="2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id-ID" sz="2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−</m:t>
                            </m:r>
                            <m:f>
                              <m:f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2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id-ID" sz="2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sSup>
                                  <m:sSupPr>
                                    <m:ctrlPr>
                                      <a:rPr lang="en-US" sz="25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25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d-ID" sz="25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den>
                        </m:f>
                      </m:e>
                    </m:func>
                  </m:oMath>
                </a14:m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12700" algn="just">
                  <a:lnSpc>
                    <a:spcPct val="133000"/>
                  </a:lnSpc>
                  <a:spcAft>
                    <a:spcPts val="800"/>
                  </a:spcAft>
                </a:pPr>
                <a:r>
                  <a:rPr lang="id-ID" sz="25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sz="2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5−</m:t>
                        </m:r>
                        <m:f>
                          <m:fPr>
                            <m:ctrlPr>
                              <a:rPr lang="en-US" sz="2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id-ID" sz="2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sz="25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e>
                              <m:sup>
                                <m:r>
                                  <a:rPr lang="id-ID" sz="25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r>
                          <a:rPr lang="id-ID" sz="2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3+</m:t>
                        </m:r>
                        <m:f>
                          <m:fPr>
                            <m:ctrlPr>
                              <a:rPr lang="en-US" sz="2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id-ID" sz="2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id-ID" sz="2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den>
                        </m:f>
                        <m:r>
                          <a:rPr lang="id-ID" sz="2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sz="2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id-ID" sz="2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sz="25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e>
                              <m:sup>
                                <m:r>
                                  <a:rPr lang="id-ID" sz="25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id-ID" sz="2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12700" algn="just">
                  <a:lnSpc>
                    <a:spcPct val="133000"/>
                  </a:lnSpc>
                  <a:spcAft>
                    <a:spcPts val="800"/>
                  </a:spcAft>
                </a:pPr>
                <a:r>
                  <a:rPr lang="id-ID" sz="25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sz="2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5−0</m:t>
                        </m:r>
                      </m:num>
                      <m:den>
                        <m:r>
                          <a:rPr lang="id-ID" sz="2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3+0−0 </m:t>
                        </m:r>
                      </m:den>
                    </m:f>
                  </m:oMath>
                </a14:m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12700" algn="just">
                  <a:lnSpc>
                    <a:spcPct val="133000"/>
                  </a:lnSpc>
                  <a:spcAft>
                    <a:spcPts val="800"/>
                  </a:spcAft>
                </a:pPr>
                <a:r>
                  <a:rPr lang="id-ID" sz="25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sz="2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id-ID" sz="2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3 </m:t>
                        </m:r>
                      </m:den>
                    </m:f>
                  </m:oMath>
                </a14:m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34" y="1368568"/>
                <a:ext cx="7393858" cy="5816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01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227" y="263688"/>
            <a:ext cx="1166153" cy="46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2700" algn="just">
              <a:lnSpc>
                <a:spcPct val="133000"/>
              </a:lnSpc>
              <a:spcAft>
                <a:spcPts val="800"/>
              </a:spcAft>
            </a:pPr>
            <a:r>
              <a:rPr lang="id-ID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 : 2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63019" y="777964"/>
                <a:ext cx="3950762" cy="700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R="12700" algn="just">
                  <a:lnSpc>
                    <a:spcPct val="133000"/>
                  </a:lnSpc>
                  <a:spcAft>
                    <a:spcPts val="800"/>
                  </a:spcAft>
                </a:pPr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Tentukan nilai dari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+5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+10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func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19" y="777964"/>
                <a:ext cx="3950762" cy="700576"/>
              </a:xfrm>
              <a:prstGeom prst="rect">
                <a:avLst/>
              </a:prstGeom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66933" y="1723778"/>
            <a:ext cx="1530675" cy="46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2700" algn="just">
              <a:lnSpc>
                <a:spcPct val="133000"/>
              </a:lnSpc>
              <a:spcAft>
                <a:spcPts val="800"/>
              </a:spcAft>
            </a:pPr>
            <a:r>
              <a:rPr lang="id-ID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Penyelesaian 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80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1174" y="337430"/>
            <a:ext cx="1268232" cy="5016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2700" algn="just">
              <a:lnSpc>
                <a:spcPct val="133000"/>
              </a:lnSpc>
              <a:spcAft>
                <a:spcPts val="800"/>
              </a:spcAft>
            </a:pPr>
            <a:r>
              <a:rPr lang="id-ID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 : 3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14517" y="931195"/>
                <a:ext cx="6096000" cy="110453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R="12700" algn="just">
                  <a:lnSpc>
                    <a:spcPct val="133000"/>
                  </a:lnSpc>
                  <a:spcAft>
                    <a:spcPts val="800"/>
                  </a:spcAft>
                </a:pPr>
                <a:r>
                  <a:rPr lang="id-ID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Tentukan nilai dari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−5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−6</m:t>
                                </m:r>
                              </m:e>
                            </m:rad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sz="20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7" y="931195"/>
                <a:ext cx="6096000" cy="1104533"/>
              </a:xfrm>
              <a:prstGeom prst="rect">
                <a:avLst/>
              </a:prstGeom>
              <a:blipFill>
                <a:blip r:embed="rId2"/>
                <a:stretch>
                  <a:fillRect l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95472" y="2180979"/>
            <a:ext cx="1680075" cy="5016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2700" algn="just">
              <a:lnSpc>
                <a:spcPct val="133000"/>
              </a:lnSpc>
              <a:spcAft>
                <a:spcPts val="800"/>
              </a:spcAft>
            </a:pPr>
            <a:r>
              <a:rPr lang="id-ID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Penyelesaian 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12022" y="2671044"/>
                <a:ext cx="2107180" cy="592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−5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−6</m:t>
                                </m:r>
                              </m:e>
                            </m:rad>
                          </m:den>
                        </m:f>
                        <m:r>
                          <a:rPr lang="en-US" sz="20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22" y="2671044"/>
                <a:ext cx="2107180" cy="592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345996" y="2607212"/>
                <a:ext cx="2673809" cy="734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996" y="2607212"/>
                <a:ext cx="2673809" cy="7343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345482" y="3398822"/>
                <a:ext cx="3753720" cy="1007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482" y="3398822"/>
                <a:ext cx="3753720" cy="10074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326252" y="4369549"/>
                <a:ext cx="2716321" cy="81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7+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252" y="4369549"/>
                <a:ext cx="2716321" cy="8165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085572" y="3760527"/>
                <a:ext cx="4347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72" y="3760527"/>
                <a:ext cx="43473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041326" y="4512696"/>
                <a:ext cx="4347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326" y="4512696"/>
                <a:ext cx="43473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085571" y="5486088"/>
                <a:ext cx="4347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71" y="5486088"/>
                <a:ext cx="43473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2317164" y="5347688"/>
                <a:ext cx="2279342" cy="805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3−5/∞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7+2/∞−6/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164" y="5347688"/>
                <a:ext cx="2279342" cy="8059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2060991" y="6228424"/>
                <a:ext cx="4347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991" y="6228424"/>
                <a:ext cx="43473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439427" y="6075872"/>
                <a:ext cx="1451551" cy="728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3−0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7+0−0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427" y="6075872"/>
                <a:ext cx="1451551" cy="7280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052117" y="6046375"/>
                <a:ext cx="817083" cy="728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117" y="6046375"/>
                <a:ext cx="817083" cy="7280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67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34484" y="338902"/>
            <a:ext cx="21361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Kontinuitas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Fungsi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08166" y="762224"/>
                <a:ext cx="7638553" cy="19159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d-ID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id-ID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dikatakan kontinu di </a:t>
                </a:r>
                <a14:m>
                  <m:oMath xmlns:m="http://schemas.openxmlformats.org/officeDocument/2006/math">
                    <m:r>
                      <a:rPr lang="id-ID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id-ID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∈</m:t>
                    </m:r>
                    <m:r>
                      <a:rPr lang="id-ID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id-ID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jika dipenuhi ketiga syarat berikut : 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𝑎𝑑𝑎</m:t>
                        </m:r>
                      </m:e>
                    </m:func>
                  </m:oMath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2. </a:t>
                </a:r>
                <a:r>
                  <a:rPr lang="en-US" sz="20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Nilai</a:t>
                </a:r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f( c) </a:t>
                </a:r>
                <a:r>
                  <a:rPr lang="en-US" sz="20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ada</a:t>
                </a:r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3.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66" y="762224"/>
                <a:ext cx="7638553" cy="1915909"/>
              </a:xfrm>
              <a:prstGeom prst="rect">
                <a:avLst/>
              </a:prstGeom>
              <a:blipFill>
                <a:blip r:embed="rId2"/>
                <a:stretch>
                  <a:fillRect l="-399" t="-1274" b="-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81253" y="2635098"/>
            <a:ext cx="1255408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 : 1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19294" y="2915692"/>
                <a:ext cx="6096000" cy="137960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d-ID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id-ID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≠2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1 ,   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Apakah </a:t>
                </a:r>
                <a14:m>
                  <m:oMath xmlns:m="http://schemas.openxmlformats.org/officeDocument/2006/math">
                    <m:r>
                      <a:rPr lang="id-ID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id-ID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kontinu di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=2?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4" y="2915692"/>
                <a:ext cx="6096000" cy="1379608"/>
              </a:xfrm>
              <a:prstGeom prst="rect">
                <a:avLst/>
              </a:prstGeom>
              <a:blipFill>
                <a:blip r:embed="rId3"/>
                <a:stretch>
                  <a:fillRect b="-5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19512" y="4158734"/>
            <a:ext cx="1620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Penyelesaian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89249" y="4511379"/>
                <a:ext cx="4665407" cy="2218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→2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</m:func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→2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fName>
                      <m:e/>
                    </m:func>
                  </m:oMath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id-ID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−2 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+2 )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den>
                        </m:f>
                      </m:e>
                    </m:func>
                  </m:oMath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id-ID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e>
                    </m:func>
                  </m:oMath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id-ID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 + 2 = 4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49" y="4511379"/>
                <a:ext cx="4665407" cy="2218684"/>
              </a:xfrm>
              <a:prstGeom prst="rect">
                <a:avLst/>
              </a:prstGeom>
              <a:blipFill>
                <a:blip r:embed="rId4"/>
                <a:stretch>
                  <a:fillRect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993159" y="4541231"/>
            <a:ext cx="2132315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id-ID" sz="2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  f(2</a:t>
            </a:r>
            <a:r>
              <a:rPr lang="id-ID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1     (ada)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4911089" y="5407669"/>
                <a:ext cx="6614503" cy="520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20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3)  Karena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≠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𝑚𝑎𝑘𝑎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𝑡𝑖𝑑𝑎𝑘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𝑘𝑜𝑛𝑡𝑖𝑛𝑢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089" y="5407669"/>
                <a:ext cx="6614503" cy="520912"/>
              </a:xfrm>
              <a:prstGeom prst="rect">
                <a:avLst/>
              </a:prstGeom>
              <a:blipFill>
                <a:blip r:embed="rId5"/>
                <a:stretch>
                  <a:fillRect l="-184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35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3154" y="476704"/>
            <a:ext cx="1467581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 : </a:t>
            </a:r>
            <a:r>
              <a:rPr lang="id-ID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-263206" y="960268"/>
                <a:ext cx="4930878" cy="1383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Apakah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id-ID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kontinu di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=2?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3206" y="960268"/>
                <a:ext cx="4930878" cy="1383136"/>
              </a:xfrm>
              <a:prstGeom prst="rect">
                <a:avLst/>
              </a:prstGeom>
              <a:blipFill>
                <a:blip r:embed="rId2"/>
                <a:stretch>
                  <a:fillRect b="-8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11368" y="2404188"/>
            <a:ext cx="1907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Penyelesaian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67256" y="2699251"/>
                <a:ext cx="4665407" cy="2582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→2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</m:func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→2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func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fName>
                      <m:e/>
                    </m:func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id-ID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−2 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+2 )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den>
                        </m:f>
                      </m:e>
                    </m:func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id-ID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e>
                    </m:func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id-ID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 + 2 = 4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56" y="2699251"/>
                <a:ext cx="4665407" cy="2582502"/>
              </a:xfrm>
              <a:prstGeom prst="rect">
                <a:avLst/>
              </a:prstGeom>
              <a:blipFill>
                <a:blip r:embed="rId3"/>
                <a:stretch>
                  <a:fillRect b="-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59087" y="5329950"/>
            <a:ext cx="2563522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id-ID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  f(2</a:t>
            </a:r>
            <a:r>
              <a:rPr lang="id-ID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id-ID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 ada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98564" y="6039413"/>
                <a:ext cx="7821308" cy="487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24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3)  Karena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id-ID" sz="24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d-ID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𝑡𝑖𝑑𝑎𝑘</m:t>
                    </m:r>
                    <m:r>
                      <a:rPr lang="id-ID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d-ID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𝑎𝑑𝑎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𝑚𝑎𝑘𝑎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𝑡𝑖𝑑𝑎𝑘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𝑘𝑜𝑛𝑡𝑖𝑛𝑢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4" y="6039413"/>
                <a:ext cx="7821308" cy="487506"/>
              </a:xfrm>
              <a:prstGeom prst="rect">
                <a:avLst/>
              </a:prstGeom>
              <a:blipFill>
                <a:blip r:embed="rId4"/>
                <a:stretch>
                  <a:fillRect l="-390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05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258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PERTEMUAN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6</dc:title>
  <dc:creator>acer</dc:creator>
  <cp:lastModifiedBy>acer</cp:lastModifiedBy>
  <cp:revision>7</cp:revision>
  <dcterms:created xsi:type="dcterms:W3CDTF">2023-11-21T02:27:42Z</dcterms:created>
  <dcterms:modified xsi:type="dcterms:W3CDTF">2023-11-21T03:14:07Z</dcterms:modified>
</cp:coreProperties>
</file>