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7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5E8E-62F0-4A90-8D1C-862A6ED4664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C41A-9CE1-4A4E-9ADB-0012AC35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1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5E8E-62F0-4A90-8D1C-862A6ED4664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C41A-9CE1-4A4E-9ADB-0012AC35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7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5E8E-62F0-4A90-8D1C-862A6ED4664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C41A-9CE1-4A4E-9ADB-0012AC35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7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5E8E-62F0-4A90-8D1C-862A6ED4664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C41A-9CE1-4A4E-9ADB-0012AC35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2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5E8E-62F0-4A90-8D1C-862A6ED4664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C41A-9CE1-4A4E-9ADB-0012AC35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4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5E8E-62F0-4A90-8D1C-862A6ED4664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C41A-9CE1-4A4E-9ADB-0012AC35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0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5E8E-62F0-4A90-8D1C-862A6ED4664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C41A-9CE1-4A4E-9ADB-0012AC35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4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5E8E-62F0-4A90-8D1C-862A6ED4664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C41A-9CE1-4A4E-9ADB-0012AC35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7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5E8E-62F0-4A90-8D1C-862A6ED4664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C41A-9CE1-4A4E-9ADB-0012AC35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8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5E8E-62F0-4A90-8D1C-862A6ED4664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C41A-9CE1-4A4E-9ADB-0012AC35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3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5E8E-62F0-4A90-8D1C-862A6ED4664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C41A-9CE1-4A4E-9ADB-0012AC35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8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55E8E-62F0-4A90-8D1C-862A6ED4664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8C41A-9CE1-4A4E-9ADB-0012AC35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8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ANTI TURUNAN ( INTEGRAL TAK TENTU)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09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Teorema</a:t>
            </a:r>
            <a:r>
              <a:rPr lang="en-US" dirty="0" smtClean="0"/>
              <a:t> 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09411" y="1168802"/>
                <a:ext cx="10515600" cy="4351338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b. </a:t>
                </a:r>
                <a:r>
                  <a:rPr lang="en-US" dirty="0" err="1" smtClean="0"/>
                  <a:t>Tentukan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e>
                    </m:nary>
                  </m:oMath>
                </a14:m>
                <a:r>
                  <a:rPr lang="en-US" dirty="0" smtClean="0"/>
                  <a:t> dx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x dx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Andaikan</a:t>
                </a:r>
                <a:r>
                  <a:rPr lang="en-US" dirty="0" smtClean="0"/>
                  <a:t> u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 ,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 smtClean="0"/>
                  <a:t>  = 20x, du = 20x dx,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1/20( du) =1/20(20 x) dx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	 = x dx	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+1)^1 </m:t>
                            </m:r>
                          </m:e>
                        </m:rad>
                      </m:e>
                    </m:nary>
                  </m:oMath>
                </a14:m>
                <a:r>
                  <a:rPr lang="en-US" dirty="0" smtClean="0"/>
                  <a:t> dx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dx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dirty="0" smtClean="0"/>
                  <a:t> = 1/20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.du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3/2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3/2</m:t>
                        </m:r>
                      </m:den>
                    </m:f>
                  </m:oMath>
                </a14:m>
                <a:r>
                  <a:rPr lang="en-US" dirty="0" smtClean="0"/>
                  <a:t>) +C=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3/2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</m:oMath>
                </a14:m>
                <a:r>
                  <a:rPr lang="en-US" dirty="0" smtClean="0"/>
                  <a:t> + C</a:t>
                </a:r>
              </a:p>
              <a:p>
                <a:pPr marL="0" indent="0">
                  <a:buNone/>
                </a:pPr>
                <a:r>
                  <a:rPr lang="en-US" dirty="0" smtClean="0"/>
                  <a:t>c. </a:t>
                </a:r>
                <a:r>
                  <a:rPr lang="en-US" dirty="0" err="1" smtClean="0"/>
                  <a:t>Tentukan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+6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+12)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Misal</a:t>
                </a:r>
                <a:r>
                  <a:rPr lang="en-US" dirty="0" smtClean="0"/>
                  <a:t> u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maka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du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dx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+6, du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+6 dx. </a:t>
                </a:r>
                <a:r>
                  <a:rPr lang="en-US" dirty="0" err="1" smtClean="0"/>
                  <a:t>Sehingga</a:t>
                </a:r>
                <a:r>
                  <a:rPr lang="en-US" dirty="0" smtClean="0"/>
                  <a:t> 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+6) dx= 2 du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+6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+12)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.2 du = 2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du=2[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+6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9411" y="1168802"/>
                <a:ext cx="10515600" cy="4351338"/>
              </a:xfrm>
              <a:blipFill rotWithShape="0">
                <a:blip r:embed="rId2"/>
                <a:stretch>
                  <a:fillRect l="-2957" t="-10644" b="-5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674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LATIHAN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(6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3200" dirty="0" smtClean="0"/>
                  <a:t>-6x+1) dx	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e>
                    </m:nary>
                  </m:oMath>
                </a14:m>
                <a:r>
                  <a:rPr lang="en-US" sz="3200" dirty="0" smtClean="0"/>
                  <a:t>) dx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−8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sz="3200" dirty="0" smtClean="0"/>
                  <a:t>) dx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(5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3200" dirty="0" smtClean="0"/>
                  <a:t>+1)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−8)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3200" dirty="0" smtClean="0"/>
                  <a:t>dx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ad>
                      <m:radPr>
                        <m:deg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rad>
                  </m:oMath>
                </a14:m>
                <a:r>
                  <a:rPr lang="en-US" sz="3200" dirty="0" smtClean="0"/>
                  <a:t> dx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514350" indent="-51435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70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 </a:t>
            </a:r>
            <a:r>
              <a:rPr lang="en-US" dirty="0" err="1" smtClean="0"/>
              <a:t>Turunan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Fungsi F </a:t>
                </a:r>
                <a:r>
                  <a:rPr lang="en-US" dirty="0" err="1" smtClean="0"/>
                  <a:t>disebut</a:t>
                </a:r>
                <a:r>
                  <a:rPr lang="en-US" dirty="0" smtClean="0"/>
                  <a:t> anti </a:t>
                </a:r>
                <a:r>
                  <a:rPr lang="en-US" dirty="0" err="1" smtClean="0"/>
                  <a:t>turunan</a:t>
                </a:r>
                <a:r>
                  <a:rPr lang="en-US" dirty="0" smtClean="0"/>
                  <a:t> f </a:t>
                </a:r>
                <a:r>
                  <a:rPr lang="en-US" dirty="0" err="1" smtClean="0"/>
                  <a:t>pada</a:t>
                </a:r>
                <a:r>
                  <a:rPr lang="en-US" dirty="0" smtClean="0"/>
                  <a:t> I </a:t>
                </a:r>
                <a:r>
                  <a:rPr lang="en-US" dirty="0" err="1" smtClean="0"/>
                  <a:t>apabila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F’(x) = f(x) , </a:t>
                </a:r>
                <a:r>
                  <a:rPr lang="en-US" dirty="0" err="1" smtClean="0"/>
                  <a:t>untuk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setiap</a:t>
                </a:r>
                <a:r>
                  <a:rPr lang="en-US" dirty="0" smtClean="0"/>
                  <a:t> x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 I.</a:t>
                </a:r>
              </a:p>
              <a:p>
                <a:r>
                  <a:rPr lang="en-US" dirty="0" err="1" smtClean="0"/>
                  <a:t>Sebagai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contoh</a:t>
                </a:r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 smtClean="0"/>
                  <a:t>+1 </a:t>
                </a:r>
                <a:r>
                  <a:rPr lang="en-US" dirty="0" err="1" smtClean="0"/>
                  <a:t>merupakan</a:t>
                </a:r>
                <a:r>
                  <a:rPr lang="en-US" dirty="0" smtClean="0"/>
                  <a:t> anti </a:t>
                </a:r>
                <a:r>
                  <a:rPr lang="en-US" dirty="0" err="1" smtClean="0"/>
                  <a:t>turunan</a:t>
                </a:r>
                <a:r>
                  <a:rPr lang="en-US" dirty="0" smtClean="0"/>
                  <a:t> f(x) = 4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err="1" smtClean="0"/>
                  <a:t>pada</a:t>
                </a:r>
                <a:r>
                  <a:rPr lang="en-US" dirty="0" smtClean="0"/>
                  <a:t> R. </a:t>
                </a:r>
                <a:r>
                  <a:rPr lang="en-US" dirty="0" err="1" smtClean="0"/>
                  <a:t>demikian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juga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 smtClean="0"/>
                  <a:t>+5 merupakan anti </a:t>
                </a:r>
                <a:r>
                  <a:rPr lang="en-US" dirty="0" err="1" smtClean="0"/>
                  <a:t>turunan</a:t>
                </a:r>
                <a:r>
                  <a:rPr lang="en-US" dirty="0" smtClean="0"/>
                  <a:t> f(x) = 4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err="1" smtClean="0"/>
                  <a:t>pada</a:t>
                </a:r>
                <a:r>
                  <a:rPr lang="en-US" dirty="0" smtClean="0"/>
                  <a:t> R.</a:t>
                </a:r>
              </a:p>
              <a:p>
                <a:r>
                  <a:rPr lang="en-US" dirty="0" err="1" smtClean="0"/>
                  <a:t>Secara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umum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keluarga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F(x)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 smtClean="0"/>
                  <a:t>+C (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C </a:t>
                </a:r>
                <a:r>
                  <a:rPr lang="en-US" dirty="0" err="1" smtClean="0"/>
                  <a:t>konstanta</a:t>
                </a:r>
                <a:r>
                  <a:rPr lang="en-US" dirty="0" smtClean="0"/>
                  <a:t>) </a:t>
                </a:r>
                <a:r>
                  <a:rPr lang="en-US" dirty="0" err="1" smtClean="0"/>
                  <a:t>merupakan</a:t>
                </a:r>
                <a:r>
                  <a:rPr lang="en-US" dirty="0" smtClean="0"/>
                  <a:t> anti </a:t>
                </a:r>
                <a:r>
                  <a:rPr lang="en-US" dirty="0" err="1" smtClean="0"/>
                  <a:t>turunan</a:t>
                </a:r>
                <a:r>
                  <a:rPr lang="en-US" dirty="0" smtClean="0"/>
                  <a:t>  f(x) = 4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pada</a:t>
                </a:r>
                <a:r>
                  <a:rPr lang="en-US" dirty="0" smtClean="0"/>
                  <a:t> R, </a:t>
                </a:r>
                <a:r>
                  <a:rPr lang="en-US" dirty="0" err="1" smtClean="0"/>
                  <a:t>karena</a:t>
                </a:r>
                <a:r>
                  <a:rPr lang="en-US" dirty="0" smtClean="0"/>
                  <a:t> F’(x) = 4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= f(x) </a:t>
                </a:r>
                <a:r>
                  <a:rPr lang="en-US" dirty="0" err="1" smtClean="0"/>
                  <a:t>untuk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setiap</a:t>
                </a:r>
                <a:r>
                  <a:rPr lang="en-US" dirty="0" smtClean="0"/>
                  <a:t>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 R.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3892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Tentu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Keluarga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anti </a:t>
                </a:r>
                <a:r>
                  <a:rPr lang="en-US" dirty="0" err="1" smtClean="0"/>
                  <a:t>turunan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f(x) </a:t>
                </a:r>
                <a:r>
                  <a:rPr lang="en-US" dirty="0" err="1" smtClean="0"/>
                  <a:t>disebut</a:t>
                </a:r>
                <a:r>
                  <a:rPr lang="en-US" dirty="0" smtClean="0"/>
                  <a:t> integral </a:t>
                </a:r>
                <a:r>
                  <a:rPr lang="en-US" dirty="0" err="1" smtClean="0"/>
                  <a:t>tak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tentu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f(x)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dilambangkan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∫</m:t>
                    </m:r>
                  </m:oMath>
                </a14:m>
                <a:r>
                  <a:rPr lang="en-US" dirty="0" smtClean="0"/>
                  <a:t>f(x) dx.</a:t>
                </a:r>
              </a:p>
              <a:p>
                <a:r>
                  <a:rPr lang="en-US" dirty="0" err="1" smtClean="0"/>
                  <a:t>Contoh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∫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dx</a:t>
                </a:r>
                <a:r>
                  <a:rPr lang="en-US" dirty="0"/>
                  <a:t>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 smtClean="0"/>
                  <a:t> + C</a:t>
                </a:r>
              </a:p>
              <a:p>
                <a:r>
                  <a:rPr lang="en-US" dirty="0" err="1" smtClean="0"/>
                  <a:t>Dengan</a:t>
                </a:r>
                <a:r>
                  <a:rPr lang="en-US" dirty="0" smtClean="0"/>
                  <a:t> C </a:t>
                </a:r>
                <a:r>
                  <a:rPr lang="en-US" dirty="0" err="1" smtClean="0"/>
                  <a:t>menyatakan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konstanta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73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Integral </a:t>
            </a:r>
            <a:r>
              <a:rPr lang="en-US" b="1" dirty="0" err="1" smtClean="0"/>
              <a:t>tak</a:t>
            </a:r>
            <a:r>
              <a:rPr lang="en-US" b="1" dirty="0" smtClean="0"/>
              <a:t> </a:t>
            </a:r>
            <a:r>
              <a:rPr lang="en-US" b="1" dirty="0" err="1" smtClean="0"/>
              <a:t>Tentu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kebalikan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differensial</a:t>
            </a:r>
            <a:r>
              <a:rPr lang="en-US" dirty="0" smtClean="0"/>
              <a:t> (</a:t>
            </a:r>
            <a:r>
              <a:rPr lang="en-US" dirty="0" err="1" smtClean="0"/>
              <a:t>turunan</a:t>
            </a:r>
            <a:r>
              <a:rPr lang="en-US" dirty="0" smtClean="0"/>
              <a:t>), </a:t>
            </a:r>
            <a:r>
              <a:rPr lang="en-US" dirty="0" err="1" smtClean="0"/>
              <a:t>yaitu</a:t>
            </a:r>
            <a:r>
              <a:rPr lang="en-US" dirty="0" smtClean="0"/>
              <a:t> proses </a:t>
            </a:r>
            <a:r>
              <a:rPr lang="en-US" dirty="0" err="1" smtClean="0"/>
              <a:t>penemuan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asal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turunannya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Integral </a:t>
            </a:r>
            <a:r>
              <a:rPr lang="en-US" b="1" dirty="0" err="1" smtClean="0"/>
              <a:t>Tertentu</a:t>
            </a:r>
            <a:r>
              <a:rPr lang="en-US" b="1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proses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area,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–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area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4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Aturan</a:t>
            </a:r>
            <a:r>
              <a:rPr lang="en-US" dirty="0" smtClean="0"/>
              <a:t> Integral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Tentu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Terkait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aturan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turunan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kita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pelajari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sebelumnya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kita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mempunyai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teorema-teorema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berikut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tentang</a:t>
                </a:r>
                <a:r>
                  <a:rPr lang="en-US" dirty="0" smtClean="0"/>
                  <a:t> integral </a:t>
                </a:r>
                <a:r>
                  <a:rPr lang="en-US" dirty="0" err="1" smtClean="0"/>
                  <a:t>tak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tentu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err="1" smtClean="0"/>
                  <a:t>Teorema</a:t>
                </a:r>
                <a:r>
                  <a:rPr lang="en-US" dirty="0" smtClean="0"/>
                  <a:t> 1 ( </a:t>
                </a:r>
                <a:r>
                  <a:rPr lang="en-US" dirty="0" err="1" smtClean="0"/>
                  <a:t>Aturan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Pangkat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err="1" smtClean="0"/>
                  <a:t>Jika</a:t>
                </a:r>
                <a:r>
                  <a:rPr lang="en-US" dirty="0" smtClean="0"/>
                  <a:t> n </a:t>
                </a:r>
                <a:r>
                  <a:rPr lang="en-US" dirty="0" err="1" smtClean="0"/>
                  <a:t>bilangan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rasional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sebarang</a:t>
                </a:r>
                <a:r>
                  <a:rPr lang="en-US" dirty="0" smtClean="0"/>
                  <a:t> 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 smtClean="0"/>
                  <a:t>1 </a:t>
                </a:r>
                <a:r>
                  <a:rPr lang="en-US" dirty="0" err="1" smtClean="0"/>
                  <a:t>maka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∫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dx</a:t>
                </a:r>
                <a:r>
                  <a:rPr lang="en-US" dirty="0"/>
                  <a:t> 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 smtClean="0"/>
                  <a:t> + C</a:t>
                </a:r>
              </a:p>
              <a:p>
                <a:r>
                  <a:rPr lang="en-US" dirty="0" err="1" smtClean="0"/>
                  <a:t>Contoh</a:t>
                </a:r>
                <a:r>
                  <a:rPr lang="en-US" dirty="0" smtClean="0"/>
                  <a:t>: a.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∫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dx</a:t>
                </a:r>
                <a:r>
                  <a:rPr lang="en-US" dirty="0"/>
                  <a:t> </a:t>
                </a:r>
                <a:r>
                  <a:rPr lang="en-US" dirty="0" smtClean="0"/>
                  <a:t>=1/3 x^3  </a:t>
                </a:r>
                <a:r>
                  <a:rPr lang="en-US" dirty="0" smtClean="0"/>
                  <a:t>+ C	b.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∫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 smtClean="0"/>
                  <a:t>dt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∫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dirty="0" err="1" smtClean="0"/>
                  <a:t>dt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r>
                  <a:rPr lang="en-US" dirty="0"/>
                  <a:t> + </a:t>
                </a:r>
                <a:r>
                  <a:rPr lang="en-US" dirty="0" smtClean="0"/>
                  <a:t>C = </a:t>
                </a:r>
                <a:endParaRPr lang="en-US" dirty="0"/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+ C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c.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∫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dx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∫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dirty="0" smtClean="0"/>
                  <a:t>dx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3/2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3/2</m:t>
                        </m:r>
                      </m:den>
                    </m:f>
                  </m:oMath>
                </a14:m>
                <a:r>
                  <a:rPr lang="en-US" dirty="0" smtClean="0"/>
                  <a:t> + 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/>
                  <a:t> + C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784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Aturan</a:t>
            </a:r>
            <a:r>
              <a:rPr lang="en-US" dirty="0" smtClean="0"/>
              <a:t> Integral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Tentu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Teorema 2: ( Integral </a:t>
                </a:r>
                <a:r>
                  <a:rPr lang="en-US" dirty="0" err="1" smtClean="0"/>
                  <a:t>tak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tentu</a:t>
                </a:r>
                <a:r>
                  <a:rPr lang="en-US" dirty="0" smtClean="0"/>
                  <a:t> sin x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cos</a:t>
                </a:r>
                <a:r>
                  <a:rPr lang="en-US" dirty="0" smtClean="0"/>
                  <a:t> x)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func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func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Catatan</a:t>
                </a:r>
                <a:r>
                  <a:rPr lang="en-US" dirty="0" smtClean="0"/>
                  <a:t> : </a:t>
                </a:r>
                <a:r>
                  <a:rPr lang="en-US" dirty="0" err="1" smtClean="0"/>
                  <a:t>jangan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tertukar</a:t>
                </a:r>
                <a:r>
                  <a:rPr lang="en-US" dirty="0" smtClean="0"/>
                  <a:t>: </a:t>
                </a:r>
                <a:r>
                  <a:rPr lang="en-US" b="1" dirty="0" err="1" smtClean="0"/>
                  <a:t>turunan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sin x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b="1" dirty="0" err="1" smtClean="0"/>
                  <a:t>cos</a:t>
                </a:r>
                <a:r>
                  <a:rPr lang="en-US" b="1" dirty="0" smtClean="0"/>
                  <a:t> x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sedangkan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anti </a:t>
                </a:r>
                <a:r>
                  <a:rPr lang="en-US" b="1" dirty="0" err="1" smtClean="0"/>
                  <a:t>turunan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sin x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b="1" dirty="0" smtClean="0"/>
                  <a:t> –</a:t>
                </a:r>
                <a:r>
                  <a:rPr lang="en-US" b="1" dirty="0" err="1" smtClean="0"/>
                  <a:t>cos</a:t>
                </a:r>
                <a:r>
                  <a:rPr lang="en-US" b="1" dirty="0" smtClean="0"/>
                  <a:t> x + C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625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Aturan</a:t>
            </a:r>
            <a:r>
              <a:rPr lang="en-US" dirty="0" smtClean="0"/>
              <a:t> Integral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Tentu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Teorema 3: ( </a:t>
                </a:r>
                <a:r>
                  <a:rPr lang="en-US" dirty="0" err="1" smtClean="0"/>
                  <a:t>Kelinearan</a:t>
                </a:r>
                <a:r>
                  <a:rPr lang="en-US" dirty="0" smtClean="0"/>
                  <a:t> Integral </a:t>
                </a:r>
                <a:r>
                  <a:rPr lang="en-US" dirty="0" err="1" smtClean="0"/>
                  <a:t>tak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tentu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err="1" smtClean="0"/>
                  <a:t>Jika</a:t>
                </a:r>
                <a:r>
                  <a:rPr lang="en-US" dirty="0" smtClean="0"/>
                  <a:t> f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g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k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konstanta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 smtClean="0"/>
                  <a:t>    dan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±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  <m:r>
                          <m:rPr>
                            <m:brk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err="1" smtClean="0"/>
                  <a:t>Contoh</a:t>
                </a:r>
                <a:r>
                  <a:rPr lang="en-US" dirty="0" smtClean="0"/>
                  <a:t>:</a:t>
                </a:r>
              </a:p>
              <a:p>
                <a:pPr marL="514350" indent="-514350">
                  <a:buAutoNum type="alphaL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+7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𝑥𝑑𝑥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 smtClean="0"/>
                  <a:t>=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+	7x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+7x+C</a:t>
                </a:r>
              </a:p>
              <a:p>
                <a:pPr marL="0" indent="0">
                  <a:buNone/>
                </a:pPr>
                <a:r>
                  <a:rPr lang="en-US" dirty="0" smtClean="0"/>
                  <a:t>b.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/>
                  <a:t> - </a:t>
                </a:r>
                <a:r>
                  <a:rPr lang="en-US" dirty="0" err="1" smtClean="0"/>
                  <a:t>cos</a:t>
                </a:r>
                <a:r>
                  <a:rPr lang="en-US" dirty="0" smtClean="0"/>
                  <a:t> x + C= 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en-US" dirty="0" err="1" smtClean="0"/>
                  <a:t>cos</a:t>
                </a:r>
                <a:r>
                  <a:rPr lang="en-US" dirty="0" smtClean="0"/>
                  <a:t> x + C</a:t>
                </a:r>
              </a:p>
              <a:p>
                <a:pPr marL="0" indent="0">
                  <a:buNone/>
                </a:pPr>
                <a:r>
                  <a:rPr lang="en-US" dirty="0" smtClean="0"/>
                  <a:t>c.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+15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brk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f>
                                      <m:f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15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𝑑𝑤</m:t>
                                    </m:r>
                                  </m:e>
                                </m:nary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</m:eqArr>
                          </m:e>
                        </m:nary>
                      </m:e>
                    </m:nary>
                  </m:oMath>
                </a14:m>
                <a:r>
                  <a:rPr lang="en-US" dirty="0" smtClean="0"/>
                  <a:t> 5w+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+ C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246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04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+15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brk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15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𝑑𝑤</m:t>
                                    </m:r>
                                  </m:e>
                                </m:nary>
                              </m:e>
                              <m:e/>
                            </m:eqArr>
                          </m:e>
                        </m:nary>
                      </m:e>
                    </m:nary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6"/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∫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∫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dw +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15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𝑑𝑤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6"/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∫5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dw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∫15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𝑑𝑤</m:t>
                    </m:r>
                  </m:oMath>
                </a14:m>
                <a:endParaRPr lang="en-US" dirty="0" smtClean="0"/>
              </a:p>
              <a:p>
                <a:pPr lvl="6"/>
                <a:r>
                  <a:rPr lang="en-US" dirty="0" smtClean="0"/>
                  <a:t>= 5w - 	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)+15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6"/>
                <a:r>
                  <a:rPr lang="en-US" dirty="0" smtClean="0">
                    <a:ea typeface="Cambria Math" panose="02040503050406030204" pitchFamily="18" charset="0"/>
                  </a:rPr>
                  <a:t>= </a:t>
                </a:r>
                <a:r>
                  <a:rPr lang="en-US" dirty="0"/>
                  <a:t>5w+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+ C</a:t>
                </a:r>
              </a:p>
              <a:p>
                <a:pPr lvl="6"/>
                <a:r>
                  <a:rPr lang="en-US" dirty="0" smtClean="0"/>
                  <a:t>5w</a:t>
                </a:r>
                <a:r>
                  <a:rPr lang="en-US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+ C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858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Aturan</a:t>
            </a:r>
            <a:r>
              <a:rPr lang="en-US" dirty="0" smtClean="0"/>
              <a:t> Integral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Tentu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Teorema 4 ( </a:t>
                </a:r>
                <a:r>
                  <a:rPr lang="en-US" dirty="0" err="1" smtClean="0"/>
                  <a:t>Aturan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pangkat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diperumum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err="1" smtClean="0"/>
                  <a:t>Andaikan</a:t>
                </a:r>
                <a:r>
                  <a:rPr lang="en-US" dirty="0" smtClean="0"/>
                  <a:t> f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terdiferensialkan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andaikan</a:t>
                </a:r>
                <a:r>
                  <a:rPr lang="en-US" dirty="0" smtClean="0"/>
                  <a:t> u =f(x). </a:t>
                </a:r>
                <a:r>
                  <a:rPr lang="en-US" dirty="0" err="1" smtClean="0"/>
                  <a:t>Apabila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 smtClean="0"/>
                  <a:t>/(n+1), n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 smtClean="0"/>
                  <a:t>-1 </a:t>
                </a:r>
                <a:r>
                  <a:rPr lang="en-US" b="1" dirty="0" err="1" smtClean="0"/>
                  <a:t>diturunkan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menurut</a:t>
                </a:r>
                <a:r>
                  <a:rPr lang="en-US" b="1" dirty="0" smtClean="0"/>
                  <a:t> x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menggunakan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aturan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rantai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diperoleh</a:t>
                </a:r>
                <a:r>
                  <a:rPr lang="en-US" dirty="0" smtClean="0"/>
                  <a:t>: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dx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 smtClean="0"/>
                  <a:t> + C</a:t>
                </a:r>
              </a:p>
              <a:p>
                <a:r>
                  <a:rPr lang="en-US" dirty="0" err="1" smtClean="0"/>
                  <a:t>Berhubung</a:t>
                </a:r>
                <a:r>
                  <a:rPr lang="en-US" dirty="0" smtClean="0"/>
                  <a:t> u = f(x)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dx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 smtClean="0"/>
                  <a:t> + C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Contoh</a:t>
                </a:r>
                <a:r>
                  <a:rPr lang="en-US" dirty="0" smtClean="0"/>
                  <a:t>: a.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Tentukan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dx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Misal</a:t>
                </a:r>
                <a:r>
                  <a:rPr lang="en-US" dirty="0" smtClean="0"/>
                  <a:t> u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 smtClean="0"/>
                  <a:t>= 6x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 smtClean="0"/>
                  <a:t>du = 6x dx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dx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.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 smtClean="0"/>
                  <a:t> + 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 smtClean="0"/>
                  <a:t> +C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 r="-290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919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2443</TotalTime>
  <Words>215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Pertemuan 13</vt:lpstr>
      <vt:lpstr>Anti Turunan</vt:lpstr>
      <vt:lpstr>Integral Tak Tentu</vt:lpstr>
      <vt:lpstr>PowerPoint Presentation</vt:lpstr>
      <vt:lpstr>Aturan Integral Tak Tentu</vt:lpstr>
      <vt:lpstr>Aturan Integral Tak Tentu</vt:lpstr>
      <vt:lpstr>Aturan Integral Tak Tentu</vt:lpstr>
      <vt:lpstr>PowerPoint Presentation</vt:lpstr>
      <vt:lpstr>Aturan Integral Tak Tentu</vt:lpstr>
      <vt:lpstr>Contoh Teorema 4</vt:lpstr>
      <vt:lpstr>LATIHAN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ASUS</cp:lastModifiedBy>
  <cp:revision>40</cp:revision>
  <dcterms:created xsi:type="dcterms:W3CDTF">2020-01-19T17:45:08Z</dcterms:created>
  <dcterms:modified xsi:type="dcterms:W3CDTF">2021-02-03T09:43:39Z</dcterms:modified>
</cp:coreProperties>
</file>