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80" r:id="rId5"/>
    <p:sldId id="281" r:id="rId6"/>
    <p:sldId id="284" r:id="rId7"/>
    <p:sldId id="285" r:id="rId8"/>
    <p:sldId id="287" r:id="rId9"/>
    <p:sldId id="282" r:id="rId10"/>
    <p:sldId id="288" r:id="rId11"/>
    <p:sldId id="286" r:id="rId12"/>
    <p:sldId id="290" r:id="rId13"/>
    <p:sldId id="289" r:id="rId14"/>
    <p:sldId id="291" r:id="rId15"/>
    <p:sldId id="292" r:id="rId16"/>
    <p:sldId id="269" r:id="rId17"/>
    <p:sldId id="277" r:id="rId18"/>
    <p:sldId id="278" r:id="rId19"/>
    <p:sldId id="272" r:id="rId20"/>
    <p:sldId id="293" r:id="rId21"/>
    <p:sldId id="294" r:id="rId22"/>
    <p:sldId id="295" r:id="rId23"/>
    <p:sldId id="296" r:id="rId24"/>
    <p:sldId id="297" r:id="rId25"/>
    <p:sldId id="298" r:id="rId26"/>
    <p:sldId id="301" r:id="rId27"/>
    <p:sldId id="300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306" autoAdjust="0"/>
  </p:normalViewPr>
  <p:slideViewPr>
    <p:cSldViewPr snapToGrid="0">
      <p:cViewPr varScale="1">
        <p:scale>
          <a:sx n="106" d="100"/>
          <a:sy n="106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6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6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74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8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8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3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3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58C2-4739-40C8-8C1B-74FA78CCA7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3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0DC58C2-4739-40C8-8C1B-74FA78CCA7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DC58C2-4739-40C8-8C1B-74FA78CCA7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A1818A7-B9A2-4C9C-AEDF-B3FC6BA24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3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37A6-ACB9-02F2-A4B1-226C4FEF1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fa-IR" sz="6000" dirty="0">
                <a:latin typeface="IRANSansXFaNum DemiBold" pitchFamily="2" charset="-78"/>
                <a:cs typeface="IRANSansXFaNum DemiBold" pitchFamily="2" charset="-78"/>
              </a:rPr>
              <a:t>معرفی روش های آماری و نرم افزار </a:t>
            </a:r>
            <a:r>
              <a:rPr lang="en-US" sz="6000" dirty="0">
                <a:latin typeface="IRANSansXFaNum DemiBold" pitchFamily="2" charset="-78"/>
                <a:cs typeface="IRANSansXFaNum DemiBold" pitchFamily="2" charset="-78"/>
              </a:rPr>
              <a:t>Minitab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01B96-8F23-F965-200B-54594AD51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08853"/>
            <a:ext cx="10572000" cy="434974"/>
          </a:xfrm>
        </p:spPr>
        <p:txBody>
          <a:bodyPr>
            <a:noAutofit/>
          </a:bodyPr>
          <a:lstStyle/>
          <a:p>
            <a:pPr algn="r"/>
            <a:r>
              <a:rPr lang="fa-IR" sz="3200" dirty="0">
                <a:latin typeface="IRANSansXFaNum DemiBold" pitchFamily="2" charset="-78"/>
                <a:cs typeface="IRANSansXFaNum DemiBold" pitchFamily="2" charset="-78"/>
              </a:rPr>
              <a:t>دوره پایتون و یادگیری ماشین</a:t>
            </a:r>
            <a:endParaRPr lang="en-US" sz="3200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635ED-96A6-3DAB-E09E-74A580F79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4728"/>
            <a:ext cx="1999130" cy="19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74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محاسبه کوواریانس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5122" name="Picture 2" descr="نمودار 8) محاسبه نتیجه کوواریانس">
            <a:extLst>
              <a:ext uri="{FF2B5EF4-FFF2-40B4-BE49-F238E27FC236}">
                <a16:creationId xmlns:a16="http://schemas.microsoft.com/office/drawing/2014/main" id="{6905D703-80AE-7835-9795-42A0B92C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390" y="2384612"/>
            <a:ext cx="7023221" cy="411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46146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ضریب همبستگی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DEB3-B504-3F28-8C18-D6987302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روش آماری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Pearson's Product Moment Coefficient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برای محاسبه همبستگی میان داده های عددی کاربرد دارد.</a:t>
            </a:r>
          </a:p>
          <a:p>
            <a:pPr marL="0" indent="0" algn="r" rtl="1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کوواریانس به تنهایی معنای خاصی ندارد زیرا که قدرت رابطه ی میان صفات خاصه را نمایش نمی دهد. از این جهت، باید از ضریب همبستگی استفاده شود.</a:t>
            </a:r>
          </a:p>
        </p:txBody>
      </p:sp>
    </p:spTree>
    <p:extLst>
      <p:ext uri="{BB962C8B-B14F-4D97-AF65-F5344CB8AC3E}">
        <p14:creationId xmlns:p14="http://schemas.microsoft.com/office/powerpoint/2010/main" val="286427285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ضریب همبستگی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6" name="AutoShape 2" descr="correlation coefficient formula">
            <a:extLst>
              <a:ext uri="{FF2B5EF4-FFF2-40B4-BE49-F238E27FC236}">
                <a16:creationId xmlns:a16="http://schemas.microsoft.com/office/drawing/2014/main" id="{421B8CC3-4D20-6987-4092-9C13778DEF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7088" y="2428875"/>
            <a:ext cx="54578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3B7402-BBC1-5805-7E23-F4F3F0E5F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14" y="3695331"/>
            <a:ext cx="7988970" cy="292789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C69740-C751-529D-C6DF-0C92AA275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248377"/>
            <a:ext cx="10554574" cy="3636511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مقدار همبستگی می تواند از 1- تا 1+ باشد.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مقدار صفر یعنی همبستگی نداریم.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هر چه عدد به 1+ نزدیک تر باشد، همبستگی مثبت بیشتر است و هر چه به 1- نزدیک باشد همبستگی منفی بیشتر خواهد بود.</a:t>
            </a:r>
          </a:p>
          <a:p>
            <a:pPr marL="0" indent="0" algn="r" rtl="1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478837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محاسبه ضریب همبستگی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DEB3-B504-3F28-8C18-D6987302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روش آماری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Pearson's Product Moment Coefficient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برای محاسبه همبستگی میان داده های عددی کاربرد دارد.</a:t>
            </a:r>
          </a:p>
          <a:p>
            <a:pPr marL="0" indent="0" algn="r" rtl="1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کوواریانس به تنهایی معنای خاصی ندارد زیرا که قدرت رابطه ی میان صفات خاصه را نمایش نمی دهد. از این جهت، باید از ضریب همبستگی استفاده شود.</a:t>
            </a:r>
          </a:p>
        </p:txBody>
      </p:sp>
    </p:spTree>
    <p:extLst>
      <p:ext uri="{BB962C8B-B14F-4D97-AF65-F5344CB8AC3E}">
        <p14:creationId xmlns:p14="http://schemas.microsoft.com/office/powerpoint/2010/main" val="303944260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محاسبه ضریب همبستگی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B3BADB-C440-B20C-3A58-E325C5B30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82540"/>
              </p:ext>
            </p:extLst>
          </p:nvPr>
        </p:nvGraphicFramePr>
        <p:xfrm>
          <a:off x="1344141" y="2389233"/>
          <a:ext cx="9503718" cy="402157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583953">
                  <a:extLst>
                    <a:ext uri="{9D8B030D-6E8A-4147-A177-3AD203B41FA5}">
                      <a16:colId xmlns:a16="http://schemas.microsoft.com/office/drawing/2014/main" val="2617524184"/>
                    </a:ext>
                  </a:extLst>
                </a:gridCol>
                <a:gridCol w="1583953">
                  <a:extLst>
                    <a:ext uri="{9D8B030D-6E8A-4147-A177-3AD203B41FA5}">
                      <a16:colId xmlns:a16="http://schemas.microsoft.com/office/drawing/2014/main" val="1007541898"/>
                    </a:ext>
                  </a:extLst>
                </a:gridCol>
                <a:gridCol w="1583953">
                  <a:extLst>
                    <a:ext uri="{9D8B030D-6E8A-4147-A177-3AD203B41FA5}">
                      <a16:colId xmlns:a16="http://schemas.microsoft.com/office/drawing/2014/main" val="3262573920"/>
                    </a:ext>
                  </a:extLst>
                </a:gridCol>
                <a:gridCol w="1583953">
                  <a:extLst>
                    <a:ext uri="{9D8B030D-6E8A-4147-A177-3AD203B41FA5}">
                      <a16:colId xmlns:a16="http://schemas.microsoft.com/office/drawing/2014/main" val="893396044"/>
                    </a:ext>
                  </a:extLst>
                </a:gridCol>
                <a:gridCol w="1583953">
                  <a:extLst>
                    <a:ext uri="{9D8B030D-6E8A-4147-A177-3AD203B41FA5}">
                      <a16:colId xmlns:a16="http://schemas.microsoft.com/office/drawing/2014/main" val="2072882548"/>
                    </a:ext>
                  </a:extLst>
                </a:gridCol>
                <a:gridCol w="1583953">
                  <a:extLst>
                    <a:ext uri="{9D8B030D-6E8A-4147-A177-3AD203B41FA5}">
                      <a16:colId xmlns:a16="http://schemas.microsoft.com/office/drawing/2014/main" val="993022386"/>
                    </a:ext>
                  </a:extLst>
                </a:gridCol>
              </a:tblGrid>
              <a:tr h="764738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Subject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Age x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Glucose Level y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effectLst/>
                        </a:rPr>
                        <a:t>xy</a:t>
                      </a:r>
                      <a:endParaRPr lang="en-US" sz="1800" b="1" dirty="0">
                        <a:effectLst/>
                      </a:endParaRP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x</a:t>
                      </a:r>
                      <a:r>
                        <a:rPr lang="en-US" sz="1800" b="1" baseline="30000">
                          <a:effectLst/>
                        </a:rPr>
                        <a:t>2</a:t>
                      </a:r>
                      <a:endParaRPr lang="en-US" sz="1800" b="1">
                        <a:effectLst/>
                      </a:endParaRP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y</a:t>
                      </a:r>
                      <a:r>
                        <a:rPr lang="en-US" sz="1800" b="1" baseline="30000">
                          <a:effectLst/>
                        </a:rPr>
                        <a:t>2</a:t>
                      </a:r>
                      <a:endParaRPr lang="en-US" sz="1800" b="1">
                        <a:effectLst/>
                      </a:endParaRPr>
                    </a:p>
                  </a:txBody>
                  <a:tcPr marL="75931" marR="75931" marT="75931" marB="75931" anchor="ctr"/>
                </a:tc>
                <a:extLst>
                  <a:ext uri="{0D108BD9-81ED-4DB2-BD59-A6C34878D82A}">
                    <a16:rowId xmlns:a16="http://schemas.microsoft.com/office/drawing/2014/main" val="1515718083"/>
                  </a:ext>
                </a:extLst>
              </a:tr>
              <a:tr h="46526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99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4257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1849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9801</a:t>
                      </a:r>
                    </a:p>
                  </a:txBody>
                  <a:tcPr marL="75931" marR="75931" marT="75931" marB="75931" anchor="ctr"/>
                </a:tc>
                <a:extLst>
                  <a:ext uri="{0D108BD9-81ED-4DB2-BD59-A6C34878D82A}">
                    <a16:rowId xmlns:a16="http://schemas.microsoft.com/office/drawing/2014/main" val="2199490286"/>
                  </a:ext>
                </a:extLst>
              </a:tr>
              <a:tr h="46526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21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65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1365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441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4225</a:t>
                      </a:r>
                    </a:p>
                  </a:txBody>
                  <a:tcPr marL="75931" marR="75931" marT="75931" marB="75931" anchor="ctr"/>
                </a:tc>
                <a:extLst>
                  <a:ext uri="{0D108BD9-81ED-4DB2-BD59-A6C34878D82A}">
                    <a16:rowId xmlns:a16="http://schemas.microsoft.com/office/drawing/2014/main" val="1994127161"/>
                  </a:ext>
                </a:extLst>
              </a:tr>
              <a:tr h="46526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25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79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1975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625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6241</a:t>
                      </a:r>
                    </a:p>
                  </a:txBody>
                  <a:tcPr marL="75931" marR="75931" marT="75931" marB="75931" anchor="ctr"/>
                </a:tc>
                <a:extLst>
                  <a:ext uri="{0D108BD9-81ED-4DB2-BD59-A6C34878D82A}">
                    <a16:rowId xmlns:a16="http://schemas.microsoft.com/office/drawing/2014/main" val="4020826084"/>
                  </a:ext>
                </a:extLst>
              </a:tr>
              <a:tr h="46526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42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75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3150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1764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5625</a:t>
                      </a:r>
                    </a:p>
                  </a:txBody>
                  <a:tcPr marL="75931" marR="75931" marT="75931" marB="75931" anchor="ctr"/>
                </a:tc>
                <a:extLst>
                  <a:ext uri="{0D108BD9-81ED-4DB2-BD59-A6C34878D82A}">
                    <a16:rowId xmlns:a16="http://schemas.microsoft.com/office/drawing/2014/main" val="1803243803"/>
                  </a:ext>
                </a:extLst>
              </a:tr>
              <a:tr h="46526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57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87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4959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3249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7569</a:t>
                      </a:r>
                    </a:p>
                  </a:txBody>
                  <a:tcPr marL="75931" marR="75931" marT="75931" marB="75931" anchor="ctr"/>
                </a:tc>
                <a:extLst>
                  <a:ext uri="{0D108BD9-81ED-4DB2-BD59-A6C34878D82A}">
                    <a16:rowId xmlns:a16="http://schemas.microsoft.com/office/drawing/2014/main" val="2909936249"/>
                  </a:ext>
                </a:extLst>
              </a:tr>
              <a:tr h="46526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59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81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4779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3481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6561</a:t>
                      </a:r>
                    </a:p>
                  </a:txBody>
                  <a:tcPr marL="75931" marR="75931" marT="75931" marB="75931" anchor="ctr"/>
                </a:tc>
                <a:extLst>
                  <a:ext uri="{0D108BD9-81ED-4DB2-BD59-A6C34878D82A}">
                    <a16:rowId xmlns:a16="http://schemas.microsoft.com/office/drawing/2014/main" val="1433845404"/>
                  </a:ext>
                </a:extLst>
              </a:tr>
              <a:tr h="465263">
                <a:tc>
                  <a:txBody>
                    <a:bodyPr/>
                    <a:lstStyle/>
                    <a:p>
                      <a:r>
                        <a:rPr lang="el-GR" sz="1800" b="1">
                          <a:effectLst/>
                        </a:rPr>
                        <a:t>Σ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247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486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20485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11409</a:t>
                      </a:r>
                    </a:p>
                  </a:txBody>
                  <a:tcPr marL="75931" marR="75931" marT="75931" marB="75931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40022</a:t>
                      </a:r>
                    </a:p>
                  </a:txBody>
                  <a:tcPr marL="75931" marR="75931" marT="75931" marB="75931" anchor="ctr"/>
                </a:tc>
                <a:extLst>
                  <a:ext uri="{0D108BD9-81ED-4DB2-BD59-A6C34878D82A}">
                    <a16:rowId xmlns:a16="http://schemas.microsoft.com/office/drawing/2014/main" val="400867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14827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محاسبه ضریب همبستگی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70538-4571-F26C-FFA3-79286B46F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63" y="3121183"/>
            <a:ext cx="4364406" cy="2279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F4A4A3-4E50-B7FB-C1C6-CADFFC842406}"/>
              </a:ext>
            </a:extLst>
          </p:cNvPr>
          <p:cNvSpPr txBox="1"/>
          <p:nvPr/>
        </p:nvSpPr>
        <p:spPr>
          <a:xfrm>
            <a:off x="5703684" y="2785056"/>
            <a:ext cx="61020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effectLst/>
                <a:latin typeface="Helvetica" panose="020B0604020202020204" pitchFamily="34" charset="0"/>
              </a:rPr>
              <a:t>Σx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= 247</a:t>
            </a:r>
          </a:p>
          <a:p>
            <a:pPr algn="l"/>
            <a:r>
              <a:rPr lang="en-US" b="0" i="0" dirty="0" err="1">
                <a:effectLst/>
                <a:latin typeface="Helvetica" panose="020B0604020202020204" pitchFamily="34" charset="0"/>
              </a:rPr>
              <a:t>Σy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= 486</a:t>
            </a:r>
          </a:p>
          <a:p>
            <a:pPr algn="l"/>
            <a:r>
              <a:rPr lang="en-US" b="0" i="0" dirty="0" err="1">
                <a:effectLst/>
                <a:latin typeface="Helvetica" panose="020B0604020202020204" pitchFamily="34" charset="0"/>
              </a:rPr>
              <a:t>Σxy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= 20485</a:t>
            </a:r>
          </a:p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Σx</a:t>
            </a:r>
            <a:r>
              <a:rPr lang="en-US" b="0" i="0" baseline="30000" dirty="0">
                <a:effectLst/>
                <a:latin typeface="Helvetica" panose="020B0604020202020204" pitchFamily="34" charset="0"/>
              </a:rPr>
              <a:t>2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= 11409</a:t>
            </a:r>
          </a:p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Σy</a:t>
            </a:r>
            <a:r>
              <a:rPr lang="en-US" b="0" i="0" baseline="30000" dirty="0">
                <a:effectLst/>
                <a:latin typeface="Helvetica" panose="020B0604020202020204" pitchFamily="34" charset="0"/>
              </a:rPr>
              <a:t>2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 = 40022</a:t>
            </a:r>
          </a:p>
          <a:p>
            <a:pPr algn="l"/>
            <a:r>
              <a:rPr lang="en-US" dirty="0">
                <a:latin typeface="Helvetica" panose="020B0604020202020204" pitchFamily="34" charset="0"/>
              </a:rPr>
              <a:t>n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= 6</a:t>
            </a:r>
          </a:p>
          <a:p>
            <a:pPr algn="l"/>
            <a:endParaRPr lang="en-US" b="0" i="0" dirty="0">
              <a:effectLst/>
              <a:latin typeface="Helvetica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The Correlation coefficient =</a:t>
            </a:r>
          </a:p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6(20485) – (247 × 486) / [√[[6(11409) – (247</a:t>
            </a:r>
            <a:r>
              <a:rPr lang="en-US" b="0" i="0" baseline="30000" dirty="0">
                <a:effectLst/>
                <a:latin typeface="Helvetica" panose="020B0604020202020204" pitchFamily="34" charset="0"/>
              </a:rPr>
              <a:t>2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)] × [6(40022) – 486</a:t>
            </a:r>
            <a:r>
              <a:rPr lang="en-US" b="0" i="0" baseline="30000" dirty="0">
                <a:effectLst/>
                <a:latin typeface="Helvetica" panose="020B0604020202020204" pitchFamily="34" charset="0"/>
              </a:rPr>
              <a:t>2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]]]</a:t>
            </a:r>
          </a:p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= 0.5298</a:t>
            </a:r>
          </a:p>
        </p:txBody>
      </p:sp>
    </p:spTree>
    <p:extLst>
      <p:ext uri="{BB962C8B-B14F-4D97-AF65-F5344CB8AC3E}">
        <p14:creationId xmlns:p14="http://schemas.microsoft.com/office/powerpoint/2010/main" val="336059026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رگرسیون 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4F0A-96AC-4BEE-3271-259AA7E7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برای پیش بینی مقادیر پیوسته مانند قیمت، میزان درآمد، قد، وزن و ... کاربرد دارد.</a:t>
            </a:r>
          </a:p>
          <a:p>
            <a:pPr marL="0" indent="0" algn="r" rtl="1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در مسائل علوم مختلف، مانند رشته ی مکانیک، اکثر مسائل از طریق روش های رگرسیون قابل حل است.</a:t>
            </a:r>
          </a:p>
        </p:txBody>
      </p:sp>
    </p:spTree>
    <p:extLst>
      <p:ext uri="{BB962C8B-B14F-4D97-AF65-F5344CB8AC3E}">
        <p14:creationId xmlns:p14="http://schemas.microsoft.com/office/powerpoint/2010/main" val="73916853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رگرسیون 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393213-B419-0723-DC0F-5D46C0DE9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2221179"/>
            <a:ext cx="6221506" cy="421652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5F9F4C-25BC-5EA9-0BC6-52AFBB3ABDDA}"/>
              </a:ext>
            </a:extLst>
          </p:cNvPr>
          <p:cNvSpPr txBox="1"/>
          <p:nvPr/>
        </p:nvSpPr>
        <p:spPr>
          <a:xfrm>
            <a:off x="9685058" y="4144777"/>
            <a:ext cx="1878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Y = a + 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bX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0644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رگرسیون 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73A91A-E43A-3EA1-58C3-79926EDDC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491" y="2400292"/>
            <a:ext cx="6945019" cy="4162920"/>
          </a:xfrm>
        </p:spPr>
      </p:pic>
    </p:spTree>
    <p:extLst>
      <p:ext uri="{BB962C8B-B14F-4D97-AF65-F5344CB8AC3E}">
        <p14:creationId xmlns:p14="http://schemas.microsoft.com/office/powerpoint/2010/main" val="147471442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تفاوت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Regression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و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52B681-3DCB-9423-B1B9-F0DEEC455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88" y="2407424"/>
            <a:ext cx="8274425" cy="41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8506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مباحث پایه در آمار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4F0A-96AC-4BEE-3271-259AA7E7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میانه 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Median</a:t>
            </a: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میانگین 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Mean</a:t>
            </a: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واریانس و کوواریانس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 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Variance and covariance</a:t>
            </a: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349788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طرح آزمایش 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Design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DEB3-B504-3F28-8C18-D6987302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فرض کنید آزمایشی داریم شامل 4 فاکتور (عامل، پارامتر یا متغیر) که بر یکدیگر اثر می گذارند، اگر هر فاکتور سه مقدار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a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،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 b 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و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c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(سطح 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Level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) را بتواند داشته باشد، تعداد کل آزمایش های قابل انجام برابر است با:</a:t>
            </a:r>
          </a:p>
          <a:p>
            <a:pPr marL="0" indent="0" algn="r" rtl="1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3 به توان 4 یا 81 آزمایش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  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L^F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که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L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بیانگر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level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و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F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بیانگر فاکتور است. </a:t>
            </a: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حالتی که تمام حالت های آزمایش را در نظر می گیرد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Full Factorial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و حالتی که بخشی از آن ها را در نظر می گیرد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Fractional Factorial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نامیده می شود.</a:t>
            </a:r>
          </a:p>
          <a:p>
            <a:pPr marL="0" indent="0" algn="r" rtl="1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حال فرض کنید تنها با انجام 16 آزمایش یعنی 20% از کل آزمایش ها بتوان به همان نتایج قبلی دست یافت، این امر همان چیزی است که منجر به ایجاد روش های مختلف طراحی آزمایش شده است.</a:t>
            </a:r>
          </a:p>
          <a:p>
            <a:pPr marL="0" indent="0" algn="r" rtl="1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با استفاده از طراحی آزمایش می توان ماتریس پارامترهای ورودی را (مانند حالت رندوم) ایجاد کرد و سپس با انجام آزمایش ها نتایج را بدست آورد و تحلیل کرد.</a:t>
            </a:r>
          </a:p>
        </p:txBody>
      </p:sp>
    </p:spTree>
    <p:extLst>
      <p:ext uri="{BB962C8B-B14F-4D97-AF65-F5344CB8AC3E}">
        <p14:creationId xmlns:p14="http://schemas.microsoft.com/office/powerpoint/2010/main" val="204725348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مزایای روش طراحی آزمایش در مرحله توسعه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DEB3-B504-3F28-8C18-D6987302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marL="0" indent="0" algn="r" rtl="1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algn="r" rtl="1">
              <a:buAutoNum type="arabicPeriod"/>
            </a:pPr>
            <a:r>
              <a:rPr lang="fa-IR" b="1" dirty="0">
                <a:latin typeface="IRANSansXFaNum DemiBold" pitchFamily="2" charset="-78"/>
                <a:cs typeface="IRANSansXFaNum DemiBold" pitchFamily="2" charset="-78"/>
              </a:rPr>
              <a:t>کاهش نوسانات خروجی فرآیند</a:t>
            </a:r>
          </a:p>
          <a:p>
            <a:pPr algn="r" rtl="1">
              <a:buAutoNum type="arabicPeriod"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کاهش زمان توسعه فرآیند</a:t>
            </a:r>
          </a:p>
          <a:p>
            <a:pPr algn="r" rtl="1">
              <a:buAutoNum type="arabicPeriod"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کاهش هزینه های کلی</a:t>
            </a:r>
          </a:p>
        </p:txBody>
      </p:sp>
    </p:spTree>
    <p:extLst>
      <p:ext uri="{BB962C8B-B14F-4D97-AF65-F5344CB8AC3E}">
        <p14:creationId xmlns:p14="http://schemas.microsoft.com/office/powerpoint/2010/main" val="4202345111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44" y="447188"/>
            <a:ext cx="11137554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مزایای روش طراحی آزمایش در مرحله طراحی مهندسی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DEB3-B504-3F28-8C18-D6987302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algn="r" rtl="1">
              <a:buFont typeface="+mj-lt"/>
              <a:buAutoNum type="arabicPeriod"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ارزیابی و مقایسه انواع طرحهای پایه</a:t>
            </a:r>
          </a:p>
          <a:p>
            <a:pPr algn="r" rtl="1">
              <a:buFont typeface="+mj-lt"/>
              <a:buAutoNum type="arabicPeriod"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ارزیابی انواع مواد</a:t>
            </a:r>
          </a:p>
          <a:p>
            <a:pPr algn="r" rtl="1">
              <a:buFont typeface="+mj-lt"/>
              <a:buAutoNum type="arabicPeriod"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انتخاب عوامل طراحی به طوری که محصول در شرایط مختلف کار کند</a:t>
            </a:r>
          </a:p>
          <a:p>
            <a:pPr algn="r" rtl="1">
              <a:buFont typeface="+mj-lt"/>
              <a:buAutoNum type="arabicPeriod"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تعیین عوامل کلیدی طراحی که بر کارایی محصول تأثیر می‌گذارند</a:t>
            </a:r>
          </a:p>
        </p:txBody>
      </p:sp>
    </p:spTree>
    <p:extLst>
      <p:ext uri="{BB962C8B-B14F-4D97-AF65-F5344CB8AC3E}">
        <p14:creationId xmlns:p14="http://schemas.microsoft.com/office/powerpoint/2010/main" val="2245533005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44" y="447188"/>
            <a:ext cx="11137554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روش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Response Surface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DEB3-B504-3F28-8C18-D6987302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روش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RSM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یا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Response Surface Methodology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یا روش سطح پاسخ زمانی استفاده می شود که تعداد آزمایش ها به دلیل تعداد زیاد متغیر های مستقل انتخاب شده (تعداد فاکتورهای بالا)، زیاد باشد.</a:t>
            </a:r>
          </a:p>
          <a:p>
            <a:pPr marL="0" indent="0" algn="r" rtl="1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در این حالت دو مشکل وجود دارد. اول اینکه هزینه آزمایش های بسیار زیاد است. و دیگر اینکه برای انجام تمام آزمایش ها با محدودیت زمانی مواجه خواهیم شد. (با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Full Factorial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نتوان آزمایش را انجام داد.)</a:t>
            </a:r>
          </a:p>
        </p:txBody>
      </p:sp>
    </p:spTree>
    <p:extLst>
      <p:ext uri="{BB962C8B-B14F-4D97-AF65-F5344CB8AC3E}">
        <p14:creationId xmlns:p14="http://schemas.microsoft.com/office/powerpoint/2010/main" val="934470551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44" y="447188"/>
            <a:ext cx="11137554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روش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Response Surface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DEB3-B504-3F28-8C18-D6987302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در روش سطح پاسخ، سطوح را با عددهای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0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،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1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و 1-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 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به صورت کدگذاری شده می توان نشان داد که عدد 0 سطح وسط، 1 سطح بالا و 1- سطح پایین است.</a:t>
            </a:r>
          </a:p>
          <a:p>
            <a:pPr marL="0" indent="0" algn="r" rtl="1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برای کار با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RSM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باید آزمایش ها را بعد از یک مطالعه عمیق برای شناسایی سطوح مناسب و عوامل مناسب و یافتن پاسخ های مناسب به منظور طراحی درست آزمایش، برنامه ریزی نمود.</a:t>
            </a:r>
          </a:p>
        </p:txBody>
      </p:sp>
    </p:spTree>
    <p:extLst>
      <p:ext uri="{BB962C8B-B14F-4D97-AF65-F5344CB8AC3E}">
        <p14:creationId xmlns:p14="http://schemas.microsoft.com/office/powerpoint/2010/main" val="108201560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44" y="447188"/>
            <a:ext cx="11137554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روش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Response Surface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DEB3-B504-3F28-8C18-D6987302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به طور خلاصه این روش به طراحی یک آزمایش تجربی می پردازد و اثرات چندگانه متغیرها را مدلسازی می کند. سپس با ارائه ی یک مدل رگرسیون به برقراری ارتباطی بین جواب و فاکتورها می پردازد.</a:t>
            </a:r>
          </a:p>
          <a:p>
            <a:pPr marL="0" indent="0" algn="r" rtl="1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از مهمترین اهداف آن: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بهبود فرآیند یا یافتن ورودی های بهینه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رفع مشکلات و نقاط ضعف فرآیند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پایدارسازی</a:t>
            </a:r>
          </a:p>
        </p:txBody>
      </p:sp>
    </p:spTree>
    <p:extLst>
      <p:ext uri="{BB962C8B-B14F-4D97-AF65-F5344CB8AC3E}">
        <p14:creationId xmlns:p14="http://schemas.microsoft.com/office/powerpoint/2010/main" val="465434552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428" y="447188"/>
            <a:ext cx="11454426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برخی از روش های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Response Surface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DEB3-B504-3F28-8C18-D6987302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Central composite design</a:t>
            </a:r>
          </a:p>
          <a:p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Box-Behnken design</a:t>
            </a: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2653072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44" y="447188"/>
            <a:ext cx="11137554" cy="970450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روش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Box-Behnken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6D00E-9B7B-B66B-5ECE-B7FC7F6E7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0" y="2827676"/>
            <a:ext cx="3136838" cy="30218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DD53C3-751F-30E5-118C-16E58DBE8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شکل مقابل نمونه ای از طراحی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 Box-Behnken 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برای سه فاکتور است.</a:t>
            </a:r>
          </a:p>
          <a:p>
            <a:pPr marL="0" indent="0" algn="r" rtl="1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تعداد آزمایش های برای این روش از فرمول زیر محاسبه می شود که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N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</a:t>
            </a: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تعداد آزمایش،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 K 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تعداد فاکتورها و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C0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تعداد نقاط مرکزی است که معمولاً</a:t>
            </a: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برابر 3 است:</a:t>
            </a:r>
          </a:p>
          <a:p>
            <a:pPr marL="0" indent="0" algn="r" rtl="1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 algn="r" rtl="1">
              <a:buNone/>
            </a:pP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N=2k(k-1)+C0</a:t>
            </a: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5926519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پایان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4F0A-96AC-4BEE-3271-259AA7E7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با تشکر از توجه تان، اوقات خوشی را برایتان آرزومندم.</a:t>
            </a:r>
          </a:p>
        </p:txBody>
      </p:sp>
    </p:spTree>
    <p:extLst>
      <p:ext uri="{BB962C8B-B14F-4D97-AF65-F5344CB8AC3E}">
        <p14:creationId xmlns:p14="http://schemas.microsoft.com/office/powerpoint/2010/main" val="276548698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میانه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4F0A-96AC-4BEE-3271-259AA7E77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948" y="1610744"/>
            <a:ext cx="3860864" cy="3636511"/>
          </a:xfrm>
        </p:spPr>
        <p:txBody>
          <a:bodyPr/>
          <a:lstStyle/>
          <a:p>
            <a:pPr marL="0" indent="0" algn="l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{۱۳, ۲۳, ۱۱, ۱۶, ۱۵, ۱۰, ۲۶}</a:t>
            </a:r>
          </a:p>
          <a:p>
            <a:pPr marL="0" indent="0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{۱۰, ۱۱, ۱۳,    </a:t>
            </a:r>
            <a:r>
              <a:rPr lang="fa-IR" sz="2000" b="1" dirty="0">
                <a:solidFill>
                  <a:srgbClr val="FF0000"/>
                </a:solidFill>
                <a:latin typeface="IRANSansXFaNum DemiBold" pitchFamily="2" charset="-78"/>
                <a:cs typeface="IRANSansXFaNum DemiBold" pitchFamily="2" charset="-78"/>
              </a:rPr>
              <a:t>۱۵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,     ۱۶, ۲۳, ۲۶}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CC424B-5F90-59F5-0986-F6C50C88C3E9}"/>
              </a:ext>
            </a:extLst>
          </p:cNvPr>
          <p:cNvSpPr txBox="1">
            <a:spLocks/>
          </p:cNvSpPr>
          <p:nvPr/>
        </p:nvSpPr>
        <p:spPr>
          <a:xfrm>
            <a:off x="5549151" y="2222286"/>
            <a:ext cx="537590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{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۳, ۱۳, ۷, ۵, ۲۱, ۲۳, ۲۳, ۴۰, ۲۳, ۱۴, ۱۲, ۵۶, ۲۳, ۲۹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}</a:t>
            </a:r>
          </a:p>
          <a:p>
            <a:pPr marL="0" indent="0">
              <a:buFont typeface="Wingdings 2" charset="2"/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{۳, ۵, ۷, ۱۲, ۱۳, ۱۴, </a:t>
            </a:r>
            <a:r>
              <a:rPr lang="fa-IR" sz="2000" b="1" dirty="0">
                <a:solidFill>
                  <a:srgbClr val="FF0000"/>
                </a:solidFill>
                <a:latin typeface="IRANSansXFaNum DemiBold" pitchFamily="2" charset="-78"/>
                <a:cs typeface="IRANSansXFaNum DemiBold" pitchFamily="2" charset="-78"/>
              </a:rPr>
              <a:t>۲۱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, </a:t>
            </a:r>
            <a:r>
              <a:rPr lang="fa-IR" sz="2000" b="1" dirty="0">
                <a:solidFill>
                  <a:srgbClr val="FF0000"/>
                </a:solidFill>
                <a:latin typeface="IRANSansXFaNum DemiBold" pitchFamily="2" charset="-78"/>
                <a:cs typeface="IRANSansXFaNum DemiBold" pitchFamily="2" charset="-78"/>
              </a:rPr>
              <a:t>۲۳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, ۲۳, ۲۳, ۲۳, ۲۹, ۴۰, ۵۶}</a:t>
            </a:r>
          </a:p>
          <a:p>
            <a:pPr marL="0" indent="0">
              <a:buFont typeface="Wingdings 2" charset="2"/>
              <a:buNone/>
            </a:pP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>
              <a:buFont typeface="Wingdings 2" charset="2"/>
              <a:buNone/>
            </a:pP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21 + 23 = 44</a:t>
            </a:r>
          </a:p>
          <a:p>
            <a:pPr marL="0" indent="0">
              <a:buFont typeface="Wingdings 2" charset="2"/>
              <a:buNone/>
            </a:pP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44 ÷ 2 = 22</a:t>
            </a: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9DB097-6C88-E1CC-4933-13731D14A745}"/>
              </a:ext>
            </a:extLst>
          </p:cNvPr>
          <p:cNvCxnSpPr>
            <a:cxnSpLocks/>
          </p:cNvCxnSpPr>
          <p:nvPr/>
        </p:nvCxnSpPr>
        <p:spPr>
          <a:xfrm>
            <a:off x="4796116" y="2770094"/>
            <a:ext cx="62753" cy="3550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8680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میانگین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E44F53-0383-4859-D1AD-D5953E34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3 , 7 , 5 , 13 , 20 , 23 , 39 , 23 , 40 , 23 , 14 , 12 , 56 , 23 , 29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>
              <a:buNone/>
            </a:pP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330 ÷ 15 = 22</a:t>
            </a: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066076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تفاوت واریانس و کوواریانس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E44F53-0383-4859-D1AD-D5953E34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واریانس شاخصی برای پراکندگی نمونه ها حول یک میانگین است.</a:t>
            </a:r>
          </a:p>
          <a:p>
            <a:pPr algn="r" rtl="1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کوواریانس شاخصی برای تغییرات یک متغیر نسبت به متغیر دیگر است.</a:t>
            </a:r>
          </a:p>
          <a:p>
            <a:pPr algn="r" rtl="1"/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برای تحلیل رابطه دو متغیر معمولاً از </a:t>
            </a:r>
            <a:r>
              <a:rPr lang="fa-IR" dirty="0">
                <a:solidFill>
                  <a:schemeClr val="accent1"/>
                </a:solidFill>
                <a:latin typeface="IRANSansXFaNum DemiBold" pitchFamily="2" charset="-78"/>
                <a:cs typeface="IRANSansXFaNum DemiBold" pitchFamily="2" charset="-78"/>
              </a:rPr>
              <a:t>کوواریانس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استفاده می شود.</a:t>
            </a: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اگر دو متغیر یکسان باشند مقدار واریانس و کوواریانس برابر خواهد بود.</a:t>
            </a:r>
          </a:p>
        </p:txBody>
      </p:sp>
    </p:spTree>
    <p:extLst>
      <p:ext uri="{BB962C8B-B14F-4D97-AF65-F5344CB8AC3E}">
        <p14:creationId xmlns:p14="http://schemas.microsoft.com/office/powerpoint/2010/main" val="130081829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محاسبه کوواریانس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6E54-FDA2-4216-375E-8F762F90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فرض کنید مجموعه آماری دارای دو صفت خاصه ی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A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و </a:t>
            </a: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B</a:t>
            </a: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 باشد. آنگاه مجموعه داده ها به صورت زیر خواهد بود:</a:t>
            </a:r>
          </a:p>
          <a:p>
            <a:pPr marL="0" indent="0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>
              <a:buNone/>
            </a:pPr>
            <a:r>
              <a:rPr lang="en-US" dirty="0">
                <a:latin typeface="IRANSansXFaNum DemiBold" pitchFamily="2" charset="-78"/>
                <a:cs typeface="IRANSansXFaNum DemiBold" pitchFamily="2" charset="-78"/>
              </a:rPr>
              <a:t>{ (a1, b1)...(an, bn) }</a:t>
            </a: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1026" name="Picture 2" descr="فرمول های کوواریانس">
            <a:extLst>
              <a:ext uri="{FF2B5EF4-FFF2-40B4-BE49-F238E27FC236}">
                <a16:creationId xmlns:a16="http://schemas.microsoft.com/office/drawing/2014/main" id="{87395C27-E396-618A-8D5C-E1CBC98E8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4606"/>
          <a:stretch/>
        </p:blipFill>
        <p:spPr bwMode="auto">
          <a:xfrm>
            <a:off x="4214997" y="4700487"/>
            <a:ext cx="3762003" cy="115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65751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محاسبه کوواریانس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2050" name="Picture 2" descr="جدول 6) مثالی از محاسبه کوواریانس">
            <a:extLst>
              <a:ext uri="{FF2B5EF4-FFF2-40B4-BE49-F238E27FC236}">
                <a16:creationId xmlns:a16="http://schemas.microsoft.com/office/drawing/2014/main" id="{E41617A6-5A62-C11E-97AA-B239031A9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056" y="2274233"/>
            <a:ext cx="6181888" cy="413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46037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محاسبه کوواریانس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pic>
        <p:nvPicPr>
          <p:cNvPr id="3074" name="Picture 2" descr="جدول 7) محاسبه نتیجه کوواریانس">
            <a:extLst>
              <a:ext uri="{FF2B5EF4-FFF2-40B4-BE49-F238E27FC236}">
                <a16:creationId xmlns:a16="http://schemas.microsoft.com/office/drawing/2014/main" id="{66021A15-1FA6-7903-E00B-10B233609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826" y="2384612"/>
            <a:ext cx="7466348" cy="41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1876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AF6-D988-9B9A-AFFA-F523451F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کوواریانس مثبت و منفی</a:t>
            </a:r>
            <a:endParaRPr lang="en-US" dirty="0">
              <a:latin typeface="IRANSansXFaNum DemiBold" pitchFamily="2" charset="-78"/>
              <a:cs typeface="IRANSansXFaNum DemiBold" pitchFamily="2" charset="-78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5FC6A5-5D75-2A58-371E-7883A731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مقدار کوواریانس اهمیت چندانی ندارد بلکه علامت آن مهم است.</a:t>
            </a:r>
          </a:p>
          <a:p>
            <a:pPr marL="0" indent="0" algn="r" rtl="1">
              <a:buNone/>
            </a:pPr>
            <a:endParaRPr lang="fa-IR" dirty="0">
              <a:latin typeface="IRANSansXFaNum DemiBold" pitchFamily="2" charset="-78"/>
              <a:cs typeface="IRANSansXFaNum DemiBold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ANSansXFaNum DemiBold" pitchFamily="2" charset="-78"/>
                <a:cs typeface="IRANSansXFaNum DemiBold" pitchFamily="2" charset="-78"/>
              </a:rPr>
              <a:t>کوورایانس مثبت بیانگر تغییرات خطی مثبت و منفی بیانگر تغییرات خطی منفی است.</a:t>
            </a:r>
          </a:p>
        </p:txBody>
      </p:sp>
    </p:spTree>
    <p:extLst>
      <p:ext uri="{BB962C8B-B14F-4D97-AF65-F5344CB8AC3E}">
        <p14:creationId xmlns:p14="http://schemas.microsoft.com/office/powerpoint/2010/main" val="4246549720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394</TotalTime>
  <Words>1131</Words>
  <Application>Microsoft Office PowerPoint</Application>
  <PresentationFormat>Widescreen</PresentationFormat>
  <Paragraphs>161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Century Gothic</vt:lpstr>
      <vt:lpstr>Helvetica</vt:lpstr>
      <vt:lpstr>IRANSansXFaNum DemiBold</vt:lpstr>
      <vt:lpstr>Wingdings 2</vt:lpstr>
      <vt:lpstr>Quotable</vt:lpstr>
      <vt:lpstr>معرفی روش های آماری و نرم افزار Minitab</vt:lpstr>
      <vt:lpstr>مباحث پایه در آمار</vt:lpstr>
      <vt:lpstr>میانه</vt:lpstr>
      <vt:lpstr>میانگین</vt:lpstr>
      <vt:lpstr>تفاوت واریانس و کوواریانس</vt:lpstr>
      <vt:lpstr>محاسبه کوواریانس</vt:lpstr>
      <vt:lpstr>محاسبه کوواریانس</vt:lpstr>
      <vt:lpstr>محاسبه کوواریانس</vt:lpstr>
      <vt:lpstr>کوواریانس مثبت و منفی</vt:lpstr>
      <vt:lpstr>محاسبه کوواریانس</vt:lpstr>
      <vt:lpstr>ضریب همبستگی</vt:lpstr>
      <vt:lpstr>ضریب همبستگی</vt:lpstr>
      <vt:lpstr>محاسبه ضریب همبستگی</vt:lpstr>
      <vt:lpstr>محاسبه ضریب همبستگی</vt:lpstr>
      <vt:lpstr>محاسبه ضریب همبستگی</vt:lpstr>
      <vt:lpstr>رگرسیون یا Regression</vt:lpstr>
      <vt:lpstr>رگرسیون یا Regression</vt:lpstr>
      <vt:lpstr>رگرسیون یا Regression</vt:lpstr>
      <vt:lpstr>تفاوت Regression و Classification</vt:lpstr>
      <vt:lpstr>طرح آزمایش یا Design Of Experiments</vt:lpstr>
      <vt:lpstr>مزایای روش طراحی آزمایش در مرحله توسعه</vt:lpstr>
      <vt:lpstr>مزایای روش طراحی آزمایش در مرحله طراحی مهندسی</vt:lpstr>
      <vt:lpstr>روش Response Surface Methodology</vt:lpstr>
      <vt:lpstr>روش Response Surface Methodology</vt:lpstr>
      <vt:lpstr>روش Response Surface Methodology</vt:lpstr>
      <vt:lpstr>برخی از روش های Response Surface Methodology</vt:lpstr>
      <vt:lpstr>روش Box-Behnken Design</vt:lpstr>
      <vt:lpstr>پایان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وبینار معرفی دوره ها</dc:title>
  <dc:creator>Ali Momenzadeh</dc:creator>
  <cp:lastModifiedBy>Ali Momenzadeh</cp:lastModifiedBy>
  <cp:revision>67</cp:revision>
  <dcterms:created xsi:type="dcterms:W3CDTF">2022-10-19T15:01:59Z</dcterms:created>
  <dcterms:modified xsi:type="dcterms:W3CDTF">2022-12-01T18:57:10Z</dcterms:modified>
</cp:coreProperties>
</file>