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328" r:id="rId3"/>
    <p:sldId id="350" r:id="rId4"/>
    <p:sldId id="349" r:id="rId5"/>
    <p:sldId id="351" r:id="rId6"/>
    <p:sldId id="352" r:id="rId7"/>
    <p:sldId id="353" r:id="rId8"/>
    <p:sldId id="354" r:id="rId9"/>
    <p:sldId id="359" r:id="rId10"/>
    <p:sldId id="355" r:id="rId11"/>
    <p:sldId id="356" r:id="rId12"/>
    <p:sldId id="358" r:id="rId13"/>
    <p:sldId id="369" r:id="rId14"/>
    <p:sldId id="360" r:id="rId15"/>
    <p:sldId id="361" r:id="rId16"/>
    <p:sldId id="362" r:id="rId17"/>
    <p:sldId id="363" r:id="rId18"/>
    <p:sldId id="364" r:id="rId19"/>
    <p:sldId id="345" r:id="rId20"/>
    <p:sldId id="346" r:id="rId21"/>
    <p:sldId id="366" r:id="rId22"/>
    <p:sldId id="370" r:id="rId23"/>
    <p:sldId id="368" r:id="rId24"/>
    <p:sldId id="348" r:id="rId25"/>
    <p:sldId id="347" r:id="rId26"/>
    <p:sldId id="329"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306" autoAdjust="0"/>
  </p:normalViewPr>
  <p:slideViewPr>
    <p:cSldViewPr snapToGrid="0">
      <p:cViewPr varScale="1">
        <p:scale>
          <a:sx n="106" d="100"/>
          <a:sy n="106" d="100"/>
        </p:scale>
        <p:origin x="4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DC58C2-4739-40C8-8C1B-74FA78CCA711}"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1681064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DC58C2-4739-40C8-8C1B-74FA78CCA711}"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203366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0DC58C2-4739-40C8-8C1B-74FA78CCA711}"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4001374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0DC58C2-4739-40C8-8C1B-74FA78CCA711}" type="datetimeFigureOut">
              <a:rPr lang="en-US" smtClean="0"/>
              <a:t>12/25/2022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1534798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DC58C2-4739-40C8-8C1B-74FA78CCA711}"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91784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DC58C2-4739-40C8-8C1B-74FA78CCA711}"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2613784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DC58C2-4739-40C8-8C1B-74FA78CCA711}"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274324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DC58C2-4739-40C8-8C1B-74FA78CCA711}"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363142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DC58C2-4739-40C8-8C1B-74FA78CCA711}"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128009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DC58C2-4739-40C8-8C1B-74FA78CCA711}" type="datetimeFigureOut">
              <a:rPr lang="en-US" smtClean="0"/>
              <a:t>12/25/2022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214994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DC58C2-4739-40C8-8C1B-74FA78CCA711}" type="datetimeFigureOut">
              <a:rPr lang="en-US" smtClean="0"/>
              <a:t>12/25/2022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1811435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C58C2-4739-40C8-8C1B-74FA78CCA711}" type="datetimeFigureOut">
              <a:rPr lang="en-US" smtClean="0"/>
              <a:t>12/25/2022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357453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DC58C2-4739-40C8-8C1B-74FA78CCA711}"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60573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0DC58C2-4739-40C8-8C1B-74FA78CCA711}" type="datetimeFigureOut">
              <a:rPr lang="en-US" smtClean="0"/>
              <a:t>12/25/2022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95615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0DC58C2-4739-40C8-8C1B-74FA78CCA711}" type="datetimeFigureOut">
              <a:rPr lang="en-US" smtClean="0"/>
              <a:t>12/25/2022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A1818A7-B9A2-4C9C-AEDF-B3FC6BA24681}" type="slidenum">
              <a:rPr lang="en-US" smtClean="0"/>
              <a:t>‹#›</a:t>
            </a:fld>
            <a:endParaRPr lang="en-US"/>
          </a:p>
        </p:txBody>
      </p:sp>
    </p:spTree>
    <p:extLst>
      <p:ext uri="{BB962C8B-B14F-4D97-AF65-F5344CB8AC3E}">
        <p14:creationId xmlns:p14="http://schemas.microsoft.com/office/powerpoint/2010/main" val="1399633435"/>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rogramstore.ir/%D8%A7%D9%84%DA%AF%D9%88%D8%B1%DB%8C%D8%AA%D9%85-%DB%8C%D8%A7%D8%AF%DA%AF%DB%8C%D8%B1%DB%8C-%D9%85%D8%A7%D8%B4%DB%8C%D9%86-%D8%AF%D8%B1%D8%AE%D8%AA-%D8%AA%D8%B5%D9%85%DB%8C%D9%85/#bh_dst_awrdn_atlaat_ya_Information_Ga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edium.com/@riyapatadiya/gini-index-cart-decision-algorithm-in-machine-learning-1a4ed5d6140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37A6-ACB9-02F2-A4B1-226C4FEF1C10}"/>
              </a:ext>
            </a:extLst>
          </p:cNvPr>
          <p:cNvSpPr>
            <a:spLocks noGrp="1"/>
          </p:cNvSpPr>
          <p:nvPr>
            <p:ph type="ctrTitle"/>
          </p:nvPr>
        </p:nvSpPr>
        <p:spPr/>
        <p:txBody>
          <a:bodyPr/>
          <a:lstStyle/>
          <a:p>
            <a:pPr algn="r" rtl="1"/>
            <a:r>
              <a:rPr lang="fa-IR" sz="6000" dirty="0">
                <a:latin typeface="IRANSansXFaNum DemiBold" pitchFamily="2" charset="-78"/>
                <a:cs typeface="IRANSansXFaNum DemiBold" pitchFamily="2" charset="-78"/>
              </a:rPr>
              <a:t>درخت ها در یادگیری ماشین</a:t>
            </a:r>
            <a:endParaRPr lang="en-US" sz="6000" dirty="0">
              <a:latin typeface="IRANSansXFaNum DemiBold" pitchFamily="2" charset="-78"/>
              <a:cs typeface="IRANSansXFaNum DemiBold" pitchFamily="2" charset="-78"/>
            </a:endParaRPr>
          </a:p>
        </p:txBody>
      </p:sp>
      <p:sp>
        <p:nvSpPr>
          <p:cNvPr id="3" name="Subtitle 2">
            <a:extLst>
              <a:ext uri="{FF2B5EF4-FFF2-40B4-BE49-F238E27FC236}">
                <a16:creationId xmlns:a16="http://schemas.microsoft.com/office/drawing/2014/main" id="{21401B96-8F23-F965-200B-54594AD519C5}"/>
              </a:ext>
            </a:extLst>
          </p:cNvPr>
          <p:cNvSpPr>
            <a:spLocks noGrp="1"/>
          </p:cNvSpPr>
          <p:nvPr>
            <p:ph type="subTitle" idx="1"/>
          </p:nvPr>
        </p:nvSpPr>
        <p:spPr>
          <a:xfrm>
            <a:off x="810000" y="5408853"/>
            <a:ext cx="10572000" cy="434974"/>
          </a:xfrm>
        </p:spPr>
        <p:txBody>
          <a:bodyPr>
            <a:noAutofit/>
          </a:bodyPr>
          <a:lstStyle/>
          <a:p>
            <a:pPr algn="r"/>
            <a:r>
              <a:rPr lang="fa-IR" sz="3200" dirty="0">
                <a:latin typeface="IRANSansXFaNum DemiBold" pitchFamily="2" charset="-78"/>
                <a:cs typeface="IRANSansXFaNum DemiBold" pitchFamily="2" charset="-78"/>
              </a:rPr>
              <a:t>دوره پایتون و یادگیری ماشین</a:t>
            </a:r>
            <a:endParaRPr lang="en-US" sz="3200" dirty="0">
              <a:latin typeface="IRANSansXFaNum DemiBold" pitchFamily="2" charset="-78"/>
              <a:cs typeface="IRANSansXFaNum DemiBold" pitchFamily="2" charset="-78"/>
            </a:endParaRPr>
          </a:p>
        </p:txBody>
      </p:sp>
      <p:pic>
        <p:nvPicPr>
          <p:cNvPr id="5" name="Picture 4">
            <a:extLst>
              <a:ext uri="{FF2B5EF4-FFF2-40B4-BE49-F238E27FC236}">
                <a16:creationId xmlns:a16="http://schemas.microsoft.com/office/drawing/2014/main" id="{CE3635ED-96A6-3DAB-E09E-74A580F79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94728"/>
            <a:ext cx="1999130" cy="1963271"/>
          </a:xfrm>
          <a:prstGeom prst="rect">
            <a:avLst/>
          </a:prstGeom>
        </p:spPr>
      </p:pic>
    </p:spTree>
    <p:extLst>
      <p:ext uri="{BB962C8B-B14F-4D97-AF65-F5344CB8AC3E}">
        <p14:creationId xmlns:p14="http://schemas.microsoft.com/office/powerpoint/2010/main" val="40618744"/>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سنجش انتخاب ویژگی در </a:t>
            </a:r>
            <a:r>
              <a:rPr lang="en-US" dirty="0">
                <a:latin typeface="IRANSansXFaNum DemiBold" pitchFamily="2" charset="-78"/>
                <a:cs typeface="IRANSansXFaNum DemiBold" pitchFamily="2" charset="-78"/>
              </a:rPr>
              <a:t>Decision Tree</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a:xfrm>
            <a:off x="818713" y="2073244"/>
            <a:ext cx="10554574" cy="4852657"/>
          </a:xfrm>
        </p:spPr>
        <p:txBody>
          <a:bodyPr>
            <a:normAutofit/>
          </a:bodyPr>
          <a:lstStyle/>
          <a:p>
            <a:pPr algn="r" rtl="1"/>
            <a:r>
              <a:rPr lang="fa-IR" dirty="0">
                <a:latin typeface="IRANSansXFaNum DemiBold" pitchFamily="2" charset="-78"/>
                <a:cs typeface="IRANSansXFaNum DemiBold" pitchFamily="2" charset="-78"/>
              </a:rPr>
              <a:t>یکی از موضوعات مهم در درخت تصمیم نحوه ی تصمیم گیری برای انتخاب بهترین ویژگی در گره ی ریشه و گره های فرعی است که برای حل این موضوع، الگوریتمی وجود دارد که به آن معیار/سنجش انتخاب ویژگی یا </a:t>
            </a:r>
            <a:r>
              <a:rPr lang="en-US" dirty="0">
                <a:latin typeface="IRANSansXFaNum DemiBold" pitchFamily="2" charset="-78"/>
                <a:cs typeface="IRANSansXFaNum DemiBold" pitchFamily="2" charset="-78"/>
              </a:rPr>
              <a:t>Attribute Selection Measure</a:t>
            </a:r>
            <a:r>
              <a:rPr lang="fa-IR" dirty="0">
                <a:latin typeface="IRANSansXFaNum DemiBold" pitchFamily="2" charset="-78"/>
                <a:cs typeface="IRANSansXFaNum DemiBold" pitchFamily="2" charset="-78"/>
              </a:rPr>
              <a:t> یا </a:t>
            </a:r>
            <a:r>
              <a:rPr lang="en-US" dirty="0">
                <a:latin typeface="IRANSansXFaNum DemiBold" pitchFamily="2" charset="-78"/>
                <a:cs typeface="IRANSansXFaNum DemiBold" pitchFamily="2" charset="-78"/>
              </a:rPr>
              <a:t>ASM</a:t>
            </a:r>
            <a:r>
              <a:rPr lang="fa-IR" dirty="0">
                <a:latin typeface="IRANSansXFaNum DemiBold" pitchFamily="2" charset="-78"/>
                <a:cs typeface="IRANSansXFaNum DemiBold" pitchFamily="2" charset="-78"/>
              </a:rPr>
              <a:t> گفته می شود.</a:t>
            </a:r>
            <a:endParaRPr lang="en-US"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روش اول: بدست آوردن اطلاعات </a:t>
            </a:r>
            <a:r>
              <a:rPr lang="en-US" dirty="0">
                <a:latin typeface="IRANSansXFaNum DemiBold" pitchFamily="2" charset="-78"/>
                <a:cs typeface="IRANSansXFaNum DemiBold" pitchFamily="2" charset="-78"/>
              </a:rPr>
              <a:t>(Information Gain)</a:t>
            </a:r>
            <a:r>
              <a:rPr lang="fa-IR" dirty="0">
                <a:latin typeface="IRANSansXFaNum DemiBold" pitchFamily="2" charset="-78"/>
                <a:cs typeface="IRANSansXFaNum DemiBold" pitchFamily="2" charset="-78"/>
              </a:rPr>
              <a:t> (در برخی منابع به این روش، روش </a:t>
            </a:r>
            <a:r>
              <a:rPr lang="en-US" dirty="0">
                <a:latin typeface="IRANSansXFaNum DemiBold" pitchFamily="2" charset="-78"/>
                <a:cs typeface="IRANSansXFaNum DemiBold" pitchFamily="2" charset="-78"/>
              </a:rPr>
              <a:t>Entropy</a:t>
            </a:r>
            <a:r>
              <a:rPr lang="fa-IR" dirty="0">
                <a:latin typeface="IRANSansXFaNum DemiBold" pitchFamily="2" charset="-78"/>
                <a:cs typeface="IRANSansXFaNum DemiBold" pitchFamily="2" charset="-78"/>
              </a:rPr>
              <a:t> هم گفته می شود.)</a:t>
            </a:r>
            <a:endParaRPr lang="en-US"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روش دوم: شاخص جینی </a:t>
            </a:r>
            <a:r>
              <a:rPr lang="en-US" dirty="0">
                <a:latin typeface="IRANSansXFaNum DemiBold" pitchFamily="2" charset="-78"/>
                <a:cs typeface="IRANSansXFaNum DemiBold" pitchFamily="2" charset="-78"/>
              </a:rPr>
              <a:t>(Gini Index)</a:t>
            </a:r>
            <a:endParaRPr lang="fa-IR" dirty="0">
              <a:latin typeface="IRANSansXFaNum DemiBold" pitchFamily="2" charset="-78"/>
              <a:cs typeface="IRANSansXFaNum DemiBold" pitchFamily="2" charset="-78"/>
            </a:endParaRPr>
          </a:p>
        </p:txBody>
      </p:sp>
    </p:spTree>
    <p:extLst>
      <p:ext uri="{BB962C8B-B14F-4D97-AF65-F5344CB8AC3E}">
        <p14:creationId xmlns:p14="http://schemas.microsoft.com/office/powerpoint/2010/main" val="328592151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روش </a:t>
            </a:r>
            <a:r>
              <a:rPr lang="en-US" dirty="0">
                <a:latin typeface="IRANSansXFaNum DemiBold" pitchFamily="2" charset="-78"/>
                <a:cs typeface="IRANSansXFaNum DemiBold" pitchFamily="2" charset="-78"/>
              </a:rPr>
              <a:t>Entropy</a:t>
            </a:r>
            <a:r>
              <a:rPr lang="fa-IR" dirty="0">
                <a:latin typeface="IRANSansXFaNum DemiBold" pitchFamily="2" charset="-78"/>
                <a:cs typeface="IRANSansXFaNum DemiBold" pitchFamily="2" charset="-78"/>
              </a:rPr>
              <a:t> در </a:t>
            </a:r>
            <a:r>
              <a:rPr lang="en-US" dirty="0">
                <a:latin typeface="IRANSansXFaNum DemiBold" pitchFamily="2" charset="-78"/>
                <a:cs typeface="IRANSansXFaNum DemiBold" pitchFamily="2" charset="-78"/>
              </a:rPr>
              <a:t>Decision Tree</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a:xfrm>
            <a:off x="646356" y="2842789"/>
            <a:ext cx="10554574" cy="4852657"/>
          </a:xfrm>
        </p:spPr>
        <p:txBody>
          <a:bodyPr>
            <a:normAutofit/>
          </a:bodyPr>
          <a:lstStyle/>
          <a:p>
            <a:pPr algn="r" rtl="1"/>
            <a:r>
              <a:rPr lang="fa-IR" dirty="0">
                <a:latin typeface="IRANSansXFaNum DemiBold" pitchFamily="2" charset="-78"/>
                <a:cs typeface="IRANSansXFaNum DemiBold" pitchFamily="2" charset="-78"/>
              </a:rPr>
              <a:t>این روش بر اساس تغییرات آنتروپی پس از تقسیم بندی یک مجموعه داده بر اساس ویژگی ها عمل می کند.</a:t>
            </a:r>
          </a:p>
          <a:p>
            <a:pPr algn="r" rtl="1"/>
            <a:r>
              <a:rPr lang="fa-IR" dirty="0">
                <a:latin typeface="IRANSansXFaNum DemiBold" pitchFamily="2" charset="-78"/>
                <a:cs typeface="IRANSansXFaNum DemiBold" pitchFamily="2" charset="-78"/>
              </a:rPr>
              <a:t>این روش محاسبه می کند که یک ویژگی چه مقدار اطلاعات درباره ی یک کلاس به ما می دهد. طبق مقادیر اطلاعات بدست آمده، گره ها تقسیم می شوند و درخت تصمیم ساخته خواهد شد. درخت تصمیم همواره سعی دارد تا بیشترین میزان اطلاعات را بدست آورد و برای همین آن گره های ویژگی که امکان دسترسی به اطلاعات بیشتر را فراهم می کنند، زودتر بررسی می کند.</a:t>
            </a:r>
            <a:endParaRPr lang="en-US"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همچنین آنتروپی که معیاری برای اندازه گیری ناخالصی در یک ویژگی است و تصادفی بودن داده ها را بیان می کند</a:t>
            </a:r>
            <a:r>
              <a:rPr lang="en-US" dirty="0">
                <a:latin typeface="IRANSansXFaNum DemiBold" pitchFamily="2" charset="-78"/>
                <a:cs typeface="IRANSansXFaNum DemiBold" pitchFamily="2" charset="-78"/>
              </a:rPr>
              <a:t>.</a:t>
            </a:r>
            <a:endParaRPr lang="fa-IR"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رابطه ی زیر فرمول بدست آوردن اطلاعات است:</a:t>
            </a:r>
          </a:p>
          <a:p>
            <a:pPr marL="0" indent="0" algn="r" rtl="1">
              <a:buNone/>
            </a:pPr>
            <a:endParaRPr lang="fa-IR" dirty="0">
              <a:latin typeface="IRANSansXFaNum DemiBold" pitchFamily="2" charset="-78"/>
              <a:cs typeface="IRANSansXFaNum DemiBold" pitchFamily="2" charset="-78"/>
            </a:endParaRPr>
          </a:p>
          <a:p>
            <a:pPr algn="r" rtl="1"/>
            <a:endParaRPr lang="en-US" dirty="0">
              <a:latin typeface="IRANSansXFaNum DemiBold" pitchFamily="2" charset="-78"/>
              <a:cs typeface="IRANSansXFaNum DemiBold" pitchFamily="2" charset="-78"/>
            </a:endParaRPr>
          </a:p>
          <a:p>
            <a:pPr algn="r" rtl="1"/>
            <a:r>
              <a:rPr lang="fa-IR" dirty="0">
                <a:solidFill>
                  <a:schemeClr val="accent1"/>
                </a:solidFill>
                <a:latin typeface="IRANSansXFaNum DemiBold" pitchFamily="2" charset="-78"/>
                <a:cs typeface="IRANSansXFaNum DemiBold" pitchFamily="2" charset="-78"/>
                <a:hlinkClick r:id="rId2">
                  <a:extLst>
                    <a:ext uri="{A12FA001-AC4F-418D-AE19-62706E023703}">
                      <ahyp:hlinkClr xmlns:ahyp="http://schemas.microsoft.com/office/drawing/2018/hyperlinkcolor" val="tx"/>
                    </a:ext>
                  </a:extLst>
                </a:hlinkClick>
              </a:rPr>
              <a:t>در این مقاله </a:t>
            </a:r>
            <a:r>
              <a:rPr lang="fa-IR" dirty="0">
                <a:latin typeface="IRANSansXFaNum DemiBold" pitchFamily="2" charset="-78"/>
                <a:cs typeface="IRANSansXFaNum DemiBold" pitchFamily="2" charset="-78"/>
              </a:rPr>
              <a:t>از وبسایت </a:t>
            </a:r>
            <a:r>
              <a:rPr lang="en-US" dirty="0" err="1">
                <a:latin typeface="IRANSansXFaNum DemiBold" pitchFamily="2" charset="-78"/>
                <a:cs typeface="IRANSansXFaNum DemiBold" pitchFamily="2" charset="-78"/>
              </a:rPr>
              <a:t>programstore</a:t>
            </a:r>
            <a:r>
              <a:rPr lang="fa-IR" dirty="0">
                <a:latin typeface="IRANSansXFaNum DemiBold" pitchFamily="2" charset="-78"/>
                <a:cs typeface="IRANSansXFaNum DemiBold" pitchFamily="2" charset="-78"/>
              </a:rPr>
              <a:t> می توانید یک مثال از نحوه محاسبه </a:t>
            </a:r>
            <a:r>
              <a:rPr lang="en-US" dirty="0">
                <a:latin typeface="IRANSansXFaNum DemiBold" pitchFamily="2" charset="-78"/>
                <a:cs typeface="IRANSansXFaNum DemiBold" pitchFamily="2" charset="-78"/>
              </a:rPr>
              <a:t>Information Gain</a:t>
            </a:r>
            <a:r>
              <a:rPr lang="fa-IR" dirty="0">
                <a:latin typeface="IRANSansXFaNum DemiBold" pitchFamily="2" charset="-78"/>
                <a:cs typeface="IRANSansXFaNum DemiBold" pitchFamily="2" charset="-78"/>
              </a:rPr>
              <a:t> را مشاهده کنید.</a:t>
            </a:r>
            <a:endParaRPr lang="en-US" dirty="0">
              <a:latin typeface="IRANSansXFaNum DemiBold" pitchFamily="2" charset="-78"/>
              <a:cs typeface="IRANSansXFaNum DemiBold" pitchFamily="2" charset="-78"/>
            </a:endParaRPr>
          </a:p>
          <a:p>
            <a:pPr algn="r" rtl="1"/>
            <a:endParaRPr lang="en-US" dirty="0">
              <a:latin typeface="IRANSansXFaNum DemiBold" pitchFamily="2" charset="-78"/>
              <a:cs typeface="IRANSansXFaNum DemiBold" pitchFamily="2" charset="-78"/>
            </a:endParaRPr>
          </a:p>
          <a:p>
            <a:pPr algn="r" rtl="1"/>
            <a:endParaRPr lang="en-US" dirty="0">
              <a:latin typeface="IRANSansXFaNum DemiBold" pitchFamily="2" charset="-78"/>
              <a:cs typeface="IRANSansXFaNum DemiBold" pitchFamily="2" charset="-78"/>
            </a:endParaRPr>
          </a:p>
          <a:p>
            <a:pPr algn="r" rtl="1"/>
            <a:endParaRPr lang="en-US"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p:txBody>
      </p:sp>
      <p:pic>
        <p:nvPicPr>
          <p:cNvPr id="7" name="Picture 6">
            <a:extLst>
              <a:ext uri="{FF2B5EF4-FFF2-40B4-BE49-F238E27FC236}">
                <a16:creationId xmlns:a16="http://schemas.microsoft.com/office/drawing/2014/main" id="{3690E579-35CA-7076-ED65-67AED7F7D208}"/>
              </a:ext>
            </a:extLst>
          </p:cNvPr>
          <p:cNvPicPr>
            <a:picLocks noChangeAspect="1"/>
          </p:cNvPicPr>
          <p:nvPr/>
        </p:nvPicPr>
        <p:blipFill rotWithShape="1">
          <a:blip r:embed="rId3">
            <a:extLst>
              <a:ext uri="{28A0092B-C50C-407E-A947-70E740481C1C}">
                <a14:useLocalDpi xmlns:a14="http://schemas.microsoft.com/office/drawing/2010/main" val="0"/>
              </a:ext>
            </a:extLst>
          </a:blip>
          <a:srcRect t="64086" b="20189"/>
          <a:stretch/>
        </p:blipFill>
        <p:spPr>
          <a:xfrm>
            <a:off x="991070" y="5024673"/>
            <a:ext cx="5837475" cy="841974"/>
          </a:xfrm>
          <a:prstGeom prst="rect">
            <a:avLst/>
          </a:prstGeom>
        </p:spPr>
      </p:pic>
    </p:spTree>
    <p:extLst>
      <p:ext uri="{BB962C8B-B14F-4D97-AF65-F5344CB8AC3E}">
        <p14:creationId xmlns:p14="http://schemas.microsoft.com/office/powerpoint/2010/main" val="387329762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روش </a:t>
            </a:r>
            <a:r>
              <a:rPr lang="en-US" dirty="0">
                <a:latin typeface="IRANSansXFaNum DemiBold" pitchFamily="2" charset="-78"/>
                <a:cs typeface="IRANSansXFaNum DemiBold" pitchFamily="2" charset="-78"/>
              </a:rPr>
              <a:t> Gini Index</a:t>
            </a:r>
            <a:r>
              <a:rPr lang="fa-IR" dirty="0">
                <a:latin typeface="IRANSansXFaNum DemiBold" pitchFamily="2" charset="-78"/>
                <a:cs typeface="IRANSansXFaNum DemiBold" pitchFamily="2" charset="-78"/>
              </a:rPr>
              <a:t>در </a:t>
            </a:r>
            <a:r>
              <a:rPr lang="en-US" dirty="0">
                <a:latin typeface="IRANSansXFaNum DemiBold" pitchFamily="2" charset="-78"/>
                <a:cs typeface="IRANSansXFaNum DemiBold" pitchFamily="2" charset="-78"/>
              </a:rPr>
              <a:t>Decision Tree</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a:xfrm>
            <a:off x="818713" y="2073244"/>
            <a:ext cx="10554574" cy="4852657"/>
          </a:xfrm>
        </p:spPr>
        <p:txBody>
          <a:bodyPr>
            <a:normAutofit/>
          </a:bodyPr>
          <a:lstStyle/>
          <a:p>
            <a:pPr algn="r" rtl="1"/>
            <a:r>
              <a:rPr lang="fa-IR" dirty="0">
                <a:latin typeface="IRANSansXFaNum DemiBold" pitchFamily="2" charset="-78"/>
                <a:cs typeface="IRANSansXFaNum DemiBold" pitchFamily="2" charset="-78"/>
              </a:rPr>
              <a:t>شاخص جینی یا </a:t>
            </a:r>
            <a:r>
              <a:rPr lang="en-US" dirty="0">
                <a:latin typeface="IRANSansXFaNum DemiBold" pitchFamily="2" charset="-78"/>
                <a:cs typeface="IRANSansXFaNum DemiBold" pitchFamily="2" charset="-78"/>
              </a:rPr>
              <a:t>Gini Index</a:t>
            </a:r>
            <a:r>
              <a:rPr lang="fa-IR" dirty="0">
                <a:latin typeface="IRANSansXFaNum DemiBold" pitchFamily="2" charset="-78"/>
                <a:cs typeface="IRANSansXFaNum DemiBold" pitchFamily="2" charset="-78"/>
              </a:rPr>
              <a:t> معیاری از میزان ناخالصی نسبت به خلوص ویژگی ها را بدست می آورد که در الگوریتم </a:t>
            </a:r>
            <a:r>
              <a:rPr lang="en-US" dirty="0">
                <a:latin typeface="IRANSansXFaNum DemiBold" pitchFamily="2" charset="-78"/>
                <a:cs typeface="IRANSansXFaNum DemiBold" pitchFamily="2" charset="-78"/>
              </a:rPr>
              <a:t>CART</a:t>
            </a:r>
            <a:r>
              <a:rPr lang="fa-IR" dirty="0">
                <a:latin typeface="IRANSansXFaNum DemiBold" pitchFamily="2" charset="-78"/>
                <a:cs typeface="IRANSansXFaNum DemiBold" pitchFamily="2" charset="-78"/>
              </a:rPr>
              <a:t> (</a:t>
            </a:r>
            <a:r>
              <a:rPr lang="en-US" dirty="0">
                <a:latin typeface="IRANSansXFaNum DemiBold" pitchFamily="2" charset="-78"/>
                <a:cs typeface="IRANSansXFaNum DemiBold" pitchFamily="2" charset="-78"/>
              </a:rPr>
              <a:t>Classification and Regression Tree</a:t>
            </a:r>
            <a:r>
              <a:rPr lang="fa-IR" dirty="0">
                <a:latin typeface="IRANSansXFaNum DemiBold" pitchFamily="2" charset="-78"/>
                <a:cs typeface="IRANSansXFaNum DemiBold" pitchFamily="2" charset="-78"/>
              </a:rPr>
              <a:t>) که یک درخت تصمیم برای مسائل </a:t>
            </a:r>
            <a:r>
              <a:rPr lang="en-US" dirty="0">
                <a:latin typeface="IRANSansXFaNum DemiBold" pitchFamily="2" charset="-78"/>
                <a:cs typeface="IRANSansXFaNum DemiBold" pitchFamily="2" charset="-78"/>
              </a:rPr>
              <a:t>Classification</a:t>
            </a:r>
            <a:r>
              <a:rPr lang="fa-IR" dirty="0">
                <a:latin typeface="IRANSansXFaNum DemiBold" pitchFamily="2" charset="-78"/>
                <a:cs typeface="IRANSansXFaNum DemiBold" pitchFamily="2" charset="-78"/>
              </a:rPr>
              <a:t> و </a:t>
            </a:r>
            <a:r>
              <a:rPr lang="en-US" dirty="0">
                <a:latin typeface="IRANSansXFaNum DemiBold" pitchFamily="2" charset="-78"/>
                <a:cs typeface="IRANSansXFaNum DemiBold" pitchFamily="2" charset="-78"/>
              </a:rPr>
              <a:t>Regression</a:t>
            </a:r>
            <a:r>
              <a:rPr lang="fa-IR" dirty="0">
                <a:latin typeface="IRANSansXFaNum DemiBold" pitchFamily="2" charset="-78"/>
                <a:cs typeface="IRANSansXFaNum DemiBold" pitchFamily="2" charset="-78"/>
              </a:rPr>
              <a:t> است استفاده می شود.</a:t>
            </a:r>
            <a:r>
              <a:rPr lang="en-US" dirty="0">
                <a:latin typeface="IRANSansXFaNum DemiBold" pitchFamily="2" charset="-78"/>
                <a:cs typeface="IRANSansXFaNum DemiBold" pitchFamily="2" charset="-78"/>
              </a:rPr>
              <a:t>    </a:t>
            </a:r>
          </a:p>
          <a:p>
            <a:pPr algn="r" rtl="1"/>
            <a:r>
              <a:rPr lang="en-US" dirty="0">
                <a:latin typeface="IRANSansXFaNum DemiBold" pitchFamily="2" charset="-78"/>
                <a:cs typeface="IRANSansXFaNum DemiBold" pitchFamily="2" charset="-78"/>
              </a:rPr>
              <a:t>Gini Index</a:t>
            </a:r>
            <a:r>
              <a:rPr lang="fa-IR" dirty="0">
                <a:latin typeface="IRANSansXFaNum DemiBold" pitchFamily="2" charset="-78"/>
                <a:cs typeface="IRANSansXFaNum DemiBold" pitchFamily="2" charset="-78"/>
              </a:rPr>
              <a:t> تنها برای مسائل </a:t>
            </a:r>
            <a:r>
              <a:rPr lang="en-US" dirty="0">
                <a:latin typeface="IRANSansXFaNum DemiBold" pitchFamily="2" charset="-78"/>
                <a:cs typeface="IRANSansXFaNum DemiBold" pitchFamily="2" charset="-78"/>
              </a:rPr>
              <a:t>Classification</a:t>
            </a:r>
            <a:r>
              <a:rPr lang="fa-IR" dirty="0">
                <a:latin typeface="IRANSansXFaNum DemiBold" pitchFamily="2" charset="-78"/>
                <a:cs typeface="IRANSansXFaNum DemiBold" pitchFamily="2" charset="-78"/>
              </a:rPr>
              <a:t> در الگوریتم </a:t>
            </a:r>
            <a:r>
              <a:rPr lang="en-US" dirty="0">
                <a:latin typeface="IRANSansXFaNum DemiBold" pitchFamily="2" charset="-78"/>
                <a:cs typeface="IRANSansXFaNum DemiBold" pitchFamily="2" charset="-78"/>
              </a:rPr>
              <a:t>CART</a:t>
            </a:r>
            <a:r>
              <a:rPr lang="fa-IR" dirty="0">
                <a:latin typeface="IRANSansXFaNum DemiBold" pitchFamily="2" charset="-78"/>
                <a:cs typeface="IRANSansXFaNum DemiBold" pitchFamily="2" charset="-78"/>
              </a:rPr>
              <a:t> کاربرد دارد.</a:t>
            </a:r>
          </a:p>
          <a:p>
            <a:pPr algn="r" rtl="1"/>
            <a:r>
              <a:rPr lang="fa-IR" dirty="0">
                <a:latin typeface="IRANSansXFaNum DemiBold" pitchFamily="2" charset="-78"/>
                <a:cs typeface="IRANSansXFaNum DemiBold" pitchFamily="2" charset="-78"/>
              </a:rPr>
              <a:t>برای مسائل </a:t>
            </a:r>
            <a:r>
              <a:rPr lang="en-US" dirty="0">
                <a:latin typeface="IRANSansXFaNum DemiBold" pitchFamily="2" charset="-78"/>
                <a:cs typeface="IRANSansXFaNum DemiBold" pitchFamily="2" charset="-78"/>
              </a:rPr>
              <a:t>Regression</a:t>
            </a:r>
            <a:r>
              <a:rPr lang="fa-IR" dirty="0">
                <a:latin typeface="IRANSansXFaNum DemiBold" pitchFamily="2" charset="-78"/>
                <a:cs typeface="IRANSansXFaNum DemiBold" pitchFamily="2" charset="-78"/>
              </a:rPr>
              <a:t> در الگوریتم </a:t>
            </a:r>
            <a:r>
              <a:rPr lang="en-US" dirty="0">
                <a:latin typeface="IRANSansXFaNum DemiBold" pitchFamily="2" charset="-78"/>
                <a:cs typeface="IRANSansXFaNum DemiBold" pitchFamily="2" charset="-78"/>
              </a:rPr>
              <a:t>CART</a:t>
            </a:r>
            <a:r>
              <a:rPr lang="fa-IR" dirty="0">
                <a:latin typeface="IRANSansXFaNum DemiBold" pitchFamily="2" charset="-78"/>
                <a:cs typeface="IRANSansXFaNum DemiBold" pitchFamily="2" charset="-78"/>
              </a:rPr>
              <a:t> به جای </a:t>
            </a:r>
            <a:r>
              <a:rPr lang="en-US" dirty="0">
                <a:latin typeface="IRANSansXFaNum DemiBold" pitchFamily="2" charset="-78"/>
                <a:cs typeface="IRANSansXFaNum DemiBold" pitchFamily="2" charset="-78"/>
              </a:rPr>
              <a:t>Gini Index</a:t>
            </a:r>
            <a:r>
              <a:rPr lang="fa-IR" dirty="0">
                <a:latin typeface="IRANSansXFaNum DemiBold" pitchFamily="2" charset="-78"/>
                <a:cs typeface="IRANSansXFaNum DemiBold" pitchFamily="2" charset="-78"/>
              </a:rPr>
              <a:t> از تابع هزینه </a:t>
            </a:r>
            <a:r>
              <a:rPr lang="en-US" dirty="0">
                <a:latin typeface="IRANSansXFaNum DemiBold" pitchFamily="2" charset="-78"/>
                <a:cs typeface="IRANSansXFaNum DemiBold" pitchFamily="2" charset="-78"/>
              </a:rPr>
              <a:t>Sum Squared Error</a:t>
            </a:r>
            <a:r>
              <a:rPr lang="fa-IR" dirty="0">
                <a:latin typeface="IRANSansXFaNum DemiBold" pitchFamily="2" charset="-78"/>
                <a:cs typeface="IRANSansXFaNum DemiBold" pitchFamily="2" charset="-78"/>
              </a:rPr>
              <a:t> استفاده می شود.</a:t>
            </a:r>
          </a:p>
          <a:p>
            <a:pPr algn="r" rtl="1"/>
            <a:r>
              <a:rPr lang="fa-IR" dirty="0">
                <a:latin typeface="IRANSansXFaNum DemiBold" pitchFamily="2" charset="-78"/>
                <a:cs typeface="IRANSansXFaNum DemiBold" pitchFamily="2" charset="-78"/>
              </a:rPr>
              <a:t>ویژگی ای که شاخص جینی کمتری داشته باشد نسبت به ویژگی ای که شاخص جینی بیشتری دارد، در ساخت درخت تصمیم ارجحیت دارد و زودتر انتخاب خواهد شد.</a:t>
            </a:r>
          </a:p>
          <a:p>
            <a:pPr algn="r" rtl="1"/>
            <a:r>
              <a:rPr lang="fa-IR" dirty="0">
                <a:latin typeface="IRANSansXFaNum DemiBold" pitchFamily="2" charset="-78"/>
                <a:cs typeface="IRANSansXFaNum DemiBold" pitchFamily="2" charset="-78"/>
              </a:rPr>
              <a:t>فرمول محاسبه </a:t>
            </a:r>
            <a:r>
              <a:rPr lang="en-US" dirty="0">
                <a:latin typeface="IRANSansXFaNum DemiBold" pitchFamily="2" charset="-78"/>
                <a:cs typeface="IRANSansXFaNum DemiBold" pitchFamily="2" charset="-78"/>
              </a:rPr>
              <a:t>Index</a:t>
            </a:r>
            <a:r>
              <a:rPr lang="fa-IR" dirty="0">
                <a:latin typeface="IRANSansXFaNum DemiBold" pitchFamily="2" charset="-78"/>
                <a:cs typeface="IRANSansXFaNum DemiBold" pitchFamily="2" charset="-78"/>
              </a:rPr>
              <a:t> </a:t>
            </a:r>
            <a:r>
              <a:rPr lang="en-US" dirty="0">
                <a:latin typeface="IRANSansXFaNum DemiBold" pitchFamily="2" charset="-78"/>
                <a:cs typeface="IRANSansXFaNum DemiBold" pitchFamily="2" charset="-78"/>
              </a:rPr>
              <a:t>Gini</a:t>
            </a:r>
            <a:r>
              <a:rPr lang="fa-IR" dirty="0">
                <a:latin typeface="IRANSansXFaNum DemiBold" pitchFamily="2" charset="-78"/>
                <a:cs typeface="IRANSansXFaNum DemiBold" pitchFamily="2" charset="-78"/>
              </a:rPr>
              <a:t> به این صورت است:</a:t>
            </a:r>
            <a:endParaRPr lang="en-US"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p:txBody>
      </p:sp>
      <p:pic>
        <p:nvPicPr>
          <p:cNvPr id="7" name="Picture 6">
            <a:extLst>
              <a:ext uri="{FF2B5EF4-FFF2-40B4-BE49-F238E27FC236}">
                <a16:creationId xmlns:a16="http://schemas.microsoft.com/office/drawing/2014/main" id="{E1373530-AA93-5126-2D87-05137A7D6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126" y="5583647"/>
            <a:ext cx="2857500" cy="1000125"/>
          </a:xfrm>
          <a:prstGeom prst="rect">
            <a:avLst/>
          </a:prstGeom>
        </p:spPr>
      </p:pic>
    </p:spTree>
    <p:extLst>
      <p:ext uri="{BB962C8B-B14F-4D97-AF65-F5344CB8AC3E}">
        <p14:creationId xmlns:p14="http://schemas.microsoft.com/office/powerpoint/2010/main" val="683740025"/>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روش </a:t>
            </a:r>
            <a:r>
              <a:rPr lang="en-US" dirty="0">
                <a:latin typeface="IRANSansXFaNum DemiBold" pitchFamily="2" charset="-78"/>
                <a:cs typeface="IRANSansXFaNum DemiBold" pitchFamily="2" charset="-78"/>
              </a:rPr>
              <a:t> Gini Index</a:t>
            </a:r>
            <a:r>
              <a:rPr lang="fa-IR" dirty="0">
                <a:latin typeface="IRANSansXFaNum DemiBold" pitchFamily="2" charset="-78"/>
                <a:cs typeface="IRANSansXFaNum DemiBold" pitchFamily="2" charset="-78"/>
              </a:rPr>
              <a:t>در </a:t>
            </a:r>
            <a:r>
              <a:rPr lang="en-US" dirty="0">
                <a:latin typeface="IRANSansXFaNum DemiBold" pitchFamily="2" charset="-78"/>
                <a:cs typeface="IRANSansXFaNum DemiBold" pitchFamily="2" charset="-78"/>
              </a:rPr>
              <a:t>Decision Tree</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a:xfrm>
            <a:off x="818713" y="2073244"/>
            <a:ext cx="10554574" cy="4852657"/>
          </a:xfrm>
        </p:spPr>
        <p:txBody>
          <a:bodyPr>
            <a:normAutofit/>
          </a:bodyPr>
          <a:lstStyle/>
          <a:p>
            <a:pPr algn="r" rtl="1"/>
            <a:r>
              <a:rPr lang="fa-IR" dirty="0">
                <a:latin typeface="IRANSansXFaNum DemiBold" pitchFamily="2" charset="-78"/>
                <a:cs typeface="IRANSansXFaNum DemiBold" pitchFamily="2" charset="-78"/>
              </a:rPr>
              <a:t>در فرمول </a:t>
            </a:r>
            <a:r>
              <a:rPr lang="en-US" dirty="0">
                <a:latin typeface="IRANSansXFaNum DemiBold" pitchFamily="2" charset="-78"/>
                <a:cs typeface="IRANSansXFaNum DemiBold" pitchFamily="2" charset="-78"/>
              </a:rPr>
              <a:t>Gini</a:t>
            </a:r>
            <a:r>
              <a:rPr lang="fa-IR" dirty="0">
                <a:latin typeface="IRANSansXFaNum DemiBold" pitchFamily="2" charset="-78"/>
                <a:cs typeface="IRANSansXFaNum DemiBold" pitchFamily="2" charset="-78"/>
              </a:rPr>
              <a:t>، اگر همه ی داده ها متعلق به یک کلاس باشند، گفته می شود که داده ها </a:t>
            </a:r>
            <a:r>
              <a:rPr lang="en-US" dirty="0">
                <a:latin typeface="IRANSansXFaNum DemiBold" pitchFamily="2" charset="-78"/>
                <a:cs typeface="IRANSansXFaNum DemiBold" pitchFamily="2" charset="-78"/>
              </a:rPr>
              <a:t>Pure</a:t>
            </a:r>
            <a:r>
              <a:rPr lang="fa-IR" dirty="0">
                <a:latin typeface="IRANSansXFaNum DemiBold" pitchFamily="2" charset="-78"/>
                <a:cs typeface="IRANSansXFaNum DemiBold" pitchFamily="2" charset="-78"/>
              </a:rPr>
              <a:t> هستند.</a:t>
            </a:r>
          </a:p>
          <a:p>
            <a:pPr algn="r" rtl="1"/>
            <a:r>
              <a:rPr lang="fa-IR" dirty="0">
                <a:latin typeface="IRANSansXFaNum DemiBold" pitchFamily="2" charset="-78"/>
                <a:cs typeface="IRANSansXFaNum DemiBold" pitchFamily="2" charset="-78"/>
              </a:rPr>
              <a:t>مقدار </a:t>
            </a:r>
            <a:r>
              <a:rPr lang="en-US" dirty="0">
                <a:latin typeface="IRANSansXFaNum DemiBold" pitchFamily="2" charset="-78"/>
                <a:cs typeface="IRANSansXFaNum DemiBold" pitchFamily="2" charset="-78"/>
              </a:rPr>
              <a:t>Gini</a:t>
            </a:r>
            <a:r>
              <a:rPr lang="fa-IR" dirty="0">
                <a:latin typeface="IRANSansXFaNum DemiBold" pitchFamily="2" charset="-78"/>
                <a:cs typeface="IRANSansXFaNum DemiBold" pitchFamily="2" charset="-78"/>
              </a:rPr>
              <a:t> همواره بین 0 و 1 است. در صورتی که صفر باشد یعنی همگی داده ها متعلق به یک کلاس هستند و اگر 1 باشد یعنی داده ها متعلق به کلاس های مختلف هستند.</a:t>
            </a:r>
          </a:p>
          <a:p>
            <a:pPr algn="r" rtl="1"/>
            <a:r>
              <a:rPr lang="fa-IR" dirty="0">
                <a:latin typeface="IRANSansXFaNum DemiBold" pitchFamily="2" charset="-78"/>
                <a:cs typeface="IRANSansXFaNum DemiBold" pitchFamily="2" charset="-78"/>
              </a:rPr>
              <a:t>همچنین، </a:t>
            </a:r>
            <a:r>
              <a:rPr lang="en-US" dirty="0">
                <a:latin typeface="IRANSansXFaNum DemiBold" pitchFamily="2" charset="-78"/>
                <a:cs typeface="IRANSansXFaNum DemiBold" pitchFamily="2" charset="-78"/>
              </a:rPr>
              <a:t>Pi</a:t>
            </a:r>
            <a:r>
              <a:rPr lang="fa-IR" dirty="0">
                <a:latin typeface="IRANSansXFaNum DemiBold" pitchFamily="2" charset="-78"/>
                <a:cs typeface="IRANSansXFaNum DemiBold" pitchFamily="2" charset="-78"/>
              </a:rPr>
              <a:t> در این فرمول بیانگر احتمال متعلق بودن یک داده به کلاس مورد بررسی است.</a:t>
            </a:r>
          </a:p>
          <a:p>
            <a:pPr algn="r" rtl="1"/>
            <a:r>
              <a:rPr lang="fa-IR" b="1" dirty="0">
                <a:solidFill>
                  <a:schemeClr val="accent1"/>
                </a:solidFill>
                <a:latin typeface="IRANSansXFaNum DemiBold" pitchFamily="2" charset="-78"/>
                <a:cs typeface="IRANSansXFaNum DemiBold" pitchFamily="2" charset="-78"/>
                <a:hlinkClick r:id="rId2">
                  <a:extLst>
                    <a:ext uri="{A12FA001-AC4F-418D-AE19-62706E023703}">
                      <ahyp:hlinkClr xmlns:ahyp="http://schemas.microsoft.com/office/drawing/2018/hyperlinkcolor" val="tx"/>
                    </a:ext>
                  </a:extLst>
                </a:hlinkClick>
              </a:rPr>
              <a:t>در این مقاله </a:t>
            </a:r>
            <a:r>
              <a:rPr lang="fa-IR" dirty="0">
                <a:latin typeface="IRANSansXFaNum DemiBold" pitchFamily="2" charset="-78"/>
                <a:cs typeface="IRANSansXFaNum DemiBold" pitchFamily="2" charset="-78"/>
              </a:rPr>
              <a:t>از وبسایت </a:t>
            </a:r>
            <a:r>
              <a:rPr lang="en-US" dirty="0">
                <a:latin typeface="IRANSansXFaNum DemiBold" pitchFamily="2" charset="-78"/>
                <a:cs typeface="IRANSansXFaNum DemiBold" pitchFamily="2" charset="-78"/>
              </a:rPr>
              <a:t>Medium</a:t>
            </a:r>
            <a:r>
              <a:rPr lang="fa-IR" dirty="0">
                <a:latin typeface="IRANSansXFaNum DemiBold" pitchFamily="2" charset="-78"/>
                <a:cs typeface="IRANSansXFaNum DemiBold" pitchFamily="2" charset="-78"/>
              </a:rPr>
              <a:t> می توانید یک مثال از نحوه ی محاسبه </a:t>
            </a:r>
            <a:r>
              <a:rPr lang="en-US" dirty="0">
                <a:latin typeface="IRANSansXFaNum DemiBold" pitchFamily="2" charset="-78"/>
                <a:cs typeface="IRANSansXFaNum DemiBold" pitchFamily="2" charset="-78"/>
              </a:rPr>
              <a:t>Gini</a:t>
            </a:r>
            <a:r>
              <a:rPr lang="fa-IR" dirty="0">
                <a:latin typeface="IRANSansXFaNum DemiBold" pitchFamily="2" charset="-78"/>
                <a:cs typeface="IRANSansXFaNum DemiBold" pitchFamily="2" charset="-78"/>
              </a:rPr>
              <a:t> را مشاهده کنید</a:t>
            </a:r>
            <a:r>
              <a:rPr lang="en-US" dirty="0">
                <a:latin typeface="IRANSansXFaNum DemiBold" pitchFamily="2" charset="-78"/>
                <a:cs typeface="IRANSansXFaNum DemiBold" pitchFamily="2" charset="-78"/>
              </a:rPr>
              <a:t>.</a:t>
            </a:r>
          </a:p>
        </p:txBody>
      </p:sp>
      <p:pic>
        <p:nvPicPr>
          <p:cNvPr id="7" name="Picture 6">
            <a:extLst>
              <a:ext uri="{FF2B5EF4-FFF2-40B4-BE49-F238E27FC236}">
                <a16:creationId xmlns:a16="http://schemas.microsoft.com/office/drawing/2014/main" id="{E1373530-AA93-5126-2D87-05137A7D6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126" y="5583647"/>
            <a:ext cx="2857500" cy="1000125"/>
          </a:xfrm>
          <a:prstGeom prst="rect">
            <a:avLst/>
          </a:prstGeom>
        </p:spPr>
      </p:pic>
    </p:spTree>
    <p:extLst>
      <p:ext uri="{BB962C8B-B14F-4D97-AF65-F5344CB8AC3E}">
        <p14:creationId xmlns:p14="http://schemas.microsoft.com/office/powerpoint/2010/main" val="30849984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تقسیم باینری بازگشت در </a:t>
            </a:r>
            <a:r>
              <a:rPr lang="en-US" dirty="0">
                <a:latin typeface="IRANSansXFaNum DemiBold" pitchFamily="2" charset="-78"/>
                <a:cs typeface="IRANSansXFaNum DemiBold" pitchFamily="2" charset="-78"/>
              </a:rPr>
              <a:t>Decision Tree</a:t>
            </a:r>
          </a:p>
        </p:txBody>
      </p:sp>
      <p:sp>
        <p:nvSpPr>
          <p:cNvPr id="3" name="Content Placeholder 2">
            <a:extLst>
              <a:ext uri="{FF2B5EF4-FFF2-40B4-BE49-F238E27FC236}">
                <a16:creationId xmlns:a16="http://schemas.microsoft.com/office/drawing/2014/main" id="{ED5E1B93-A582-1D76-D26F-083E4A9455CB}"/>
              </a:ext>
            </a:extLst>
          </p:cNvPr>
          <p:cNvSpPr>
            <a:spLocks noGrp="1"/>
          </p:cNvSpPr>
          <p:nvPr>
            <p:ph idx="1"/>
          </p:nvPr>
        </p:nvSpPr>
        <p:spPr>
          <a:xfrm>
            <a:off x="818712" y="2222287"/>
            <a:ext cx="10554574" cy="3636511"/>
          </a:xfrm>
        </p:spPr>
        <p:txBody>
          <a:bodyPr/>
          <a:lstStyle/>
          <a:p>
            <a:pPr algn="r" rtl="1"/>
            <a:r>
              <a:rPr lang="fa-IR" dirty="0">
                <a:latin typeface="IRANSansXFaNum DemiBold" pitchFamily="2" charset="-78"/>
                <a:cs typeface="IRANSansXFaNum DemiBold" pitchFamily="2" charset="-78"/>
              </a:rPr>
              <a:t>برای تقسیم کردن شاخه ها یا اعمال </a:t>
            </a:r>
            <a:r>
              <a:rPr lang="en-US" dirty="0">
                <a:latin typeface="IRANSansXFaNum DemiBold" pitchFamily="2" charset="-78"/>
                <a:cs typeface="IRANSansXFaNum DemiBold" pitchFamily="2" charset="-78"/>
              </a:rPr>
              <a:t>Splitting</a:t>
            </a:r>
            <a:r>
              <a:rPr lang="fa-IR" dirty="0">
                <a:latin typeface="IRANSansXFaNum DemiBold" pitchFamily="2" charset="-78"/>
                <a:cs typeface="IRANSansXFaNum DemiBold" pitchFamily="2" charset="-78"/>
              </a:rPr>
              <a:t> نیاز به مکانیزمی داریم که با استفاده از تقسیم باینری بازگشت می توان این تقسیم بندی ها را به گونه ای انجام داد که از افزایش ابعاد درخت جلوگیری کرد.</a:t>
            </a:r>
          </a:p>
          <a:p>
            <a:pPr algn="r" rtl="1"/>
            <a:r>
              <a:rPr lang="fa-IR" dirty="0">
                <a:latin typeface="IRANSansXFaNum DemiBold" pitchFamily="2" charset="-78"/>
                <a:cs typeface="IRANSansXFaNum DemiBold" pitchFamily="2" charset="-78"/>
              </a:rPr>
              <a:t>در این روش، در نقاط مختلف تقسیم، یک تابع هزینه بررسی می شود و تقسیم با بهترین مقدار هزینه یا همان کمترین مقدار هزینه انجام می گردد.</a:t>
            </a:r>
          </a:p>
          <a:p>
            <a:pPr algn="r" rtl="1"/>
            <a:r>
              <a:rPr lang="fa-IR" dirty="0">
                <a:latin typeface="IRANSansXFaNum DemiBold" pitchFamily="2" charset="-78"/>
                <a:cs typeface="IRANSansXFaNum DemiBold" pitchFamily="2" charset="-78"/>
              </a:rPr>
              <a:t>در مثال کشتی تایتانیک، در هنگام شروع الگوریتم، تعداد زیادی ویژگی داریم که برای همه ی ویژگی ها مقدار تابع هزینه محاسبه می شود، و سپس ویژگی "جنسیت" که در این مثال کمترین میزان هزینه را دارد انتخاب می شود.</a:t>
            </a:r>
          </a:p>
          <a:p>
            <a:pPr algn="r" rtl="1"/>
            <a:r>
              <a:rPr lang="fa-IR" dirty="0">
                <a:latin typeface="IRANSansXFaNum DemiBold" pitchFamily="2" charset="-78"/>
                <a:cs typeface="IRANSansXFaNum DemiBold" pitchFamily="2" charset="-78"/>
              </a:rPr>
              <a:t>این الگوریتم در واقع یک الگوریتم بازگشتی و از نوع </a:t>
            </a:r>
            <a:r>
              <a:rPr lang="en-US" dirty="0">
                <a:latin typeface="IRANSansXFaNum DemiBold" pitchFamily="2" charset="-78"/>
                <a:cs typeface="IRANSansXFaNum DemiBold" pitchFamily="2" charset="-78"/>
              </a:rPr>
              <a:t>Greedy</a:t>
            </a:r>
            <a:r>
              <a:rPr lang="fa-IR" dirty="0">
                <a:latin typeface="IRANSansXFaNum DemiBold" pitchFamily="2" charset="-78"/>
                <a:cs typeface="IRANSansXFaNum DemiBold" pitchFamily="2" charset="-78"/>
              </a:rPr>
              <a:t> است، چرا که سعی می کند در گره ریشه بهترین ویژگی پیش بینی کننده یا </a:t>
            </a:r>
            <a:r>
              <a:rPr lang="en-US" dirty="0">
                <a:latin typeface="IRANSansXFaNum DemiBold" pitchFamily="2" charset="-78"/>
                <a:cs typeface="IRANSansXFaNum DemiBold" pitchFamily="2" charset="-78"/>
              </a:rPr>
              <a:t>Classifier</a:t>
            </a:r>
            <a:r>
              <a:rPr lang="fa-IR" dirty="0">
                <a:latin typeface="IRANSansXFaNum DemiBold" pitchFamily="2" charset="-78"/>
                <a:cs typeface="IRANSansXFaNum DemiBold" pitchFamily="2" charset="-78"/>
              </a:rPr>
              <a:t> را انتخاب کند.</a:t>
            </a:r>
            <a:endParaRPr lang="en-US" dirty="0">
              <a:latin typeface="IRANSansXFaNum DemiBold" pitchFamily="2" charset="-78"/>
              <a:cs typeface="IRANSansXFaNum DemiBold" pitchFamily="2" charset="-78"/>
            </a:endParaRPr>
          </a:p>
        </p:txBody>
      </p:sp>
    </p:spTree>
    <p:extLst>
      <p:ext uri="{BB962C8B-B14F-4D97-AF65-F5344CB8AC3E}">
        <p14:creationId xmlns:p14="http://schemas.microsoft.com/office/powerpoint/2010/main" val="130752294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هزینه ی تقسیم در </a:t>
            </a:r>
            <a:r>
              <a:rPr lang="en-US" dirty="0">
                <a:latin typeface="IRANSansXFaNum DemiBold" pitchFamily="2" charset="-78"/>
                <a:cs typeface="IRANSansXFaNum DemiBold" pitchFamily="2" charset="-78"/>
              </a:rPr>
              <a:t>Decision Tree</a:t>
            </a:r>
          </a:p>
        </p:txBody>
      </p:sp>
      <p:sp>
        <p:nvSpPr>
          <p:cNvPr id="3" name="Content Placeholder 2">
            <a:extLst>
              <a:ext uri="{FF2B5EF4-FFF2-40B4-BE49-F238E27FC236}">
                <a16:creationId xmlns:a16="http://schemas.microsoft.com/office/drawing/2014/main" id="{ED5E1B93-A582-1D76-D26F-083E4A9455CB}"/>
              </a:ext>
            </a:extLst>
          </p:cNvPr>
          <p:cNvSpPr>
            <a:spLocks noGrp="1"/>
          </p:cNvSpPr>
          <p:nvPr>
            <p:ph idx="1"/>
          </p:nvPr>
        </p:nvSpPr>
        <p:spPr>
          <a:xfrm>
            <a:off x="818712" y="2222287"/>
            <a:ext cx="10554574" cy="3636511"/>
          </a:xfrm>
        </p:spPr>
        <p:txBody>
          <a:bodyPr/>
          <a:lstStyle/>
          <a:p>
            <a:pPr algn="r" rtl="1"/>
            <a:r>
              <a:rPr lang="fa-IR" dirty="0">
                <a:latin typeface="IRANSansXFaNum DemiBold" pitchFamily="2" charset="-78"/>
                <a:cs typeface="IRANSansXFaNum DemiBold" pitchFamily="2" charset="-78"/>
              </a:rPr>
              <a:t>در مسائل </a:t>
            </a:r>
            <a:r>
              <a:rPr lang="en-US" dirty="0">
                <a:latin typeface="IRANSansXFaNum DemiBold" pitchFamily="2" charset="-78"/>
                <a:cs typeface="IRANSansXFaNum DemiBold" pitchFamily="2" charset="-78"/>
              </a:rPr>
              <a:t>Regression</a:t>
            </a:r>
            <a:r>
              <a:rPr lang="fa-IR" dirty="0">
                <a:latin typeface="IRANSansXFaNum DemiBold" pitchFamily="2" charset="-78"/>
                <a:cs typeface="IRANSansXFaNum DemiBold" pitchFamily="2" charset="-78"/>
              </a:rPr>
              <a:t> از فرمول زیر محاسبه می شود:</a:t>
            </a:r>
          </a:p>
          <a:p>
            <a:pPr marL="0" indent="0" algn="l">
              <a:buNone/>
            </a:pPr>
            <a:endParaRPr lang="en-US" dirty="0">
              <a:latin typeface="IRANSansXFaNum DemiBold" pitchFamily="2" charset="-78"/>
              <a:cs typeface="IRANSansXFaNum DemiBold" pitchFamily="2" charset="-78"/>
            </a:endParaRPr>
          </a:p>
          <a:p>
            <a:pPr marL="0" indent="0" algn="l">
              <a:buNone/>
            </a:pPr>
            <a:endParaRPr lang="en-US" dirty="0">
              <a:latin typeface="IRANSansXFaNum DemiBold" pitchFamily="2" charset="-78"/>
              <a:cs typeface="IRANSansXFaNum DemiBold" pitchFamily="2" charset="-78"/>
            </a:endParaRPr>
          </a:p>
          <a:p>
            <a:pPr marL="0" indent="0" algn="l">
              <a:buNone/>
            </a:pPr>
            <a:endParaRPr lang="en-US" dirty="0">
              <a:latin typeface="IRANSansXFaNum DemiBold" pitchFamily="2" charset="-78"/>
              <a:cs typeface="IRANSansXFaNum DemiBold" pitchFamily="2" charset="-78"/>
            </a:endParaRPr>
          </a:p>
          <a:p>
            <a:pPr marL="0" indent="0" algn="l">
              <a:buNone/>
            </a:pPr>
            <a:endParaRPr lang="fa-IR"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در مسائل </a:t>
            </a:r>
            <a:r>
              <a:rPr lang="en-US" dirty="0">
                <a:latin typeface="IRANSansXFaNum DemiBold" pitchFamily="2" charset="-78"/>
                <a:cs typeface="IRANSansXFaNum DemiBold" pitchFamily="2" charset="-78"/>
              </a:rPr>
              <a:t>Classification</a:t>
            </a:r>
            <a:r>
              <a:rPr lang="fa-IR" dirty="0">
                <a:latin typeface="IRANSansXFaNum DemiBold" pitchFamily="2" charset="-78"/>
                <a:cs typeface="IRANSansXFaNum DemiBold" pitchFamily="2" charset="-78"/>
              </a:rPr>
              <a:t> از فرمول زیر محاسبه می شود، که مقادیر بیشتر برای </a:t>
            </a:r>
            <a:r>
              <a:rPr lang="en-US" dirty="0">
                <a:latin typeface="IRANSansXFaNum DemiBold" pitchFamily="2" charset="-78"/>
                <a:cs typeface="IRANSansXFaNum DemiBold" pitchFamily="2" charset="-78"/>
              </a:rPr>
              <a:t>Gini Gain</a:t>
            </a:r>
            <a:r>
              <a:rPr lang="fa-IR" dirty="0">
                <a:latin typeface="IRANSansXFaNum DemiBold" pitchFamily="2" charset="-78"/>
                <a:cs typeface="IRANSansXFaNum DemiBold" pitchFamily="2" charset="-78"/>
              </a:rPr>
              <a:t> به معنای بهتر بودن آن </a:t>
            </a:r>
            <a:r>
              <a:rPr lang="en-US" dirty="0">
                <a:latin typeface="IRANSansXFaNum DemiBold" pitchFamily="2" charset="-78"/>
                <a:cs typeface="IRANSansXFaNum DemiBold" pitchFamily="2" charset="-78"/>
              </a:rPr>
              <a:t>Split</a:t>
            </a:r>
            <a:r>
              <a:rPr lang="fa-IR" dirty="0">
                <a:latin typeface="IRANSansXFaNum DemiBold" pitchFamily="2" charset="-78"/>
                <a:cs typeface="IRANSansXFaNum DemiBold" pitchFamily="2" charset="-78"/>
              </a:rPr>
              <a:t> یا تقسیم هست.</a:t>
            </a:r>
          </a:p>
        </p:txBody>
      </p:sp>
      <p:pic>
        <p:nvPicPr>
          <p:cNvPr id="7" name="Picture 6">
            <a:extLst>
              <a:ext uri="{FF2B5EF4-FFF2-40B4-BE49-F238E27FC236}">
                <a16:creationId xmlns:a16="http://schemas.microsoft.com/office/drawing/2014/main" id="{6F4170A3-44BB-4924-9C68-00A22073D123}"/>
              </a:ext>
            </a:extLst>
          </p:cNvPr>
          <p:cNvPicPr>
            <a:picLocks noChangeAspect="1"/>
          </p:cNvPicPr>
          <p:nvPr/>
        </p:nvPicPr>
        <p:blipFill rotWithShape="1">
          <a:blip r:embed="rId2">
            <a:extLst>
              <a:ext uri="{28A0092B-C50C-407E-A947-70E740481C1C}">
                <a14:useLocalDpi xmlns:a14="http://schemas.microsoft.com/office/drawing/2010/main" val="0"/>
              </a:ext>
            </a:extLst>
          </a:blip>
          <a:srcRect t="73152"/>
          <a:stretch/>
        </p:blipFill>
        <p:spPr>
          <a:xfrm>
            <a:off x="810000" y="3276211"/>
            <a:ext cx="5353797" cy="800543"/>
          </a:xfrm>
          <a:prstGeom prst="rect">
            <a:avLst/>
          </a:prstGeom>
        </p:spPr>
      </p:pic>
      <p:pic>
        <p:nvPicPr>
          <p:cNvPr id="8" name="Picture 7">
            <a:extLst>
              <a:ext uri="{FF2B5EF4-FFF2-40B4-BE49-F238E27FC236}">
                <a16:creationId xmlns:a16="http://schemas.microsoft.com/office/drawing/2014/main" id="{8033F93D-4EF8-F89F-AA7F-A3C987228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5285844"/>
            <a:ext cx="2857500" cy="1000125"/>
          </a:xfrm>
          <a:prstGeom prst="rect">
            <a:avLst/>
          </a:prstGeom>
        </p:spPr>
      </p:pic>
    </p:spTree>
    <p:extLst>
      <p:ext uri="{BB962C8B-B14F-4D97-AF65-F5344CB8AC3E}">
        <p14:creationId xmlns:p14="http://schemas.microsoft.com/office/powerpoint/2010/main" val="224503210"/>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توقف تقسیم در </a:t>
            </a:r>
            <a:r>
              <a:rPr lang="en-US" dirty="0">
                <a:latin typeface="IRANSansXFaNum DemiBold" pitchFamily="2" charset="-78"/>
                <a:cs typeface="IRANSansXFaNum DemiBold" pitchFamily="2" charset="-78"/>
              </a:rPr>
              <a:t>Decision Tree</a:t>
            </a:r>
          </a:p>
        </p:txBody>
      </p:sp>
      <p:sp>
        <p:nvSpPr>
          <p:cNvPr id="3" name="Content Placeholder 2">
            <a:extLst>
              <a:ext uri="{FF2B5EF4-FFF2-40B4-BE49-F238E27FC236}">
                <a16:creationId xmlns:a16="http://schemas.microsoft.com/office/drawing/2014/main" id="{ED5E1B93-A582-1D76-D26F-083E4A9455CB}"/>
              </a:ext>
            </a:extLst>
          </p:cNvPr>
          <p:cNvSpPr>
            <a:spLocks noGrp="1"/>
          </p:cNvSpPr>
          <p:nvPr>
            <p:ph idx="1"/>
          </p:nvPr>
        </p:nvSpPr>
        <p:spPr>
          <a:xfrm>
            <a:off x="818712" y="2222287"/>
            <a:ext cx="10554574" cy="3636511"/>
          </a:xfrm>
        </p:spPr>
        <p:txBody>
          <a:bodyPr/>
          <a:lstStyle/>
          <a:p>
            <a:pPr algn="r" rtl="1"/>
            <a:r>
              <a:rPr lang="fa-IR" dirty="0">
                <a:latin typeface="IRANSansXFaNum DemiBold" pitchFamily="2" charset="-78"/>
                <a:cs typeface="IRANSansXFaNum DemiBold" pitchFamily="2" charset="-78"/>
              </a:rPr>
              <a:t>برای جلوگیری از بزرگ شدن بیش از حد درخت تصمیم و همچنین جلوگیری از مشکل</a:t>
            </a:r>
            <a:r>
              <a:rPr lang="en-US" dirty="0">
                <a:latin typeface="IRANSansXFaNum DemiBold" pitchFamily="2" charset="-78"/>
                <a:cs typeface="IRANSansXFaNum DemiBold" pitchFamily="2" charset="-78"/>
              </a:rPr>
              <a:t> </a:t>
            </a:r>
            <a:r>
              <a:rPr lang="fa-IR" dirty="0">
                <a:latin typeface="IRANSansXFaNum DemiBold" pitchFamily="2" charset="-78"/>
                <a:cs typeface="IRANSansXFaNum DemiBold" pitchFamily="2" charset="-78"/>
              </a:rPr>
              <a:t> </a:t>
            </a:r>
            <a:r>
              <a:rPr lang="en-US" dirty="0">
                <a:latin typeface="IRANSansXFaNum DemiBold" pitchFamily="2" charset="-78"/>
                <a:cs typeface="IRANSansXFaNum DemiBold" pitchFamily="2" charset="-78"/>
              </a:rPr>
              <a:t>Overfitting</a:t>
            </a:r>
            <a:r>
              <a:rPr lang="fa-IR" dirty="0">
                <a:latin typeface="IRANSansXFaNum DemiBold" pitchFamily="2" charset="-78"/>
                <a:cs typeface="IRANSansXFaNum DemiBold" pitchFamily="2" charset="-78"/>
              </a:rPr>
              <a:t> باید زمانی تقسیم کردن درخت را متوقف کرد.</a:t>
            </a:r>
          </a:p>
          <a:p>
            <a:pPr algn="r" rtl="1"/>
            <a:r>
              <a:rPr lang="fa-IR" dirty="0">
                <a:latin typeface="IRANSansXFaNum DemiBold" pitchFamily="2" charset="-78"/>
                <a:cs typeface="IRANSansXFaNum DemiBold" pitchFamily="2" charset="-78"/>
              </a:rPr>
              <a:t>روش اول: با تنظیم حداقل تعداد ورودی های </a:t>
            </a:r>
            <a:r>
              <a:rPr lang="en-US" dirty="0">
                <a:latin typeface="IRANSansXFaNum DemiBold" pitchFamily="2" charset="-78"/>
                <a:cs typeface="IRANSansXFaNum DemiBold" pitchFamily="2" charset="-78"/>
              </a:rPr>
              <a:t>train</a:t>
            </a:r>
            <a:r>
              <a:rPr lang="fa-IR" dirty="0">
                <a:latin typeface="IRANSansXFaNum DemiBold" pitchFamily="2" charset="-78"/>
                <a:cs typeface="IRANSansXFaNum DemiBold" pitchFamily="2" charset="-78"/>
              </a:rPr>
              <a:t> برای استفاده در هر برگ می توان این کار را انجام داد. مثلاً در مورد تایتانیک شرط بگذاریم که فقط می توان 10 مسافر را برای تصمیم گیری در مورد وضعیت زنده یا مرده بودن استفاده کرد و هر برگی که کمتر از 10 مسافر داشته باشد را دیگر ادامه ندهیم.</a:t>
            </a:r>
          </a:p>
          <a:p>
            <a:pPr algn="r" rtl="1"/>
            <a:r>
              <a:rPr lang="fa-IR" dirty="0">
                <a:latin typeface="IRANSansXFaNum DemiBold" pitchFamily="2" charset="-78"/>
                <a:cs typeface="IRANSansXFaNum DemiBold" pitchFamily="2" charset="-78"/>
              </a:rPr>
              <a:t>روش دوم: تعیین حداکثر عمق برای درخت است. حداکثر عمق، اندازه ی طولانی ترین مسیر از ریشه تا برگ است.</a:t>
            </a:r>
          </a:p>
        </p:txBody>
      </p:sp>
    </p:spTree>
    <p:extLst>
      <p:ext uri="{BB962C8B-B14F-4D97-AF65-F5344CB8AC3E}">
        <p14:creationId xmlns:p14="http://schemas.microsoft.com/office/powerpoint/2010/main" val="227999293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هرس کردن </a:t>
            </a:r>
            <a:r>
              <a:rPr lang="en-US" dirty="0">
                <a:latin typeface="IRANSansXFaNum DemiBold" pitchFamily="2" charset="-78"/>
                <a:cs typeface="IRANSansXFaNum DemiBold" pitchFamily="2" charset="-78"/>
              </a:rPr>
              <a:t>Decision Tree</a:t>
            </a:r>
          </a:p>
        </p:txBody>
      </p:sp>
      <p:sp>
        <p:nvSpPr>
          <p:cNvPr id="3" name="Content Placeholder 2">
            <a:extLst>
              <a:ext uri="{FF2B5EF4-FFF2-40B4-BE49-F238E27FC236}">
                <a16:creationId xmlns:a16="http://schemas.microsoft.com/office/drawing/2014/main" id="{ED5E1B93-A582-1D76-D26F-083E4A9455CB}"/>
              </a:ext>
            </a:extLst>
          </p:cNvPr>
          <p:cNvSpPr>
            <a:spLocks noGrp="1"/>
          </p:cNvSpPr>
          <p:nvPr>
            <p:ph idx="1"/>
          </p:nvPr>
        </p:nvSpPr>
        <p:spPr>
          <a:xfrm>
            <a:off x="818712" y="2222287"/>
            <a:ext cx="10554574" cy="3636511"/>
          </a:xfrm>
        </p:spPr>
        <p:txBody>
          <a:bodyPr>
            <a:normAutofit/>
          </a:bodyPr>
          <a:lstStyle/>
          <a:p>
            <a:pPr algn="r" rtl="1"/>
            <a:r>
              <a:rPr lang="fa-IR" dirty="0">
                <a:latin typeface="IRANSansXFaNum DemiBold" pitchFamily="2" charset="-78"/>
                <a:cs typeface="IRANSansXFaNum DemiBold" pitchFamily="2" charset="-78"/>
              </a:rPr>
              <a:t>با هرس کردن می توان کارایی درخت تصمیم را افزایش داد. هرس کردن در واقع همان حذف شاخه هایی است که دارای ویژگی های کم اهمیت تر نسبت به هدف مسئله هستند. با اعمال این مورد، پیچیدگی درخت کاهش می یابد و قدرت و دقت پیش بینی الگوریتم با کاهش میزان </a:t>
            </a:r>
            <a:r>
              <a:rPr lang="en-US" dirty="0">
                <a:latin typeface="IRANSansXFaNum DemiBold" pitchFamily="2" charset="-78"/>
                <a:cs typeface="IRANSansXFaNum DemiBold" pitchFamily="2" charset="-78"/>
              </a:rPr>
              <a:t>Overfitting</a:t>
            </a:r>
            <a:r>
              <a:rPr lang="fa-IR" dirty="0">
                <a:latin typeface="IRANSansXFaNum DemiBold" pitchFamily="2" charset="-78"/>
                <a:cs typeface="IRANSansXFaNum DemiBold" pitchFamily="2" charset="-78"/>
              </a:rPr>
              <a:t> افزایش می یابد. همچنین، هرس کردن را می توان از ریشه و یا برگ ها آغاز کرد.</a:t>
            </a:r>
          </a:p>
          <a:p>
            <a:pPr algn="r" rtl="1"/>
            <a:r>
              <a:rPr lang="fa-IR" dirty="0">
                <a:latin typeface="IRANSansXFaNum DemiBold" pitchFamily="2" charset="-78"/>
                <a:cs typeface="IRANSansXFaNum DemiBold" pitchFamily="2" charset="-78"/>
              </a:rPr>
              <a:t>روش هرس خطای کاهش یافته یا </a:t>
            </a:r>
            <a:r>
              <a:rPr lang="en-US" dirty="0">
                <a:latin typeface="IRANSansXFaNum DemiBold" pitchFamily="2" charset="-78"/>
                <a:cs typeface="IRANSansXFaNum DemiBold" pitchFamily="2" charset="-78"/>
              </a:rPr>
              <a:t>Reduced Error Pruning</a:t>
            </a:r>
            <a:r>
              <a:rPr lang="fa-IR" dirty="0">
                <a:latin typeface="IRANSansXFaNum DemiBold" pitchFamily="2" charset="-78"/>
                <a:cs typeface="IRANSansXFaNum DemiBold" pitchFamily="2" charset="-78"/>
              </a:rPr>
              <a:t>:</a:t>
            </a:r>
            <a:r>
              <a:rPr lang="en-US" dirty="0">
                <a:latin typeface="IRANSansXFaNum DemiBold" pitchFamily="2" charset="-78"/>
                <a:cs typeface="IRANSansXFaNum DemiBold" pitchFamily="2" charset="-78"/>
              </a:rPr>
              <a:t>  </a:t>
            </a:r>
            <a:r>
              <a:rPr lang="fa-IR" dirty="0">
                <a:latin typeface="IRANSansXFaNum DemiBold" pitchFamily="2" charset="-78"/>
                <a:cs typeface="IRANSansXFaNum DemiBold" pitchFamily="2" charset="-78"/>
              </a:rPr>
              <a:t>ساده ترین نوع هرس است که از برگ ها شروع می شود و هر گره با بهترین کلاس را در برگ حذف می کند و این رویکرد تا زمانی که دقت مسئله کم نشود ادامه می یابد.</a:t>
            </a:r>
          </a:p>
          <a:p>
            <a:pPr algn="r" rtl="1"/>
            <a:r>
              <a:rPr lang="fa-IR" dirty="0">
                <a:latin typeface="IRANSansXFaNum DemiBold" pitchFamily="2" charset="-78"/>
                <a:cs typeface="IRANSansXFaNum DemiBold" pitchFamily="2" charset="-78"/>
              </a:rPr>
              <a:t>روش هرس پیچیدگی هزینه یا </a:t>
            </a:r>
            <a:r>
              <a:rPr lang="en-US" dirty="0">
                <a:latin typeface="IRANSansXFaNum DemiBold" pitchFamily="2" charset="-78"/>
                <a:cs typeface="IRANSansXFaNum DemiBold" pitchFamily="2" charset="-78"/>
              </a:rPr>
              <a:t>Cost Complexity Pruning</a:t>
            </a:r>
            <a:r>
              <a:rPr lang="fa-IR" dirty="0">
                <a:latin typeface="IRANSansXFaNum DemiBold" pitchFamily="2" charset="-78"/>
                <a:cs typeface="IRANSansXFaNum DemiBold" pitchFamily="2" charset="-78"/>
              </a:rPr>
              <a:t>: این روش پیچیده تر از روش قبل است. و به کمک یک پارامتر </a:t>
            </a:r>
            <a:r>
              <a:rPr lang="en-US" dirty="0">
                <a:latin typeface="IRANSansXFaNum DemiBold" pitchFamily="2" charset="-78"/>
                <a:cs typeface="IRANSansXFaNum DemiBold" pitchFamily="2" charset="-78"/>
              </a:rPr>
              <a:t>Alpha</a:t>
            </a:r>
            <a:r>
              <a:rPr lang="fa-IR" dirty="0">
                <a:latin typeface="IRANSansXFaNum DemiBold" pitchFamily="2" charset="-78"/>
                <a:cs typeface="IRANSansXFaNum DemiBold" pitchFamily="2" charset="-78"/>
              </a:rPr>
              <a:t> به بررسی چگونگی حذف گره ها بر اساس اندازه ی زیر درخت ها (</a:t>
            </a:r>
            <a:r>
              <a:rPr lang="en-US" dirty="0">
                <a:latin typeface="IRANSansXFaNum DemiBold" pitchFamily="2" charset="-78"/>
                <a:cs typeface="IRANSansXFaNum DemiBold" pitchFamily="2" charset="-78"/>
              </a:rPr>
              <a:t>Sub-Tree</a:t>
            </a:r>
            <a:r>
              <a:rPr lang="fa-IR" dirty="0">
                <a:latin typeface="IRANSansXFaNum DemiBold" pitchFamily="2" charset="-78"/>
                <a:cs typeface="IRANSansXFaNum DemiBold" pitchFamily="2" charset="-78"/>
              </a:rPr>
              <a:t>)</a:t>
            </a:r>
            <a:r>
              <a:rPr lang="en-US" dirty="0">
                <a:latin typeface="IRANSansXFaNum DemiBold" pitchFamily="2" charset="-78"/>
                <a:cs typeface="IRANSansXFaNum DemiBold" pitchFamily="2" charset="-78"/>
              </a:rPr>
              <a:t> </a:t>
            </a:r>
            <a:r>
              <a:rPr lang="fa-IR" dirty="0">
                <a:latin typeface="IRANSansXFaNum DemiBold" pitchFamily="2" charset="-78"/>
                <a:cs typeface="IRANSansXFaNum DemiBold" pitchFamily="2" charset="-78"/>
              </a:rPr>
              <a:t> می پردازد. این روش با عنوان هرس ضعیف ترین پیوند یا </a:t>
            </a:r>
            <a:r>
              <a:rPr lang="en-US" dirty="0">
                <a:latin typeface="IRANSansXFaNum DemiBold" pitchFamily="2" charset="-78"/>
                <a:cs typeface="IRANSansXFaNum DemiBold" pitchFamily="2" charset="-78"/>
              </a:rPr>
              <a:t>Weakest Link Pruning</a:t>
            </a:r>
            <a:r>
              <a:rPr lang="fa-IR" dirty="0">
                <a:latin typeface="IRANSansXFaNum DemiBold" pitchFamily="2" charset="-78"/>
                <a:cs typeface="IRANSansXFaNum DemiBold" pitchFamily="2" charset="-78"/>
              </a:rPr>
              <a:t> هم شناخته می شود.</a:t>
            </a:r>
          </a:p>
        </p:txBody>
      </p:sp>
    </p:spTree>
    <p:extLst>
      <p:ext uri="{BB962C8B-B14F-4D97-AF65-F5344CB8AC3E}">
        <p14:creationId xmlns:p14="http://schemas.microsoft.com/office/powerpoint/2010/main" val="415410556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en-US" dirty="0">
                <a:latin typeface="IRANSansXFaNum DemiBold" pitchFamily="2" charset="-78"/>
                <a:cs typeface="IRANSansXFaNum DemiBold" pitchFamily="2" charset="-78"/>
              </a:rPr>
              <a:t>Decision Tree</a:t>
            </a:r>
            <a:r>
              <a:rPr lang="fa-IR" dirty="0">
                <a:latin typeface="IRANSansXFaNum DemiBold" pitchFamily="2" charset="-78"/>
                <a:cs typeface="IRANSansXFaNum DemiBold" pitchFamily="2" charset="-78"/>
              </a:rPr>
              <a:t> در سای کیت لرن</a:t>
            </a:r>
            <a:endParaRPr lang="en-US" dirty="0">
              <a:latin typeface="IRANSansXFaNum DemiBold" pitchFamily="2" charset="-78"/>
              <a:cs typeface="IRANSansXFaNum DemiBold" pitchFamily="2" charset="-78"/>
            </a:endParaRPr>
          </a:p>
        </p:txBody>
      </p:sp>
      <p:sp>
        <p:nvSpPr>
          <p:cNvPr id="3" name="Content Placeholder 2">
            <a:extLst>
              <a:ext uri="{FF2B5EF4-FFF2-40B4-BE49-F238E27FC236}">
                <a16:creationId xmlns:a16="http://schemas.microsoft.com/office/drawing/2014/main" id="{ED5E1B93-A582-1D76-D26F-083E4A9455CB}"/>
              </a:ext>
            </a:extLst>
          </p:cNvPr>
          <p:cNvSpPr>
            <a:spLocks noGrp="1"/>
          </p:cNvSpPr>
          <p:nvPr>
            <p:ph idx="1"/>
          </p:nvPr>
        </p:nvSpPr>
        <p:spPr>
          <a:xfrm>
            <a:off x="818712" y="2222287"/>
            <a:ext cx="10554574" cy="3636511"/>
          </a:xfrm>
        </p:spPr>
        <p:txBody>
          <a:bodyPr/>
          <a:lstStyle/>
          <a:p>
            <a:pPr algn="r" rtl="1"/>
            <a:r>
              <a:rPr lang="fa-IR" dirty="0">
                <a:latin typeface="IRANSansXFaNum DemiBold" pitchFamily="2" charset="-78"/>
                <a:cs typeface="IRANSansXFaNum DemiBold" pitchFamily="2" charset="-78"/>
              </a:rPr>
              <a:t>در کتابخانه سای کیت لرن از </a:t>
            </a:r>
            <a:r>
              <a:rPr lang="en-US" dirty="0" err="1">
                <a:latin typeface="IRANSansXFaNum DemiBold" pitchFamily="2" charset="-78"/>
                <a:cs typeface="IRANSansXFaNum DemiBold" pitchFamily="2" charset="-78"/>
              </a:rPr>
              <a:t>DecisionTreeClassifier</a:t>
            </a:r>
            <a:r>
              <a:rPr lang="fa-IR" dirty="0">
                <a:latin typeface="IRANSansXFaNum DemiBold" pitchFamily="2" charset="-78"/>
                <a:cs typeface="IRANSansXFaNum DemiBold" pitchFamily="2" charset="-78"/>
              </a:rPr>
              <a:t> برای </a:t>
            </a:r>
            <a:r>
              <a:rPr lang="en-US" dirty="0">
                <a:latin typeface="IRANSansXFaNum DemiBold" pitchFamily="2" charset="-78"/>
                <a:cs typeface="IRANSansXFaNum DemiBold" pitchFamily="2" charset="-78"/>
              </a:rPr>
              <a:t>Classification</a:t>
            </a:r>
            <a:r>
              <a:rPr lang="fa-IR" dirty="0">
                <a:latin typeface="IRANSansXFaNum DemiBold" pitchFamily="2" charset="-78"/>
                <a:cs typeface="IRANSansXFaNum DemiBold" pitchFamily="2" charset="-78"/>
              </a:rPr>
              <a:t> می توان استفاده کرد.</a:t>
            </a:r>
            <a:endParaRPr lang="en-US"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این الگوریتم هم برای مسائل دسته بندی باینری (لیبل خروجی شامل 1 و 1-) و هم برای دسته بندی چند کلاسه (مثلاً لیبل های 1و 2و 3و4) قابل استفاده است.</a:t>
            </a:r>
            <a:endParaRPr lang="en-US" dirty="0">
              <a:latin typeface="IRANSansXFaNum DemiBold" pitchFamily="2" charset="-78"/>
              <a:cs typeface="IRANSansXFaNum DemiBold" pitchFamily="2" charset="-78"/>
            </a:endParaRPr>
          </a:p>
          <a:p>
            <a:pPr algn="r" rtl="1"/>
            <a:endParaRPr lang="en-US"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در کتابخانه سای کیت لرن از </a:t>
            </a:r>
            <a:r>
              <a:rPr lang="en-US" dirty="0" err="1">
                <a:latin typeface="IRANSansXFaNum DemiBold" pitchFamily="2" charset="-78"/>
                <a:cs typeface="IRANSansXFaNum DemiBold" pitchFamily="2" charset="-78"/>
              </a:rPr>
              <a:t>DecisionTreeRegressor</a:t>
            </a:r>
            <a:r>
              <a:rPr lang="fa-IR" dirty="0">
                <a:latin typeface="IRANSansXFaNum DemiBold" pitchFamily="2" charset="-78"/>
                <a:cs typeface="IRANSansXFaNum DemiBold" pitchFamily="2" charset="-78"/>
              </a:rPr>
              <a:t> برای </a:t>
            </a:r>
            <a:r>
              <a:rPr lang="en-US" dirty="0">
                <a:latin typeface="IRANSansXFaNum DemiBold" pitchFamily="2" charset="-78"/>
                <a:cs typeface="IRANSansXFaNum DemiBold" pitchFamily="2" charset="-78"/>
              </a:rPr>
              <a:t>Regression</a:t>
            </a:r>
            <a:r>
              <a:rPr lang="fa-IR" dirty="0">
                <a:latin typeface="IRANSansXFaNum DemiBold" pitchFamily="2" charset="-78"/>
                <a:cs typeface="IRANSansXFaNum DemiBold" pitchFamily="2" charset="-78"/>
              </a:rPr>
              <a:t> می توان استفاده کرد.</a:t>
            </a:r>
            <a:endParaRPr lang="en-US" dirty="0">
              <a:latin typeface="IRANSansXFaNum DemiBold" pitchFamily="2" charset="-78"/>
              <a:cs typeface="IRANSansXFaNum DemiBold" pitchFamily="2" charset="-78"/>
            </a:endParaRPr>
          </a:p>
        </p:txBody>
      </p:sp>
    </p:spTree>
    <p:extLst>
      <p:ext uri="{BB962C8B-B14F-4D97-AF65-F5344CB8AC3E}">
        <p14:creationId xmlns:p14="http://schemas.microsoft.com/office/powerpoint/2010/main" val="282855363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مشکل اساسی </a:t>
            </a:r>
            <a:r>
              <a:rPr lang="en-US" dirty="0">
                <a:latin typeface="IRANSansXFaNum DemiBold" pitchFamily="2" charset="-78"/>
                <a:cs typeface="IRANSansXFaNum DemiBold" pitchFamily="2" charset="-78"/>
              </a:rPr>
              <a:t>Decision Tree</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در </a:t>
            </a:r>
            <a:r>
              <a:rPr lang="en-US" dirty="0">
                <a:latin typeface="IRANSansXFaNum DemiBold" pitchFamily="2" charset="-78"/>
                <a:cs typeface="IRANSansXFaNum DemiBold" pitchFamily="2" charset="-78"/>
              </a:rPr>
              <a:t>Decision Tree</a:t>
            </a:r>
            <a:r>
              <a:rPr lang="fa-IR" dirty="0">
                <a:latin typeface="IRANSansXFaNum DemiBold" pitchFamily="2" charset="-78"/>
                <a:cs typeface="IRANSansXFaNum DemiBold" pitchFamily="2" charset="-78"/>
              </a:rPr>
              <a:t> دقت با هر عمل </a:t>
            </a:r>
            <a:r>
              <a:rPr lang="en-US" dirty="0">
                <a:latin typeface="IRANSansXFaNum DemiBold" pitchFamily="2" charset="-78"/>
                <a:cs typeface="IRANSansXFaNum DemiBold" pitchFamily="2" charset="-78"/>
              </a:rPr>
              <a:t>Split</a:t>
            </a:r>
            <a:r>
              <a:rPr lang="fa-IR" dirty="0">
                <a:latin typeface="IRANSansXFaNum DemiBold" pitchFamily="2" charset="-78"/>
                <a:cs typeface="IRANSansXFaNum DemiBold" pitchFamily="2" charset="-78"/>
              </a:rPr>
              <a:t> افزایش می یابد و با </a:t>
            </a:r>
            <a:r>
              <a:rPr lang="en-US" dirty="0">
                <a:latin typeface="IRANSansXFaNum DemiBold" pitchFamily="2" charset="-78"/>
                <a:cs typeface="IRANSansXFaNum DemiBold" pitchFamily="2" charset="-78"/>
              </a:rPr>
              <a:t>Split</a:t>
            </a:r>
            <a:r>
              <a:rPr lang="fa-IR" dirty="0">
                <a:latin typeface="IRANSansXFaNum DemiBold" pitchFamily="2" charset="-78"/>
                <a:cs typeface="IRANSansXFaNum DemiBold" pitchFamily="2" charset="-78"/>
              </a:rPr>
              <a:t> های بیشتر می توان به دقت بالاتری رسید. حال در هنگام یادگیری امکان دارد که به سادگی، مدل یادگیری ماشین دچار </a:t>
            </a:r>
            <a:r>
              <a:rPr lang="en-US" dirty="0">
                <a:latin typeface="IRANSansXFaNum DemiBold" pitchFamily="2" charset="-78"/>
                <a:cs typeface="IRANSansXFaNum DemiBold" pitchFamily="2" charset="-78"/>
              </a:rPr>
              <a:t>Overfitting</a:t>
            </a:r>
            <a:r>
              <a:rPr lang="fa-IR" dirty="0">
                <a:latin typeface="IRANSansXFaNum DemiBold" pitchFamily="2" charset="-78"/>
                <a:cs typeface="IRANSansXFaNum DemiBold" pitchFamily="2" charset="-78"/>
              </a:rPr>
              <a:t> شود و این موضوع که چه موقع </a:t>
            </a:r>
            <a:r>
              <a:rPr lang="en-US" dirty="0">
                <a:latin typeface="IRANSansXFaNum DemiBold" pitchFamily="2" charset="-78"/>
                <a:cs typeface="IRANSansXFaNum DemiBold" pitchFamily="2" charset="-78"/>
              </a:rPr>
              <a:t>Overfitting</a:t>
            </a:r>
            <a:r>
              <a:rPr lang="fa-IR" dirty="0">
                <a:latin typeface="IRANSansXFaNum DemiBold" pitchFamily="2" charset="-78"/>
                <a:cs typeface="IRANSansXFaNum DemiBold" pitchFamily="2" charset="-78"/>
              </a:rPr>
              <a:t> رخ می دهد به وضوح مشخص نیست. </a:t>
            </a:r>
          </a:p>
          <a:p>
            <a:pPr algn="r" rtl="1"/>
            <a:r>
              <a:rPr lang="fa-IR" dirty="0">
                <a:latin typeface="IRANSansXFaNum DemiBold" pitchFamily="2" charset="-78"/>
                <a:cs typeface="IRANSansXFaNum DemiBold" pitchFamily="2" charset="-78"/>
              </a:rPr>
              <a:t>باید حتماً سعی شود تا از </a:t>
            </a:r>
            <a:r>
              <a:rPr lang="en-US" dirty="0">
                <a:latin typeface="IRANSansXFaNum DemiBold" pitchFamily="2" charset="-78"/>
                <a:cs typeface="IRANSansXFaNum DemiBold" pitchFamily="2" charset="-78"/>
              </a:rPr>
              <a:t>Cross-validation</a:t>
            </a:r>
            <a:r>
              <a:rPr lang="fa-IR" dirty="0">
                <a:latin typeface="IRANSansXFaNum DemiBold" pitchFamily="2" charset="-78"/>
                <a:cs typeface="IRANSansXFaNum DemiBold" pitchFamily="2" charset="-78"/>
              </a:rPr>
              <a:t> جهت جلوگیری از این موضوع استفاده شود. همچنین، تنظیم بهینه هایپر پارامترها می تواند به این موضوع کمک کند.</a:t>
            </a:r>
          </a:p>
          <a:p>
            <a:pPr algn="r" rtl="1"/>
            <a:r>
              <a:rPr lang="fa-IR" dirty="0">
                <a:latin typeface="IRANSansXFaNum DemiBold" pitchFamily="2" charset="-78"/>
                <a:cs typeface="IRANSansXFaNum DemiBold" pitchFamily="2" charset="-78"/>
              </a:rPr>
              <a:t>به دلیل وجود مشکل واریانس، درخت می توان ناپایدار باشد و تغییرات کوچکی در داده ها ممکن است منجر به ایجاد درختی کاملاً متفاوت شود</a:t>
            </a:r>
            <a:r>
              <a:rPr lang="en-US" dirty="0">
                <a:latin typeface="IRANSansXFaNum DemiBold" pitchFamily="2" charset="-78"/>
                <a:cs typeface="IRANSansXFaNum DemiBold" pitchFamily="2" charset="-78"/>
              </a:rPr>
              <a:t>.</a:t>
            </a:r>
          </a:p>
          <a:p>
            <a:pPr algn="r" rtl="1"/>
            <a:r>
              <a:rPr lang="fa-IR" dirty="0">
                <a:latin typeface="IRANSansXFaNum DemiBold" pitchFamily="2" charset="-78"/>
                <a:cs typeface="IRANSansXFaNum DemiBold" pitchFamily="2" charset="-78"/>
              </a:rPr>
              <a:t>با افزایش تعداد ویژگی ها، پیچیدگی درخت افزایش می یابد و بهتر است در مسائل با تعداد ویژگی زیاد، ابتدا ابعاد مسئله را کاهش داد. (برای این کار می توان از الگوریتم </a:t>
            </a:r>
            <a:r>
              <a:rPr lang="en-US" dirty="0">
                <a:latin typeface="IRANSansXFaNum DemiBold" pitchFamily="2" charset="-78"/>
                <a:cs typeface="IRANSansXFaNum DemiBold" pitchFamily="2" charset="-78"/>
              </a:rPr>
              <a:t>PCA</a:t>
            </a:r>
            <a:r>
              <a:rPr lang="fa-IR" dirty="0">
                <a:latin typeface="IRANSansXFaNum DemiBold" pitchFamily="2" charset="-78"/>
                <a:cs typeface="IRANSansXFaNum DemiBold" pitchFamily="2" charset="-78"/>
              </a:rPr>
              <a:t> استفاده کرد.)</a:t>
            </a:r>
            <a:endParaRPr lang="en-US" dirty="0">
              <a:latin typeface="IRANSansXFaNum DemiBold" pitchFamily="2" charset="-78"/>
              <a:cs typeface="IRANSansXFaNum DemiBold" pitchFamily="2" charset="-78"/>
            </a:endParaRPr>
          </a:p>
        </p:txBody>
      </p:sp>
    </p:spTree>
    <p:extLst>
      <p:ext uri="{BB962C8B-B14F-4D97-AF65-F5344CB8AC3E}">
        <p14:creationId xmlns:p14="http://schemas.microsoft.com/office/powerpoint/2010/main" val="341341829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درخت تصمیم یا </a:t>
            </a:r>
            <a:r>
              <a:rPr lang="en-US" dirty="0">
                <a:latin typeface="IRANSansXFaNum DemiBold" pitchFamily="2" charset="-78"/>
                <a:cs typeface="IRANSansXFaNum DemiBold" pitchFamily="2" charset="-78"/>
              </a:rPr>
              <a:t>Decision Tree</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یک مدل یادگیری ماشین است که هم برای عمل </a:t>
            </a:r>
            <a:r>
              <a:rPr lang="en-US" dirty="0">
                <a:latin typeface="IRANSansXFaNum DemiBold" pitchFamily="2" charset="-78"/>
                <a:cs typeface="IRANSansXFaNum DemiBold" pitchFamily="2" charset="-78"/>
              </a:rPr>
              <a:t>Classification</a:t>
            </a:r>
            <a:r>
              <a:rPr lang="fa-IR" dirty="0">
                <a:latin typeface="IRANSansXFaNum DemiBold" pitchFamily="2" charset="-78"/>
                <a:cs typeface="IRANSansXFaNum DemiBold" pitchFamily="2" charset="-78"/>
              </a:rPr>
              <a:t> و هم </a:t>
            </a:r>
            <a:r>
              <a:rPr lang="en-US" dirty="0">
                <a:latin typeface="IRANSansXFaNum DemiBold" pitchFamily="2" charset="-78"/>
                <a:cs typeface="IRANSansXFaNum DemiBold" pitchFamily="2" charset="-78"/>
              </a:rPr>
              <a:t>Regression</a:t>
            </a:r>
            <a:r>
              <a:rPr lang="fa-IR" dirty="0">
                <a:latin typeface="IRANSansXFaNum DemiBold" pitchFamily="2" charset="-78"/>
                <a:cs typeface="IRANSansXFaNum DemiBold" pitchFamily="2" charset="-78"/>
              </a:rPr>
              <a:t> استفاده می شود.</a:t>
            </a:r>
          </a:p>
          <a:p>
            <a:pPr algn="r" rtl="1"/>
            <a:r>
              <a:rPr lang="fa-IR" dirty="0">
                <a:latin typeface="IRANSansXFaNum DemiBold" pitchFamily="2" charset="-78"/>
                <a:cs typeface="IRANSansXFaNum DemiBold" pitchFamily="2" charset="-78"/>
              </a:rPr>
              <a:t>در این روش، فرآیند تصمیم گیری و یادگیری بر روی داده ها، به شکل یک درخت انجام می شود.</a:t>
            </a:r>
          </a:p>
          <a:p>
            <a:pPr algn="r" rtl="1"/>
            <a:r>
              <a:rPr lang="fa-IR" dirty="0">
                <a:latin typeface="IRANSansXFaNum DemiBold" pitchFamily="2" charset="-78"/>
                <a:cs typeface="IRANSansXFaNum DemiBold" pitchFamily="2" charset="-78"/>
              </a:rPr>
              <a:t>این الگوریتم، ویژگی های مجموعه داده مورد نظر را از طریق استفاده از یک </a:t>
            </a:r>
            <a:r>
              <a:rPr lang="en-US" dirty="0">
                <a:latin typeface="IRANSansXFaNum DemiBold" pitchFamily="2" charset="-78"/>
                <a:cs typeface="IRANSansXFaNum DemiBold" pitchFamily="2" charset="-78"/>
              </a:rPr>
              <a:t>Cost function</a:t>
            </a:r>
            <a:r>
              <a:rPr lang="fa-IR" dirty="0">
                <a:latin typeface="IRANSansXFaNum DemiBold" pitchFamily="2" charset="-78"/>
                <a:cs typeface="IRANSansXFaNum DemiBold" pitchFamily="2" charset="-78"/>
              </a:rPr>
              <a:t> تقسیم بندی می کند.</a:t>
            </a:r>
          </a:p>
          <a:p>
            <a:pPr algn="r" rtl="1"/>
            <a:r>
              <a:rPr lang="fa-IR" dirty="0">
                <a:latin typeface="IRANSansXFaNum DemiBold" pitchFamily="2" charset="-78"/>
                <a:cs typeface="IRANSansXFaNum DemiBold" pitchFamily="2" charset="-78"/>
              </a:rPr>
              <a:t>یکی از پارامتر های مهم این الگوریتم، عمق درخت است که با تنظیم مناسب آن می توان از </a:t>
            </a:r>
            <a:r>
              <a:rPr lang="en-US" dirty="0">
                <a:latin typeface="IRANSansXFaNum DemiBold" pitchFamily="2" charset="-78"/>
                <a:cs typeface="IRANSansXFaNum DemiBold" pitchFamily="2" charset="-78"/>
              </a:rPr>
              <a:t>Overfitting</a:t>
            </a:r>
            <a:r>
              <a:rPr lang="fa-IR" dirty="0">
                <a:latin typeface="IRANSansXFaNum DemiBold" pitchFamily="2" charset="-78"/>
                <a:cs typeface="IRANSansXFaNum DemiBold" pitchFamily="2" charset="-78"/>
              </a:rPr>
              <a:t> جلوگیری کرد.</a:t>
            </a:r>
          </a:p>
          <a:p>
            <a:pPr algn="r" rtl="1"/>
            <a:r>
              <a:rPr lang="fa-IR" dirty="0">
                <a:latin typeface="IRANSansXFaNum DemiBold" pitchFamily="2" charset="-78"/>
                <a:cs typeface="IRANSansXFaNum DemiBold" pitchFamily="2" charset="-78"/>
              </a:rPr>
              <a:t>درخت در هنگام یادگیری، رشد کرده و ویژگی های نامرتبط با مسئله را در خود جای می دهد، از این رو طی عملیاتی با عنوان هرس کردن یا </a:t>
            </a:r>
            <a:r>
              <a:rPr lang="en-US" dirty="0">
                <a:latin typeface="IRANSansXFaNum DemiBold" pitchFamily="2" charset="-78"/>
                <a:cs typeface="IRANSansXFaNum DemiBold" pitchFamily="2" charset="-78"/>
              </a:rPr>
              <a:t>Pruning</a:t>
            </a:r>
            <a:r>
              <a:rPr lang="fa-IR" dirty="0">
                <a:latin typeface="IRANSansXFaNum DemiBold" pitchFamily="2" charset="-78"/>
                <a:cs typeface="IRANSansXFaNum DemiBold" pitchFamily="2" charset="-78"/>
              </a:rPr>
              <a:t> سعی می شود تا شاخه های اضافه (تصمیم های نامناسب گرفته شده بر روی داده ها) را ،طی فرآیند بهینه سازی، حذف کند.</a:t>
            </a:r>
            <a:endParaRPr lang="en-US" dirty="0">
              <a:latin typeface="IRANSansXFaNum DemiBold" pitchFamily="2" charset="-78"/>
              <a:cs typeface="IRANSansXFaNum DemiBold" pitchFamily="2" charset="-78"/>
            </a:endParaRPr>
          </a:p>
        </p:txBody>
      </p:sp>
    </p:spTree>
    <p:extLst>
      <p:ext uri="{BB962C8B-B14F-4D97-AF65-F5344CB8AC3E}">
        <p14:creationId xmlns:p14="http://schemas.microsoft.com/office/powerpoint/2010/main" val="2849141442"/>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جنگل تصادفی یا </a:t>
            </a:r>
            <a:r>
              <a:rPr lang="en-US" dirty="0">
                <a:latin typeface="IRANSansXFaNum DemiBold" pitchFamily="2" charset="-78"/>
                <a:cs typeface="IRANSansXFaNum DemiBold" pitchFamily="2" charset="-78"/>
              </a:rPr>
              <a:t>Random Forest</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یک </a:t>
            </a:r>
            <a:r>
              <a:rPr lang="en-US" dirty="0">
                <a:latin typeface="IRANSansXFaNum DemiBold" pitchFamily="2" charset="-78"/>
                <a:cs typeface="IRANSansXFaNum DemiBold" pitchFamily="2" charset="-78"/>
              </a:rPr>
              <a:t>Black-box</a:t>
            </a:r>
            <a:r>
              <a:rPr lang="fa-IR" dirty="0">
                <a:latin typeface="IRANSansXFaNum DemiBold" pitchFamily="2" charset="-78"/>
                <a:cs typeface="IRANSansXFaNum DemiBold" pitchFamily="2" charset="-78"/>
              </a:rPr>
              <a:t> از مجموعه</a:t>
            </a:r>
            <a:r>
              <a:rPr lang="en-US" dirty="0">
                <a:latin typeface="IRANSansXFaNum DemiBold" pitchFamily="2" charset="-78"/>
                <a:cs typeface="IRANSansXFaNum DemiBold" pitchFamily="2" charset="-78"/>
              </a:rPr>
              <a:t> </a:t>
            </a:r>
            <a:r>
              <a:rPr lang="fa-IR" dirty="0">
                <a:latin typeface="IRANSansXFaNum DemiBold" pitchFamily="2" charset="-78"/>
                <a:cs typeface="IRANSansXFaNum DemiBold" pitchFamily="2" charset="-78"/>
              </a:rPr>
              <a:t>ای از </a:t>
            </a:r>
            <a:r>
              <a:rPr lang="en-US" dirty="0">
                <a:latin typeface="IRANSansXFaNum DemiBold" pitchFamily="2" charset="-78"/>
                <a:cs typeface="IRANSansXFaNum DemiBold" pitchFamily="2" charset="-78"/>
              </a:rPr>
              <a:t>Decision Tree</a:t>
            </a:r>
            <a:r>
              <a:rPr lang="fa-IR" dirty="0">
                <a:latin typeface="IRANSansXFaNum DemiBold" pitchFamily="2" charset="-78"/>
                <a:cs typeface="IRANSansXFaNum DemiBold" pitchFamily="2" charset="-78"/>
              </a:rPr>
              <a:t> هاست.</a:t>
            </a:r>
          </a:p>
          <a:p>
            <a:pPr algn="r" rtl="1"/>
            <a:r>
              <a:rPr lang="fa-IR" dirty="0">
                <a:latin typeface="IRANSansXFaNum DemiBold" pitchFamily="2" charset="-78"/>
                <a:cs typeface="IRANSansXFaNum DemiBold" pitchFamily="2" charset="-78"/>
              </a:rPr>
              <a:t>معمولاً نتایج خوبی روی داده ها می دهد. (حتی بدون تنظیم پارامترهای بهینه!)</a:t>
            </a:r>
          </a:p>
          <a:p>
            <a:pPr algn="r" rtl="1"/>
            <a:r>
              <a:rPr lang="fa-IR" dirty="0">
                <a:latin typeface="IRANSansXFaNum DemiBold" pitchFamily="2" charset="-78"/>
                <a:cs typeface="IRANSansXFaNum DemiBold" pitchFamily="2" charset="-78"/>
              </a:rPr>
              <a:t>می توان تعداد جنگل ها (</a:t>
            </a:r>
            <a:r>
              <a:rPr lang="en-US" dirty="0">
                <a:latin typeface="IRANSansXFaNum DemiBold" pitchFamily="2" charset="-78"/>
                <a:cs typeface="IRANSansXFaNum DemiBold" pitchFamily="2" charset="-78"/>
              </a:rPr>
              <a:t>forest</a:t>
            </a:r>
            <a:r>
              <a:rPr lang="fa-IR" dirty="0">
                <a:latin typeface="IRANSansXFaNum DemiBold" pitchFamily="2" charset="-78"/>
                <a:cs typeface="IRANSansXFaNum DemiBold" pitchFamily="2" charset="-78"/>
              </a:rPr>
              <a:t>) ها را تنظیم کرد. (</a:t>
            </a:r>
            <a:r>
              <a:rPr lang="en-US" dirty="0" err="1">
                <a:latin typeface="IRANSansXFaNum DemiBold" pitchFamily="2" charset="-78"/>
                <a:cs typeface="IRANSansXFaNum DemiBold" pitchFamily="2" charset="-78"/>
              </a:rPr>
              <a:t>n_estimators</a:t>
            </a:r>
            <a:r>
              <a:rPr lang="fa-IR" dirty="0">
                <a:latin typeface="IRANSansXFaNum DemiBold" pitchFamily="2" charset="-78"/>
                <a:cs typeface="IRANSansXFaNum DemiBold" pitchFamily="2" charset="-78"/>
              </a:rPr>
              <a:t>)</a:t>
            </a:r>
          </a:p>
          <a:p>
            <a:pPr algn="r" rtl="1"/>
            <a:r>
              <a:rPr lang="fa-IR" dirty="0">
                <a:latin typeface="IRANSansXFaNum DemiBold" pitchFamily="2" charset="-78"/>
                <a:cs typeface="IRANSansXFaNum DemiBold" pitchFamily="2" charset="-78"/>
              </a:rPr>
              <a:t>می توان حداکثر تعداد ویژگی هایی که در ساخت </a:t>
            </a:r>
            <a:r>
              <a:rPr lang="en-US" dirty="0">
                <a:latin typeface="IRANSansXFaNum DemiBold" pitchFamily="2" charset="-78"/>
                <a:cs typeface="IRANSansXFaNum DemiBold" pitchFamily="2" charset="-78"/>
              </a:rPr>
              <a:t>Decision Tree</a:t>
            </a:r>
            <a:r>
              <a:rPr lang="fa-IR" dirty="0">
                <a:latin typeface="IRANSansXFaNum DemiBold" pitchFamily="2" charset="-78"/>
                <a:cs typeface="IRANSansXFaNum DemiBold" pitchFamily="2" charset="-78"/>
              </a:rPr>
              <a:t> ها استفاده می شود را مشخص کرد.</a:t>
            </a:r>
          </a:p>
          <a:p>
            <a:pPr algn="r" rtl="1"/>
            <a:r>
              <a:rPr lang="fa-IR" dirty="0">
                <a:latin typeface="IRANSansXFaNum DemiBold" pitchFamily="2" charset="-78"/>
                <a:cs typeface="IRANSansXFaNum DemiBold" pitchFamily="2" charset="-78"/>
              </a:rPr>
              <a:t>نمی توان نحوه ی عملکرد </a:t>
            </a:r>
            <a:r>
              <a:rPr lang="en-US" dirty="0">
                <a:latin typeface="IRANSansXFaNum DemiBold" pitchFamily="2" charset="-78"/>
                <a:cs typeface="IRANSansXFaNum DemiBold" pitchFamily="2" charset="-78"/>
              </a:rPr>
              <a:t>Random</a:t>
            </a:r>
            <a:r>
              <a:rPr lang="fa-IR" dirty="0">
                <a:latin typeface="IRANSansXFaNum DemiBold" pitchFamily="2" charset="-78"/>
                <a:cs typeface="IRANSansXFaNum DemiBold" pitchFamily="2" charset="-78"/>
              </a:rPr>
              <a:t> این الگوریتم را تغییر داد. همچنین، نمی توان مشخص کرد که کدام ویژگی ها در هر درخت استفاده شود یا اینکه کدام داده ها در کدام درخت ها قرار بگیرد.</a:t>
            </a:r>
          </a:p>
          <a:p>
            <a:pPr algn="r" rtl="1"/>
            <a:r>
              <a:rPr lang="fa-IR" dirty="0">
                <a:latin typeface="IRANSansXFaNum DemiBold" pitchFamily="2" charset="-78"/>
                <a:cs typeface="IRANSansXFaNum DemiBold" pitchFamily="2" charset="-78"/>
              </a:rPr>
              <a:t>در این الگوریتم، با افزایش تعداد درخت ها، دقت افزایش می یابد اما بعد از مدتی میزان دقت ثابت می شود.</a:t>
            </a:r>
          </a:p>
          <a:p>
            <a:pPr algn="r" rtl="1"/>
            <a:r>
              <a:rPr lang="fa-IR" dirty="0">
                <a:latin typeface="IRANSansXFaNum DemiBold" pitchFamily="2" charset="-78"/>
                <a:cs typeface="IRANSansXFaNum DemiBold" pitchFamily="2" charset="-78"/>
              </a:rPr>
              <a:t>بر عکس </a:t>
            </a:r>
            <a:r>
              <a:rPr lang="en-US" dirty="0">
                <a:latin typeface="IRANSansXFaNum DemiBold" pitchFamily="2" charset="-78"/>
                <a:cs typeface="IRANSansXFaNum DemiBold" pitchFamily="2" charset="-78"/>
              </a:rPr>
              <a:t>Decision Tree</a:t>
            </a:r>
            <a:r>
              <a:rPr lang="fa-IR" dirty="0">
                <a:latin typeface="IRANSansXFaNum DemiBold" pitchFamily="2" charset="-78"/>
                <a:cs typeface="IRANSansXFaNum DemiBold" pitchFamily="2" charset="-78"/>
              </a:rPr>
              <a:t>، مدل ایجاد شده مشکل </a:t>
            </a:r>
            <a:r>
              <a:rPr lang="en-US" dirty="0">
                <a:latin typeface="IRANSansXFaNum DemiBold" pitchFamily="2" charset="-78"/>
                <a:cs typeface="IRANSansXFaNum DemiBold" pitchFamily="2" charset="-78"/>
              </a:rPr>
              <a:t>High Bias</a:t>
            </a:r>
            <a:r>
              <a:rPr lang="fa-IR" dirty="0">
                <a:latin typeface="IRANSansXFaNum DemiBold" pitchFamily="2" charset="-78"/>
                <a:cs typeface="IRANSansXFaNum DemiBold" pitchFamily="2" charset="-78"/>
              </a:rPr>
              <a:t> را ندارد و میزان واریانس مدل کم است.</a:t>
            </a:r>
          </a:p>
          <a:p>
            <a:pPr algn="r" rtl="1"/>
            <a:endParaRPr lang="en-US" dirty="0">
              <a:latin typeface="IRANSansXFaNum DemiBold" pitchFamily="2" charset="-78"/>
              <a:cs typeface="IRANSansXFaNum DemiBold" pitchFamily="2" charset="-78"/>
            </a:endParaRPr>
          </a:p>
        </p:txBody>
      </p:sp>
    </p:spTree>
    <p:extLst>
      <p:ext uri="{BB962C8B-B14F-4D97-AF65-F5344CB8AC3E}">
        <p14:creationId xmlns:p14="http://schemas.microsoft.com/office/powerpoint/2010/main" val="200015992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مفهوم </a:t>
            </a:r>
            <a:r>
              <a:rPr lang="en-US" dirty="0">
                <a:latin typeface="IRANSansXFaNum DemiBold" pitchFamily="2" charset="-78"/>
                <a:cs typeface="IRANSansXFaNum DemiBold" pitchFamily="2" charset="-78"/>
              </a:rPr>
              <a:t>Bagging</a:t>
            </a:r>
            <a:r>
              <a:rPr lang="fa-IR" dirty="0">
                <a:latin typeface="IRANSansXFaNum DemiBold" pitchFamily="2" charset="-78"/>
                <a:cs typeface="IRANSansXFaNum DemiBold" pitchFamily="2" charset="-78"/>
              </a:rPr>
              <a:t> و </a:t>
            </a:r>
            <a:r>
              <a:rPr lang="en-US" dirty="0">
                <a:latin typeface="IRANSansXFaNum DemiBold" pitchFamily="2" charset="-78"/>
                <a:cs typeface="IRANSansXFaNum DemiBold" pitchFamily="2" charset="-78"/>
              </a:rPr>
              <a:t>Ensemble</a:t>
            </a:r>
            <a:r>
              <a:rPr lang="fa-IR" dirty="0">
                <a:latin typeface="IRANSansXFaNum DemiBold" pitchFamily="2" charset="-78"/>
                <a:cs typeface="IRANSansXFaNum DemiBold" pitchFamily="2" charset="-78"/>
              </a:rPr>
              <a:t> در </a:t>
            </a:r>
            <a:r>
              <a:rPr lang="en-US" dirty="0">
                <a:latin typeface="IRANSansXFaNum DemiBold" pitchFamily="2" charset="-78"/>
                <a:cs typeface="IRANSansXFaNum DemiBold" pitchFamily="2" charset="-78"/>
              </a:rPr>
              <a:t>Random Forest</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در یادگیری ماشین زمانی که تعدادی مدل یادگیری ماشین را با یکدیگر ترکیب کرده و مدل بهینه جدیدی را بر اساس آن ترکیب بدست آوریم، می گویم که عمل </a:t>
            </a:r>
            <a:r>
              <a:rPr lang="en-US" dirty="0">
                <a:latin typeface="IRANSansXFaNum DemiBold" pitchFamily="2" charset="-78"/>
                <a:cs typeface="IRANSansXFaNum DemiBold" pitchFamily="2" charset="-78"/>
              </a:rPr>
              <a:t>Ensemble</a:t>
            </a:r>
            <a:r>
              <a:rPr lang="fa-IR" dirty="0">
                <a:latin typeface="IRANSansXFaNum DemiBold" pitchFamily="2" charset="-78"/>
                <a:cs typeface="IRANSansXFaNum DemiBold" pitchFamily="2" charset="-78"/>
              </a:rPr>
              <a:t> رخ داده است.</a:t>
            </a:r>
          </a:p>
          <a:p>
            <a:pPr algn="r" rtl="1"/>
            <a:r>
              <a:rPr lang="fa-IR" dirty="0">
                <a:latin typeface="IRANSansXFaNum DemiBold" pitchFamily="2" charset="-78"/>
                <a:cs typeface="IRANSansXFaNum DemiBold" pitchFamily="2" charset="-78"/>
              </a:rPr>
              <a:t>در </a:t>
            </a:r>
            <a:r>
              <a:rPr lang="en-US" dirty="0">
                <a:latin typeface="IRANSansXFaNum DemiBold" pitchFamily="2" charset="-78"/>
                <a:cs typeface="IRANSansXFaNum DemiBold" pitchFamily="2" charset="-78"/>
              </a:rPr>
              <a:t>Random Forest</a:t>
            </a:r>
            <a:r>
              <a:rPr lang="fa-IR" dirty="0">
                <a:latin typeface="IRANSansXFaNum DemiBold" pitchFamily="2" charset="-78"/>
                <a:cs typeface="IRANSansXFaNum DemiBold" pitchFamily="2" charset="-78"/>
              </a:rPr>
              <a:t> در حقیقت شاهد</a:t>
            </a:r>
            <a:r>
              <a:rPr lang="en-US" dirty="0">
                <a:latin typeface="IRANSansXFaNum DemiBold" pitchFamily="2" charset="-78"/>
                <a:cs typeface="IRANSansXFaNum DemiBold" pitchFamily="2" charset="-78"/>
              </a:rPr>
              <a:t> Ensemble </a:t>
            </a:r>
            <a:r>
              <a:rPr lang="fa-IR" dirty="0">
                <a:latin typeface="IRANSansXFaNum DemiBold" pitchFamily="2" charset="-78"/>
                <a:cs typeface="IRANSansXFaNum DemiBold" pitchFamily="2" charset="-78"/>
              </a:rPr>
              <a:t> بر روی </a:t>
            </a:r>
            <a:r>
              <a:rPr lang="en-US" dirty="0">
                <a:latin typeface="IRANSansXFaNum DemiBold" pitchFamily="2" charset="-78"/>
                <a:cs typeface="IRANSansXFaNum DemiBold" pitchFamily="2" charset="-78"/>
              </a:rPr>
              <a:t>Decision Tree</a:t>
            </a:r>
            <a:r>
              <a:rPr lang="fa-IR" dirty="0">
                <a:latin typeface="IRANSansXFaNum DemiBold" pitchFamily="2" charset="-78"/>
                <a:cs typeface="IRANSansXFaNum DemiBold" pitchFamily="2" charset="-78"/>
              </a:rPr>
              <a:t> ها هستیم. در واقع این الگوریتم سعی می کند با ترکیب </a:t>
            </a:r>
            <a:r>
              <a:rPr lang="en-US" dirty="0">
                <a:latin typeface="IRANSansXFaNum DemiBold" pitchFamily="2" charset="-78"/>
                <a:cs typeface="IRANSansXFaNum DemiBold" pitchFamily="2" charset="-78"/>
              </a:rPr>
              <a:t>Decision Tree</a:t>
            </a:r>
            <a:r>
              <a:rPr lang="fa-IR" dirty="0">
                <a:latin typeface="IRANSansXFaNum DemiBold" pitchFamily="2" charset="-78"/>
                <a:cs typeface="IRANSansXFaNum DemiBold" pitchFamily="2" charset="-78"/>
              </a:rPr>
              <a:t> ها یک </a:t>
            </a:r>
            <a:r>
              <a:rPr lang="en-US" dirty="0">
                <a:latin typeface="IRANSansXFaNum DemiBold" pitchFamily="2" charset="-78"/>
                <a:cs typeface="IRANSansXFaNum DemiBold" pitchFamily="2" charset="-78"/>
              </a:rPr>
              <a:t>Random Forest</a:t>
            </a:r>
            <a:r>
              <a:rPr lang="fa-IR" dirty="0">
                <a:latin typeface="IRANSansXFaNum DemiBold" pitchFamily="2" charset="-78"/>
                <a:cs typeface="IRANSansXFaNum DemiBold" pitchFamily="2" charset="-78"/>
              </a:rPr>
              <a:t> بهینه ایجاد کند.</a:t>
            </a:r>
          </a:p>
          <a:p>
            <a:pPr algn="r" rtl="1"/>
            <a:r>
              <a:rPr lang="fa-IR" dirty="0">
                <a:latin typeface="IRANSansXFaNum DemiBold" pitchFamily="2" charset="-78"/>
                <a:cs typeface="IRANSansXFaNum DemiBold" pitchFamily="2" charset="-78"/>
              </a:rPr>
              <a:t>عمل </a:t>
            </a:r>
            <a:r>
              <a:rPr lang="en-US" dirty="0" err="1">
                <a:latin typeface="IRANSansXFaNum DemiBold" pitchFamily="2" charset="-78"/>
                <a:cs typeface="IRANSansXFaNum DemiBold" pitchFamily="2" charset="-78"/>
              </a:rPr>
              <a:t>BAGGing</a:t>
            </a:r>
            <a:r>
              <a:rPr lang="fa-IR" dirty="0">
                <a:latin typeface="IRANSansXFaNum DemiBold" pitchFamily="2" charset="-78"/>
                <a:cs typeface="IRANSansXFaNum DemiBold" pitchFamily="2" charset="-78"/>
              </a:rPr>
              <a:t> یا </a:t>
            </a:r>
            <a:r>
              <a:rPr lang="en-US" dirty="0">
                <a:latin typeface="IRANSansXFaNum DemiBold" pitchFamily="2" charset="-78"/>
                <a:cs typeface="IRANSansXFaNum DemiBold" pitchFamily="2" charset="-78"/>
              </a:rPr>
              <a:t>Bootstrap </a:t>
            </a:r>
            <a:r>
              <a:rPr lang="en-US" dirty="0" err="1">
                <a:latin typeface="IRANSansXFaNum DemiBold" pitchFamily="2" charset="-78"/>
                <a:cs typeface="IRANSansXFaNum DemiBold" pitchFamily="2" charset="-78"/>
              </a:rPr>
              <a:t>AGGrigating</a:t>
            </a:r>
            <a:r>
              <a:rPr lang="fa-IR" dirty="0">
                <a:latin typeface="IRANSansXFaNum DemiBold" pitchFamily="2" charset="-78"/>
                <a:cs typeface="IRANSansXFaNum DemiBold" pitchFamily="2" charset="-78"/>
              </a:rPr>
              <a:t> قسمت اصلی نحوه ی کارکرد </a:t>
            </a:r>
            <a:r>
              <a:rPr lang="en-US" dirty="0">
                <a:latin typeface="IRANSansXFaNum DemiBold" pitchFamily="2" charset="-78"/>
                <a:cs typeface="IRANSansXFaNum DemiBold" pitchFamily="2" charset="-78"/>
              </a:rPr>
              <a:t>Random Forest</a:t>
            </a:r>
            <a:r>
              <a:rPr lang="fa-IR" dirty="0">
                <a:latin typeface="IRANSansXFaNum DemiBold" pitchFamily="2" charset="-78"/>
                <a:cs typeface="IRANSansXFaNum DemiBold" pitchFamily="2" charset="-78"/>
              </a:rPr>
              <a:t> است</a:t>
            </a:r>
            <a:r>
              <a:rPr lang="en-US" dirty="0">
                <a:latin typeface="IRANSansXFaNum DemiBold" pitchFamily="2" charset="-78"/>
                <a:cs typeface="IRANSansXFaNum DemiBold" pitchFamily="2" charset="-78"/>
              </a:rPr>
              <a:t> </a:t>
            </a:r>
            <a:r>
              <a:rPr lang="fa-IR" dirty="0">
                <a:latin typeface="IRANSansXFaNum DemiBold" pitchFamily="2" charset="-78"/>
                <a:cs typeface="IRANSansXFaNum DemiBold" pitchFamily="2" charset="-78"/>
              </a:rPr>
              <a:t> و یک نوع الگوریتم </a:t>
            </a:r>
            <a:r>
              <a:rPr lang="en-US" dirty="0">
                <a:latin typeface="IRANSansXFaNum DemiBold" pitchFamily="2" charset="-78"/>
                <a:cs typeface="IRANSansXFaNum DemiBold" pitchFamily="2" charset="-78"/>
              </a:rPr>
              <a:t>Ensemble</a:t>
            </a:r>
            <a:r>
              <a:rPr lang="fa-IR" dirty="0">
                <a:latin typeface="IRANSansXFaNum DemiBold" pitchFamily="2" charset="-78"/>
                <a:cs typeface="IRANSansXFaNum DemiBold" pitchFamily="2" charset="-78"/>
              </a:rPr>
              <a:t> است. به این صورت که در </a:t>
            </a:r>
            <a:r>
              <a:rPr lang="en-US" dirty="0">
                <a:latin typeface="IRANSansXFaNum DemiBold" pitchFamily="2" charset="-78"/>
                <a:cs typeface="IRANSansXFaNum DemiBold" pitchFamily="2" charset="-78"/>
              </a:rPr>
              <a:t>Random Forest</a:t>
            </a:r>
            <a:r>
              <a:rPr lang="fa-IR" dirty="0">
                <a:latin typeface="IRANSansXFaNum DemiBold" pitchFamily="2" charset="-78"/>
                <a:cs typeface="IRANSansXFaNum DemiBold" pitchFamily="2" charset="-78"/>
              </a:rPr>
              <a:t> داده ها به چندین زیر داده ی کوچکتر و رندوم تقسیم شده (</a:t>
            </a:r>
            <a:r>
              <a:rPr lang="en-US" dirty="0" err="1">
                <a:latin typeface="IRANSansXFaNum DemiBold" pitchFamily="2" charset="-78"/>
                <a:cs typeface="IRANSansXFaNum DemiBold" pitchFamily="2" charset="-78"/>
              </a:rPr>
              <a:t>Bootstraping</a:t>
            </a:r>
            <a:r>
              <a:rPr lang="fa-IR" dirty="0">
                <a:latin typeface="IRANSansXFaNum DemiBold" pitchFamily="2" charset="-78"/>
                <a:cs typeface="IRANSansXFaNum DemiBold" pitchFamily="2" charset="-78"/>
              </a:rPr>
              <a:t>) و بعد از این مرحله، یک </a:t>
            </a:r>
            <a:r>
              <a:rPr lang="en-US" dirty="0">
                <a:latin typeface="IRANSansXFaNum DemiBold" pitchFamily="2" charset="-78"/>
                <a:cs typeface="IRANSansXFaNum DemiBold" pitchFamily="2" charset="-78"/>
              </a:rPr>
              <a:t>Decision Tree</a:t>
            </a:r>
            <a:r>
              <a:rPr lang="fa-IR" dirty="0">
                <a:latin typeface="IRANSansXFaNum DemiBold" pitchFamily="2" charset="-78"/>
                <a:cs typeface="IRANSansXFaNum DemiBold" pitchFamily="2" charset="-78"/>
              </a:rPr>
              <a:t> بر روی هر زیر داده استفاده می شود و در نهایت خروجی همه ی </a:t>
            </a:r>
            <a:r>
              <a:rPr lang="en-US" dirty="0">
                <a:latin typeface="IRANSansXFaNum DemiBold" pitchFamily="2" charset="-78"/>
                <a:cs typeface="IRANSansXFaNum DemiBold" pitchFamily="2" charset="-78"/>
              </a:rPr>
              <a:t>Decision Tree</a:t>
            </a:r>
            <a:r>
              <a:rPr lang="fa-IR" dirty="0">
                <a:latin typeface="IRANSansXFaNum DemiBold" pitchFamily="2" charset="-78"/>
                <a:cs typeface="IRANSansXFaNum DemiBold" pitchFamily="2" charset="-78"/>
              </a:rPr>
              <a:t> ها طی مرحله ی </a:t>
            </a:r>
            <a:r>
              <a:rPr lang="en-US" dirty="0" err="1">
                <a:latin typeface="IRANSansXFaNum DemiBold" pitchFamily="2" charset="-78"/>
                <a:cs typeface="IRANSansXFaNum DemiBold" pitchFamily="2" charset="-78"/>
              </a:rPr>
              <a:t>AGGrigating</a:t>
            </a:r>
            <a:r>
              <a:rPr lang="fa-IR" dirty="0">
                <a:latin typeface="IRANSansXFaNum DemiBold" pitchFamily="2" charset="-78"/>
                <a:cs typeface="IRANSansXFaNum DemiBold" pitchFamily="2" charset="-78"/>
              </a:rPr>
              <a:t> جمع آوری شده و یک خروجی نهایی که در واقع حاصل رای گیری یا </a:t>
            </a:r>
            <a:r>
              <a:rPr lang="en-US" dirty="0">
                <a:latin typeface="IRANSansXFaNum DemiBold" pitchFamily="2" charset="-78"/>
                <a:cs typeface="IRANSansXFaNum DemiBold" pitchFamily="2" charset="-78"/>
              </a:rPr>
              <a:t>Voting</a:t>
            </a:r>
            <a:r>
              <a:rPr lang="fa-IR" dirty="0">
                <a:latin typeface="IRANSansXFaNum DemiBold" pitchFamily="2" charset="-78"/>
                <a:cs typeface="IRANSansXFaNum DemiBold" pitchFamily="2" charset="-78"/>
              </a:rPr>
              <a:t> در این مرحله است، بدست می آید. در شکل صفحه بعد این موضوع به وضوح قابل مشاهده است.</a:t>
            </a:r>
            <a:endParaRPr lang="en-US" dirty="0">
              <a:latin typeface="IRANSansXFaNum DemiBold" pitchFamily="2" charset="-78"/>
              <a:cs typeface="IRANSansXFaNum DemiBold" pitchFamily="2" charset="-78"/>
            </a:endParaRPr>
          </a:p>
        </p:txBody>
      </p:sp>
    </p:spTree>
    <p:extLst>
      <p:ext uri="{BB962C8B-B14F-4D97-AF65-F5344CB8AC3E}">
        <p14:creationId xmlns:p14="http://schemas.microsoft.com/office/powerpoint/2010/main" val="1646147268"/>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جنگل تصادفی یا </a:t>
            </a:r>
            <a:r>
              <a:rPr lang="en-US" dirty="0">
                <a:latin typeface="IRANSansXFaNum DemiBold" pitchFamily="2" charset="-78"/>
                <a:cs typeface="IRANSansXFaNum DemiBold" pitchFamily="2" charset="-78"/>
              </a:rPr>
              <a:t>Random Forest</a:t>
            </a:r>
          </a:p>
        </p:txBody>
      </p:sp>
      <p:pic>
        <p:nvPicPr>
          <p:cNvPr id="11" name="Picture 10">
            <a:extLst>
              <a:ext uri="{FF2B5EF4-FFF2-40B4-BE49-F238E27FC236}">
                <a16:creationId xmlns:a16="http://schemas.microsoft.com/office/drawing/2014/main" id="{A023A0ED-F41C-0E6D-2377-300BB91DE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510" y="2245259"/>
            <a:ext cx="6438978" cy="4362168"/>
          </a:xfrm>
          <a:prstGeom prst="rect">
            <a:avLst/>
          </a:prstGeom>
        </p:spPr>
      </p:pic>
    </p:spTree>
    <p:extLst>
      <p:ext uri="{BB962C8B-B14F-4D97-AF65-F5344CB8AC3E}">
        <p14:creationId xmlns:p14="http://schemas.microsoft.com/office/powerpoint/2010/main" val="38559623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مفهوم </a:t>
            </a:r>
            <a:r>
              <a:rPr lang="en-US" dirty="0">
                <a:latin typeface="IRANSansXFaNum DemiBold" pitchFamily="2" charset="-78"/>
                <a:cs typeface="IRANSansXFaNum DemiBold" pitchFamily="2" charset="-78"/>
              </a:rPr>
              <a:t>Bagging</a:t>
            </a:r>
            <a:r>
              <a:rPr lang="fa-IR" dirty="0">
                <a:latin typeface="IRANSansXFaNum DemiBold" pitchFamily="2" charset="-78"/>
                <a:cs typeface="IRANSansXFaNum DemiBold" pitchFamily="2" charset="-78"/>
              </a:rPr>
              <a:t> و </a:t>
            </a:r>
            <a:r>
              <a:rPr lang="en-US" dirty="0">
                <a:latin typeface="IRANSansXFaNum DemiBold" pitchFamily="2" charset="-78"/>
                <a:cs typeface="IRANSansXFaNum DemiBold" pitchFamily="2" charset="-78"/>
              </a:rPr>
              <a:t>Ensemble</a:t>
            </a:r>
            <a:r>
              <a:rPr lang="fa-IR" dirty="0">
                <a:latin typeface="IRANSansXFaNum DemiBold" pitchFamily="2" charset="-78"/>
                <a:cs typeface="IRANSansXFaNum DemiBold" pitchFamily="2" charset="-78"/>
              </a:rPr>
              <a:t> در </a:t>
            </a:r>
            <a:r>
              <a:rPr lang="en-US" dirty="0">
                <a:latin typeface="IRANSansXFaNum DemiBold" pitchFamily="2" charset="-78"/>
                <a:cs typeface="IRANSansXFaNum DemiBold" pitchFamily="2" charset="-78"/>
              </a:rPr>
              <a:t>Random Forest</a:t>
            </a:r>
          </a:p>
        </p:txBody>
      </p:sp>
      <p:pic>
        <p:nvPicPr>
          <p:cNvPr id="7" name="Content Placeholder 6">
            <a:extLst>
              <a:ext uri="{FF2B5EF4-FFF2-40B4-BE49-F238E27FC236}">
                <a16:creationId xmlns:a16="http://schemas.microsoft.com/office/drawing/2014/main" id="{A767F240-2258-FF79-DF01-4FBB964EEC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6129" y="2138619"/>
            <a:ext cx="6359742" cy="4272193"/>
          </a:xfrm>
        </p:spPr>
      </p:pic>
    </p:spTree>
    <p:extLst>
      <p:ext uri="{BB962C8B-B14F-4D97-AF65-F5344CB8AC3E}">
        <p14:creationId xmlns:p14="http://schemas.microsoft.com/office/powerpoint/2010/main" val="636040476"/>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چه موقع </a:t>
            </a:r>
            <a:r>
              <a:rPr lang="en-US" dirty="0">
                <a:latin typeface="IRANSansXFaNum DemiBold" pitchFamily="2" charset="-78"/>
                <a:cs typeface="IRANSansXFaNum DemiBold" pitchFamily="2" charset="-78"/>
              </a:rPr>
              <a:t>Decision Tree</a:t>
            </a:r>
            <a:r>
              <a:rPr lang="fa-IR" dirty="0">
                <a:latin typeface="IRANSansXFaNum DemiBold" pitchFamily="2" charset="-78"/>
                <a:cs typeface="IRANSansXFaNum DemiBold" pitchFamily="2" charset="-78"/>
              </a:rPr>
              <a:t> استفاده می شود؟</a:t>
            </a:r>
            <a:endParaRPr lang="en-US" dirty="0">
              <a:latin typeface="IRANSansXFaNum DemiBold" pitchFamily="2" charset="-78"/>
              <a:cs typeface="IRANSansXFaNum DemiBold" pitchFamily="2" charset="-78"/>
            </a:endParaRP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برای مدل های ساده و قابل توصیف</a:t>
            </a:r>
          </a:p>
          <a:p>
            <a:pPr algn="r" rtl="1"/>
            <a:r>
              <a:rPr lang="fa-IR" dirty="0">
                <a:latin typeface="IRANSansXFaNum DemiBold" pitchFamily="2" charset="-78"/>
                <a:cs typeface="IRANSansXFaNum DemiBold" pitchFamily="2" charset="-78"/>
              </a:rPr>
              <a:t>برای مدلی بدون پارامتر</a:t>
            </a:r>
          </a:p>
          <a:p>
            <a:pPr algn="r" rtl="1"/>
            <a:r>
              <a:rPr lang="fa-IR" dirty="0">
                <a:latin typeface="IRANSansXFaNum DemiBold" pitchFamily="2" charset="-78"/>
                <a:cs typeface="IRANSansXFaNum DemiBold" pitchFamily="2" charset="-78"/>
              </a:rPr>
              <a:t>زمانی که نگران انتخاب ویژگی ها یا </a:t>
            </a:r>
            <a:r>
              <a:rPr lang="en-US" dirty="0">
                <a:latin typeface="IRANSansXFaNum DemiBold" pitchFamily="2" charset="-78"/>
                <a:cs typeface="IRANSansXFaNum DemiBold" pitchFamily="2" charset="-78"/>
              </a:rPr>
              <a:t>Regularization</a:t>
            </a:r>
            <a:r>
              <a:rPr lang="fa-IR" dirty="0">
                <a:latin typeface="IRANSansXFaNum DemiBold" pitchFamily="2" charset="-78"/>
                <a:cs typeface="IRANSansXFaNum DemiBold" pitchFamily="2" charset="-78"/>
              </a:rPr>
              <a:t> و مشکل </a:t>
            </a:r>
            <a:r>
              <a:rPr lang="en-US" dirty="0">
                <a:latin typeface="IRANSansXFaNum DemiBold" pitchFamily="2" charset="-78"/>
                <a:cs typeface="IRANSansXFaNum DemiBold" pitchFamily="2" charset="-78"/>
              </a:rPr>
              <a:t>Multi-collinearity</a:t>
            </a:r>
            <a:r>
              <a:rPr lang="fa-IR" dirty="0">
                <a:latin typeface="IRANSansXFaNum DemiBold" pitchFamily="2" charset="-78"/>
                <a:cs typeface="IRANSansXFaNum DemiBold" pitchFamily="2" charset="-78"/>
              </a:rPr>
              <a:t> نیستیم</a:t>
            </a:r>
          </a:p>
          <a:p>
            <a:pPr algn="r" rtl="1"/>
            <a:r>
              <a:rPr lang="fa-IR" dirty="0">
                <a:latin typeface="IRANSansXFaNum DemiBold" pitchFamily="2" charset="-78"/>
                <a:cs typeface="IRANSansXFaNum DemiBold" pitchFamily="2" charset="-78"/>
              </a:rPr>
              <a:t>زمانی که </a:t>
            </a:r>
            <a:r>
              <a:rPr lang="en-US" dirty="0">
                <a:latin typeface="IRANSansXFaNum DemiBold" pitchFamily="2" charset="-78"/>
                <a:cs typeface="IRANSansXFaNum DemiBold" pitchFamily="2" charset="-78"/>
              </a:rPr>
              <a:t>Overfitting </a:t>
            </a:r>
            <a:r>
              <a:rPr lang="fa-IR" dirty="0">
                <a:latin typeface="IRANSansXFaNum DemiBold" pitchFamily="2" charset="-78"/>
                <a:cs typeface="IRANSansXFaNum DemiBold" pitchFamily="2" charset="-78"/>
              </a:rPr>
              <a:t> برایمان زیاد مهم نباشد!</a:t>
            </a:r>
          </a:p>
        </p:txBody>
      </p:sp>
    </p:spTree>
    <p:extLst>
      <p:ext uri="{BB962C8B-B14F-4D97-AF65-F5344CB8AC3E}">
        <p14:creationId xmlns:p14="http://schemas.microsoft.com/office/powerpoint/2010/main" val="16498650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چه موقع </a:t>
            </a:r>
            <a:r>
              <a:rPr lang="en-US" dirty="0">
                <a:latin typeface="IRANSansXFaNum DemiBold" pitchFamily="2" charset="-78"/>
                <a:cs typeface="IRANSansXFaNum DemiBold" pitchFamily="2" charset="-78"/>
              </a:rPr>
              <a:t>Random Forest</a:t>
            </a:r>
            <a:r>
              <a:rPr lang="fa-IR" dirty="0">
                <a:latin typeface="IRANSansXFaNum DemiBold" pitchFamily="2" charset="-78"/>
                <a:cs typeface="IRANSansXFaNum DemiBold" pitchFamily="2" charset="-78"/>
              </a:rPr>
              <a:t> استفاده می شود؟</a:t>
            </a:r>
            <a:endParaRPr lang="en-US" dirty="0">
              <a:latin typeface="IRANSansXFaNum DemiBold" pitchFamily="2" charset="-78"/>
              <a:cs typeface="IRANSansXFaNum DemiBold" pitchFamily="2" charset="-78"/>
            </a:endParaRP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وقتی دقت بالاتری می خواهیم (و البته راحتی توصیف و بررسی مدل برایمان اهمیت ندارد.)</a:t>
            </a:r>
          </a:p>
          <a:p>
            <a:pPr algn="r" rtl="1"/>
            <a:r>
              <a:rPr lang="fa-IR" dirty="0">
                <a:latin typeface="IRANSansXFaNum DemiBold" pitchFamily="2" charset="-78"/>
                <a:cs typeface="IRANSansXFaNum DemiBold" pitchFamily="2" charset="-78"/>
              </a:rPr>
              <a:t>زمانی که به دنبال کاهش واریانس (حل مشکل </a:t>
            </a:r>
            <a:r>
              <a:rPr lang="en-US" dirty="0">
                <a:latin typeface="IRANSansXFaNum DemiBold" pitchFamily="2" charset="-78"/>
                <a:cs typeface="IRANSansXFaNum DemiBold" pitchFamily="2" charset="-78"/>
              </a:rPr>
              <a:t>Overfitting</a:t>
            </a:r>
            <a:r>
              <a:rPr lang="fa-IR" dirty="0">
                <a:latin typeface="IRANSansXFaNum DemiBold" pitchFamily="2" charset="-78"/>
                <a:cs typeface="IRANSansXFaNum DemiBold" pitchFamily="2" charset="-78"/>
              </a:rPr>
              <a:t>) هستیم. لازم به ذکر است، که این مدل برای داده های جدید که تفاوت های غیرقابل منتظره ای با مقادیر داخل </a:t>
            </a:r>
            <a:r>
              <a:rPr lang="en-US" dirty="0">
                <a:latin typeface="IRANSansXFaNum DemiBold" pitchFamily="2" charset="-78"/>
                <a:cs typeface="IRANSansXFaNum DemiBold" pitchFamily="2" charset="-78"/>
              </a:rPr>
              <a:t>train</a:t>
            </a:r>
            <a:r>
              <a:rPr lang="fa-IR" dirty="0">
                <a:latin typeface="IRANSansXFaNum DemiBold" pitchFamily="2" charset="-78"/>
                <a:cs typeface="IRANSansXFaNum DemiBold" pitchFamily="2" charset="-78"/>
              </a:rPr>
              <a:t> دارند بهتر از </a:t>
            </a:r>
            <a:r>
              <a:rPr lang="en-US" dirty="0">
                <a:latin typeface="IRANSansXFaNum DemiBold" pitchFamily="2" charset="-78"/>
                <a:cs typeface="IRANSansXFaNum DemiBold" pitchFamily="2" charset="-78"/>
              </a:rPr>
              <a:t>Decision Tree</a:t>
            </a:r>
            <a:r>
              <a:rPr lang="fa-IR" dirty="0">
                <a:latin typeface="IRANSansXFaNum DemiBold" pitchFamily="2" charset="-78"/>
                <a:cs typeface="IRANSansXFaNum DemiBold" pitchFamily="2" charset="-78"/>
              </a:rPr>
              <a:t> عمل می کند. (میزان دقت الگوریتم بر روی داده های </a:t>
            </a:r>
            <a:r>
              <a:rPr lang="en-US" dirty="0">
                <a:latin typeface="IRANSansXFaNum DemiBold" pitchFamily="2" charset="-78"/>
                <a:cs typeface="IRANSansXFaNum DemiBold" pitchFamily="2" charset="-78"/>
              </a:rPr>
              <a:t>Unexpected</a:t>
            </a:r>
            <a:r>
              <a:rPr lang="fa-IR" dirty="0">
                <a:latin typeface="IRANSansXFaNum DemiBold" pitchFamily="2" charset="-78"/>
                <a:cs typeface="IRANSansXFaNum DemiBold" pitchFamily="2" charset="-78"/>
              </a:rPr>
              <a:t> بهتر از </a:t>
            </a:r>
            <a:r>
              <a:rPr lang="en-US" dirty="0">
                <a:latin typeface="IRANSansXFaNum DemiBold" pitchFamily="2" charset="-78"/>
                <a:cs typeface="IRANSansXFaNum DemiBold" pitchFamily="2" charset="-78"/>
              </a:rPr>
              <a:t>Decision Tree</a:t>
            </a:r>
            <a:r>
              <a:rPr lang="fa-IR" dirty="0">
                <a:latin typeface="IRANSansXFaNum DemiBold" pitchFamily="2" charset="-78"/>
                <a:cs typeface="IRANSansXFaNum DemiBold" pitchFamily="2" charset="-78"/>
              </a:rPr>
              <a:t> است.)</a:t>
            </a:r>
          </a:p>
          <a:p>
            <a:pPr algn="r" rtl="1"/>
            <a:r>
              <a:rPr lang="fa-IR" dirty="0">
                <a:latin typeface="IRANSansXFaNum DemiBold" pitchFamily="2" charset="-78"/>
                <a:cs typeface="IRANSansXFaNum DemiBold" pitchFamily="2" charset="-78"/>
              </a:rPr>
              <a:t>محدودیت اصلی این الگوریتم این است که در صورت وجود داده های بسیار زیاد و همچنین درخت ها با تعداد بالا و یا عمق زیاد، الگوریتم بسیار کند اجرا می شود که برای حل برخی مسائل دنیای واقعی، استفاده از این الگوریتم را تقریباً غیر ممکن می کند.</a:t>
            </a:r>
          </a:p>
        </p:txBody>
      </p:sp>
    </p:spTree>
    <p:extLst>
      <p:ext uri="{BB962C8B-B14F-4D97-AF65-F5344CB8AC3E}">
        <p14:creationId xmlns:p14="http://schemas.microsoft.com/office/powerpoint/2010/main" val="4196424559"/>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5DBC19-45C8-87F4-B84B-FFE2FB1E08AD}"/>
              </a:ext>
            </a:extLst>
          </p:cNvPr>
          <p:cNvSpPr txBox="1">
            <a:spLocks/>
          </p:cNvSpPr>
          <p:nvPr/>
        </p:nvSpPr>
        <p:spPr>
          <a:xfrm>
            <a:off x="962400" y="5995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a:latin typeface="IRANSansXFaNum DemiBold" pitchFamily="2" charset="-78"/>
                <a:cs typeface="IRANSansXFaNum DemiBold" pitchFamily="2" charset="-78"/>
              </a:rPr>
              <a:t>منابع تکمیلی</a:t>
            </a:r>
            <a:endParaRPr lang="en-US" dirty="0">
              <a:latin typeface="IRANSansXFaNum DemiBold" pitchFamily="2" charset="-78"/>
              <a:cs typeface="IRANSansXFaNum DemiBold" pitchFamily="2" charset="-78"/>
            </a:endParaRPr>
          </a:p>
        </p:txBody>
      </p:sp>
      <p:sp>
        <p:nvSpPr>
          <p:cNvPr id="5" name="TextBox 4">
            <a:extLst>
              <a:ext uri="{FF2B5EF4-FFF2-40B4-BE49-F238E27FC236}">
                <a16:creationId xmlns:a16="http://schemas.microsoft.com/office/drawing/2014/main" id="{A74C91A2-D114-379D-3987-4A5B4EC7FD1C}"/>
              </a:ext>
            </a:extLst>
          </p:cNvPr>
          <p:cNvSpPr txBox="1"/>
          <p:nvPr/>
        </p:nvSpPr>
        <p:spPr>
          <a:xfrm>
            <a:off x="398352" y="2121266"/>
            <a:ext cx="10983645" cy="4493538"/>
          </a:xfrm>
          <a:prstGeom prst="rect">
            <a:avLst/>
          </a:prstGeom>
          <a:noFill/>
        </p:spPr>
        <p:txBody>
          <a:bodyPr wrap="square">
            <a:spAutoFit/>
          </a:bodyPr>
          <a:lstStyle/>
          <a:p>
            <a:r>
              <a:rPr lang="en-US" sz="2200" dirty="0">
                <a:solidFill>
                  <a:schemeClr val="accent1"/>
                </a:solidFill>
              </a:rPr>
              <a:t>https://machinelearningmastery.com/classification-and-regression-trees-for-machine-learning/ </a:t>
            </a:r>
          </a:p>
          <a:p>
            <a:r>
              <a:rPr lang="en-US" sz="2200" dirty="0">
                <a:solidFill>
                  <a:schemeClr val="accent1"/>
                </a:solidFill>
              </a:rPr>
              <a:t>https://www.kaggle.com/code/prashant111/bagging-vs-boosting</a:t>
            </a:r>
          </a:p>
          <a:p>
            <a:r>
              <a:rPr lang="en-US" sz="2200" dirty="0">
                <a:solidFill>
                  <a:schemeClr val="accent1"/>
                </a:solidFill>
              </a:rPr>
              <a:t>https://www.upgrad.com/blog/random-forest-vs-decision-tree/#:~:text=A%20decision%20tree%20combines%20some,forest%20model%20needs%20rigorous%20training.</a:t>
            </a:r>
            <a:endParaRPr lang="fa-IR" sz="2200" dirty="0">
              <a:solidFill>
                <a:schemeClr val="accent1"/>
              </a:solidFill>
            </a:endParaRPr>
          </a:p>
          <a:p>
            <a:r>
              <a:rPr lang="en-US" sz="2200" dirty="0">
                <a:solidFill>
                  <a:schemeClr val="accent1"/>
                </a:solidFill>
              </a:rPr>
              <a:t>https://mlu-explain.github.io/random-forest/</a:t>
            </a:r>
            <a:endParaRPr lang="fa-IR" sz="2200" dirty="0">
              <a:solidFill>
                <a:schemeClr val="accent1"/>
              </a:solidFill>
            </a:endParaRPr>
          </a:p>
          <a:p>
            <a:r>
              <a:rPr lang="en-US" sz="2200" dirty="0">
                <a:solidFill>
                  <a:schemeClr val="accent1"/>
                </a:solidFill>
              </a:rPr>
              <a:t>https://towardsdatascience.com/ensemble-methods-in-machine-learning-what-are-they-and-why-use-them-68ec3f9fef5f</a:t>
            </a:r>
            <a:endParaRPr lang="fa-IR" sz="2200" dirty="0">
              <a:solidFill>
                <a:schemeClr val="accent1"/>
              </a:solidFill>
            </a:endParaRPr>
          </a:p>
          <a:p>
            <a:r>
              <a:rPr lang="en-US" sz="2200" dirty="0">
                <a:solidFill>
                  <a:schemeClr val="accent1"/>
                </a:solidFill>
              </a:rPr>
              <a:t>https://machinelearningmastery.com/bagging-and-random-forest-for-imbalanced-classification/#:~:text=Bagging%20is%20an%20ensemble%20algorithm,used%20in%20each%20data%20sample.</a:t>
            </a:r>
          </a:p>
        </p:txBody>
      </p:sp>
    </p:spTree>
    <p:extLst>
      <p:ext uri="{BB962C8B-B14F-4D97-AF65-F5344CB8AC3E}">
        <p14:creationId xmlns:p14="http://schemas.microsoft.com/office/powerpoint/2010/main" val="2024167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a:r>
              <a:rPr lang="fa-IR" dirty="0">
                <a:latin typeface="IRANSansXFaNum DemiBold" pitchFamily="2" charset="-78"/>
                <a:cs typeface="IRANSansXFaNum DemiBold" pitchFamily="2" charset="-78"/>
              </a:rPr>
              <a:t>پایان</a:t>
            </a:r>
            <a:endParaRPr lang="en-US" dirty="0">
              <a:latin typeface="IRANSansXFaNum DemiBold" pitchFamily="2" charset="-78"/>
              <a:cs typeface="IRANSansXFaNum DemiBold" pitchFamily="2" charset="-78"/>
            </a:endParaRP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marL="0" indent="0" algn="r">
              <a:buNone/>
            </a:pPr>
            <a:r>
              <a:rPr lang="fa-IR" dirty="0">
                <a:latin typeface="IRANSansXFaNum DemiBold" pitchFamily="2" charset="-78"/>
                <a:cs typeface="IRANSansXFaNum DemiBold" pitchFamily="2" charset="-78"/>
              </a:rPr>
              <a:t>با تشکر از توجه تان، اوقات خوشی را برایتان آرزومندم.</a:t>
            </a:r>
          </a:p>
        </p:txBody>
      </p:sp>
    </p:spTree>
    <p:extLst>
      <p:ext uri="{BB962C8B-B14F-4D97-AF65-F5344CB8AC3E}">
        <p14:creationId xmlns:p14="http://schemas.microsoft.com/office/powerpoint/2010/main" val="276548698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ساختار کلی </a:t>
            </a:r>
            <a:r>
              <a:rPr lang="en-US" dirty="0">
                <a:latin typeface="IRANSansXFaNum DemiBold" pitchFamily="2" charset="-78"/>
                <a:cs typeface="IRANSansXFaNum DemiBold" pitchFamily="2" charset="-78"/>
              </a:rPr>
              <a:t>Decision Tree</a:t>
            </a:r>
          </a:p>
        </p:txBody>
      </p:sp>
      <p:pic>
        <p:nvPicPr>
          <p:cNvPr id="7" name="Content Placeholder 6">
            <a:extLst>
              <a:ext uri="{FF2B5EF4-FFF2-40B4-BE49-F238E27FC236}">
                <a16:creationId xmlns:a16="http://schemas.microsoft.com/office/drawing/2014/main" id="{753AF160-1E99-1A2A-117B-54F456E131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004" y="2335103"/>
            <a:ext cx="6665991" cy="4166244"/>
          </a:xfrm>
        </p:spPr>
      </p:pic>
      <p:sp>
        <p:nvSpPr>
          <p:cNvPr id="9" name="TextBox 8">
            <a:extLst>
              <a:ext uri="{FF2B5EF4-FFF2-40B4-BE49-F238E27FC236}">
                <a16:creationId xmlns:a16="http://schemas.microsoft.com/office/drawing/2014/main" id="{9C8B2C35-815D-14A6-1764-AAF718997C73}"/>
              </a:ext>
            </a:extLst>
          </p:cNvPr>
          <p:cNvSpPr txBox="1"/>
          <p:nvPr/>
        </p:nvSpPr>
        <p:spPr>
          <a:xfrm>
            <a:off x="5033727" y="2307944"/>
            <a:ext cx="1351982" cy="369332"/>
          </a:xfrm>
          <a:prstGeom prst="rect">
            <a:avLst/>
          </a:prstGeom>
          <a:noFill/>
        </p:spPr>
        <p:txBody>
          <a:bodyPr wrap="square">
            <a:spAutoFit/>
          </a:bodyPr>
          <a:lstStyle/>
          <a:p>
            <a:r>
              <a:rPr lang="en-US" dirty="0">
                <a:solidFill>
                  <a:schemeClr val="accent1"/>
                </a:solidFill>
                <a:latin typeface="IRANSansXFaNum DemiBold" pitchFamily="2" charset="-78"/>
                <a:cs typeface="IRANSansXFaNum DemiBold" pitchFamily="2" charset="-78"/>
              </a:rPr>
              <a:t>Root node</a:t>
            </a:r>
            <a:endParaRPr lang="en-US" dirty="0">
              <a:solidFill>
                <a:schemeClr val="accent1"/>
              </a:solidFill>
            </a:endParaRPr>
          </a:p>
        </p:txBody>
      </p:sp>
      <p:sp>
        <p:nvSpPr>
          <p:cNvPr id="10" name="TextBox 9">
            <a:extLst>
              <a:ext uri="{FF2B5EF4-FFF2-40B4-BE49-F238E27FC236}">
                <a16:creationId xmlns:a16="http://schemas.microsoft.com/office/drawing/2014/main" id="{46441E00-1969-E1EB-E332-736D38F72DCB}"/>
              </a:ext>
            </a:extLst>
          </p:cNvPr>
          <p:cNvSpPr txBox="1"/>
          <p:nvPr/>
        </p:nvSpPr>
        <p:spPr>
          <a:xfrm>
            <a:off x="2960483" y="3244334"/>
            <a:ext cx="1287100" cy="369332"/>
          </a:xfrm>
          <a:prstGeom prst="rect">
            <a:avLst/>
          </a:prstGeom>
          <a:noFill/>
        </p:spPr>
        <p:txBody>
          <a:bodyPr wrap="square">
            <a:spAutoFit/>
          </a:bodyPr>
          <a:lstStyle/>
          <a:p>
            <a:r>
              <a:rPr lang="en-US" dirty="0">
                <a:solidFill>
                  <a:schemeClr val="accent1"/>
                </a:solidFill>
                <a:latin typeface="IRANSansXFaNum DemiBold" pitchFamily="2" charset="-78"/>
                <a:cs typeface="IRANSansXFaNum DemiBold" pitchFamily="2" charset="-78"/>
              </a:rPr>
              <a:t>Child node</a:t>
            </a:r>
            <a:endParaRPr lang="en-US" dirty="0">
              <a:solidFill>
                <a:schemeClr val="accent1"/>
              </a:solidFill>
            </a:endParaRPr>
          </a:p>
        </p:txBody>
      </p:sp>
      <p:sp>
        <p:nvSpPr>
          <p:cNvPr id="11" name="TextBox 10">
            <a:extLst>
              <a:ext uri="{FF2B5EF4-FFF2-40B4-BE49-F238E27FC236}">
                <a16:creationId xmlns:a16="http://schemas.microsoft.com/office/drawing/2014/main" id="{21B0A7B2-66F3-656C-C0C1-437533BAFB90}"/>
              </a:ext>
            </a:extLst>
          </p:cNvPr>
          <p:cNvSpPr txBox="1"/>
          <p:nvPr/>
        </p:nvSpPr>
        <p:spPr>
          <a:xfrm>
            <a:off x="8066638" y="6132015"/>
            <a:ext cx="1747319" cy="369332"/>
          </a:xfrm>
          <a:prstGeom prst="rect">
            <a:avLst/>
          </a:prstGeom>
          <a:noFill/>
        </p:spPr>
        <p:txBody>
          <a:bodyPr wrap="square">
            <a:spAutoFit/>
          </a:bodyPr>
          <a:lstStyle/>
          <a:p>
            <a:r>
              <a:rPr lang="en-US" dirty="0">
                <a:solidFill>
                  <a:schemeClr val="accent1"/>
                </a:solidFill>
                <a:latin typeface="IRANSansXFaNum DemiBold" pitchFamily="2" charset="-78"/>
                <a:cs typeface="IRANSansXFaNum DemiBold" pitchFamily="2" charset="-78"/>
              </a:rPr>
              <a:t>Leaf nodes</a:t>
            </a:r>
            <a:endParaRPr lang="en-US" dirty="0">
              <a:solidFill>
                <a:schemeClr val="accent1"/>
              </a:solidFill>
            </a:endParaRPr>
          </a:p>
        </p:txBody>
      </p:sp>
    </p:spTree>
    <p:extLst>
      <p:ext uri="{BB962C8B-B14F-4D97-AF65-F5344CB8AC3E}">
        <p14:creationId xmlns:p14="http://schemas.microsoft.com/office/powerpoint/2010/main" val="402186089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درخت تصمیم یا </a:t>
            </a:r>
            <a:r>
              <a:rPr lang="en-US" dirty="0">
                <a:latin typeface="IRANSansXFaNum DemiBold" pitchFamily="2" charset="-78"/>
                <a:cs typeface="IRANSansXFaNum DemiBold" pitchFamily="2" charset="-78"/>
              </a:rPr>
              <a:t>Decision Tree</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این الگوریتم، سادگی مناسبی برای نمایش فرآیند تصمیم گیری دارد و از این رو می توان از آن استفاده کرد.</a:t>
            </a:r>
          </a:p>
          <a:p>
            <a:pPr algn="r" rtl="1"/>
            <a:r>
              <a:rPr lang="fa-IR" dirty="0">
                <a:latin typeface="IRANSansXFaNum DemiBold" pitchFamily="2" charset="-78"/>
                <a:cs typeface="IRANSansXFaNum DemiBold" pitchFamily="2" charset="-78"/>
              </a:rPr>
              <a:t>هر چند این سادگی می تواند با افزایش تصمیمات و افزایش عمق درخت کاسته شود.</a:t>
            </a:r>
          </a:p>
          <a:p>
            <a:pPr algn="r" rtl="1"/>
            <a:r>
              <a:rPr lang="fa-IR" dirty="0">
                <a:latin typeface="IRANSansXFaNum DemiBold" pitchFamily="2" charset="-78"/>
                <a:cs typeface="IRANSansXFaNum DemiBold" pitchFamily="2" charset="-78"/>
              </a:rPr>
              <a:t>از طرفی، الگوریتم درخت تصمیم به سادگی به مشکل </a:t>
            </a:r>
            <a:r>
              <a:rPr lang="en-US" dirty="0">
                <a:latin typeface="IRANSansXFaNum DemiBold" pitchFamily="2" charset="-78"/>
                <a:cs typeface="IRANSansXFaNum DemiBold" pitchFamily="2" charset="-78"/>
              </a:rPr>
              <a:t>Overfitting</a:t>
            </a:r>
            <a:r>
              <a:rPr lang="fa-IR" dirty="0">
                <a:latin typeface="IRANSansXFaNum DemiBold" pitchFamily="2" charset="-78"/>
                <a:cs typeface="IRANSansXFaNum DemiBold" pitchFamily="2" charset="-78"/>
              </a:rPr>
              <a:t> دچار می شود.</a:t>
            </a:r>
            <a:endParaRPr lang="en-US" dirty="0">
              <a:latin typeface="IRANSansXFaNum DemiBold" pitchFamily="2" charset="-78"/>
              <a:cs typeface="IRANSansXFaNum DemiBold" pitchFamily="2" charset="-78"/>
            </a:endParaRPr>
          </a:p>
        </p:txBody>
      </p:sp>
    </p:spTree>
    <p:extLst>
      <p:ext uri="{BB962C8B-B14F-4D97-AF65-F5344CB8AC3E}">
        <p14:creationId xmlns:p14="http://schemas.microsoft.com/office/powerpoint/2010/main" val="216381108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برخی اصطلاحات در </a:t>
            </a:r>
            <a:r>
              <a:rPr lang="en-US" dirty="0">
                <a:latin typeface="IRANSansXFaNum DemiBold" pitchFamily="2" charset="-78"/>
                <a:cs typeface="IRANSansXFaNum DemiBold" pitchFamily="2" charset="-78"/>
              </a:rPr>
              <a:t>Decision Tree</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a:xfrm>
            <a:off x="818713" y="2073244"/>
            <a:ext cx="10554574" cy="4707801"/>
          </a:xfrm>
        </p:spPr>
        <p:txBody>
          <a:bodyPr>
            <a:normAutofit/>
          </a:bodyPr>
          <a:lstStyle/>
          <a:p>
            <a:pPr algn="r" rtl="1"/>
            <a:r>
              <a:rPr lang="en-US" dirty="0">
                <a:latin typeface="IRANSansXFaNum DemiBold" pitchFamily="2" charset="-78"/>
                <a:cs typeface="IRANSansXFaNum DemiBold" pitchFamily="2" charset="-78"/>
              </a:rPr>
              <a:t>Root Node</a:t>
            </a:r>
            <a:r>
              <a:rPr lang="fa-IR" dirty="0">
                <a:latin typeface="IRANSansXFaNum DemiBold" pitchFamily="2" charset="-78"/>
                <a:cs typeface="IRANSansXFaNum DemiBold" pitchFamily="2" charset="-78"/>
              </a:rPr>
              <a:t>: گره ریشه، اولین و بالاترین گره درخت است. که گره نشان دهنده ی داده های مسئله است و می تواند به دو یا چند مجموعه ی همگن (</a:t>
            </a:r>
            <a:r>
              <a:rPr lang="en-US" dirty="0">
                <a:latin typeface="IRANSansXFaNum DemiBold" pitchFamily="2" charset="-78"/>
                <a:cs typeface="IRANSansXFaNum DemiBold" pitchFamily="2" charset="-78"/>
              </a:rPr>
              <a:t>Homogeneous</a:t>
            </a:r>
            <a:r>
              <a:rPr lang="fa-IR" dirty="0">
                <a:latin typeface="IRANSansXFaNum DemiBold" pitchFamily="2" charset="-78"/>
                <a:cs typeface="IRANSansXFaNum DemiBold" pitchFamily="2" charset="-78"/>
              </a:rPr>
              <a:t>) تقسیم شود.</a:t>
            </a:r>
          </a:p>
          <a:p>
            <a:pPr algn="r" rtl="1"/>
            <a:r>
              <a:rPr lang="fa-IR" dirty="0">
                <a:latin typeface="IRANSansXFaNum DemiBold" pitchFamily="2" charset="-78"/>
                <a:cs typeface="IRANSansXFaNum DemiBold" pitchFamily="2" charset="-78"/>
              </a:rPr>
              <a:t>عمل </a:t>
            </a:r>
            <a:r>
              <a:rPr lang="en-US" dirty="0">
                <a:latin typeface="IRANSansXFaNum DemiBold" pitchFamily="2" charset="-78"/>
                <a:cs typeface="IRANSansXFaNum DemiBold" pitchFamily="2" charset="-78"/>
              </a:rPr>
              <a:t>Splitting</a:t>
            </a:r>
            <a:r>
              <a:rPr lang="fa-IR" dirty="0">
                <a:latin typeface="IRANSansXFaNum DemiBold" pitchFamily="2" charset="-78"/>
                <a:cs typeface="IRANSansXFaNum DemiBold" pitchFamily="2" charset="-78"/>
              </a:rPr>
              <a:t>: تفکیک یا تقسیم بندی، پردازشی برای تقسیم کردن گره ها به دو یا چند زیر گره </a:t>
            </a:r>
            <a:r>
              <a:rPr lang="en-US" dirty="0">
                <a:latin typeface="IRANSansXFaNum DemiBold" pitchFamily="2" charset="-78"/>
                <a:cs typeface="IRANSansXFaNum DemiBold" pitchFamily="2" charset="-78"/>
              </a:rPr>
              <a:t>Sub-Node)</a:t>
            </a:r>
            <a:r>
              <a:rPr lang="fa-IR" dirty="0">
                <a:latin typeface="IRANSansXFaNum DemiBold" pitchFamily="2" charset="-78"/>
                <a:cs typeface="IRANSansXFaNum DemiBold" pitchFamily="2" charset="-78"/>
              </a:rPr>
              <a:t>)</a:t>
            </a:r>
            <a:r>
              <a:rPr lang="en-US" dirty="0">
                <a:latin typeface="IRANSansXFaNum DemiBold" pitchFamily="2" charset="-78"/>
                <a:cs typeface="IRANSansXFaNum DemiBold" pitchFamily="2" charset="-78"/>
              </a:rPr>
              <a:t> </a:t>
            </a:r>
            <a:r>
              <a:rPr lang="fa-IR" dirty="0">
                <a:latin typeface="IRANSansXFaNum DemiBold" pitchFamily="2" charset="-78"/>
                <a:cs typeface="IRANSansXFaNum DemiBold" pitchFamily="2" charset="-78"/>
              </a:rPr>
              <a:t> است.</a:t>
            </a:r>
            <a:endParaRPr lang="en-US" dirty="0">
              <a:latin typeface="IRANSansXFaNum DemiBold" pitchFamily="2" charset="-78"/>
              <a:cs typeface="IRANSansXFaNum DemiBold" pitchFamily="2" charset="-78"/>
            </a:endParaRPr>
          </a:p>
          <a:p>
            <a:pPr algn="r" rtl="1"/>
            <a:r>
              <a:rPr lang="en-US" dirty="0">
                <a:latin typeface="IRANSansXFaNum DemiBold" pitchFamily="2" charset="-78"/>
                <a:cs typeface="IRANSansXFaNum DemiBold" pitchFamily="2" charset="-78"/>
              </a:rPr>
              <a:t>Decision Node</a:t>
            </a:r>
            <a:r>
              <a:rPr lang="fa-IR" dirty="0">
                <a:latin typeface="IRANSansXFaNum DemiBold" pitchFamily="2" charset="-78"/>
                <a:cs typeface="IRANSansXFaNum DemiBold" pitchFamily="2" charset="-78"/>
              </a:rPr>
              <a:t>: هنگامی که یک زیر گره، به چند زیر گره دیگر تقسیم شود، به آن گره تصمیم می گویند.</a:t>
            </a:r>
          </a:p>
          <a:p>
            <a:pPr algn="r" rtl="1"/>
            <a:r>
              <a:rPr lang="en-US" dirty="0">
                <a:latin typeface="IRANSansXFaNum DemiBold" pitchFamily="2" charset="-78"/>
                <a:cs typeface="IRANSansXFaNum DemiBold" pitchFamily="2" charset="-78"/>
              </a:rPr>
              <a:t>Leaf/Terminal Node</a:t>
            </a:r>
            <a:r>
              <a:rPr lang="fa-IR" dirty="0">
                <a:latin typeface="IRANSansXFaNum DemiBold" pitchFamily="2" charset="-78"/>
                <a:cs typeface="IRANSansXFaNum DemiBold" pitchFamily="2" charset="-78"/>
              </a:rPr>
              <a:t>: گره های انتهایی هر شاخه که دیگر قابلیت </a:t>
            </a:r>
            <a:r>
              <a:rPr lang="en-US" dirty="0">
                <a:latin typeface="IRANSansXFaNum DemiBold" pitchFamily="2" charset="-78"/>
                <a:cs typeface="IRANSansXFaNum DemiBold" pitchFamily="2" charset="-78"/>
              </a:rPr>
              <a:t>Split</a:t>
            </a:r>
            <a:r>
              <a:rPr lang="fa-IR" dirty="0">
                <a:latin typeface="IRANSansXFaNum DemiBold" pitchFamily="2" charset="-78"/>
                <a:cs typeface="IRANSansXFaNum DemiBold" pitchFamily="2" charset="-78"/>
              </a:rPr>
              <a:t> شدن ندارند (فرزند ندارند) را گره برگ یا انتهایی می گویند.</a:t>
            </a:r>
          </a:p>
          <a:p>
            <a:pPr algn="r" rtl="1"/>
            <a:r>
              <a:rPr lang="en-US" dirty="0">
                <a:latin typeface="IRANSansXFaNum DemiBold" pitchFamily="2" charset="-78"/>
                <a:cs typeface="IRANSansXFaNum DemiBold" pitchFamily="2" charset="-78"/>
              </a:rPr>
              <a:t>Pruning</a:t>
            </a:r>
            <a:r>
              <a:rPr lang="fa-IR" dirty="0">
                <a:latin typeface="IRANSansXFaNum DemiBold" pitchFamily="2" charset="-78"/>
                <a:cs typeface="IRANSansXFaNum DemiBold" pitchFamily="2" charset="-78"/>
              </a:rPr>
              <a:t>: گاهی نیاز است که بخش هایی از درخت حذف گردد. هرس کردن در واقع حذف کردن برخی از گره های تصمیم است و به نوعی عکس عمل </a:t>
            </a:r>
            <a:r>
              <a:rPr lang="en-US" dirty="0">
                <a:latin typeface="IRANSansXFaNum DemiBold" pitchFamily="2" charset="-78"/>
                <a:cs typeface="IRANSansXFaNum DemiBold" pitchFamily="2" charset="-78"/>
              </a:rPr>
              <a:t>Splitting</a:t>
            </a:r>
            <a:r>
              <a:rPr lang="fa-IR" dirty="0">
                <a:latin typeface="IRANSansXFaNum DemiBold" pitchFamily="2" charset="-78"/>
                <a:cs typeface="IRANSansXFaNum DemiBold" pitchFamily="2" charset="-78"/>
              </a:rPr>
              <a:t> است.</a:t>
            </a:r>
          </a:p>
          <a:p>
            <a:pPr algn="r" rtl="1"/>
            <a:r>
              <a:rPr lang="en-US" dirty="0">
                <a:latin typeface="IRANSansXFaNum DemiBold" pitchFamily="2" charset="-78"/>
                <a:cs typeface="IRANSansXFaNum DemiBold" pitchFamily="2" charset="-78"/>
              </a:rPr>
              <a:t>Branch/Sub-Tree</a:t>
            </a:r>
            <a:r>
              <a:rPr lang="fa-IR" dirty="0">
                <a:latin typeface="IRANSansXFaNum DemiBold" pitchFamily="2" charset="-78"/>
                <a:cs typeface="IRANSansXFaNum DemiBold" pitchFamily="2" charset="-78"/>
              </a:rPr>
              <a:t>: شاخه یا زیردرخت، به تمامی زیر بخش های درخت تصمیم، شاخه یا زیردرخت گفته می شود.</a:t>
            </a:r>
          </a:p>
          <a:p>
            <a:pPr algn="r" rtl="1"/>
            <a:r>
              <a:rPr lang="en-US" dirty="0">
                <a:latin typeface="IRANSansXFaNum DemiBold" pitchFamily="2" charset="-78"/>
                <a:cs typeface="IRANSansXFaNum DemiBold" pitchFamily="2" charset="-78"/>
              </a:rPr>
              <a:t>Parent and Child</a:t>
            </a:r>
            <a:r>
              <a:rPr lang="fa-IR" dirty="0">
                <a:latin typeface="IRANSansXFaNum DemiBold" pitchFamily="2" charset="-78"/>
                <a:cs typeface="IRANSansXFaNum DemiBold" pitchFamily="2" charset="-78"/>
              </a:rPr>
              <a:t>: گره ای که به زیر گره های دیگر تقسیم می شود، گره ی والد (یا پدر) و زیر گره های حاصل از آن فرزند نامیده می شوند.</a:t>
            </a:r>
          </a:p>
        </p:txBody>
      </p:sp>
    </p:spTree>
    <p:extLst>
      <p:ext uri="{BB962C8B-B14F-4D97-AF65-F5344CB8AC3E}">
        <p14:creationId xmlns:p14="http://schemas.microsoft.com/office/powerpoint/2010/main" val="36300542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برخی اصطلاحات </a:t>
            </a:r>
            <a:r>
              <a:rPr lang="en-US" dirty="0">
                <a:latin typeface="IRANSansXFaNum DemiBold" pitchFamily="2" charset="-78"/>
                <a:cs typeface="IRANSansXFaNum DemiBold" pitchFamily="2" charset="-78"/>
              </a:rPr>
              <a:t>Decision Tree</a:t>
            </a:r>
          </a:p>
        </p:txBody>
      </p:sp>
      <p:pic>
        <p:nvPicPr>
          <p:cNvPr id="7" name="Picture 6">
            <a:extLst>
              <a:ext uri="{FF2B5EF4-FFF2-40B4-BE49-F238E27FC236}">
                <a16:creationId xmlns:a16="http://schemas.microsoft.com/office/drawing/2014/main" id="{A0794B63-FB1F-EF53-CB8A-7D8ABA26E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276" y="2628738"/>
            <a:ext cx="7589446" cy="3782074"/>
          </a:xfrm>
          <a:prstGeom prst="rect">
            <a:avLst/>
          </a:prstGeom>
        </p:spPr>
      </p:pic>
    </p:spTree>
    <p:extLst>
      <p:ext uri="{BB962C8B-B14F-4D97-AF65-F5344CB8AC3E}">
        <p14:creationId xmlns:p14="http://schemas.microsoft.com/office/powerpoint/2010/main" val="354183230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مراحل کار در </a:t>
            </a:r>
            <a:r>
              <a:rPr lang="en-US" dirty="0">
                <a:latin typeface="IRANSansXFaNum DemiBold" pitchFamily="2" charset="-78"/>
                <a:cs typeface="IRANSansXFaNum DemiBold" pitchFamily="2" charset="-78"/>
              </a:rPr>
              <a:t>Decision Tree</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a:xfrm>
            <a:off x="818713" y="2073244"/>
            <a:ext cx="10554574" cy="4852657"/>
          </a:xfrm>
        </p:spPr>
        <p:txBody>
          <a:bodyPr>
            <a:normAutofit/>
          </a:bodyPr>
          <a:lstStyle/>
          <a:p>
            <a:pPr algn="r" rtl="1"/>
            <a:r>
              <a:rPr lang="fa-IR" dirty="0">
                <a:latin typeface="IRANSansXFaNum DemiBold" pitchFamily="2" charset="-78"/>
                <a:cs typeface="IRANSansXFaNum DemiBold" pitchFamily="2" charset="-78"/>
              </a:rPr>
              <a:t>مرحله اول: شروع روند کار الگوریتم درخت تصمیم از گره ریشه آغاز می‌شود که شامل مجموعه داده کامل مسئله است.</a:t>
            </a:r>
          </a:p>
          <a:p>
            <a:pPr algn="r" rtl="1"/>
            <a:r>
              <a:rPr lang="fa-IR" dirty="0">
                <a:latin typeface="IRANSansXFaNum DemiBold" pitchFamily="2" charset="-78"/>
                <a:cs typeface="IRANSansXFaNum DemiBold" pitchFamily="2" charset="-78"/>
              </a:rPr>
              <a:t>مرحله دوم: با استفاده از روش «سنجیدن انتخاب ویژگی» </a:t>
            </a:r>
            <a:r>
              <a:rPr lang="en-US" dirty="0">
                <a:latin typeface="IRANSansXFaNum DemiBold" pitchFamily="2" charset="-78"/>
                <a:cs typeface="IRANSansXFaNum DemiBold" pitchFamily="2" charset="-78"/>
              </a:rPr>
              <a:t> (Attribute Selection Measure | ASM) </a:t>
            </a:r>
            <a:r>
              <a:rPr lang="fa-IR" dirty="0">
                <a:latin typeface="IRANSansXFaNum DemiBold" pitchFamily="2" charset="-78"/>
                <a:cs typeface="IRANSansXFaNum DemiBold" pitchFamily="2" charset="-78"/>
              </a:rPr>
              <a:t>بهترین ویژگی در مجموعه داده انتخاب می‌شود.</a:t>
            </a:r>
          </a:p>
          <a:p>
            <a:pPr algn="r" rtl="1"/>
            <a:r>
              <a:rPr lang="fa-IR" dirty="0">
                <a:latin typeface="IRANSansXFaNum DemiBold" pitchFamily="2" charset="-78"/>
                <a:cs typeface="IRANSansXFaNum DemiBold" pitchFamily="2" charset="-78"/>
              </a:rPr>
              <a:t>مرحله سوم: تقسیم کردن گره ریشه به زیرمجموعه‌هایی که شامل مقادیر مناسب و ممکن برای بهترین ویژگی‌ها باشند.</a:t>
            </a:r>
          </a:p>
          <a:p>
            <a:pPr algn="r" rtl="1"/>
            <a:r>
              <a:rPr lang="fa-IR" dirty="0">
                <a:latin typeface="IRANSansXFaNum DemiBold" pitchFamily="2" charset="-78"/>
                <a:cs typeface="IRANSansXFaNum DemiBold" pitchFamily="2" charset="-78"/>
              </a:rPr>
              <a:t>مرحله چهارم: تولید گره درخت تصمیمی که شامل بهترین ویژگی‌ها باشد.</a:t>
            </a:r>
          </a:p>
          <a:p>
            <a:pPr algn="r" rtl="1"/>
            <a:r>
              <a:rPr lang="fa-IR" dirty="0">
                <a:latin typeface="IRANSansXFaNum DemiBold" pitchFamily="2" charset="-78"/>
                <a:cs typeface="IRANSansXFaNum DemiBold" pitchFamily="2" charset="-78"/>
              </a:rPr>
              <a:t>مرحله پنجم: با استفاده از زیرمجموعه‌های ایجاد شده از مجموعه داده در مرحله سوم این رویکرد، درخت‌های تصمیم جدید به صورت بازگشتی ایجاد می‌شوند. این روند تا جایی ادامه دارد که دیگر نمی‌توان گره‌ها را بیشتر طبقه‌بندی کرد و گره نهایی به عنوان گره برگ یا انتهایی به دست می‌آید.</a:t>
            </a:r>
          </a:p>
        </p:txBody>
      </p:sp>
    </p:spTree>
    <p:extLst>
      <p:ext uri="{BB962C8B-B14F-4D97-AF65-F5344CB8AC3E}">
        <p14:creationId xmlns:p14="http://schemas.microsoft.com/office/powerpoint/2010/main" val="208700420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یک مثال ساده از </a:t>
            </a:r>
            <a:r>
              <a:rPr lang="en-US" dirty="0">
                <a:latin typeface="IRANSansXFaNum DemiBold" pitchFamily="2" charset="-78"/>
                <a:cs typeface="IRANSansXFaNum DemiBold" pitchFamily="2" charset="-78"/>
              </a:rPr>
              <a:t>Decision Tree</a:t>
            </a:r>
          </a:p>
        </p:txBody>
      </p:sp>
      <p:pic>
        <p:nvPicPr>
          <p:cNvPr id="4" name="Picture 3">
            <a:extLst>
              <a:ext uri="{FF2B5EF4-FFF2-40B4-BE49-F238E27FC236}">
                <a16:creationId xmlns:a16="http://schemas.microsoft.com/office/drawing/2014/main" id="{DBBF487C-DEEE-6AD8-1050-BB0268927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039" y="2254313"/>
            <a:ext cx="5529922" cy="4423938"/>
          </a:xfrm>
          <a:prstGeom prst="rect">
            <a:avLst/>
          </a:prstGeom>
        </p:spPr>
      </p:pic>
    </p:spTree>
    <p:extLst>
      <p:ext uri="{BB962C8B-B14F-4D97-AF65-F5344CB8AC3E}">
        <p14:creationId xmlns:p14="http://schemas.microsoft.com/office/powerpoint/2010/main" val="411298014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مثال کشتی تایتانیک در </a:t>
            </a:r>
            <a:r>
              <a:rPr lang="en-US" dirty="0">
                <a:latin typeface="IRANSansXFaNum DemiBold" pitchFamily="2" charset="-78"/>
                <a:cs typeface="IRANSansXFaNum DemiBold" pitchFamily="2" charset="-78"/>
              </a:rPr>
              <a:t>Decision Tree</a:t>
            </a:r>
          </a:p>
        </p:txBody>
      </p:sp>
      <p:pic>
        <p:nvPicPr>
          <p:cNvPr id="7" name="Picture 6">
            <a:extLst>
              <a:ext uri="{FF2B5EF4-FFF2-40B4-BE49-F238E27FC236}">
                <a16:creationId xmlns:a16="http://schemas.microsoft.com/office/drawing/2014/main" id="{513C5C1A-FD41-F513-4B61-EDF9A444C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218" y="2340900"/>
            <a:ext cx="4307563" cy="4169500"/>
          </a:xfrm>
          <a:prstGeom prst="rect">
            <a:avLst/>
          </a:prstGeom>
        </p:spPr>
      </p:pic>
    </p:spTree>
    <p:extLst>
      <p:ext uri="{BB962C8B-B14F-4D97-AF65-F5344CB8AC3E}">
        <p14:creationId xmlns:p14="http://schemas.microsoft.com/office/powerpoint/2010/main" val="1040675341"/>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TM03457503[[fn=Quotable]]</Template>
  <TotalTime>1722</TotalTime>
  <Words>2416</Words>
  <Application>Microsoft Office PowerPoint</Application>
  <PresentationFormat>Widescreen</PresentationFormat>
  <Paragraphs>121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Century Gothic</vt:lpstr>
      <vt:lpstr>IRANSansXFaNum DemiBold</vt:lpstr>
      <vt:lpstr>Wingdings 2</vt:lpstr>
      <vt:lpstr>Quotable</vt:lpstr>
      <vt:lpstr>درخت ها در یادگیری ماشین</vt:lpstr>
      <vt:lpstr>درخت تصمیم یا Decision Tree</vt:lpstr>
      <vt:lpstr>ساختار کلی Decision Tree</vt:lpstr>
      <vt:lpstr>درخت تصمیم یا Decision Tree</vt:lpstr>
      <vt:lpstr>برخی اصطلاحات در Decision Tree</vt:lpstr>
      <vt:lpstr>برخی اصطلاحات Decision Tree</vt:lpstr>
      <vt:lpstr>مراحل کار در Decision Tree</vt:lpstr>
      <vt:lpstr>یک مثال ساده از Decision Tree</vt:lpstr>
      <vt:lpstr>مثال کشتی تایتانیک در Decision Tree</vt:lpstr>
      <vt:lpstr>سنجش انتخاب ویژگی در Decision Tree</vt:lpstr>
      <vt:lpstr>روش Entropy در Decision Tree</vt:lpstr>
      <vt:lpstr>روش  Gini Indexدر Decision Tree</vt:lpstr>
      <vt:lpstr>روش  Gini Indexدر Decision Tree</vt:lpstr>
      <vt:lpstr>تقسیم باینری بازگشت در Decision Tree</vt:lpstr>
      <vt:lpstr>هزینه ی تقسیم در Decision Tree</vt:lpstr>
      <vt:lpstr>توقف تقسیم در Decision Tree</vt:lpstr>
      <vt:lpstr>هرس کردن Decision Tree</vt:lpstr>
      <vt:lpstr>Decision Tree در سای کیت لرن</vt:lpstr>
      <vt:lpstr>مشکل اساسی Decision Tree</vt:lpstr>
      <vt:lpstr>جنگل تصادفی یا Random Forest</vt:lpstr>
      <vt:lpstr>مفهوم Bagging و Ensemble در Random Forest</vt:lpstr>
      <vt:lpstr>جنگل تصادفی یا Random Forest</vt:lpstr>
      <vt:lpstr>مفهوم Bagging و Ensemble در Random Forest</vt:lpstr>
      <vt:lpstr>چه موقع Decision Tree استفاده می شود؟</vt:lpstr>
      <vt:lpstr>چه موقع Random Forest استفاده می شود؟</vt:lpstr>
      <vt:lpstr>PowerPoint Presentation</vt:lpstr>
      <vt:lpstr>پایان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وبینار معرفی دوره ها</dc:title>
  <dc:creator>Ali Momenzadeh</dc:creator>
  <cp:lastModifiedBy>Ali Momenzadeh</cp:lastModifiedBy>
  <cp:revision>243</cp:revision>
  <dcterms:created xsi:type="dcterms:W3CDTF">2022-10-19T15:01:59Z</dcterms:created>
  <dcterms:modified xsi:type="dcterms:W3CDTF">2022-12-25T04:29:49Z</dcterms:modified>
</cp:coreProperties>
</file>