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302" r:id="rId4"/>
    <p:sldId id="303" r:id="rId5"/>
    <p:sldId id="305" r:id="rId6"/>
    <p:sldId id="304" r:id="rId7"/>
    <p:sldId id="306" r:id="rId8"/>
    <p:sldId id="272" r:id="rId9"/>
    <p:sldId id="307" r:id="rId10"/>
    <p:sldId id="308" r:id="rId11"/>
    <p:sldId id="309" r:id="rId12"/>
    <p:sldId id="310" r:id="rId13"/>
    <p:sldId id="312" r:id="rId14"/>
    <p:sldId id="313" r:id="rId15"/>
    <p:sldId id="314"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306" autoAdjust="0"/>
  </p:normalViewPr>
  <p:slideViewPr>
    <p:cSldViewPr snapToGrid="0">
      <p:cViewPr varScale="1">
        <p:scale>
          <a:sx n="106" d="100"/>
          <a:sy n="106" d="100"/>
        </p:scale>
        <p:origin x="7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68106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C58C2-4739-40C8-8C1B-74FA78CCA711}"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03366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0DC58C2-4739-40C8-8C1B-74FA78CCA71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4001374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0DC58C2-4739-40C8-8C1B-74FA78CCA711}"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53479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91784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61378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DC58C2-4739-40C8-8C1B-74FA78CCA71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74324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DC58C2-4739-40C8-8C1B-74FA78CCA711}"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36314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DC58C2-4739-40C8-8C1B-74FA78CCA711}"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28009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DC58C2-4739-40C8-8C1B-74FA78CCA711}"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21499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DC58C2-4739-40C8-8C1B-74FA78CCA711}"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181143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C58C2-4739-40C8-8C1B-74FA78CCA711}"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357453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C58C2-4739-40C8-8C1B-74FA78CCA711}"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60573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0DC58C2-4739-40C8-8C1B-74FA78CCA711}" type="datetimeFigureOut">
              <a:rPr lang="en-US" smtClean="0"/>
              <a:t>12/18/2022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A1818A7-B9A2-4C9C-AEDF-B3FC6BA24681}" type="slidenum">
              <a:rPr lang="en-US" smtClean="0"/>
              <a:t>‹#›</a:t>
            </a:fld>
            <a:endParaRPr lang="en-US"/>
          </a:p>
        </p:txBody>
      </p:sp>
    </p:spTree>
    <p:extLst>
      <p:ext uri="{BB962C8B-B14F-4D97-AF65-F5344CB8AC3E}">
        <p14:creationId xmlns:p14="http://schemas.microsoft.com/office/powerpoint/2010/main" val="95615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0DC58C2-4739-40C8-8C1B-74FA78CCA711}" type="datetimeFigureOut">
              <a:rPr lang="en-US" smtClean="0"/>
              <a:t>12/18/2022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A1818A7-B9A2-4C9C-AEDF-B3FC6BA24681}" type="slidenum">
              <a:rPr lang="en-US" smtClean="0"/>
              <a:t>‹#›</a:t>
            </a:fld>
            <a:endParaRPr lang="en-US"/>
          </a:p>
        </p:txBody>
      </p:sp>
    </p:spTree>
    <p:extLst>
      <p:ext uri="{BB962C8B-B14F-4D97-AF65-F5344CB8AC3E}">
        <p14:creationId xmlns:p14="http://schemas.microsoft.com/office/powerpoint/2010/main" val="139963343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37A6-ACB9-02F2-A4B1-226C4FEF1C10}"/>
              </a:ext>
            </a:extLst>
          </p:cNvPr>
          <p:cNvSpPr>
            <a:spLocks noGrp="1"/>
          </p:cNvSpPr>
          <p:nvPr>
            <p:ph type="ctrTitle"/>
          </p:nvPr>
        </p:nvSpPr>
        <p:spPr/>
        <p:txBody>
          <a:bodyPr/>
          <a:lstStyle/>
          <a:p>
            <a:pPr algn="r"/>
            <a:r>
              <a:rPr lang="fa-IR" sz="6000" dirty="0">
                <a:latin typeface="IRANSansXFaNum DemiBold" pitchFamily="2" charset="-78"/>
                <a:cs typeface="IRANSansXFaNum DemiBold" pitchFamily="2" charset="-78"/>
              </a:rPr>
              <a:t>توسعه ی مدل یادگیری ماشین</a:t>
            </a:r>
            <a:endParaRPr lang="en-US" sz="6000" dirty="0">
              <a:latin typeface="IRANSansXFaNum DemiBold" pitchFamily="2" charset="-78"/>
              <a:cs typeface="IRANSansXFaNum DemiBold" pitchFamily="2" charset="-78"/>
            </a:endParaRPr>
          </a:p>
        </p:txBody>
      </p:sp>
      <p:sp>
        <p:nvSpPr>
          <p:cNvPr id="3" name="Subtitle 2">
            <a:extLst>
              <a:ext uri="{FF2B5EF4-FFF2-40B4-BE49-F238E27FC236}">
                <a16:creationId xmlns:a16="http://schemas.microsoft.com/office/drawing/2014/main" id="{21401B96-8F23-F965-200B-54594AD519C5}"/>
              </a:ext>
            </a:extLst>
          </p:cNvPr>
          <p:cNvSpPr>
            <a:spLocks noGrp="1"/>
          </p:cNvSpPr>
          <p:nvPr>
            <p:ph type="subTitle" idx="1"/>
          </p:nvPr>
        </p:nvSpPr>
        <p:spPr>
          <a:xfrm>
            <a:off x="810000" y="5408853"/>
            <a:ext cx="10572000" cy="434974"/>
          </a:xfrm>
        </p:spPr>
        <p:txBody>
          <a:bodyPr>
            <a:noAutofit/>
          </a:bodyPr>
          <a:lstStyle/>
          <a:p>
            <a:pPr algn="r"/>
            <a:r>
              <a:rPr lang="fa-IR" sz="3200" dirty="0">
                <a:latin typeface="IRANSansXFaNum DemiBold" pitchFamily="2" charset="-78"/>
                <a:cs typeface="IRANSansXFaNum DemiBold" pitchFamily="2" charset="-78"/>
              </a:rPr>
              <a:t>دوره پایتون و یادگیری ماشین</a:t>
            </a:r>
            <a:endParaRPr lang="en-US" sz="3200" dirty="0">
              <a:latin typeface="IRANSansXFaNum DemiBold" pitchFamily="2" charset="-78"/>
              <a:cs typeface="IRANSansXFaNum DemiBold" pitchFamily="2" charset="-78"/>
            </a:endParaRPr>
          </a:p>
        </p:txBody>
      </p:sp>
      <p:pic>
        <p:nvPicPr>
          <p:cNvPr id="5" name="Picture 4">
            <a:extLst>
              <a:ext uri="{FF2B5EF4-FFF2-40B4-BE49-F238E27FC236}">
                <a16:creationId xmlns:a16="http://schemas.microsoft.com/office/drawing/2014/main" id="{CE3635ED-96A6-3DAB-E09E-74A580F79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94728"/>
            <a:ext cx="1999130" cy="1963271"/>
          </a:xfrm>
          <a:prstGeom prst="rect">
            <a:avLst/>
          </a:prstGeom>
        </p:spPr>
      </p:pic>
    </p:spTree>
    <p:extLst>
      <p:ext uri="{BB962C8B-B14F-4D97-AF65-F5344CB8AC3E}">
        <p14:creationId xmlns:p14="http://schemas.microsoft.com/office/powerpoint/2010/main" val="4061874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یادگیری تقویتی یا</a:t>
            </a:r>
            <a:r>
              <a:rPr lang="en-US" dirty="0">
                <a:latin typeface="IRANSansXFaNum DemiBold" pitchFamily="2" charset="-78"/>
                <a:cs typeface="IRANSansXFaNum DemiBold" pitchFamily="2" charset="-78"/>
              </a:rPr>
              <a:t> Reinforcement learning </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یک برنامه رایانه‌ای که با محیط پویا در تعامل است باید به هدف خاصی دست‌یابد (مانند بازی کردن با یک رقیب یا راندن خودرو). این برنامه بازخوردهایی را با عنوان پاداش‌ها و تنبیه‌ها فراهم و فضای مساله خود را بر همین اساس هدایت می‌کند. با استفاده از یادگیری تقویتی، ماشین می‌آموزد که تصمیمات مشخصی را در محیطی که دائم در معرض آزمون و خطا است اتخاذ کند.</a:t>
            </a:r>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en-US"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p:txBody>
      </p:sp>
      <p:pic>
        <p:nvPicPr>
          <p:cNvPr id="2050" name="Picture 2">
            <a:extLst>
              <a:ext uri="{FF2B5EF4-FFF2-40B4-BE49-F238E27FC236}">
                <a16:creationId xmlns:a16="http://schemas.microsoft.com/office/drawing/2014/main" id="{E1A9C80F-D1E7-680A-1B53-D25AF4450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727" y="3472612"/>
            <a:ext cx="4796545" cy="319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25020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9C94AF2-0F12-E771-45BA-1231346A2837}"/>
              </a:ext>
            </a:extLst>
          </p:cNvPr>
          <p:cNvSpPr txBox="1">
            <a:spLocks/>
          </p:cNvSpPr>
          <p:nvPr/>
        </p:nvSpPr>
        <p:spPr>
          <a:xfrm>
            <a:off x="818712" y="2222287"/>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جبر خطی: ماتریس‌ها و عملیات روی آن‌ها، پروجکشن، اتحاد و تجزیه، ماتریس‌های متقارن، متعامدسازی.</a:t>
            </a:r>
          </a:p>
          <a:p>
            <a:pPr algn="r" rtl="1"/>
            <a:r>
              <a:rPr lang="fa-IR" dirty="0">
                <a:latin typeface="IRANSansXFaNum DemiBold" pitchFamily="2" charset="-78"/>
                <a:cs typeface="IRANSansXFaNum DemiBold" pitchFamily="2" charset="-78"/>
              </a:rPr>
              <a:t>نظریه آمار و احتمالات: قوانین احتمال و اصل (منطق)، نظریه بیزی، متغیرهای تصادفی، واریانس و امید ریاضی، توزیع‌های توام و شرطی، توزیع استاندارد.</a:t>
            </a:r>
          </a:p>
          <a:p>
            <a:pPr algn="r" rtl="1"/>
            <a:r>
              <a:rPr lang="fa-IR" dirty="0">
                <a:latin typeface="IRANSansXFaNum DemiBold" pitchFamily="2" charset="-78"/>
                <a:cs typeface="IRANSansXFaNum DemiBold" pitchFamily="2" charset="-78"/>
              </a:rPr>
              <a:t>حساب: حساب دیفرانسیل و انتگرال، مشتقات جزئی.</a:t>
            </a:r>
          </a:p>
          <a:p>
            <a:pPr algn="r" rtl="1"/>
            <a:r>
              <a:rPr lang="fa-IR" dirty="0">
                <a:latin typeface="IRANSansXFaNum DemiBold" pitchFamily="2" charset="-78"/>
                <a:cs typeface="IRANSansXFaNum DemiBold" pitchFamily="2" charset="-78"/>
              </a:rPr>
              <a:t>الگوریتم‌ها و بهینه‌سازی پیچیدگی‌ها: درخت‌های دودویی،</a:t>
            </a:r>
          </a:p>
          <a:p>
            <a:pPr marL="0" indent="0" algn="r" rtl="1">
              <a:buNone/>
            </a:pPr>
            <a:r>
              <a:rPr lang="fa-IR" dirty="0">
                <a:latin typeface="IRANSansXFaNum DemiBold" pitchFamily="2" charset="-78"/>
                <a:cs typeface="IRANSansXFaNum DemiBold" pitchFamily="2" charset="-78"/>
              </a:rPr>
              <a:t>هیپ، استک.</a:t>
            </a: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marL="0" indent="0" algn="r" rtl="1">
              <a:buNone/>
            </a:pPr>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p:txBody>
      </p:sp>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مباحث ریاضی و اهمیت آن ها</a:t>
            </a:r>
            <a:endParaRPr lang="en-US" dirty="0">
              <a:latin typeface="IRANSansXFaNum DemiBold" pitchFamily="2" charset="-78"/>
              <a:cs typeface="IRANSansXFaNum DemiBold" pitchFamily="2" charset="-78"/>
            </a:endParaRPr>
          </a:p>
        </p:txBody>
      </p:sp>
      <p:pic>
        <p:nvPicPr>
          <p:cNvPr id="5" name="Content Placeholder 4">
            <a:extLst>
              <a:ext uri="{FF2B5EF4-FFF2-40B4-BE49-F238E27FC236}">
                <a16:creationId xmlns:a16="http://schemas.microsoft.com/office/drawing/2014/main" id="{67BE93AA-BFAF-33A2-C1EA-9CDD9EAE8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712" y="3503693"/>
            <a:ext cx="5194683" cy="2971358"/>
          </a:xfrm>
        </p:spPr>
      </p:pic>
    </p:spTree>
    <p:extLst>
      <p:ext uri="{BB962C8B-B14F-4D97-AF65-F5344CB8AC3E}">
        <p14:creationId xmlns:p14="http://schemas.microsoft.com/office/powerpoint/2010/main" val="167771334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a:xfrm>
            <a:off x="810000" y="582989"/>
            <a:ext cx="10571998" cy="970450"/>
          </a:xfrm>
        </p:spPr>
        <p:txBody>
          <a:bodyPr/>
          <a:lstStyle/>
          <a:p>
            <a:pPr algn="r" rtl="1"/>
            <a:r>
              <a:rPr lang="fa-IR" dirty="0">
                <a:latin typeface="IRANSansXFaNum DemiBold" pitchFamily="2" charset="-78"/>
                <a:cs typeface="IRANSansXFaNum DemiBold" pitchFamily="2" charset="-78"/>
              </a:rPr>
              <a:t>تفاوت یادگیری ماشین، یادگیری عمیق و هوش مصنوعی</a:t>
            </a:r>
            <a:endParaRPr lang="en-US" dirty="0">
              <a:latin typeface="IRANSansXFaNum DemiBold" pitchFamily="2" charset="-78"/>
              <a:cs typeface="IRANSansXFaNum DemiBold" pitchFamily="2" charset="-78"/>
            </a:endParaRPr>
          </a:p>
        </p:txBody>
      </p:sp>
      <p:pic>
        <p:nvPicPr>
          <p:cNvPr id="7" name="Picture 6">
            <a:extLst>
              <a:ext uri="{FF2B5EF4-FFF2-40B4-BE49-F238E27FC236}">
                <a16:creationId xmlns:a16="http://schemas.microsoft.com/office/drawing/2014/main" id="{B09DB16E-67F0-4AC1-F816-02DA6F636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177" y="2421570"/>
            <a:ext cx="7771646" cy="3853441"/>
          </a:xfrm>
          <a:prstGeom prst="rect">
            <a:avLst/>
          </a:prstGeom>
        </p:spPr>
      </p:pic>
    </p:spTree>
    <p:extLst>
      <p:ext uri="{BB962C8B-B14F-4D97-AF65-F5344CB8AC3E}">
        <p14:creationId xmlns:p14="http://schemas.microsoft.com/office/powerpoint/2010/main" val="154193041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a:xfrm>
            <a:off x="810000" y="582989"/>
            <a:ext cx="10571998" cy="970450"/>
          </a:xfrm>
        </p:spPr>
        <p:txBody>
          <a:bodyPr/>
          <a:lstStyle/>
          <a:p>
            <a:pPr algn="r" rtl="1"/>
            <a:r>
              <a:rPr lang="fa-IR" dirty="0">
                <a:latin typeface="IRANSansXFaNum DemiBold" pitchFamily="2" charset="-78"/>
                <a:cs typeface="IRANSansXFaNum DemiBold" pitchFamily="2" charset="-78"/>
              </a:rPr>
              <a:t>تفاوت یادگیری ماشین، یادگیری عمیق و هوش مصنوعی</a:t>
            </a:r>
            <a:endParaRPr lang="en-US" dirty="0">
              <a:latin typeface="IRANSansXFaNum DemiBold" pitchFamily="2" charset="-78"/>
              <a:cs typeface="IRANSansXFaNum DemiBold" pitchFamily="2" charset="-78"/>
            </a:endParaRPr>
          </a:p>
        </p:txBody>
      </p:sp>
      <p:pic>
        <p:nvPicPr>
          <p:cNvPr id="4" name="Picture 3">
            <a:extLst>
              <a:ext uri="{FF2B5EF4-FFF2-40B4-BE49-F238E27FC236}">
                <a16:creationId xmlns:a16="http://schemas.microsoft.com/office/drawing/2014/main" id="{B0A70DB0-1CA3-FE6F-2719-D13C03EE7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426" y="2399168"/>
            <a:ext cx="9037148" cy="4054504"/>
          </a:xfrm>
          <a:prstGeom prst="rect">
            <a:avLst/>
          </a:prstGeom>
        </p:spPr>
      </p:pic>
    </p:spTree>
    <p:extLst>
      <p:ext uri="{BB962C8B-B14F-4D97-AF65-F5344CB8AC3E}">
        <p14:creationId xmlns:p14="http://schemas.microsoft.com/office/powerpoint/2010/main" val="302892818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a:xfrm>
            <a:off x="810000" y="582989"/>
            <a:ext cx="10571998" cy="970450"/>
          </a:xfrm>
        </p:spPr>
        <p:txBody>
          <a:bodyPr/>
          <a:lstStyle/>
          <a:p>
            <a:pPr algn="r" rtl="1"/>
            <a:r>
              <a:rPr lang="fa-IR" dirty="0">
                <a:latin typeface="IRANSansXFaNum DemiBold" pitchFamily="2" charset="-78"/>
                <a:cs typeface="IRANSansXFaNum DemiBold" pitchFamily="2" charset="-78"/>
              </a:rPr>
              <a:t>برخی کاربردهای یادگیری ماشین</a:t>
            </a:r>
            <a:endParaRPr lang="en-US" dirty="0">
              <a:latin typeface="IRANSansXFaNum DemiBold" pitchFamily="2" charset="-78"/>
              <a:cs typeface="IRANSansXFaNum DemiBold" pitchFamily="2" charset="-78"/>
            </a:endParaRPr>
          </a:p>
        </p:txBody>
      </p:sp>
      <p:pic>
        <p:nvPicPr>
          <p:cNvPr id="5" name="Picture 4">
            <a:extLst>
              <a:ext uri="{FF2B5EF4-FFF2-40B4-BE49-F238E27FC236}">
                <a16:creationId xmlns:a16="http://schemas.microsoft.com/office/drawing/2014/main" id="{7D50D4CF-2EC4-56CD-774F-539B77CE8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742" y="2035750"/>
            <a:ext cx="6440516" cy="4604968"/>
          </a:xfrm>
          <a:prstGeom prst="rect">
            <a:avLst/>
          </a:prstGeom>
        </p:spPr>
      </p:pic>
    </p:spTree>
    <p:extLst>
      <p:ext uri="{BB962C8B-B14F-4D97-AF65-F5344CB8AC3E}">
        <p14:creationId xmlns:p14="http://schemas.microsoft.com/office/powerpoint/2010/main" val="285692159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a:xfrm>
            <a:off x="810000" y="582989"/>
            <a:ext cx="10571998" cy="970450"/>
          </a:xfrm>
        </p:spPr>
        <p:txBody>
          <a:bodyPr/>
          <a:lstStyle/>
          <a:p>
            <a:pPr algn="r" rtl="1"/>
            <a:r>
              <a:rPr lang="fa-IR" dirty="0">
                <a:latin typeface="IRANSansXFaNum DemiBold" pitchFamily="2" charset="-78"/>
                <a:cs typeface="IRANSansXFaNum DemiBold" pitchFamily="2" charset="-78"/>
              </a:rPr>
              <a:t>برخی کاربردهای یادگیری ماشین</a:t>
            </a:r>
            <a:endParaRPr lang="en-US" dirty="0">
              <a:latin typeface="IRANSansXFaNum DemiBold" pitchFamily="2" charset="-78"/>
              <a:cs typeface="IRANSansXFaNum DemiBold" pitchFamily="2" charset="-78"/>
            </a:endParaRPr>
          </a:p>
        </p:txBody>
      </p:sp>
      <p:pic>
        <p:nvPicPr>
          <p:cNvPr id="3074" name="Picture 2" descr="کاربردهای یادگیری ماشین">
            <a:extLst>
              <a:ext uri="{FF2B5EF4-FFF2-40B4-BE49-F238E27FC236}">
                <a16:creationId xmlns:a16="http://schemas.microsoft.com/office/drawing/2014/main" id="{BFF7B8F5-4004-B734-A3A0-45F7668FD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661" y="2181883"/>
            <a:ext cx="5872677" cy="440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51115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پایان</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marL="0" indent="0" algn="r">
              <a:buNone/>
            </a:pPr>
            <a:r>
              <a:rPr lang="fa-IR" dirty="0">
                <a:latin typeface="IRANSansXFaNum DemiBold" pitchFamily="2" charset="-78"/>
                <a:cs typeface="IRANSansXFaNum DemiBold" pitchFamily="2" charset="-78"/>
              </a:rPr>
              <a:t>با تشکر از توجه تان، اوقات خوشی را برایتان آرزومندم.</a:t>
            </a:r>
          </a:p>
        </p:txBody>
      </p:sp>
    </p:spTree>
    <p:extLst>
      <p:ext uri="{BB962C8B-B14F-4D97-AF65-F5344CB8AC3E}">
        <p14:creationId xmlns:p14="http://schemas.microsoft.com/office/powerpoint/2010/main" val="276548698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تعریف یادگیری ماشین</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یادگیری ماشین، واژه‌ای است که توسط آرتور ساموئل در سال ۱۹۵۹ ابداع شد. این فناوری شاخه‌ای از هوش مصنوعی و علوم رایانه است.</a:t>
            </a:r>
          </a:p>
          <a:p>
            <a:pPr algn="r" rtl="1"/>
            <a:r>
              <a:rPr lang="fa-IR" dirty="0">
                <a:latin typeface="IRANSansXFaNum DemiBold" pitchFamily="2" charset="-78"/>
                <a:cs typeface="IRANSansXFaNum DemiBold" pitchFamily="2" charset="-78"/>
              </a:rPr>
              <a:t>یادگیری ماشین هوشمند کردن رایانه‌هاست بدون اینکه مستقیماً به آنها یاد بدهیم چطور رفتار کنند. اما این اتفاق چطور می‌افتد؟ رایانه‌ها می‌توانند با استفاده از حجم عظیمی از داده، به طور خودکار الگوهایی تکرارشونده را بدون دخالت انسان یاد بگیرند. یادگیری این الگوریتم‌ها به تقلید از شیوه یادگیری انسان انجام می‌شود و با بیشتر شدن تجربه رایانه، به‌تدریج دقت آن بالاتر می‌رود.</a:t>
            </a:r>
          </a:p>
        </p:txBody>
      </p:sp>
    </p:spTree>
    <p:extLst>
      <p:ext uri="{BB962C8B-B14F-4D97-AF65-F5344CB8AC3E}">
        <p14:creationId xmlns:p14="http://schemas.microsoft.com/office/powerpoint/2010/main" val="341349788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a:r>
              <a:rPr lang="fa-IR" dirty="0">
                <a:latin typeface="IRANSansXFaNum DemiBold" pitchFamily="2" charset="-78"/>
                <a:cs typeface="IRANSansXFaNum DemiBold" pitchFamily="2" charset="-78"/>
              </a:rPr>
              <a:t>انواع یادگیری</a:t>
            </a:r>
            <a:endParaRPr lang="en-US" dirty="0">
              <a:latin typeface="IRANSansXFaNum DemiBold" pitchFamily="2" charset="-78"/>
              <a:cs typeface="IRANSansXFaNum DemiBold" pitchFamily="2" charset="-78"/>
            </a:endParaRP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یادگیری نظارت شده </a:t>
            </a:r>
            <a:r>
              <a:rPr lang="en-US" dirty="0">
                <a:latin typeface="IRANSansXFaNum DemiBold" pitchFamily="2" charset="-78"/>
                <a:cs typeface="IRANSansXFaNum DemiBold" pitchFamily="2" charset="-78"/>
              </a:rPr>
              <a:t>(Supervised learning)</a:t>
            </a:r>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یادگیری نظارت نشده</a:t>
            </a:r>
            <a:r>
              <a:rPr lang="en-US" dirty="0">
                <a:latin typeface="IRANSansXFaNum DemiBold" pitchFamily="2" charset="-78"/>
                <a:cs typeface="IRANSansXFaNum DemiBold" pitchFamily="2" charset="-78"/>
              </a:rPr>
              <a:t> (Unsupervised learning) </a:t>
            </a:r>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یادگیری تقویتی </a:t>
            </a:r>
            <a:r>
              <a:rPr lang="en-US" dirty="0">
                <a:latin typeface="IRANSansXFaNum DemiBold" pitchFamily="2" charset="-78"/>
                <a:cs typeface="IRANSansXFaNum DemiBold" pitchFamily="2" charset="-78"/>
              </a:rPr>
              <a:t>(Reinforcement learning) </a:t>
            </a:r>
            <a:endParaRPr lang="fa-IR" dirty="0">
              <a:latin typeface="IRANSansXFaNum DemiBold" pitchFamily="2" charset="-78"/>
              <a:cs typeface="IRANSansXFaNum DemiBold" pitchFamily="2" charset="-78"/>
            </a:endParaRPr>
          </a:p>
        </p:txBody>
      </p:sp>
    </p:spTree>
    <p:extLst>
      <p:ext uri="{BB962C8B-B14F-4D97-AF65-F5344CB8AC3E}">
        <p14:creationId xmlns:p14="http://schemas.microsoft.com/office/powerpoint/2010/main" val="359742129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یادگیری نظارت شده یا</a:t>
            </a:r>
            <a:r>
              <a:rPr lang="en-US" dirty="0">
                <a:latin typeface="IRANSansXFaNum DemiBold" pitchFamily="2" charset="-78"/>
                <a:cs typeface="IRANSansXFaNum DemiBold" pitchFamily="2" charset="-78"/>
              </a:rPr>
              <a:t> Supervised learning </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اغلب روش های یادگیری ماشین از نوع یادگیری نظارت شده یا </a:t>
            </a:r>
            <a:r>
              <a:rPr lang="en-US" dirty="0">
                <a:latin typeface="IRANSansXFaNum DemiBold" pitchFamily="2" charset="-78"/>
                <a:cs typeface="IRANSansXFaNum DemiBold" pitchFamily="2" charset="-78"/>
              </a:rPr>
              <a:t>Supervised </a:t>
            </a:r>
            <a:r>
              <a:rPr lang="fa-IR" dirty="0">
                <a:latin typeface="IRANSansXFaNum DemiBold" pitchFamily="2" charset="-78"/>
                <a:cs typeface="IRANSansXFaNum DemiBold" pitchFamily="2" charset="-78"/>
              </a:rPr>
              <a:t> هستند.</a:t>
            </a:r>
          </a:p>
          <a:p>
            <a:pPr algn="r" rtl="1"/>
            <a:r>
              <a:rPr lang="fa-IR" dirty="0">
                <a:latin typeface="IRANSansXFaNum DemiBold" pitchFamily="2" charset="-78"/>
                <a:cs typeface="IRANSansXFaNum DemiBold" pitchFamily="2" charset="-78"/>
              </a:rPr>
              <a:t>در این روش، سیستم تلاش می کند تا با استفاده از مثال های آموزشی، آموزش ببینید و الگوهای موجود در مثال های آموزشی را فرا بگیرد.</a:t>
            </a:r>
          </a:p>
          <a:p>
            <a:pPr algn="r" rtl="1"/>
            <a:r>
              <a:rPr lang="fa-IR" dirty="0">
                <a:latin typeface="IRANSansXFaNum DemiBold" pitchFamily="2" charset="-78"/>
                <a:cs typeface="IRANSansXFaNum DemiBold" pitchFamily="2" charset="-78"/>
              </a:rPr>
              <a:t>به بیان ریاضی، هنگامی که متغیر ورودی </a:t>
            </a:r>
            <a:r>
              <a:rPr lang="en-US" dirty="0">
                <a:latin typeface="IRANSansXFaNum DemiBold" pitchFamily="2" charset="-78"/>
                <a:cs typeface="IRANSansXFaNum DemiBold" pitchFamily="2" charset="-78"/>
              </a:rPr>
              <a:t>X</a:t>
            </a:r>
            <a:r>
              <a:rPr lang="fa-IR" dirty="0">
                <a:latin typeface="IRANSansXFaNum DemiBold" pitchFamily="2" charset="-78"/>
                <a:cs typeface="IRANSansXFaNum DemiBold" pitchFamily="2" charset="-78"/>
              </a:rPr>
              <a:t> و متغیر خروجی</a:t>
            </a:r>
            <a:r>
              <a:rPr lang="en-US" dirty="0">
                <a:latin typeface="IRANSansXFaNum DemiBold" pitchFamily="2" charset="-78"/>
                <a:cs typeface="IRANSansXFaNum DemiBold" pitchFamily="2" charset="-78"/>
              </a:rPr>
              <a:t> Y </a:t>
            </a:r>
            <a:r>
              <a:rPr lang="fa-IR" dirty="0">
                <a:latin typeface="IRANSansXFaNum DemiBold" pitchFamily="2" charset="-78"/>
                <a:cs typeface="IRANSansXFaNum DemiBold" pitchFamily="2" charset="-78"/>
              </a:rPr>
              <a:t>موجودند و می‌توان بر اساس آن‌ها از یک الگوریتم برای حصول یک تابع نگاشت ورودی به خروجی استفاده کرد در واقع یادگیری نظارت شده است.</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 تابع نگاشت به صورت </a:t>
            </a:r>
            <a:r>
              <a:rPr lang="en-US" dirty="0">
                <a:latin typeface="IRANSansXFaNum DemiBold" pitchFamily="2" charset="-78"/>
                <a:cs typeface="IRANSansXFaNum DemiBold" pitchFamily="2" charset="-78"/>
              </a:rPr>
              <a:t>Y = f(X) </a:t>
            </a:r>
            <a:r>
              <a:rPr lang="fa-IR" dirty="0">
                <a:latin typeface="IRANSansXFaNum DemiBold" pitchFamily="2" charset="-78"/>
                <a:cs typeface="IRANSansXFaNum DemiBold" pitchFamily="2" charset="-78"/>
              </a:rPr>
              <a:t>نشان داده می‌شود.</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مسائل یادگیری ماشین در حالت نظارت شده، به دو دسته ی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تقسیم بندی می شود.</a:t>
            </a:r>
          </a:p>
        </p:txBody>
      </p:sp>
    </p:spTree>
    <p:extLst>
      <p:ext uri="{BB962C8B-B14F-4D97-AF65-F5344CB8AC3E}">
        <p14:creationId xmlns:p14="http://schemas.microsoft.com/office/powerpoint/2010/main" val="132879826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یادگیری نظارت شده یا</a:t>
            </a:r>
            <a:r>
              <a:rPr lang="en-US" dirty="0">
                <a:latin typeface="IRANSansXFaNum DemiBold" pitchFamily="2" charset="-78"/>
                <a:cs typeface="IRANSansXFaNum DemiBold" pitchFamily="2" charset="-78"/>
              </a:rPr>
              <a:t> Supervised learning </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در یادگیری نظارت شده، داده ها برچسب دارند. یعنی به ازای ورودی (های) مشخص، خروجی مشخص است. مثلاً نمونه داده های زیر را مشاهده کنید:</a:t>
            </a: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a:p>
            <a:pPr algn="r" rtl="1"/>
            <a:endParaRPr lang="fa-IR" dirty="0">
              <a:latin typeface="IRANSansXFaNum DemiBold" pitchFamily="2" charset="-78"/>
              <a:cs typeface="IRANSansXFaNum DemiBold" pitchFamily="2" charset="-78"/>
            </a:endParaRPr>
          </a:p>
        </p:txBody>
      </p:sp>
      <p:pic>
        <p:nvPicPr>
          <p:cNvPr id="5" name="Picture 4">
            <a:extLst>
              <a:ext uri="{FF2B5EF4-FFF2-40B4-BE49-F238E27FC236}">
                <a16:creationId xmlns:a16="http://schemas.microsoft.com/office/drawing/2014/main" id="{703212AD-C90D-EB03-EA0D-6CE984B44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489" y="3257847"/>
            <a:ext cx="5021023" cy="3152965"/>
          </a:xfrm>
          <a:prstGeom prst="rect">
            <a:avLst/>
          </a:prstGeom>
        </p:spPr>
      </p:pic>
    </p:spTree>
    <p:extLst>
      <p:ext uri="{BB962C8B-B14F-4D97-AF65-F5344CB8AC3E}">
        <p14:creationId xmlns:p14="http://schemas.microsoft.com/office/powerpoint/2010/main" val="312311464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یادگیری نظارت شده یا</a:t>
            </a:r>
            <a:r>
              <a:rPr lang="en-US" dirty="0">
                <a:latin typeface="IRANSansXFaNum DemiBold" pitchFamily="2" charset="-78"/>
                <a:cs typeface="IRANSansXFaNum DemiBold" pitchFamily="2" charset="-78"/>
              </a:rPr>
              <a:t> Supervised learning </a:t>
            </a:r>
          </a:p>
        </p:txBody>
      </p:sp>
      <p:pic>
        <p:nvPicPr>
          <p:cNvPr id="7" name="Picture 6">
            <a:extLst>
              <a:ext uri="{FF2B5EF4-FFF2-40B4-BE49-F238E27FC236}">
                <a16:creationId xmlns:a16="http://schemas.microsoft.com/office/drawing/2014/main" id="{2EDD8A3C-101C-1605-A004-F6DD5ACA9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793" y="2009870"/>
            <a:ext cx="4061519" cy="4685168"/>
          </a:xfrm>
          <a:prstGeom prst="rect">
            <a:avLst/>
          </a:prstGeom>
        </p:spPr>
      </p:pic>
      <p:pic>
        <p:nvPicPr>
          <p:cNvPr id="1026" name="Picture 2" descr="Introduction to Machine Learning. Supervised learning. Unsupervised learning.  Reinforcement learning. Regression. Clustering | by Yagnik Pandya |  Artificial Intelligence in Plain English">
            <a:extLst>
              <a:ext uri="{FF2B5EF4-FFF2-40B4-BE49-F238E27FC236}">
                <a16:creationId xmlns:a16="http://schemas.microsoft.com/office/drawing/2014/main" id="{FB5AEC6C-4924-B361-E6BE-E6BA671CB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83" y="3308045"/>
            <a:ext cx="5241589" cy="246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62194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تفاوت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Regression</a:t>
            </a:r>
          </a:p>
        </p:txBody>
      </p:sp>
      <p:sp>
        <p:nvSpPr>
          <p:cNvPr id="3" name="Content Placeholder 2">
            <a:extLst>
              <a:ext uri="{FF2B5EF4-FFF2-40B4-BE49-F238E27FC236}">
                <a16:creationId xmlns:a16="http://schemas.microsoft.com/office/drawing/2014/main" id="{FCC9A8F7-114A-3469-FBEA-0D057D82A781}"/>
              </a:ext>
            </a:extLst>
          </p:cNvPr>
          <p:cNvSpPr>
            <a:spLocks noGrp="1"/>
          </p:cNvSpPr>
          <p:nvPr>
            <p:ph idx="1"/>
          </p:nvPr>
        </p:nvSpPr>
        <p:spPr>
          <a:xfrm>
            <a:off x="818712" y="2222287"/>
            <a:ext cx="10554574" cy="3636511"/>
          </a:xfrm>
        </p:spPr>
        <p:txBody>
          <a:bodyPr/>
          <a:lstStyle/>
          <a:p>
            <a:pPr algn="r" rtl="1"/>
            <a:r>
              <a:rPr lang="fa-IR" dirty="0">
                <a:latin typeface="IRANSansXFaNum DemiBold" pitchFamily="2" charset="-78"/>
                <a:cs typeface="IRANSansXFaNum DemiBold" pitchFamily="2" charset="-78"/>
              </a:rPr>
              <a:t>دسته بندی یا </a:t>
            </a:r>
            <a:r>
              <a:rPr lang="en-US" dirty="0">
                <a:latin typeface="IRANSansXFaNum DemiBold" pitchFamily="2" charset="-78"/>
                <a:cs typeface="IRANSansXFaNum DemiBold" pitchFamily="2" charset="-78"/>
              </a:rPr>
              <a:t>Classification</a:t>
            </a:r>
            <a:r>
              <a:rPr lang="fa-IR" dirty="0">
                <a:latin typeface="IRANSansXFaNum DemiBold" pitchFamily="2" charset="-78"/>
                <a:cs typeface="IRANSansXFaNum DemiBold" pitchFamily="2" charset="-78"/>
              </a:rPr>
              <a:t>: یک مسئله، هنگامی دسته‌بندی محسوب می‌شود که متغیر خروجی یک دسته یا گروه باشد. برای مثالی از این امر می‌توان به تعلق یک نمونه به دسته‌های «سیاه» یا «سفید» و یک ایمیل به دسته‌های «هرزنامه» یا «غیر هرزنامه» اشاره کرد.</a:t>
            </a:r>
          </a:p>
          <a:p>
            <a:pPr algn="r" rtl="1"/>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رگرسیون یا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یک مسئله هنگامی رگرسیون است که متغیر خروجی یک مقدار حقیقی مانند «قد» باشد.</a:t>
            </a:r>
          </a:p>
          <a:p>
            <a:pPr algn="r" rtl="1"/>
            <a:endParaRPr lang="fa-IR"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 در واقع در دسته‌بندی با متغیرهای گسسته و در رگرسیون با متغیرهای پیوسته کار می‌شود.</a:t>
            </a:r>
          </a:p>
        </p:txBody>
      </p:sp>
    </p:spTree>
    <p:extLst>
      <p:ext uri="{BB962C8B-B14F-4D97-AF65-F5344CB8AC3E}">
        <p14:creationId xmlns:p14="http://schemas.microsoft.com/office/powerpoint/2010/main" val="110842721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تفاوت </a:t>
            </a:r>
            <a:r>
              <a:rPr lang="en-US" dirty="0">
                <a:latin typeface="IRANSansXFaNum DemiBold" pitchFamily="2" charset="-78"/>
                <a:cs typeface="IRANSansXFaNum DemiBold" pitchFamily="2" charset="-78"/>
              </a:rPr>
              <a:t>Regression</a:t>
            </a:r>
            <a:r>
              <a:rPr lang="fa-IR" dirty="0">
                <a:latin typeface="IRANSansXFaNum DemiBold" pitchFamily="2" charset="-78"/>
                <a:cs typeface="IRANSansXFaNum DemiBold" pitchFamily="2" charset="-78"/>
              </a:rPr>
              <a:t> و </a:t>
            </a:r>
            <a:r>
              <a:rPr lang="en-US" dirty="0">
                <a:latin typeface="IRANSansXFaNum DemiBold" pitchFamily="2" charset="-78"/>
                <a:cs typeface="IRANSansXFaNum DemiBold" pitchFamily="2" charset="-78"/>
              </a:rPr>
              <a:t>Classification</a:t>
            </a:r>
          </a:p>
        </p:txBody>
      </p:sp>
      <p:pic>
        <p:nvPicPr>
          <p:cNvPr id="7" name="Picture 6">
            <a:extLst>
              <a:ext uri="{FF2B5EF4-FFF2-40B4-BE49-F238E27FC236}">
                <a16:creationId xmlns:a16="http://schemas.microsoft.com/office/drawing/2014/main" id="{6052B681-3DCB-9423-B1B9-F0DEEC455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788" y="2407424"/>
            <a:ext cx="8274425" cy="4191650"/>
          </a:xfrm>
          <a:prstGeom prst="rect">
            <a:avLst/>
          </a:prstGeom>
        </p:spPr>
      </p:pic>
    </p:spTree>
    <p:extLst>
      <p:ext uri="{BB962C8B-B14F-4D97-AF65-F5344CB8AC3E}">
        <p14:creationId xmlns:p14="http://schemas.microsoft.com/office/powerpoint/2010/main" val="219098506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AF6-D988-9B9A-AFFA-F523451F114D}"/>
              </a:ext>
            </a:extLst>
          </p:cNvPr>
          <p:cNvSpPr>
            <a:spLocks noGrp="1"/>
          </p:cNvSpPr>
          <p:nvPr>
            <p:ph type="title"/>
          </p:nvPr>
        </p:nvSpPr>
        <p:spPr/>
        <p:txBody>
          <a:bodyPr/>
          <a:lstStyle/>
          <a:p>
            <a:pPr algn="r" rtl="1"/>
            <a:r>
              <a:rPr lang="fa-IR" dirty="0">
                <a:latin typeface="IRANSansXFaNum DemiBold" pitchFamily="2" charset="-78"/>
                <a:cs typeface="IRANSansXFaNum DemiBold" pitchFamily="2" charset="-78"/>
              </a:rPr>
              <a:t>یادگیری نظارت نشده یا</a:t>
            </a:r>
            <a:r>
              <a:rPr lang="en-US" dirty="0">
                <a:latin typeface="IRANSansXFaNum DemiBold" pitchFamily="2" charset="-78"/>
                <a:cs typeface="IRANSansXFaNum DemiBold" pitchFamily="2" charset="-78"/>
              </a:rPr>
              <a:t> Unsupervised learning </a:t>
            </a:r>
          </a:p>
        </p:txBody>
      </p:sp>
      <p:sp>
        <p:nvSpPr>
          <p:cNvPr id="3" name="Content Placeholder 2">
            <a:extLst>
              <a:ext uri="{FF2B5EF4-FFF2-40B4-BE49-F238E27FC236}">
                <a16:creationId xmlns:a16="http://schemas.microsoft.com/office/drawing/2014/main" id="{E8404F0A-96AC-4BEE-3271-259AA7E776AE}"/>
              </a:ext>
            </a:extLst>
          </p:cNvPr>
          <p:cNvSpPr>
            <a:spLocks noGrp="1"/>
          </p:cNvSpPr>
          <p:nvPr>
            <p:ph idx="1"/>
          </p:nvPr>
        </p:nvSpPr>
        <p:spPr/>
        <p:txBody>
          <a:bodyPr/>
          <a:lstStyle/>
          <a:p>
            <a:pPr algn="r" rtl="1"/>
            <a:r>
              <a:rPr lang="fa-IR" dirty="0">
                <a:latin typeface="IRANSansXFaNum DemiBold" pitchFamily="2" charset="-78"/>
                <a:cs typeface="IRANSansXFaNum DemiBold" pitchFamily="2" charset="-78"/>
              </a:rPr>
              <a:t>در یادگیری نظارت نشده، الگوریتم باید خود به تنهایی به‌دنبال ساختارهای جالب موجود در داده‌ها باشد.</a:t>
            </a:r>
            <a:endParaRPr lang="en-US" dirty="0">
              <a:latin typeface="IRANSansXFaNum DemiBold" pitchFamily="2" charset="-78"/>
              <a:cs typeface="IRANSansXFaNum DemiBold" pitchFamily="2" charset="-78"/>
            </a:endParaRPr>
          </a:p>
          <a:p>
            <a:pPr algn="r" rtl="1"/>
            <a:r>
              <a:rPr lang="fa-IR" dirty="0">
                <a:latin typeface="IRANSansXFaNum DemiBold" pitchFamily="2" charset="-78"/>
                <a:cs typeface="IRANSansXFaNum DemiBold" pitchFamily="2" charset="-78"/>
              </a:rPr>
              <a:t>به بیان ریاضی، یادگیری نظارت نشده مربوط به زمانی است که در مجموعه داده فقط متغیرهای ورودی </a:t>
            </a:r>
            <a:r>
              <a:rPr lang="en-US" dirty="0">
                <a:latin typeface="IRANSansXFaNum DemiBold" pitchFamily="2" charset="-78"/>
                <a:cs typeface="IRANSansXFaNum DemiBold" pitchFamily="2" charset="-78"/>
              </a:rPr>
              <a:t>X</a:t>
            </a:r>
            <a:r>
              <a:rPr lang="fa-IR" dirty="0">
                <a:latin typeface="IRANSansXFaNum DemiBold" pitchFamily="2" charset="-78"/>
                <a:cs typeface="IRANSansXFaNum DemiBold" pitchFamily="2" charset="-78"/>
              </a:rPr>
              <a:t> وجود داشته باشند و هیچ متغیر داده خروجی موجود نباشد. به این نوع یادگیری، نظارت نشده گفته می‌شود زیرا برخلاف یادگیری نظارت شده، هیچ پاسخ صحیح داده شده‌ای وجود ندارد و ماشین خود باید به دنبال پاسخ باشد.</a:t>
            </a:r>
          </a:p>
          <a:p>
            <a:pPr algn="r" rtl="1"/>
            <a:r>
              <a:rPr lang="fa-IR" dirty="0">
                <a:latin typeface="IRANSansXFaNum DemiBold" pitchFamily="2" charset="-78"/>
                <a:cs typeface="IRANSansXFaNum DemiBold" pitchFamily="2" charset="-78"/>
              </a:rPr>
              <a:t>به بیان دیگر، هنگامی که الگوریتم برای کار کردن از مجموعه داده‌ای بهره گیرد که فاقد داده‌های برچسب‌دار (متغیرهای خروجی) است، از مکانیزم دیگری برای یادگیری و تصمیم‌گیری استفاده می‌کند. به چنین نوع یادگیری، نظارت نشده گفته می‌شود. یادگیری نظارت نشده قابل تقسیم به مسائل خوشه‌بندی و انجمنی است.</a:t>
            </a:r>
          </a:p>
          <a:p>
            <a:pPr algn="r" rtl="1"/>
            <a:r>
              <a:rPr lang="fa-IR" dirty="0">
                <a:latin typeface="IRANSansXFaNum DemiBold" pitchFamily="2" charset="-78"/>
                <a:cs typeface="IRANSansXFaNum DemiBold" pitchFamily="2" charset="-78"/>
              </a:rPr>
              <a:t>مسائل خوشه بندی یا </a:t>
            </a:r>
            <a:r>
              <a:rPr lang="en-US" dirty="0">
                <a:latin typeface="IRANSansXFaNum DemiBold" pitchFamily="2" charset="-78"/>
                <a:cs typeface="IRANSansXFaNum DemiBold" pitchFamily="2" charset="-78"/>
              </a:rPr>
              <a:t>Clustering</a:t>
            </a:r>
            <a:r>
              <a:rPr lang="fa-IR" dirty="0">
                <a:latin typeface="IRANSansXFaNum DemiBold" pitchFamily="2" charset="-78"/>
                <a:cs typeface="IRANSansXFaNum DemiBold" pitchFamily="2" charset="-78"/>
              </a:rPr>
              <a:t> یک دسته از این مسائل هستند که  قصد کشف گروه‌های ذاتی (داده‌هایی که ذاتا در یک گروه خاص می‌گنجند) را دارند. مثلا، گروه‌بندی مشتریان بر اساس رفتار خرید آن‌ها</a:t>
            </a:r>
          </a:p>
        </p:txBody>
      </p:sp>
    </p:spTree>
    <p:extLst>
      <p:ext uri="{BB962C8B-B14F-4D97-AF65-F5344CB8AC3E}">
        <p14:creationId xmlns:p14="http://schemas.microsoft.com/office/powerpoint/2010/main" val="1526065527"/>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476</TotalTime>
  <Words>773</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IRANSansXFaNum DemiBold</vt:lpstr>
      <vt:lpstr>Wingdings 2</vt:lpstr>
      <vt:lpstr>Quotable</vt:lpstr>
      <vt:lpstr>توسعه ی مدل یادگیری ماشین</vt:lpstr>
      <vt:lpstr>تعریف یادگیری ماشین</vt:lpstr>
      <vt:lpstr>انواع یادگیری</vt:lpstr>
      <vt:lpstr>یادگیری نظارت شده یا Supervised learning </vt:lpstr>
      <vt:lpstr>یادگیری نظارت شده یا Supervised learning </vt:lpstr>
      <vt:lpstr>یادگیری نظارت شده یا Supervised learning </vt:lpstr>
      <vt:lpstr>تفاوت Classification و Regression</vt:lpstr>
      <vt:lpstr>تفاوت Regression و Classification</vt:lpstr>
      <vt:lpstr>یادگیری نظارت نشده یا Unsupervised learning </vt:lpstr>
      <vt:lpstr>یادگیری تقویتی یا Reinforcement learning </vt:lpstr>
      <vt:lpstr>مباحث ریاضی و اهمیت آن ها</vt:lpstr>
      <vt:lpstr>تفاوت یادگیری ماشین، یادگیری عمیق و هوش مصنوعی</vt:lpstr>
      <vt:lpstr>تفاوت یادگیری ماشین، یادگیری عمیق و هوش مصنوعی</vt:lpstr>
      <vt:lpstr>برخی کاربردهای یادگیری ماشین</vt:lpstr>
      <vt:lpstr>برخی کاربردهای یادگیری ماشین</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وبینار معرفی دوره ها</dc:title>
  <dc:creator>Ali Momenzadeh</dc:creator>
  <cp:lastModifiedBy>Ali Momenzadeh</cp:lastModifiedBy>
  <cp:revision>87</cp:revision>
  <dcterms:created xsi:type="dcterms:W3CDTF">2022-10-19T15:01:59Z</dcterms:created>
  <dcterms:modified xsi:type="dcterms:W3CDTF">2022-12-18T10:06:19Z</dcterms:modified>
</cp:coreProperties>
</file>