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7"/>
  </p:notesMasterIdLst>
  <p:sldIdLst>
    <p:sldId id="256" r:id="rId2"/>
    <p:sldId id="314" r:id="rId3"/>
    <p:sldId id="315" r:id="rId4"/>
    <p:sldId id="316" r:id="rId5"/>
    <p:sldId id="302" r:id="rId6"/>
    <p:sldId id="319" r:id="rId7"/>
    <p:sldId id="320" r:id="rId8"/>
    <p:sldId id="321" r:id="rId9"/>
    <p:sldId id="324" r:id="rId10"/>
    <p:sldId id="318" r:id="rId11"/>
    <p:sldId id="322" r:id="rId12"/>
    <p:sldId id="323" r:id="rId13"/>
    <p:sldId id="325" r:id="rId14"/>
    <p:sldId id="326"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94" autoAdjust="0"/>
    <p:restoredTop sz="94306" autoAdjust="0"/>
  </p:normalViewPr>
  <p:slideViewPr>
    <p:cSldViewPr snapToGrid="0">
      <p:cViewPr varScale="1">
        <p:scale>
          <a:sx n="106" d="100"/>
          <a:sy n="106"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9CFBE0-82D4-4B50-92C7-6A39DB7CD052}" type="datetimeFigureOut">
              <a:rPr lang="en-US" smtClean="0"/>
              <a:t>12/24/2022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E8AA0-339C-4747-957B-8DD3E2B3E414}" type="slidenum">
              <a:rPr lang="en-US" smtClean="0"/>
              <a:t>‹#›</a:t>
            </a:fld>
            <a:endParaRPr lang="en-US"/>
          </a:p>
        </p:txBody>
      </p:sp>
    </p:spTree>
    <p:extLst>
      <p:ext uri="{BB962C8B-B14F-4D97-AF65-F5344CB8AC3E}">
        <p14:creationId xmlns:p14="http://schemas.microsoft.com/office/powerpoint/2010/main" val="2026832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4E8AA0-339C-4747-957B-8DD3E2B3E414}" type="slidenum">
              <a:rPr lang="en-US" smtClean="0"/>
              <a:t>3</a:t>
            </a:fld>
            <a:endParaRPr lang="en-US"/>
          </a:p>
        </p:txBody>
      </p:sp>
    </p:spTree>
    <p:extLst>
      <p:ext uri="{BB962C8B-B14F-4D97-AF65-F5344CB8AC3E}">
        <p14:creationId xmlns:p14="http://schemas.microsoft.com/office/powerpoint/2010/main" val="551431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4E8AA0-339C-4747-957B-8DD3E2B3E414}" type="slidenum">
              <a:rPr lang="en-US" smtClean="0"/>
              <a:t>4</a:t>
            </a:fld>
            <a:endParaRPr lang="en-US"/>
          </a:p>
        </p:txBody>
      </p:sp>
    </p:spTree>
    <p:extLst>
      <p:ext uri="{BB962C8B-B14F-4D97-AF65-F5344CB8AC3E}">
        <p14:creationId xmlns:p14="http://schemas.microsoft.com/office/powerpoint/2010/main" val="3407008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4E8AA0-339C-4747-957B-8DD3E2B3E414}" type="slidenum">
              <a:rPr lang="en-US" smtClean="0"/>
              <a:t>9</a:t>
            </a:fld>
            <a:endParaRPr lang="en-US"/>
          </a:p>
        </p:txBody>
      </p:sp>
    </p:spTree>
    <p:extLst>
      <p:ext uri="{BB962C8B-B14F-4D97-AF65-F5344CB8AC3E}">
        <p14:creationId xmlns:p14="http://schemas.microsoft.com/office/powerpoint/2010/main" val="2340852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4E8AA0-339C-4747-957B-8DD3E2B3E414}" type="slidenum">
              <a:rPr lang="en-US" smtClean="0"/>
              <a:t>10</a:t>
            </a:fld>
            <a:endParaRPr lang="en-US"/>
          </a:p>
        </p:txBody>
      </p:sp>
    </p:spTree>
    <p:extLst>
      <p:ext uri="{BB962C8B-B14F-4D97-AF65-F5344CB8AC3E}">
        <p14:creationId xmlns:p14="http://schemas.microsoft.com/office/powerpoint/2010/main" val="1685375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4E8AA0-339C-4747-957B-8DD3E2B3E414}" type="slidenum">
              <a:rPr lang="en-US" smtClean="0"/>
              <a:t>11</a:t>
            </a:fld>
            <a:endParaRPr lang="en-US"/>
          </a:p>
        </p:txBody>
      </p:sp>
    </p:spTree>
    <p:extLst>
      <p:ext uri="{BB962C8B-B14F-4D97-AF65-F5344CB8AC3E}">
        <p14:creationId xmlns:p14="http://schemas.microsoft.com/office/powerpoint/2010/main" val="1432554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4E8AA0-339C-4747-957B-8DD3E2B3E414}" type="slidenum">
              <a:rPr lang="en-US" smtClean="0"/>
              <a:t>12</a:t>
            </a:fld>
            <a:endParaRPr lang="en-US"/>
          </a:p>
        </p:txBody>
      </p:sp>
    </p:spTree>
    <p:extLst>
      <p:ext uri="{BB962C8B-B14F-4D97-AF65-F5344CB8AC3E}">
        <p14:creationId xmlns:p14="http://schemas.microsoft.com/office/powerpoint/2010/main" val="1079075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4E8AA0-339C-4747-957B-8DD3E2B3E414}" type="slidenum">
              <a:rPr lang="en-US" smtClean="0"/>
              <a:t>13</a:t>
            </a:fld>
            <a:endParaRPr lang="en-US"/>
          </a:p>
        </p:txBody>
      </p:sp>
    </p:spTree>
    <p:extLst>
      <p:ext uri="{BB962C8B-B14F-4D97-AF65-F5344CB8AC3E}">
        <p14:creationId xmlns:p14="http://schemas.microsoft.com/office/powerpoint/2010/main" val="3114393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DC58C2-4739-40C8-8C1B-74FA78CCA711}"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1681064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DC58C2-4739-40C8-8C1B-74FA78CCA711}" type="datetimeFigureOut">
              <a:rPr lang="en-US" smtClean="0"/>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2033662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A0DC58C2-4739-40C8-8C1B-74FA78CCA711}"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4001374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A0DC58C2-4739-40C8-8C1B-74FA78CCA711}" type="datetimeFigureOut">
              <a:rPr lang="en-US" smtClean="0"/>
              <a:t>12/24/2022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1534798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DC58C2-4739-40C8-8C1B-74FA78CCA711}"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917841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DC58C2-4739-40C8-8C1B-74FA78CCA711}"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2613784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DC58C2-4739-40C8-8C1B-74FA78CCA711}"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2743241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DC58C2-4739-40C8-8C1B-74FA78CCA711}"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3631426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DC58C2-4739-40C8-8C1B-74FA78CCA711}" type="datetimeFigureOut">
              <a:rPr lang="en-US" smtClean="0"/>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128009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DC58C2-4739-40C8-8C1B-74FA78CCA711}" type="datetimeFigureOut">
              <a:rPr lang="en-US" smtClean="0"/>
              <a:t>12/24/2022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214994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DC58C2-4739-40C8-8C1B-74FA78CCA711}" type="datetimeFigureOut">
              <a:rPr lang="en-US" smtClean="0"/>
              <a:t>12/24/2022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1811435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DC58C2-4739-40C8-8C1B-74FA78CCA711}" type="datetimeFigureOut">
              <a:rPr lang="en-US" smtClean="0"/>
              <a:t>12/24/2022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3574539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DC58C2-4739-40C8-8C1B-74FA78CCA711}" type="datetimeFigureOut">
              <a:rPr lang="en-US" smtClean="0"/>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605737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A0DC58C2-4739-40C8-8C1B-74FA78CCA711}" type="datetimeFigureOut">
              <a:rPr lang="en-US" smtClean="0"/>
              <a:t>12/24/2022</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956153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0DC58C2-4739-40C8-8C1B-74FA78CCA711}" type="datetimeFigureOut">
              <a:rPr lang="en-US" smtClean="0"/>
              <a:t>12/24/2022</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A1818A7-B9A2-4C9C-AEDF-B3FC6BA24681}" type="slidenum">
              <a:rPr lang="en-US" smtClean="0"/>
              <a:t>‹#›</a:t>
            </a:fld>
            <a:endParaRPr lang="en-US"/>
          </a:p>
        </p:txBody>
      </p:sp>
    </p:spTree>
    <p:extLst>
      <p:ext uri="{BB962C8B-B14F-4D97-AF65-F5344CB8AC3E}">
        <p14:creationId xmlns:p14="http://schemas.microsoft.com/office/powerpoint/2010/main" val="1399633435"/>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C37A6-ACB9-02F2-A4B1-226C4FEF1C10}"/>
              </a:ext>
            </a:extLst>
          </p:cNvPr>
          <p:cNvSpPr>
            <a:spLocks noGrp="1"/>
          </p:cNvSpPr>
          <p:nvPr>
            <p:ph type="ctrTitle"/>
          </p:nvPr>
        </p:nvSpPr>
        <p:spPr/>
        <p:txBody>
          <a:bodyPr/>
          <a:lstStyle/>
          <a:p>
            <a:pPr algn="r" rtl="1"/>
            <a:r>
              <a:rPr lang="fa-IR" sz="6000" dirty="0">
                <a:latin typeface="IRANSansXFaNum DemiBold" pitchFamily="2" charset="-78"/>
                <a:cs typeface="IRANSansXFaNum DemiBold" pitchFamily="2" charset="-78"/>
              </a:rPr>
              <a:t>فرآیند</a:t>
            </a:r>
            <a:r>
              <a:rPr lang="en-US" sz="6000" dirty="0">
                <a:latin typeface="IRANSansXFaNum DemiBold" pitchFamily="2" charset="-78"/>
                <a:cs typeface="IRANSansXFaNum DemiBold" pitchFamily="2" charset="-78"/>
              </a:rPr>
              <a:t>Regularization </a:t>
            </a:r>
          </a:p>
        </p:txBody>
      </p:sp>
      <p:sp>
        <p:nvSpPr>
          <p:cNvPr id="3" name="Subtitle 2">
            <a:extLst>
              <a:ext uri="{FF2B5EF4-FFF2-40B4-BE49-F238E27FC236}">
                <a16:creationId xmlns:a16="http://schemas.microsoft.com/office/drawing/2014/main" id="{21401B96-8F23-F965-200B-54594AD519C5}"/>
              </a:ext>
            </a:extLst>
          </p:cNvPr>
          <p:cNvSpPr>
            <a:spLocks noGrp="1"/>
          </p:cNvSpPr>
          <p:nvPr>
            <p:ph type="subTitle" idx="1"/>
          </p:nvPr>
        </p:nvSpPr>
        <p:spPr>
          <a:xfrm>
            <a:off x="810000" y="5408853"/>
            <a:ext cx="10572000" cy="434974"/>
          </a:xfrm>
        </p:spPr>
        <p:txBody>
          <a:bodyPr>
            <a:noAutofit/>
          </a:bodyPr>
          <a:lstStyle/>
          <a:p>
            <a:pPr algn="r"/>
            <a:r>
              <a:rPr lang="fa-IR" sz="3200" dirty="0">
                <a:latin typeface="IRANSansXFaNum DemiBold" pitchFamily="2" charset="-78"/>
                <a:cs typeface="IRANSansXFaNum DemiBold" pitchFamily="2" charset="-78"/>
              </a:rPr>
              <a:t>دوره پایتون و یادگیری ماشین</a:t>
            </a:r>
            <a:endParaRPr lang="en-US" sz="3200" dirty="0">
              <a:latin typeface="IRANSansXFaNum DemiBold" pitchFamily="2" charset="-78"/>
              <a:cs typeface="IRANSansXFaNum DemiBold" pitchFamily="2" charset="-78"/>
            </a:endParaRPr>
          </a:p>
        </p:txBody>
      </p:sp>
      <p:pic>
        <p:nvPicPr>
          <p:cNvPr id="5" name="Picture 4">
            <a:extLst>
              <a:ext uri="{FF2B5EF4-FFF2-40B4-BE49-F238E27FC236}">
                <a16:creationId xmlns:a16="http://schemas.microsoft.com/office/drawing/2014/main" id="{CE3635ED-96A6-3DAB-E09E-74A580F796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94728"/>
            <a:ext cx="1999130" cy="1963271"/>
          </a:xfrm>
          <a:prstGeom prst="rect">
            <a:avLst/>
          </a:prstGeom>
        </p:spPr>
      </p:pic>
    </p:spTree>
    <p:extLst>
      <p:ext uri="{BB962C8B-B14F-4D97-AF65-F5344CB8AC3E}">
        <p14:creationId xmlns:p14="http://schemas.microsoft.com/office/powerpoint/2010/main" val="40618744"/>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fa-IR" dirty="0">
                <a:latin typeface="IRANSansXFaNum DemiBold" pitchFamily="2" charset="-78"/>
                <a:cs typeface="IRANSansXFaNum DemiBold" pitchFamily="2" charset="-78"/>
              </a:rPr>
              <a:t>نظم دهی یا </a:t>
            </a:r>
            <a:r>
              <a:rPr lang="en-US" dirty="0">
                <a:latin typeface="IRANSansXFaNum DemiBold" pitchFamily="2" charset="-78"/>
                <a:cs typeface="IRANSansXFaNum DemiBold" pitchFamily="2" charset="-78"/>
              </a:rPr>
              <a:t>Regularization</a:t>
            </a:r>
          </a:p>
        </p:txBody>
      </p:sp>
      <p:sp>
        <p:nvSpPr>
          <p:cNvPr id="3" name="AutoShape 2" descr="Underfitting and Overfitting | Applied Supervised Learning with R">
            <a:extLst>
              <a:ext uri="{FF2B5EF4-FFF2-40B4-BE49-F238E27FC236}">
                <a16:creationId xmlns:a16="http://schemas.microsoft.com/office/drawing/2014/main" id="{6E0CA2FF-4D64-EE76-8B64-2A263C20A62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Content Placeholder 2">
            <a:extLst>
              <a:ext uri="{FF2B5EF4-FFF2-40B4-BE49-F238E27FC236}">
                <a16:creationId xmlns:a16="http://schemas.microsoft.com/office/drawing/2014/main" id="{69762718-61F8-7728-FAB8-5EFE9D4E28A7}"/>
              </a:ext>
            </a:extLst>
          </p:cNvPr>
          <p:cNvSpPr>
            <a:spLocks noGrp="1"/>
          </p:cNvSpPr>
          <p:nvPr>
            <p:ph idx="1"/>
          </p:nvPr>
        </p:nvSpPr>
        <p:spPr>
          <a:xfrm>
            <a:off x="818712" y="2222287"/>
            <a:ext cx="10554574" cy="3636511"/>
          </a:xfrm>
        </p:spPr>
        <p:txBody>
          <a:bodyPr/>
          <a:lstStyle/>
          <a:p>
            <a:pPr algn="r" rtl="1"/>
            <a:r>
              <a:rPr lang="fa-IR" dirty="0">
                <a:latin typeface="IRANSansXFaNum DemiBold" pitchFamily="2" charset="-78"/>
                <a:cs typeface="IRANSansXFaNum DemiBold" pitchFamily="2" charset="-78"/>
              </a:rPr>
              <a:t>این روش باعث اعمال محدودیتی هایی بر روی مدل یادگیری ماشین می شود تا از </a:t>
            </a:r>
            <a:r>
              <a:rPr lang="en-US" dirty="0">
                <a:latin typeface="IRANSansXFaNum DemiBold" pitchFamily="2" charset="-78"/>
                <a:cs typeface="IRANSansXFaNum DemiBold" pitchFamily="2" charset="-78"/>
              </a:rPr>
              <a:t>Overfitting</a:t>
            </a:r>
            <a:r>
              <a:rPr lang="fa-IR" dirty="0">
                <a:latin typeface="IRANSansXFaNum DemiBold" pitchFamily="2" charset="-78"/>
                <a:cs typeface="IRANSansXFaNum DemiBold" pitchFamily="2" charset="-78"/>
              </a:rPr>
              <a:t> یا</a:t>
            </a:r>
            <a:r>
              <a:rPr lang="en-US" dirty="0">
                <a:latin typeface="IRANSansXFaNum DemiBold" pitchFamily="2" charset="-78"/>
                <a:cs typeface="IRANSansXFaNum DemiBold" pitchFamily="2" charset="-78"/>
              </a:rPr>
              <a:t> Underfitting </a:t>
            </a:r>
            <a:r>
              <a:rPr lang="fa-IR" dirty="0">
                <a:latin typeface="IRANSansXFaNum DemiBold" pitchFamily="2" charset="-78"/>
                <a:cs typeface="IRANSansXFaNum DemiBold" pitchFamily="2" charset="-78"/>
              </a:rPr>
              <a:t> مدل جلوگیری کند.</a:t>
            </a:r>
          </a:p>
          <a:p>
            <a:pPr algn="r" rtl="1"/>
            <a:r>
              <a:rPr lang="fa-IR" dirty="0">
                <a:latin typeface="IRANSansXFaNum DemiBold" pitchFamily="2" charset="-78"/>
                <a:cs typeface="IRANSansXFaNum DemiBold" pitchFamily="2" charset="-78"/>
              </a:rPr>
              <a:t>در نظم دهی نوع </a:t>
            </a:r>
            <a:r>
              <a:rPr lang="en-US" dirty="0">
                <a:latin typeface="IRANSansXFaNum DemiBold" pitchFamily="2" charset="-78"/>
                <a:cs typeface="IRANSansXFaNum DemiBold" pitchFamily="2" charset="-78"/>
              </a:rPr>
              <a:t>L1</a:t>
            </a:r>
            <a:r>
              <a:rPr lang="fa-IR" dirty="0">
                <a:latin typeface="IRANSansXFaNum DemiBold" pitchFamily="2" charset="-78"/>
                <a:cs typeface="IRANSansXFaNum DemiBold" pitchFamily="2" charset="-78"/>
              </a:rPr>
              <a:t> یا </a:t>
            </a:r>
            <a:r>
              <a:rPr lang="en-US" dirty="0">
                <a:latin typeface="IRANSansXFaNum DemiBold" pitchFamily="2" charset="-78"/>
                <a:cs typeface="IRANSansXFaNum DemiBold" pitchFamily="2" charset="-78"/>
              </a:rPr>
              <a:t>L2</a:t>
            </a:r>
            <a:r>
              <a:rPr lang="fa-IR" dirty="0">
                <a:latin typeface="IRANSansXFaNum DemiBold" pitchFamily="2" charset="-78"/>
                <a:cs typeface="IRANSansXFaNum DemiBold" pitchFamily="2" charset="-78"/>
              </a:rPr>
              <a:t> می توانیم برای تابع زیان یا همان </a:t>
            </a:r>
            <a:r>
              <a:rPr lang="en-US" dirty="0">
                <a:latin typeface="IRANSansXFaNum DemiBold" pitchFamily="2" charset="-78"/>
                <a:cs typeface="IRANSansXFaNum DemiBold" pitchFamily="2" charset="-78"/>
              </a:rPr>
              <a:t>Loss function</a:t>
            </a:r>
            <a:r>
              <a:rPr lang="fa-IR" dirty="0">
                <a:latin typeface="IRANSansXFaNum DemiBold" pitchFamily="2" charset="-78"/>
                <a:cs typeface="IRANSansXFaNum DemiBold" pitchFamily="2" charset="-78"/>
              </a:rPr>
              <a:t> یک مجازات در نظر بگیریم تا ضرایب </a:t>
            </a:r>
            <a:r>
              <a:rPr lang="en-US" dirty="0">
                <a:latin typeface="IRANSansXFaNum DemiBold" pitchFamily="2" charset="-78"/>
                <a:cs typeface="IRANSansXFaNum DemiBold" pitchFamily="2" charset="-78"/>
              </a:rPr>
              <a:t>Coefficient</a:t>
            </a:r>
            <a:r>
              <a:rPr lang="fa-IR" dirty="0">
                <a:latin typeface="IRANSansXFaNum DemiBold" pitchFamily="2" charset="-78"/>
                <a:cs typeface="IRANSansXFaNum DemiBold" pitchFamily="2" charset="-78"/>
              </a:rPr>
              <a:t> ها را به سمت صفر سوق دهد. نظم دهی نوع </a:t>
            </a:r>
            <a:r>
              <a:rPr lang="en-US" dirty="0">
                <a:latin typeface="IRANSansXFaNum DemiBold" pitchFamily="2" charset="-78"/>
                <a:cs typeface="IRANSansXFaNum DemiBold" pitchFamily="2" charset="-78"/>
              </a:rPr>
              <a:t>L2</a:t>
            </a:r>
            <a:r>
              <a:rPr lang="fa-IR" dirty="0">
                <a:latin typeface="IRANSansXFaNum DemiBold" pitchFamily="2" charset="-78"/>
                <a:cs typeface="IRANSansXFaNum DemiBold" pitchFamily="2" charset="-78"/>
              </a:rPr>
              <a:t> اجازه می دهد وزن ها به سمت صفر پیش بروند اما صفر نشوند. در حالیکه در </a:t>
            </a:r>
            <a:r>
              <a:rPr lang="en-US" dirty="0">
                <a:latin typeface="IRANSansXFaNum DemiBold" pitchFamily="2" charset="-78"/>
                <a:cs typeface="IRANSansXFaNum DemiBold" pitchFamily="2" charset="-78"/>
              </a:rPr>
              <a:t>L1</a:t>
            </a:r>
            <a:r>
              <a:rPr lang="fa-IR" dirty="0">
                <a:latin typeface="IRANSansXFaNum DemiBold" pitchFamily="2" charset="-78"/>
                <a:cs typeface="IRANSansXFaNum DemiBold" pitchFamily="2" charset="-78"/>
              </a:rPr>
              <a:t> وزن ها به صفر می رسد.</a:t>
            </a:r>
          </a:p>
        </p:txBody>
      </p:sp>
      <p:pic>
        <p:nvPicPr>
          <p:cNvPr id="7" name="Picture 6">
            <a:extLst>
              <a:ext uri="{FF2B5EF4-FFF2-40B4-BE49-F238E27FC236}">
                <a16:creationId xmlns:a16="http://schemas.microsoft.com/office/drawing/2014/main" id="{D62BD835-7068-F4A0-8048-0D58B122E1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000" y="4962699"/>
            <a:ext cx="5667375" cy="1752600"/>
          </a:xfrm>
          <a:prstGeom prst="rect">
            <a:avLst/>
          </a:prstGeom>
        </p:spPr>
      </p:pic>
      <p:pic>
        <p:nvPicPr>
          <p:cNvPr id="9" name="Picture 8">
            <a:extLst>
              <a:ext uri="{FF2B5EF4-FFF2-40B4-BE49-F238E27FC236}">
                <a16:creationId xmlns:a16="http://schemas.microsoft.com/office/drawing/2014/main" id="{1CD7CDC3-5AE2-54F3-387C-B85E25D763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295" y="4942901"/>
            <a:ext cx="3878703" cy="1792197"/>
          </a:xfrm>
          <a:prstGeom prst="rect">
            <a:avLst/>
          </a:prstGeom>
        </p:spPr>
      </p:pic>
    </p:spTree>
    <p:extLst>
      <p:ext uri="{BB962C8B-B14F-4D97-AF65-F5344CB8AC3E}">
        <p14:creationId xmlns:p14="http://schemas.microsoft.com/office/powerpoint/2010/main" val="2250959835"/>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en-US" dirty="0">
                <a:latin typeface="IRANSansXFaNum DemiBold" pitchFamily="2" charset="-78"/>
                <a:cs typeface="IRANSansXFaNum DemiBold" pitchFamily="2" charset="-78"/>
              </a:rPr>
              <a:t>L1 Regularization</a:t>
            </a:r>
            <a:r>
              <a:rPr lang="fa-IR" dirty="0">
                <a:latin typeface="IRANSansXFaNum DemiBold" pitchFamily="2" charset="-78"/>
                <a:cs typeface="IRANSansXFaNum DemiBold" pitchFamily="2" charset="-78"/>
              </a:rPr>
              <a:t> یا </a:t>
            </a:r>
            <a:r>
              <a:rPr lang="en-US" dirty="0">
                <a:latin typeface="IRANSansXFaNum DemiBold" pitchFamily="2" charset="-78"/>
                <a:cs typeface="IRANSansXFaNum DemiBold" pitchFamily="2" charset="-78"/>
              </a:rPr>
              <a:t>Lasso Regression</a:t>
            </a:r>
            <a:r>
              <a:rPr lang="fa-IR" dirty="0">
                <a:latin typeface="IRANSansXFaNum DemiBold" pitchFamily="2" charset="-78"/>
                <a:cs typeface="IRANSansXFaNum DemiBold" pitchFamily="2" charset="-78"/>
              </a:rPr>
              <a:t> یا نُرم 1</a:t>
            </a:r>
            <a:endParaRPr lang="en-US" dirty="0">
              <a:latin typeface="IRANSansXFaNum DemiBold" pitchFamily="2" charset="-78"/>
              <a:cs typeface="IRANSansXFaNum DemiBold" pitchFamily="2" charset="-78"/>
            </a:endParaRPr>
          </a:p>
        </p:txBody>
      </p:sp>
      <p:sp>
        <p:nvSpPr>
          <p:cNvPr id="3" name="AutoShape 2" descr="Underfitting and Overfitting | Applied Supervised Learning with R">
            <a:extLst>
              <a:ext uri="{FF2B5EF4-FFF2-40B4-BE49-F238E27FC236}">
                <a16:creationId xmlns:a16="http://schemas.microsoft.com/office/drawing/2014/main" id="{6E0CA2FF-4D64-EE76-8B64-2A263C20A62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Content Placeholder 2">
            <a:extLst>
              <a:ext uri="{FF2B5EF4-FFF2-40B4-BE49-F238E27FC236}">
                <a16:creationId xmlns:a16="http://schemas.microsoft.com/office/drawing/2014/main" id="{69762718-61F8-7728-FAB8-5EFE9D4E28A7}"/>
              </a:ext>
            </a:extLst>
          </p:cNvPr>
          <p:cNvSpPr>
            <a:spLocks noGrp="1"/>
          </p:cNvSpPr>
          <p:nvPr>
            <p:ph idx="1"/>
          </p:nvPr>
        </p:nvSpPr>
        <p:spPr>
          <a:xfrm>
            <a:off x="818712" y="2222287"/>
            <a:ext cx="10554574" cy="3636511"/>
          </a:xfrm>
        </p:spPr>
        <p:txBody>
          <a:bodyPr/>
          <a:lstStyle/>
          <a:p>
            <a:pPr algn="r" rtl="1"/>
            <a:r>
              <a:rPr lang="fa-IR" dirty="0">
                <a:latin typeface="IRANSansXFaNum DemiBold" pitchFamily="2" charset="-78"/>
                <a:cs typeface="IRANSansXFaNum DemiBold" pitchFamily="2" charset="-78"/>
              </a:rPr>
              <a:t>تصور کنید الگوریتمی نیاز داریم تا رتبه کنکور فردی را بر اساس سوابق او پیشبینی کند. طبیعی است که همه ویژگی های در سابقه یک فرد تاثیر یکسانی در کسب رتبه ندارند. مثلاً معدل نمرات فرد در پیشبینی بیشتر به کار می آید تا سوابق فعالیت های داوطلبانه و خارج از درس، و یا میانگین رتبه ها در منطقه آن فرد هم موثرتر از شاخص فیزیکی </a:t>
            </a:r>
            <a:r>
              <a:rPr lang="en-US" dirty="0">
                <a:latin typeface="IRANSansXFaNum DemiBold" pitchFamily="2" charset="-78"/>
                <a:cs typeface="IRANSansXFaNum DemiBold" pitchFamily="2" charset="-78"/>
              </a:rPr>
              <a:t>BMI</a:t>
            </a:r>
            <a:r>
              <a:rPr lang="fa-IR" dirty="0">
                <a:latin typeface="IRANSansXFaNum DemiBold" pitchFamily="2" charset="-78"/>
                <a:cs typeface="IRANSansXFaNum DemiBold" pitchFamily="2" charset="-78"/>
              </a:rPr>
              <a:t> اوست. پس با کمک نُرم </a:t>
            </a:r>
            <a:r>
              <a:rPr lang="en-US" dirty="0">
                <a:latin typeface="IRANSansXFaNum DemiBold" pitchFamily="2" charset="-78"/>
                <a:cs typeface="IRANSansXFaNum DemiBold" pitchFamily="2" charset="-78"/>
              </a:rPr>
              <a:t>L1</a:t>
            </a:r>
            <a:r>
              <a:rPr lang="fa-IR" dirty="0">
                <a:latin typeface="IRANSansXFaNum DemiBold" pitchFamily="2" charset="-78"/>
                <a:cs typeface="IRANSansXFaNum DemiBold" pitchFamily="2" charset="-78"/>
              </a:rPr>
              <a:t> در حین آموزش به ویژگی های کمتر موثر وزن بسیار بسیار کوچکی (نزدیک به صفر) اعمال می شود چرا که تاثیر آن ها کمتر است. به طور مثال وزن مربوط به میانگین رتبه ها در منطقه به سمت عددی غیر صفر میل می کند، اما وزن شاخص </a:t>
            </a:r>
            <a:r>
              <a:rPr lang="en-US" dirty="0">
                <a:latin typeface="IRANSansXFaNum DemiBold" pitchFamily="2" charset="-78"/>
                <a:cs typeface="IRANSansXFaNum DemiBold" pitchFamily="2" charset="-78"/>
              </a:rPr>
              <a:t>BMI</a:t>
            </a:r>
            <a:r>
              <a:rPr lang="fa-IR" dirty="0">
                <a:latin typeface="IRANSansXFaNum DemiBold" pitchFamily="2" charset="-78"/>
                <a:cs typeface="IRANSansXFaNum DemiBold" pitchFamily="2" charset="-78"/>
              </a:rPr>
              <a:t> فرد مدام کوچکتر می شود تا به صفر برسد.</a:t>
            </a:r>
          </a:p>
          <a:p>
            <a:pPr algn="r" rtl="1"/>
            <a:r>
              <a:rPr lang="fa-IR" dirty="0">
                <a:latin typeface="IRANSansXFaNum DemiBold" pitchFamily="2" charset="-78"/>
                <a:cs typeface="IRANSansXFaNum DemiBold" pitchFamily="2" charset="-78"/>
              </a:rPr>
              <a:t>قسمت قرمز رنگ، مقدار پنالتی یا جریمه را مشخص می کند. در این قسمت، مجموع قدر مطلق همه ی وزن ها در یک مقدار ثابت (لاندا) ضرب می شود. با تغییر لاندا، الگوریتم سعی دارد تا میزان تابع هزینه را کمینه کند.</a:t>
            </a:r>
          </a:p>
          <a:p>
            <a:pPr algn="r" rtl="1"/>
            <a:endParaRPr lang="fa-IR" dirty="0">
              <a:latin typeface="IRANSansXFaNum DemiBold" pitchFamily="2" charset="-78"/>
              <a:cs typeface="IRANSansXFaNum DemiBold" pitchFamily="2" charset="-78"/>
            </a:endParaRPr>
          </a:p>
        </p:txBody>
      </p:sp>
      <p:pic>
        <p:nvPicPr>
          <p:cNvPr id="6" name="Picture 5">
            <a:extLst>
              <a:ext uri="{FF2B5EF4-FFF2-40B4-BE49-F238E27FC236}">
                <a16:creationId xmlns:a16="http://schemas.microsoft.com/office/drawing/2014/main" id="{A8C2ADA1-CFDC-39B6-9B4C-01516ED63E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8094" y="5257129"/>
            <a:ext cx="4675810" cy="1496852"/>
          </a:xfrm>
          <a:prstGeom prst="rect">
            <a:avLst/>
          </a:prstGeom>
        </p:spPr>
      </p:pic>
      <p:sp>
        <p:nvSpPr>
          <p:cNvPr id="9" name="TextBox 8">
            <a:extLst>
              <a:ext uri="{FF2B5EF4-FFF2-40B4-BE49-F238E27FC236}">
                <a16:creationId xmlns:a16="http://schemas.microsoft.com/office/drawing/2014/main" id="{16C61748-4D04-77E3-A477-72E2F798E0F6}"/>
              </a:ext>
            </a:extLst>
          </p:cNvPr>
          <p:cNvSpPr txBox="1"/>
          <p:nvPr/>
        </p:nvSpPr>
        <p:spPr>
          <a:xfrm>
            <a:off x="818712" y="5820889"/>
            <a:ext cx="2723583" cy="369332"/>
          </a:xfrm>
          <a:prstGeom prst="rect">
            <a:avLst/>
          </a:prstGeom>
          <a:noFill/>
        </p:spPr>
        <p:txBody>
          <a:bodyPr wrap="square">
            <a:spAutoFit/>
          </a:bodyPr>
          <a:lstStyle/>
          <a:p>
            <a:pPr algn="r" rtl="1"/>
            <a:r>
              <a:rPr lang="en-US" dirty="0">
                <a:latin typeface="IRANSansXFaNum DemiBold" pitchFamily="2" charset="-78"/>
                <a:cs typeface="IRANSansXFaNum DemiBold" pitchFamily="2" charset="-78"/>
              </a:rPr>
              <a:t>Cost</a:t>
            </a:r>
            <a:r>
              <a:rPr lang="en-US" dirty="0"/>
              <a:t> </a:t>
            </a:r>
            <a:r>
              <a:rPr lang="en-US" dirty="0">
                <a:latin typeface="IRANSansXFaNum DemiBold" pitchFamily="2" charset="-78"/>
                <a:cs typeface="IRANSansXFaNum DemiBold" pitchFamily="2" charset="-78"/>
              </a:rPr>
              <a:t>function:</a:t>
            </a:r>
          </a:p>
        </p:txBody>
      </p:sp>
    </p:spTree>
    <p:extLst>
      <p:ext uri="{BB962C8B-B14F-4D97-AF65-F5344CB8AC3E}">
        <p14:creationId xmlns:p14="http://schemas.microsoft.com/office/powerpoint/2010/main" val="2669913693"/>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en-US" dirty="0">
                <a:latin typeface="IRANSansXFaNum DemiBold" pitchFamily="2" charset="-78"/>
                <a:cs typeface="IRANSansXFaNum DemiBold" pitchFamily="2" charset="-78"/>
              </a:rPr>
              <a:t>L2 Regularization</a:t>
            </a:r>
            <a:r>
              <a:rPr lang="fa-IR" dirty="0">
                <a:latin typeface="IRANSansXFaNum DemiBold" pitchFamily="2" charset="-78"/>
                <a:cs typeface="IRANSansXFaNum DemiBold" pitchFamily="2" charset="-78"/>
              </a:rPr>
              <a:t> یا </a:t>
            </a:r>
            <a:r>
              <a:rPr lang="en-US" dirty="0">
                <a:latin typeface="IRANSansXFaNum DemiBold" pitchFamily="2" charset="-78"/>
                <a:cs typeface="IRANSansXFaNum DemiBold" pitchFamily="2" charset="-78"/>
              </a:rPr>
              <a:t> Ridge Regression</a:t>
            </a:r>
            <a:r>
              <a:rPr lang="fa-IR" dirty="0">
                <a:latin typeface="IRANSansXFaNum DemiBold" pitchFamily="2" charset="-78"/>
                <a:cs typeface="IRANSansXFaNum DemiBold" pitchFamily="2" charset="-78"/>
              </a:rPr>
              <a:t>یا نُرم 2</a:t>
            </a:r>
            <a:endParaRPr lang="en-US" dirty="0">
              <a:latin typeface="IRANSansXFaNum DemiBold" pitchFamily="2" charset="-78"/>
              <a:cs typeface="IRANSansXFaNum DemiBold" pitchFamily="2" charset="-78"/>
            </a:endParaRPr>
          </a:p>
        </p:txBody>
      </p:sp>
      <p:sp>
        <p:nvSpPr>
          <p:cNvPr id="3" name="AutoShape 2" descr="Underfitting and Overfitting | Applied Supervised Learning with R">
            <a:extLst>
              <a:ext uri="{FF2B5EF4-FFF2-40B4-BE49-F238E27FC236}">
                <a16:creationId xmlns:a16="http://schemas.microsoft.com/office/drawing/2014/main" id="{6E0CA2FF-4D64-EE76-8B64-2A263C20A62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Content Placeholder 2">
            <a:extLst>
              <a:ext uri="{FF2B5EF4-FFF2-40B4-BE49-F238E27FC236}">
                <a16:creationId xmlns:a16="http://schemas.microsoft.com/office/drawing/2014/main" id="{69762718-61F8-7728-FAB8-5EFE9D4E28A7}"/>
              </a:ext>
            </a:extLst>
          </p:cNvPr>
          <p:cNvSpPr>
            <a:spLocks noGrp="1"/>
          </p:cNvSpPr>
          <p:nvPr>
            <p:ph idx="1"/>
          </p:nvPr>
        </p:nvSpPr>
        <p:spPr>
          <a:xfrm>
            <a:off x="818712" y="2222287"/>
            <a:ext cx="10554574" cy="3636511"/>
          </a:xfrm>
        </p:spPr>
        <p:txBody>
          <a:bodyPr/>
          <a:lstStyle/>
          <a:p>
            <a:pPr algn="r" rtl="1"/>
            <a:r>
              <a:rPr lang="fa-IR" dirty="0">
                <a:latin typeface="IRANSansXFaNum DemiBold" pitchFamily="2" charset="-78"/>
                <a:cs typeface="IRANSansXFaNum DemiBold" pitchFamily="2" charset="-78"/>
              </a:rPr>
              <a:t>در </a:t>
            </a:r>
            <a:r>
              <a:rPr lang="en-US" dirty="0">
                <a:latin typeface="IRANSansXFaNum DemiBold" pitchFamily="2" charset="-78"/>
                <a:cs typeface="IRANSansXFaNum DemiBold" pitchFamily="2" charset="-78"/>
              </a:rPr>
              <a:t>Ridge</a:t>
            </a:r>
            <a:r>
              <a:rPr lang="fa-IR" dirty="0">
                <a:latin typeface="IRANSansXFaNum DemiBold" pitchFamily="2" charset="-78"/>
                <a:cs typeface="IRANSansXFaNum DemiBold" pitchFamily="2" charset="-78"/>
              </a:rPr>
              <a:t>، تابع هزینه با توجه به مجموع مجذور وزن ها بدست می آید.</a:t>
            </a:r>
          </a:p>
          <a:p>
            <a:pPr algn="r" rtl="1"/>
            <a:r>
              <a:rPr lang="fa-IR" dirty="0">
                <a:latin typeface="IRANSansXFaNum DemiBold" pitchFamily="2" charset="-78"/>
                <a:cs typeface="IRANSansXFaNum DemiBold" pitchFamily="2" charset="-78"/>
              </a:rPr>
              <a:t>در </a:t>
            </a:r>
            <a:r>
              <a:rPr lang="en-US" dirty="0">
                <a:latin typeface="IRANSansXFaNum DemiBold" pitchFamily="2" charset="-78"/>
                <a:cs typeface="IRANSansXFaNum DemiBold" pitchFamily="2" charset="-78"/>
              </a:rPr>
              <a:t>Ridge</a:t>
            </a:r>
            <a:r>
              <a:rPr lang="fa-IR" dirty="0">
                <a:latin typeface="IRANSansXFaNum DemiBold" pitchFamily="2" charset="-78"/>
                <a:cs typeface="IRANSansXFaNum DemiBold" pitchFamily="2" charset="-78"/>
              </a:rPr>
              <a:t>، مانند </a:t>
            </a:r>
            <a:r>
              <a:rPr lang="en-US" dirty="0">
                <a:latin typeface="IRANSansXFaNum DemiBold" pitchFamily="2" charset="-78"/>
                <a:cs typeface="IRANSansXFaNum DemiBold" pitchFamily="2" charset="-78"/>
              </a:rPr>
              <a:t>Lasso</a:t>
            </a:r>
            <a:r>
              <a:rPr lang="fa-IR" dirty="0">
                <a:latin typeface="IRANSansXFaNum DemiBold" pitchFamily="2" charset="-78"/>
                <a:cs typeface="IRANSansXFaNum DemiBold" pitchFamily="2" charset="-78"/>
              </a:rPr>
              <a:t>، سعی الگوریتم بر کوچک کردن وزن ها هست، اما بر خلاف </a:t>
            </a:r>
            <a:r>
              <a:rPr lang="en-US" dirty="0">
                <a:latin typeface="IRANSansXFaNum DemiBold" pitchFamily="2" charset="-78"/>
                <a:cs typeface="IRANSansXFaNum DemiBold" pitchFamily="2" charset="-78"/>
              </a:rPr>
              <a:t>Lasso</a:t>
            </a:r>
            <a:r>
              <a:rPr lang="fa-IR" dirty="0">
                <a:latin typeface="IRANSansXFaNum DemiBold" pitchFamily="2" charset="-78"/>
                <a:cs typeface="IRANSansXFaNum DemiBold" pitchFamily="2" charset="-78"/>
              </a:rPr>
              <a:t>، در این حالت وزن ها را صفر نمی کند.</a:t>
            </a:r>
          </a:p>
          <a:p>
            <a:pPr algn="r" rtl="1"/>
            <a:r>
              <a:rPr lang="fa-IR" dirty="0">
                <a:latin typeface="IRANSansXFaNum DemiBold" pitchFamily="2" charset="-78"/>
                <a:cs typeface="IRANSansXFaNum DemiBold" pitchFamily="2" charset="-78"/>
              </a:rPr>
              <a:t>هنگامی که داده های </a:t>
            </a:r>
            <a:r>
              <a:rPr lang="en-US" dirty="0">
                <a:latin typeface="IRANSansXFaNum DemiBold" pitchFamily="2" charset="-78"/>
                <a:cs typeface="IRANSansXFaNum DemiBold" pitchFamily="2" charset="-78"/>
              </a:rPr>
              <a:t>Outlier</a:t>
            </a:r>
            <a:r>
              <a:rPr lang="fa-IR" dirty="0">
                <a:latin typeface="IRANSansXFaNum DemiBold" pitchFamily="2" charset="-78"/>
                <a:cs typeface="IRANSansXFaNum DemiBold" pitchFamily="2" charset="-78"/>
              </a:rPr>
              <a:t> در دیتاست موجود باشد، این روش به خوبی عمل نمی کند چرا که در نقاط </a:t>
            </a:r>
            <a:r>
              <a:rPr lang="en-US" dirty="0">
                <a:latin typeface="IRANSansXFaNum DemiBold" pitchFamily="2" charset="-78"/>
                <a:cs typeface="IRANSansXFaNum DemiBold" pitchFamily="2" charset="-78"/>
              </a:rPr>
              <a:t>Outlier</a:t>
            </a:r>
            <a:r>
              <a:rPr lang="fa-IR" dirty="0">
                <a:latin typeface="IRANSansXFaNum DemiBold" pitchFamily="2" charset="-78"/>
                <a:cs typeface="IRANSansXFaNum DemiBold" pitchFamily="2" charset="-78"/>
              </a:rPr>
              <a:t> خطای پیش بینی مدل بسیار زیاد است و با داشتن جمله ی پنالتی مانند زیر، وزن ها کوچکتر خواهد شد.</a:t>
            </a:r>
          </a:p>
          <a:p>
            <a:pPr algn="r" rtl="1"/>
            <a:r>
              <a:rPr lang="fa-IR" dirty="0">
                <a:latin typeface="IRANSansXFaNum DemiBold" pitchFamily="2" charset="-78"/>
                <a:cs typeface="IRANSansXFaNum DemiBold" pitchFamily="2" charset="-78"/>
              </a:rPr>
              <a:t>مدل یادگیری ماشینی که از </a:t>
            </a:r>
            <a:r>
              <a:rPr lang="en-US" dirty="0">
                <a:latin typeface="IRANSansXFaNum DemiBold" pitchFamily="2" charset="-78"/>
                <a:cs typeface="IRANSansXFaNum DemiBold" pitchFamily="2" charset="-78"/>
              </a:rPr>
              <a:t>Ridge</a:t>
            </a:r>
            <a:r>
              <a:rPr lang="fa-IR" dirty="0">
                <a:latin typeface="IRANSansXFaNum DemiBold" pitchFamily="2" charset="-78"/>
                <a:cs typeface="IRANSansXFaNum DemiBold" pitchFamily="2" charset="-78"/>
              </a:rPr>
              <a:t> استفاده می کند، زمانی بهتر عمل می کند که تمامی ویژگی های داده ورودی روی پیش بینی هدف یا خروجی تاثیر گذار بوده و همچنین، وزن های داخل مدل به طور مساوی مقداردهی اولیه شده باشند.</a:t>
            </a:r>
          </a:p>
          <a:p>
            <a:pPr algn="r" rtl="1"/>
            <a:endParaRPr lang="fa-IR" dirty="0">
              <a:latin typeface="IRANSansXFaNum DemiBold" pitchFamily="2" charset="-78"/>
              <a:cs typeface="IRANSansXFaNum DemiBold" pitchFamily="2" charset="-78"/>
            </a:endParaRPr>
          </a:p>
        </p:txBody>
      </p:sp>
      <p:pic>
        <p:nvPicPr>
          <p:cNvPr id="9" name="Picture 8">
            <a:extLst>
              <a:ext uri="{FF2B5EF4-FFF2-40B4-BE49-F238E27FC236}">
                <a16:creationId xmlns:a16="http://schemas.microsoft.com/office/drawing/2014/main" id="{BBECC22D-346E-495D-ECC7-135F90ABC2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8095" y="5257129"/>
            <a:ext cx="4675810" cy="1472509"/>
          </a:xfrm>
          <a:prstGeom prst="rect">
            <a:avLst/>
          </a:prstGeom>
        </p:spPr>
      </p:pic>
      <p:sp>
        <p:nvSpPr>
          <p:cNvPr id="10" name="TextBox 9">
            <a:extLst>
              <a:ext uri="{FF2B5EF4-FFF2-40B4-BE49-F238E27FC236}">
                <a16:creationId xmlns:a16="http://schemas.microsoft.com/office/drawing/2014/main" id="{F7701999-4DAA-82E4-4C83-1C8998D242F8}"/>
              </a:ext>
            </a:extLst>
          </p:cNvPr>
          <p:cNvSpPr txBox="1"/>
          <p:nvPr/>
        </p:nvSpPr>
        <p:spPr>
          <a:xfrm>
            <a:off x="818712" y="5820889"/>
            <a:ext cx="2723583" cy="369332"/>
          </a:xfrm>
          <a:prstGeom prst="rect">
            <a:avLst/>
          </a:prstGeom>
          <a:noFill/>
        </p:spPr>
        <p:txBody>
          <a:bodyPr wrap="square">
            <a:spAutoFit/>
          </a:bodyPr>
          <a:lstStyle/>
          <a:p>
            <a:pPr algn="r" rtl="1"/>
            <a:r>
              <a:rPr lang="en-US" dirty="0">
                <a:latin typeface="IRANSansXFaNum DemiBold" pitchFamily="2" charset="-78"/>
                <a:cs typeface="IRANSansXFaNum DemiBold" pitchFamily="2" charset="-78"/>
              </a:rPr>
              <a:t>Cost</a:t>
            </a:r>
            <a:r>
              <a:rPr lang="en-US" dirty="0"/>
              <a:t> </a:t>
            </a:r>
            <a:r>
              <a:rPr lang="en-US" dirty="0">
                <a:latin typeface="IRANSansXFaNum DemiBold" pitchFamily="2" charset="-78"/>
                <a:cs typeface="IRANSansXFaNum DemiBold" pitchFamily="2" charset="-78"/>
              </a:rPr>
              <a:t>function:</a:t>
            </a:r>
          </a:p>
        </p:txBody>
      </p:sp>
    </p:spTree>
    <p:extLst>
      <p:ext uri="{BB962C8B-B14F-4D97-AF65-F5344CB8AC3E}">
        <p14:creationId xmlns:p14="http://schemas.microsoft.com/office/powerpoint/2010/main" val="698888703"/>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fa-IR" dirty="0">
                <a:latin typeface="IRANSansXFaNum DemiBold" pitchFamily="2" charset="-78"/>
                <a:cs typeface="IRANSansXFaNum DemiBold" pitchFamily="2" charset="-78"/>
              </a:rPr>
              <a:t>مقایسه </a:t>
            </a:r>
            <a:r>
              <a:rPr lang="en-US" dirty="0">
                <a:latin typeface="IRANSansXFaNum DemiBold" pitchFamily="2" charset="-78"/>
                <a:cs typeface="IRANSansXFaNum DemiBold" pitchFamily="2" charset="-78"/>
              </a:rPr>
              <a:t>L1</a:t>
            </a:r>
            <a:r>
              <a:rPr lang="fa-IR" dirty="0">
                <a:latin typeface="IRANSansXFaNum DemiBold" pitchFamily="2" charset="-78"/>
                <a:cs typeface="IRANSansXFaNum DemiBold" pitchFamily="2" charset="-78"/>
              </a:rPr>
              <a:t> و </a:t>
            </a:r>
            <a:r>
              <a:rPr lang="en-US" dirty="0">
                <a:latin typeface="IRANSansXFaNum DemiBold" pitchFamily="2" charset="-78"/>
                <a:cs typeface="IRANSansXFaNum DemiBold" pitchFamily="2" charset="-78"/>
              </a:rPr>
              <a:t>L2</a:t>
            </a:r>
          </a:p>
        </p:txBody>
      </p:sp>
      <p:sp>
        <p:nvSpPr>
          <p:cNvPr id="3" name="AutoShape 2" descr="Underfitting and Overfitting | Applied Supervised Learning with R">
            <a:extLst>
              <a:ext uri="{FF2B5EF4-FFF2-40B4-BE49-F238E27FC236}">
                <a16:creationId xmlns:a16="http://schemas.microsoft.com/office/drawing/2014/main" id="{6E0CA2FF-4D64-EE76-8B64-2A263C20A62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Content Placeholder 2">
            <a:extLst>
              <a:ext uri="{FF2B5EF4-FFF2-40B4-BE49-F238E27FC236}">
                <a16:creationId xmlns:a16="http://schemas.microsoft.com/office/drawing/2014/main" id="{69762718-61F8-7728-FAB8-5EFE9D4E28A7}"/>
              </a:ext>
            </a:extLst>
          </p:cNvPr>
          <p:cNvSpPr>
            <a:spLocks noGrp="1"/>
          </p:cNvSpPr>
          <p:nvPr>
            <p:ph idx="1"/>
          </p:nvPr>
        </p:nvSpPr>
        <p:spPr>
          <a:xfrm>
            <a:off x="818712" y="1982704"/>
            <a:ext cx="10554574" cy="4798336"/>
          </a:xfrm>
        </p:spPr>
        <p:txBody>
          <a:bodyPr>
            <a:normAutofit fontScale="92500" lnSpcReduction="10000"/>
          </a:bodyPr>
          <a:lstStyle/>
          <a:p>
            <a:pPr algn="r" rtl="1"/>
            <a:r>
              <a:rPr lang="fa-IR" sz="1600" dirty="0">
                <a:latin typeface="IRANSansXFaNum DemiBold" pitchFamily="2" charset="-78"/>
                <a:cs typeface="IRANSansXFaNum DemiBold" pitchFamily="2" charset="-78"/>
              </a:rPr>
              <a:t>نُرم </a:t>
            </a:r>
            <a:r>
              <a:rPr lang="en-US" sz="1600" dirty="0">
                <a:latin typeface="IRANSansXFaNum DemiBold" pitchFamily="2" charset="-78"/>
                <a:cs typeface="IRANSansXFaNum DemiBold" pitchFamily="2" charset="-78"/>
              </a:rPr>
              <a:t>L1</a:t>
            </a:r>
          </a:p>
          <a:p>
            <a:pPr lvl="1" algn="r" rtl="1"/>
            <a:r>
              <a:rPr lang="fa-IR" sz="1400" dirty="0">
                <a:latin typeface="IRANSansXFaNum DemiBold" pitchFamily="2" charset="-78"/>
                <a:cs typeface="IRANSansXFaNum DemiBold" pitchFamily="2" charset="-78"/>
              </a:rPr>
              <a:t>مجموع قدر مطلق وزن ها را به هزینه/خطا اضافه می کند.</a:t>
            </a:r>
          </a:p>
          <a:p>
            <a:pPr lvl="1" algn="r" rtl="1"/>
            <a:r>
              <a:rPr lang="fa-IR" sz="1400" dirty="0">
                <a:latin typeface="IRANSansXFaNum DemiBold" pitchFamily="2" charset="-78"/>
                <a:cs typeface="IRANSansXFaNum DemiBold" pitchFamily="2" charset="-78"/>
              </a:rPr>
              <a:t>نُرم </a:t>
            </a:r>
            <a:r>
              <a:rPr lang="en-US" sz="1400" dirty="0">
                <a:latin typeface="IRANSansXFaNum DemiBold" pitchFamily="2" charset="-78"/>
                <a:cs typeface="IRANSansXFaNum DemiBold" pitchFamily="2" charset="-78"/>
              </a:rPr>
              <a:t> L1 </a:t>
            </a:r>
            <a:r>
              <a:rPr lang="fa-IR" sz="1400" dirty="0">
                <a:latin typeface="IRANSansXFaNum DemiBold" pitchFamily="2" charset="-78"/>
                <a:cs typeface="IRANSansXFaNum DemiBold" pitchFamily="2" charset="-78"/>
              </a:rPr>
              <a:t>یک مدل خلوت تر ایجاد می کند.</a:t>
            </a:r>
          </a:p>
          <a:p>
            <a:pPr lvl="1" algn="r" rtl="1"/>
            <a:r>
              <a:rPr lang="fa-IR" sz="1400" dirty="0">
                <a:latin typeface="IRANSansXFaNum DemiBold" pitchFamily="2" charset="-78"/>
                <a:cs typeface="IRANSansXFaNum DemiBold" pitchFamily="2" charset="-78"/>
              </a:rPr>
              <a:t>ممکن است براساس اثردهی زیرمجموعه های متفاوت از ویژگی ها، مدل با نُرم </a:t>
            </a:r>
            <a:r>
              <a:rPr lang="en-US" sz="1400" dirty="0">
                <a:latin typeface="IRANSansXFaNum DemiBold" pitchFamily="2" charset="-78"/>
                <a:cs typeface="IRANSansXFaNum DemiBold" pitchFamily="2" charset="-78"/>
              </a:rPr>
              <a:t>L1</a:t>
            </a:r>
            <a:r>
              <a:rPr lang="fa-IR" sz="1400" dirty="0">
                <a:latin typeface="IRANSansXFaNum DemiBold" pitchFamily="2" charset="-78"/>
                <a:cs typeface="IRANSansXFaNum DemiBold" pitchFamily="2" charset="-78"/>
              </a:rPr>
              <a:t> چند یادگیری متفاوت ایجاد کند.</a:t>
            </a:r>
          </a:p>
          <a:p>
            <a:pPr lvl="1" algn="r" rtl="1"/>
            <a:r>
              <a:rPr lang="fa-IR" sz="1400" dirty="0">
                <a:latin typeface="IRANSansXFaNum DemiBold" pitchFamily="2" charset="-78"/>
                <a:cs typeface="IRANSansXFaNum DemiBold" pitchFamily="2" charset="-78"/>
              </a:rPr>
              <a:t>با نُرم </a:t>
            </a:r>
            <a:r>
              <a:rPr lang="en-US" sz="1400" dirty="0">
                <a:latin typeface="IRANSansXFaNum DemiBold" pitchFamily="2" charset="-78"/>
                <a:cs typeface="IRANSansXFaNum DemiBold" pitchFamily="2" charset="-78"/>
              </a:rPr>
              <a:t>L1 </a:t>
            </a:r>
            <a:r>
              <a:rPr lang="fa-IR" sz="1400" dirty="0">
                <a:latin typeface="IRANSansXFaNum DemiBold" pitchFamily="2" charset="-78"/>
                <a:cs typeface="IRANSansXFaNum DemiBold" pitchFamily="2" charset="-78"/>
              </a:rPr>
              <a:t>خاصیت </a:t>
            </a:r>
            <a:r>
              <a:rPr lang="en-US" sz="1400" dirty="0">
                <a:latin typeface="IRANSansXFaNum DemiBold" pitchFamily="2" charset="-78"/>
                <a:cs typeface="IRANSansXFaNum DemiBold" pitchFamily="2" charset="-78"/>
              </a:rPr>
              <a:t>feature selection </a:t>
            </a:r>
            <a:r>
              <a:rPr lang="fa-IR" sz="1400" dirty="0">
                <a:latin typeface="IRANSansXFaNum DemiBold" pitchFamily="2" charset="-78"/>
                <a:cs typeface="IRANSansXFaNum DemiBold" pitchFamily="2" charset="-78"/>
              </a:rPr>
              <a:t>حاصل می شود.</a:t>
            </a:r>
          </a:p>
          <a:p>
            <a:pPr lvl="1" algn="r" rtl="1"/>
            <a:r>
              <a:rPr lang="fa-IR" sz="1400" dirty="0">
                <a:latin typeface="IRANSansXFaNum DemiBold" pitchFamily="2" charset="-78"/>
                <a:cs typeface="IRANSansXFaNum DemiBold" pitchFamily="2" charset="-78"/>
              </a:rPr>
              <a:t>نُرم </a:t>
            </a:r>
            <a:r>
              <a:rPr lang="en-US" sz="1400" dirty="0">
                <a:latin typeface="IRANSansXFaNum DemiBold" pitchFamily="2" charset="-78"/>
                <a:cs typeface="IRANSansXFaNum DemiBold" pitchFamily="2" charset="-78"/>
              </a:rPr>
              <a:t>L1 </a:t>
            </a:r>
            <a:r>
              <a:rPr lang="fa-IR" sz="1400" dirty="0">
                <a:latin typeface="IRANSansXFaNum DemiBold" pitchFamily="2" charset="-78"/>
                <a:cs typeface="IRANSansXFaNum DemiBold" pitchFamily="2" charset="-78"/>
              </a:rPr>
              <a:t>در مواجهه با نقاط </a:t>
            </a:r>
            <a:r>
              <a:rPr lang="en-US" sz="1400" dirty="0">
                <a:latin typeface="IRANSansXFaNum DemiBold" pitchFamily="2" charset="-78"/>
                <a:cs typeface="IRANSansXFaNum DemiBold" pitchFamily="2" charset="-78"/>
              </a:rPr>
              <a:t> outlier </a:t>
            </a:r>
            <a:r>
              <a:rPr lang="fa-IR" sz="1400" dirty="0">
                <a:latin typeface="IRANSansXFaNum DemiBold" pitchFamily="2" charset="-78"/>
                <a:cs typeface="IRANSansXFaNum DemiBold" pitchFamily="2" charset="-78"/>
              </a:rPr>
              <a:t>در داده های ورودی، عملکرد بهتری و مقاوم‌تری دارد.</a:t>
            </a:r>
          </a:p>
          <a:p>
            <a:pPr lvl="1" algn="r" rtl="1"/>
            <a:r>
              <a:rPr lang="fa-IR" sz="1400" dirty="0">
                <a:latin typeface="IRANSansXFaNum DemiBold" pitchFamily="2" charset="-78"/>
                <a:cs typeface="IRANSansXFaNum DemiBold" pitchFamily="2" charset="-78"/>
              </a:rPr>
              <a:t>نُرم </a:t>
            </a:r>
            <a:r>
              <a:rPr lang="en-US" sz="1400" dirty="0">
                <a:latin typeface="IRANSansXFaNum DemiBold" pitchFamily="2" charset="-78"/>
                <a:cs typeface="IRANSansXFaNum DemiBold" pitchFamily="2" charset="-78"/>
              </a:rPr>
              <a:t> L1 </a:t>
            </a:r>
            <a:r>
              <a:rPr lang="fa-IR" sz="1400" dirty="0">
                <a:latin typeface="IRANSansXFaNum DemiBold" pitchFamily="2" charset="-78"/>
                <a:cs typeface="IRANSansXFaNum DemiBold" pitchFamily="2" charset="-78"/>
              </a:rPr>
              <a:t>می تواند مدلی ساده و قابل تفسیر ایجاد کند اما همین سبب می شود تا الگوریتم قادر نباشد الگوهای پیچیده را یاد بگیرد.</a:t>
            </a:r>
            <a:endParaRPr lang="en-US" sz="1400" dirty="0">
              <a:latin typeface="IRANSansXFaNum DemiBold" pitchFamily="2" charset="-78"/>
              <a:cs typeface="IRANSansXFaNum DemiBold" pitchFamily="2" charset="-78"/>
            </a:endParaRPr>
          </a:p>
          <a:p>
            <a:pPr lvl="1" algn="r" rtl="1"/>
            <a:endParaRPr lang="en-US" sz="1400" dirty="0">
              <a:latin typeface="IRANSansXFaNum DemiBold" pitchFamily="2" charset="-78"/>
              <a:cs typeface="IRANSansXFaNum DemiBold" pitchFamily="2" charset="-78"/>
            </a:endParaRPr>
          </a:p>
          <a:p>
            <a:pPr algn="r" rtl="1"/>
            <a:r>
              <a:rPr lang="fa-IR" sz="1600" dirty="0">
                <a:latin typeface="IRANSansXFaNum DemiBold" pitchFamily="2" charset="-78"/>
                <a:cs typeface="IRANSansXFaNum DemiBold" pitchFamily="2" charset="-78"/>
              </a:rPr>
              <a:t>نُرم </a:t>
            </a:r>
            <a:r>
              <a:rPr lang="en-US" sz="1600" dirty="0">
                <a:latin typeface="IRANSansXFaNum DemiBold" pitchFamily="2" charset="-78"/>
                <a:cs typeface="IRANSansXFaNum DemiBold" pitchFamily="2" charset="-78"/>
              </a:rPr>
              <a:t>L2</a:t>
            </a:r>
          </a:p>
          <a:p>
            <a:pPr lvl="1" algn="r" rtl="1"/>
            <a:r>
              <a:rPr lang="fa-IR" sz="1400" dirty="0">
                <a:latin typeface="IRANSansXFaNum DemiBold" pitchFamily="2" charset="-78"/>
                <a:cs typeface="IRANSansXFaNum DemiBold" pitchFamily="2" charset="-78"/>
              </a:rPr>
              <a:t>مجموع مجذور وزن ها را به هزینه/خطا اضافه می کند.</a:t>
            </a:r>
          </a:p>
          <a:p>
            <a:pPr lvl="1" algn="r" rtl="1"/>
            <a:r>
              <a:rPr lang="fa-IR" sz="1400" dirty="0">
                <a:latin typeface="IRANSansXFaNum DemiBold" pitchFamily="2" charset="-78"/>
                <a:cs typeface="IRANSansXFaNum DemiBold" pitchFamily="2" charset="-78"/>
              </a:rPr>
              <a:t>نُرم </a:t>
            </a:r>
            <a:r>
              <a:rPr lang="en-US" sz="1400" dirty="0">
                <a:latin typeface="IRANSansXFaNum DemiBold" pitchFamily="2" charset="-78"/>
                <a:cs typeface="IRANSansXFaNum DemiBold" pitchFamily="2" charset="-78"/>
              </a:rPr>
              <a:t> L2 </a:t>
            </a:r>
            <a:r>
              <a:rPr lang="fa-IR" sz="1400" dirty="0">
                <a:latin typeface="IRANSansXFaNum DemiBold" pitchFamily="2" charset="-78"/>
                <a:cs typeface="IRANSansXFaNum DemiBold" pitchFamily="2" charset="-78"/>
              </a:rPr>
              <a:t>یک مدل خلوت ایجاد نمی کند.</a:t>
            </a:r>
          </a:p>
          <a:p>
            <a:pPr lvl="1" algn="r" rtl="1"/>
            <a:r>
              <a:rPr lang="fa-IR" sz="1400" dirty="0">
                <a:latin typeface="IRANSansXFaNum DemiBold" pitchFamily="2" charset="-78"/>
                <a:cs typeface="IRANSansXFaNum DemiBold" pitchFamily="2" charset="-78"/>
              </a:rPr>
              <a:t>نُرم </a:t>
            </a:r>
            <a:r>
              <a:rPr lang="en-US" sz="1400" dirty="0">
                <a:latin typeface="IRANSansXFaNum DemiBold" pitchFamily="2" charset="-78"/>
                <a:cs typeface="IRANSansXFaNum DemiBold" pitchFamily="2" charset="-78"/>
              </a:rPr>
              <a:t> L2 </a:t>
            </a:r>
            <a:r>
              <a:rPr lang="fa-IR" sz="1400" dirty="0">
                <a:latin typeface="IRANSansXFaNum DemiBold" pitchFamily="2" charset="-78"/>
                <a:cs typeface="IRANSansXFaNum DemiBold" pitchFamily="2" charset="-78"/>
              </a:rPr>
              <a:t>تنها یک یادگیری/راه حل در الگوریتم یادگیری ماشین ایجاد می کند و براساس استفاده از زیرمجموعه های متفاوت از ویژگی ها عمل نمی کند.</a:t>
            </a:r>
          </a:p>
          <a:p>
            <a:pPr lvl="1" algn="r" rtl="1"/>
            <a:r>
              <a:rPr lang="fa-IR" sz="1400" dirty="0">
                <a:latin typeface="IRANSansXFaNum DemiBold" pitchFamily="2" charset="-78"/>
                <a:cs typeface="IRANSansXFaNum DemiBold" pitchFamily="2" charset="-78"/>
              </a:rPr>
              <a:t>با نُرم </a:t>
            </a:r>
            <a:r>
              <a:rPr lang="en-US" sz="1400" dirty="0">
                <a:latin typeface="IRANSansXFaNum DemiBold" pitchFamily="2" charset="-78"/>
                <a:cs typeface="IRANSansXFaNum DemiBold" pitchFamily="2" charset="-78"/>
              </a:rPr>
              <a:t>L2  </a:t>
            </a:r>
            <a:r>
              <a:rPr lang="fa-IR" sz="1400" dirty="0">
                <a:latin typeface="IRANSansXFaNum DemiBold" pitchFamily="2" charset="-78"/>
                <a:cs typeface="IRANSansXFaNum DemiBold" pitchFamily="2" charset="-78"/>
              </a:rPr>
              <a:t>خاصیت </a:t>
            </a:r>
            <a:r>
              <a:rPr lang="en-US" sz="1400" dirty="0">
                <a:latin typeface="IRANSansXFaNum DemiBold" pitchFamily="2" charset="-78"/>
                <a:cs typeface="IRANSansXFaNum DemiBold" pitchFamily="2" charset="-78"/>
              </a:rPr>
              <a:t>feature selection</a:t>
            </a:r>
            <a:r>
              <a:rPr lang="fa-IR" sz="1400" dirty="0">
                <a:latin typeface="IRANSansXFaNum DemiBold" pitchFamily="2" charset="-78"/>
                <a:cs typeface="IRANSansXFaNum DemiBold" pitchFamily="2" charset="-78"/>
              </a:rPr>
              <a:t> حاصل نمی شود.</a:t>
            </a:r>
          </a:p>
          <a:p>
            <a:pPr lvl="1" algn="r" rtl="1"/>
            <a:r>
              <a:rPr lang="fa-IR" sz="1400" dirty="0">
                <a:latin typeface="IRANSansXFaNum DemiBold" pitchFamily="2" charset="-78"/>
                <a:cs typeface="IRANSansXFaNum DemiBold" pitchFamily="2" charset="-78"/>
              </a:rPr>
              <a:t>نُرم </a:t>
            </a:r>
            <a:r>
              <a:rPr lang="en-US" sz="1400" dirty="0">
                <a:latin typeface="IRANSansXFaNum DemiBold" pitchFamily="2" charset="-78"/>
                <a:cs typeface="IRANSansXFaNum DemiBold" pitchFamily="2" charset="-78"/>
              </a:rPr>
              <a:t> L2 </a:t>
            </a:r>
            <a:r>
              <a:rPr lang="fa-IR" sz="1400" dirty="0">
                <a:latin typeface="IRANSansXFaNum DemiBold" pitchFamily="2" charset="-78"/>
                <a:cs typeface="IRANSansXFaNum DemiBold" pitchFamily="2" charset="-78"/>
              </a:rPr>
              <a:t>در مواجهه با نقاط </a:t>
            </a:r>
            <a:r>
              <a:rPr lang="en-US" sz="1400" dirty="0">
                <a:latin typeface="IRANSansXFaNum DemiBold" pitchFamily="2" charset="-78"/>
                <a:cs typeface="IRANSansXFaNum DemiBold" pitchFamily="2" charset="-78"/>
              </a:rPr>
              <a:t>outlier</a:t>
            </a:r>
            <a:r>
              <a:rPr lang="fa-IR" sz="1400" dirty="0">
                <a:latin typeface="IRANSansXFaNum DemiBold" pitchFamily="2" charset="-78"/>
                <a:cs typeface="IRANSansXFaNum DemiBold" pitchFamily="2" charset="-78"/>
              </a:rPr>
              <a:t> در داده های ورودی، عملکرد خوبی ندارد.</a:t>
            </a:r>
          </a:p>
          <a:p>
            <a:pPr lvl="1" algn="r" rtl="1"/>
            <a:r>
              <a:rPr lang="fa-IR" sz="1400" dirty="0">
                <a:latin typeface="IRANSansXFaNum DemiBold" pitchFamily="2" charset="-78"/>
                <a:cs typeface="IRANSansXFaNum DemiBold" pitchFamily="2" charset="-78"/>
              </a:rPr>
              <a:t>زمانی که مقدار هدف پیش‌بینی تابعی از همه ویژگی ها داده ورودی باشد، نُرم </a:t>
            </a:r>
            <a:r>
              <a:rPr lang="en-US" sz="1400" dirty="0">
                <a:latin typeface="IRANSansXFaNum DemiBold" pitchFamily="2" charset="-78"/>
                <a:cs typeface="IRANSansXFaNum DemiBold" pitchFamily="2" charset="-78"/>
              </a:rPr>
              <a:t>L2 </a:t>
            </a:r>
            <a:r>
              <a:rPr lang="fa-IR" sz="1400" dirty="0">
                <a:latin typeface="IRANSansXFaNum DemiBold" pitchFamily="2" charset="-78"/>
                <a:cs typeface="IRANSansXFaNum DemiBold" pitchFamily="2" charset="-78"/>
              </a:rPr>
              <a:t>یادگیری بهتری را سبب می شود.</a:t>
            </a:r>
          </a:p>
          <a:p>
            <a:pPr lvl="1" algn="r" rtl="1"/>
            <a:r>
              <a:rPr lang="fa-IR" sz="1400" dirty="0">
                <a:latin typeface="IRANSansXFaNum DemiBold" pitchFamily="2" charset="-78"/>
                <a:cs typeface="IRANSansXFaNum DemiBold" pitchFamily="2" charset="-78"/>
              </a:rPr>
              <a:t>با نُرم </a:t>
            </a:r>
            <a:r>
              <a:rPr lang="en-US" sz="1400" dirty="0">
                <a:latin typeface="IRANSansXFaNum DemiBold" pitchFamily="2" charset="-78"/>
                <a:cs typeface="IRANSansXFaNum DemiBold" pitchFamily="2" charset="-78"/>
              </a:rPr>
              <a:t> L2 </a:t>
            </a:r>
            <a:r>
              <a:rPr lang="fa-IR" sz="1400" dirty="0">
                <a:latin typeface="IRANSansXFaNum DemiBold" pitchFamily="2" charset="-78"/>
                <a:cs typeface="IRANSansXFaNum DemiBold" pitchFamily="2" charset="-78"/>
              </a:rPr>
              <a:t>بر خلاف نُرم </a:t>
            </a:r>
            <a:r>
              <a:rPr lang="en-US" sz="1400" dirty="0">
                <a:latin typeface="IRANSansXFaNum DemiBold" pitchFamily="2" charset="-78"/>
                <a:cs typeface="IRANSansXFaNum DemiBold" pitchFamily="2" charset="-78"/>
              </a:rPr>
              <a:t>L1 ، </a:t>
            </a:r>
            <a:r>
              <a:rPr lang="fa-IR" sz="1400" dirty="0">
                <a:latin typeface="IRANSansXFaNum DemiBold" pitchFamily="2" charset="-78"/>
                <a:cs typeface="IRANSansXFaNum DemiBold" pitchFamily="2" charset="-78"/>
              </a:rPr>
              <a:t>می توان الگوهای پیچیده را در داده ورودی یاد گرفت.</a:t>
            </a:r>
          </a:p>
        </p:txBody>
      </p:sp>
    </p:spTree>
    <p:extLst>
      <p:ext uri="{BB962C8B-B14F-4D97-AF65-F5344CB8AC3E}">
        <p14:creationId xmlns:p14="http://schemas.microsoft.com/office/powerpoint/2010/main" val="1269028974"/>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C9F224-8EB2-F0A8-1AE3-942197FB8D3F}"/>
              </a:ext>
            </a:extLst>
          </p:cNvPr>
          <p:cNvSpPr>
            <a:spLocks noGrp="1"/>
          </p:cNvSpPr>
          <p:nvPr>
            <p:ph idx="1"/>
          </p:nvPr>
        </p:nvSpPr>
        <p:spPr>
          <a:effectLst>
            <a:outerShdw blurRad="50800" dir="14400000">
              <a:srgbClr val="000000">
                <a:alpha val="40000"/>
              </a:srgbClr>
            </a:outerShdw>
          </a:effectLst>
        </p:spPr>
        <p:txBody>
          <a:bodyPr vert="horz" lIns="91440" tIns="45720" rIns="91440" bIns="45720" rtlCol="0" anchor="ctr">
            <a:normAutofit/>
          </a:bodyPr>
          <a:lstStyle/>
          <a:p>
            <a:pPr algn="r" rtl="1"/>
            <a:r>
              <a:rPr lang="fa-IR" dirty="0">
                <a:latin typeface="IRANSansXFaNum DemiBold" pitchFamily="2" charset="-78"/>
                <a:cs typeface="IRANSansXFaNum DemiBold" pitchFamily="2" charset="-78"/>
              </a:rPr>
              <a:t> آیا بهتر نیست هر دو را با همدیگر استفاده کنیم تا ضعف های یکدیگر را پوشش دهند؟ آیا منجر به نتیجه بهتر خواهد شد؟ جواب مثبت است. به الگوریتم </a:t>
            </a:r>
            <a:r>
              <a:rPr lang="en-US" dirty="0">
                <a:latin typeface="IRANSansXFaNum DemiBold" pitchFamily="2" charset="-78"/>
                <a:cs typeface="IRANSansXFaNum DemiBold" pitchFamily="2" charset="-78"/>
              </a:rPr>
              <a:t>Elastic net regularization </a:t>
            </a:r>
            <a:r>
              <a:rPr lang="fa-IR" dirty="0">
                <a:latin typeface="IRANSansXFaNum DemiBold" pitchFamily="2" charset="-78"/>
                <a:cs typeface="IRANSansXFaNum DemiBold" pitchFamily="2" charset="-78"/>
              </a:rPr>
              <a:t> که ترکیبی از هر دو مورد </a:t>
            </a:r>
            <a:r>
              <a:rPr lang="en-US" dirty="0">
                <a:latin typeface="IRANSansXFaNum DemiBold" pitchFamily="2" charset="-78"/>
                <a:cs typeface="IRANSansXFaNum DemiBold" pitchFamily="2" charset="-78"/>
              </a:rPr>
              <a:t>L1</a:t>
            </a:r>
            <a:r>
              <a:rPr lang="fa-IR" dirty="0">
                <a:latin typeface="IRANSansXFaNum DemiBold" pitchFamily="2" charset="-78"/>
                <a:cs typeface="IRANSansXFaNum DemiBold" pitchFamily="2" charset="-78"/>
              </a:rPr>
              <a:t> و </a:t>
            </a:r>
            <a:r>
              <a:rPr lang="en-US" dirty="0">
                <a:latin typeface="IRANSansXFaNum DemiBold" pitchFamily="2" charset="-78"/>
                <a:cs typeface="IRANSansXFaNum DemiBold" pitchFamily="2" charset="-78"/>
              </a:rPr>
              <a:t>L2 regularization </a:t>
            </a:r>
            <a:r>
              <a:rPr lang="fa-IR" dirty="0">
                <a:latin typeface="IRANSansXFaNum DemiBold" pitchFamily="2" charset="-78"/>
                <a:cs typeface="IRANSansXFaNum DemiBold" pitchFamily="2" charset="-78"/>
              </a:rPr>
              <a:t> را استفاده می کند نگاهی بیاندازید!</a:t>
            </a:r>
            <a:endParaRPr lang="en-US" dirty="0">
              <a:latin typeface="IRANSansXFaNum DemiBold" pitchFamily="2" charset="-78"/>
              <a:cs typeface="IRANSansXFaNum DemiBold" pitchFamily="2" charset="-78"/>
            </a:endParaRPr>
          </a:p>
        </p:txBody>
      </p:sp>
      <p:sp>
        <p:nvSpPr>
          <p:cNvPr id="4" name="Title 1">
            <a:extLst>
              <a:ext uri="{FF2B5EF4-FFF2-40B4-BE49-F238E27FC236}">
                <a16:creationId xmlns:a16="http://schemas.microsoft.com/office/drawing/2014/main" id="{92901291-5D48-3EF1-8383-293647B9B147}"/>
              </a:ext>
            </a:extLst>
          </p:cNvPr>
          <p:cNvSpPr>
            <a:spLocks noGrp="1"/>
          </p:cNvSpPr>
          <p:nvPr>
            <p:ph type="title"/>
          </p:nvPr>
        </p:nvSpPr>
        <p:spPr>
          <a:xfrm>
            <a:off x="810000" y="447188"/>
            <a:ext cx="10571998" cy="970450"/>
          </a:xfrm>
        </p:spPr>
        <p:txBody>
          <a:bodyPr/>
          <a:lstStyle/>
          <a:p>
            <a:pPr algn="r" rtl="1"/>
            <a:r>
              <a:rPr lang="fa-IR" dirty="0">
                <a:latin typeface="IRANSansXFaNum DemiBold" pitchFamily="2" charset="-78"/>
                <a:cs typeface="IRANSansXFaNum DemiBold" pitchFamily="2" charset="-78"/>
              </a:rPr>
              <a:t>ترکیب دو روش قبل</a:t>
            </a:r>
            <a:endParaRPr lang="en-US" dirty="0">
              <a:latin typeface="IRANSansXFaNum DemiBold" pitchFamily="2" charset="-78"/>
              <a:cs typeface="IRANSansXFaNum DemiBold" pitchFamily="2" charset="-78"/>
            </a:endParaRPr>
          </a:p>
        </p:txBody>
      </p:sp>
    </p:spTree>
    <p:extLst>
      <p:ext uri="{BB962C8B-B14F-4D97-AF65-F5344CB8AC3E}">
        <p14:creationId xmlns:p14="http://schemas.microsoft.com/office/powerpoint/2010/main" val="1473236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a:r>
              <a:rPr lang="fa-IR" dirty="0">
                <a:latin typeface="IRANSansXFaNum DemiBold" pitchFamily="2" charset="-78"/>
                <a:cs typeface="IRANSansXFaNum DemiBold" pitchFamily="2" charset="-78"/>
              </a:rPr>
              <a:t>پایان</a:t>
            </a:r>
            <a:endParaRPr lang="en-US" dirty="0">
              <a:latin typeface="IRANSansXFaNum DemiBold" pitchFamily="2" charset="-78"/>
              <a:cs typeface="IRANSansXFaNum DemiBold" pitchFamily="2" charset="-78"/>
            </a:endParaRPr>
          </a:p>
        </p:txBody>
      </p:sp>
      <p:sp>
        <p:nvSpPr>
          <p:cNvPr id="3" name="Content Placeholder 2">
            <a:extLst>
              <a:ext uri="{FF2B5EF4-FFF2-40B4-BE49-F238E27FC236}">
                <a16:creationId xmlns:a16="http://schemas.microsoft.com/office/drawing/2014/main" id="{E8404F0A-96AC-4BEE-3271-259AA7E776AE}"/>
              </a:ext>
            </a:extLst>
          </p:cNvPr>
          <p:cNvSpPr>
            <a:spLocks noGrp="1"/>
          </p:cNvSpPr>
          <p:nvPr>
            <p:ph idx="1"/>
          </p:nvPr>
        </p:nvSpPr>
        <p:spPr/>
        <p:txBody>
          <a:bodyPr/>
          <a:lstStyle/>
          <a:p>
            <a:pPr marL="0" indent="0" algn="r">
              <a:buNone/>
            </a:pPr>
            <a:r>
              <a:rPr lang="fa-IR" dirty="0">
                <a:latin typeface="IRANSansXFaNum DemiBold" pitchFamily="2" charset="-78"/>
                <a:cs typeface="IRANSansXFaNum DemiBold" pitchFamily="2" charset="-78"/>
              </a:rPr>
              <a:t>با تشکر از توجه تان، اوقات خوشی را برایتان آرزومندم.</a:t>
            </a:r>
          </a:p>
        </p:txBody>
      </p:sp>
    </p:spTree>
    <p:extLst>
      <p:ext uri="{BB962C8B-B14F-4D97-AF65-F5344CB8AC3E}">
        <p14:creationId xmlns:p14="http://schemas.microsoft.com/office/powerpoint/2010/main" val="2765486981"/>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a:r>
              <a:rPr lang="fa-IR" dirty="0">
                <a:latin typeface="IRANSansXFaNum DemiBold" pitchFamily="2" charset="-78"/>
                <a:cs typeface="IRANSansXFaNum DemiBold" pitchFamily="2" charset="-78"/>
              </a:rPr>
              <a:t>مشکلات مدل یادگیری ماشین</a:t>
            </a:r>
            <a:endParaRPr lang="en-US" dirty="0">
              <a:latin typeface="IRANSansXFaNum DemiBold" pitchFamily="2" charset="-78"/>
              <a:cs typeface="IRANSansXFaNum DemiBold" pitchFamily="2" charset="-78"/>
            </a:endParaRPr>
          </a:p>
        </p:txBody>
      </p:sp>
      <p:sp>
        <p:nvSpPr>
          <p:cNvPr id="3" name="Content Placeholder 2">
            <a:extLst>
              <a:ext uri="{FF2B5EF4-FFF2-40B4-BE49-F238E27FC236}">
                <a16:creationId xmlns:a16="http://schemas.microsoft.com/office/drawing/2014/main" id="{E8404F0A-96AC-4BEE-3271-259AA7E776AE}"/>
              </a:ext>
            </a:extLst>
          </p:cNvPr>
          <p:cNvSpPr>
            <a:spLocks noGrp="1"/>
          </p:cNvSpPr>
          <p:nvPr>
            <p:ph idx="1"/>
          </p:nvPr>
        </p:nvSpPr>
        <p:spPr/>
        <p:txBody>
          <a:bodyPr/>
          <a:lstStyle/>
          <a:p>
            <a:pPr algn="r" rtl="1"/>
            <a:r>
              <a:rPr lang="en-US" dirty="0">
                <a:latin typeface="IRANSansXFaNum DemiBold" pitchFamily="2" charset="-78"/>
                <a:cs typeface="IRANSansXFaNum DemiBold" pitchFamily="2" charset="-78"/>
              </a:rPr>
              <a:t>Overfitting</a:t>
            </a:r>
            <a:r>
              <a:rPr lang="fa-IR" dirty="0">
                <a:latin typeface="IRANSansXFaNum DemiBold" pitchFamily="2" charset="-78"/>
                <a:cs typeface="IRANSansXFaNum DemiBold" pitchFamily="2" charset="-78"/>
              </a:rPr>
              <a:t> یا بیش برازش: زمانی اتفاق می افتد که مدل یادگیری ماشین، بر روی داده ها به خوبی آموزش ببیند (خطا بر روی داده های </a:t>
            </a:r>
            <a:r>
              <a:rPr lang="en-US" dirty="0">
                <a:latin typeface="IRANSansXFaNum DemiBold" pitchFamily="2" charset="-78"/>
                <a:cs typeface="IRANSansXFaNum DemiBold" pitchFamily="2" charset="-78"/>
              </a:rPr>
              <a:t>train</a:t>
            </a:r>
            <a:r>
              <a:rPr lang="fa-IR" dirty="0">
                <a:latin typeface="IRANSansXFaNum DemiBold" pitchFamily="2" charset="-78"/>
                <a:cs typeface="IRANSansXFaNum DemiBold" pitchFamily="2" charset="-78"/>
              </a:rPr>
              <a:t> کم و میزان دقت بالا) ولی بر روی داده های تست به خوبی عمل نکند (خطا بر روی داده های </a:t>
            </a:r>
            <a:r>
              <a:rPr lang="en-US" dirty="0">
                <a:latin typeface="IRANSansXFaNum DemiBold" pitchFamily="2" charset="-78"/>
                <a:cs typeface="IRANSansXFaNum DemiBold" pitchFamily="2" charset="-78"/>
              </a:rPr>
              <a:t>test</a:t>
            </a:r>
            <a:r>
              <a:rPr lang="fa-IR" dirty="0">
                <a:latin typeface="IRANSansXFaNum DemiBold" pitchFamily="2" charset="-78"/>
                <a:cs typeface="IRANSansXFaNum DemiBold" pitchFamily="2" charset="-78"/>
              </a:rPr>
              <a:t> زیاد و میزان دقت پایین).</a:t>
            </a:r>
          </a:p>
          <a:p>
            <a:pPr algn="r" rtl="1"/>
            <a:endParaRPr lang="fa-IR" dirty="0">
              <a:latin typeface="IRANSansXFaNum DemiBold" pitchFamily="2" charset="-78"/>
              <a:cs typeface="IRANSansXFaNum DemiBold" pitchFamily="2" charset="-78"/>
            </a:endParaRPr>
          </a:p>
          <a:p>
            <a:pPr algn="r" rtl="1"/>
            <a:r>
              <a:rPr lang="en-US" dirty="0">
                <a:latin typeface="IRANSansXFaNum DemiBold" pitchFamily="2" charset="-78"/>
                <a:cs typeface="IRANSansXFaNum DemiBold" pitchFamily="2" charset="-78"/>
              </a:rPr>
              <a:t>Underfitting</a:t>
            </a:r>
            <a:r>
              <a:rPr lang="fa-IR" dirty="0">
                <a:latin typeface="IRANSansXFaNum DemiBold" pitchFamily="2" charset="-78"/>
                <a:cs typeface="IRANSansXFaNum DemiBold" pitchFamily="2" charset="-78"/>
              </a:rPr>
              <a:t> یا کم برازش: مدل بر روی داده های </a:t>
            </a:r>
            <a:r>
              <a:rPr lang="en-US" dirty="0">
                <a:latin typeface="IRANSansXFaNum DemiBold" pitchFamily="2" charset="-78"/>
                <a:cs typeface="IRANSansXFaNum DemiBold" pitchFamily="2" charset="-78"/>
              </a:rPr>
              <a:t>train</a:t>
            </a:r>
            <a:r>
              <a:rPr lang="fa-IR" dirty="0">
                <a:latin typeface="IRANSansXFaNum DemiBold" pitchFamily="2" charset="-78"/>
                <a:cs typeface="IRANSansXFaNum DemiBold" pitchFamily="2" charset="-78"/>
              </a:rPr>
              <a:t> به خوبی آموزش نبیند در نتیجه میزان خطا هم بر روی داده ها </a:t>
            </a:r>
            <a:r>
              <a:rPr lang="en-US" dirty="0">
                <a:latin typeface="IRANSansXFaNum DemiBold" pitchFamily="2" charset="-78"/>
                <a:cs typeface="IRANSansXFaNum DemiBold" pitchFamily="2" charset="-78"/>
              </a:rPr>
              <a:t>train</a:t>
            </a:r>
            <a:r>
              <a:rPr lang="fa-IR" dirty="0">
                <a:latin typeface="IRANSansXFaNum DemiBold" pitchFamily="2" charset="-78"/>
                <a:cs typeface="IRANSansXFaNum DemiBold" pitchFamily="2" charset="-78"/>
              </a:rPr>
              <a:t> و هم</a:t>
            </a:r>
            <a:r>
              <a:rPr lang="en-US" dirty="0">
                <a:latin typeface="IRANSansXFaNum DemiBold" pitchFamily="2" charset="-78"/>
                <a:cs typeface="IRANSansXFaNum DemiBold" pitchFamily="2" charset="-78"/>
              </a:rPr>
              <a:t>test </a:t>
            </a:r>
            <a:r>
              <a:rPr lang="fa-IR" dirty="0">
                <a:latin typeface="IRANSansXFaNum DemiBold" pitchFamily="2" charset="-78"/>
                <a:cs typeface="IRANSansXFaNum DemiBold" pitchFamily="2" charset="-78"/>
              </a:rPr>
              <a:t> مقدار بالایی خواهد بود و میزان دقت بر روی هر دو مجموعه داده، مقدار کمی خواهد بود. (مدل نه خوب آموزش می بیند و نه خوب عمل یا پیش بینی می کند.)</a:t>
            </a:r>
          </a:p>
        </p:txBody>
      </p:sp>
    </p:spTree>
    <p:extLst>
      <p:ext uri="{BB962C8B-B14F-4D97-AF65-F5344CB8AC3E}">
        <p14:creationId xmlns:p14="http://schemas.microsoft.com/office/powerpoint/2010/main" val="2672470267"/>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a:r>
              <a:rPr lang="fa-IR" dirty="0">
                <a:latin typeface="IRANSansXFaNum DemiBold" pitchFamily="2" charset="-78"/>
                <a:cs typeface="IRANSansXFaNum DemiBold" pitchFamily="2" charset="-78"/>
              </a:rPr>
              <a:t>مشکلات مدل یادگیری ماشین</a:t>
            </a:r>
            <a:endParaRPr lang="en-US" dirty="0">
              <a:latin typeface="IRANSansXFaNum DemiBold" pitchFamily="2" charset="-78"/>
              <a:cs typeface="IRANSansXFaNum DemiBold" pitchFamily="2" charset="-78"/>
            </a:endParaRPr>
          </a:p>
        </p:txBody>
      </p:sp>
      <p:sp>
        <p:nvSpPr>
          <p:cNvPr id="5" name="Content Placeholder 4">
            <a:extLst>
              <a:ext uri="{FF2B5EF4-FFF2-40B4-BE49-F238E27FC236}">
                <a16:creationId xmlns:a16="http://schemas.microsoft.com/office/drawing/2014/main" id="{282FD1AF-ED94-387C-1AFA-A32F016879D0}"/>
              </a:ext>
            </a:extLst>
          </p:cNvPr>
          <p:cNvSpPr>
            <a:spLocks noGrp="1"/>
          </p:cNvSpPr>
          <p:nvPr>
            <p:ph idx="1"/>
          </p:nvPr>
        </p:nvSpPr>
        <p:spPr/>
        <p:txBody>
          <a:bodyPr/>
          <a:lstStyle/>
          <a:p>
            <a:endParaRPr lang="en-US"/>
          </a:p>
        </p:txBody>
      </p:sp>
      <p:pic>
        <p:nvPicPr>
          <p:cNvPr id="1026" name="Picture 2" descr="ML | Underfitting and Overfitting - GeeksforGeeks">
            <a:extLst>
              <a:ext uri="{FF2B5EF4-FFF2-40B4-BE49-F238E27FC236}">
                <a16:creationId xmlns:a16="http://schemas.microsoft.com/office/drawing/2014/main" id="{2528BE36-64E4-D7D1-3D0C-62B687265E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91608"/>
            <a:ext cx="12192000" cy="4966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121065"/>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a:r>
              <a:rPr lang="fa-IR" dirty="0">
                <a:latin typeface="IRANSansXFaNum DemiBold" pitchFamily="2" charset="-78"/>
                <a:cs typeface="IRANSansXFaNum DemiBold" pitchFamily="2" charset="-78"/>
              </a:rPr>
              <a:t>مشکلات مدل یادگیری ماشین</a:t>
            </a:r>
            <a:endParaRPr lang="en-US" dirty="0">
              <a:latin typeface="IRANSansXFaNum DemiBold" pitchFamily="2" charset="-78"/>
              <a:cs typeface="IRANSansXFaNum DemiBold" pitchFamily="2" charset="-78"/>
            </a:endParaRPr>
          </a:p>
        </p:txBody>
      </p:sp>
      <p:sp>
        <p:nvSpPr>
          <p:cNvPr id="5" name="Content Placeholder 4">
            <a:extLst>
              <a:ext uri="{FF2B5EF4-FFF2-40B4-BE49-F238E27FC236}">
                <a16:creationId xmlns:a16="http://schemas.microsoft.com/office/drawing/2014/main" id="{282FD1AF-ED94-387C-1AFA-A32F016879D0}"/>
              </a:ext>
            </a:extLst>
          </p:cNvPr>
          <p:cNvSpPr>
            <a:spLocks noGrp="1"/>
          </p:cNvSpPr>
          <p:nvPr>
            <p:ph idx="1"/>
          </p:nvPr>
        </p:nvSpPr>
        <p:spPr/>
        <p:txBody>
          <a:bodyPr/>
          <a:lstStyle/>
          <a:p>
            <a:endParaRPr lang="en-US"/>
          </a:p>
        </p:txBody>
      </p:sp>
      <p:sp>
        <p:nvSpPr>
          <p:cNvPr id="3" name="AutoShape 2" descr="Underfitting and Overfitting | Applied Supervised Learning with R">
            <a:extLst>
              <a:ext uri="{FF2B5EF4-FFF2-40B4-BE49-F238E27FC236}">
                <a16:creationId xmlns:a16="http://schemas.microsoft.com/office/drawing/2014/main" id="{6E0CA2FF-4D64-EE76-8B64-2A263C20A62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ML | Underfitting and Overfitting - GeeksforGeeks">
            <a:extLst>
              <a:ext uri="{FF2B5EF4-FFF2-40B4-BE49-F238E27FC236}">
                <a16:creationId xmlns:a16="http://schemas.microsoft.com/office/drawing/2014/main" id="{CAB672F0-DEFA-34FC-8A3B-96153BCC06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3351"/>
            <a:ext cx="12192000" cy="495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58688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en-US" dirty="0">
                <a:latin typeface="IRANSansXFaNum DemiBold" pitchFamily="2" charset="-78"/>
                <a:cs typeface="IRANSansXFaNum DemiBold" pitchFamily="2" charset="-78"/>
              </a:rPr>
              <a:t>Overfitting</a:t>
            </a:r>
            <a:r>
              <a:rPr lang="fa-IR" dirty="0">
                <a:latin typeface="IRANSansXFaNum DemiBold" pitchFamily="2" charset="-78"/>
                <a:cs typeface="IRANSansXFaNum DemiBold" pitchFamily="2" charset="-78"/>
              </a:rPr>
              <a:t> یا بیش برازش</a:t>
            </a:r>
            <a:endParaRPr lang="en-US" dirty="0">
              <a:latin typeface="IRANSansXFaNum DemiBold" pitchFamily="2" charset="-78"/>
              <a:cs typeface="IRANSansXFaNum DemiBold" pitchFamily="2" charset="-78"/>
            </a:endParaRPr>
          </a:p>
        </p:txBody>
      </p:sp>
      <p:sp>
        <p:nvSpPr>
          <p:cNvPr id="3" name="Content Placeholder 2">
            <a:extLst>
              <a:ext uri="{FF2B5EF4-FFF2-40B4-BE49-F238E27FC236}">
                <a16:creationId xmlns:a16="http://schemas.microsoft.com/office/drawing/2014/main" id="{E8404F0A-96AC-4BEE-3271-259AA7E776AE}"/>
              </a:ext>
            </a:extLst>
          </p:cNvPr>
          <p:cNvSpPr>
            <a:spLocks noGrp="1"/>
          </p:cNvSpPr>
          <p:nvPr>
            <p:ph idx="1"/>
          </p:nvPr>
        </p:nvSpPr>
        <p:spPr/>
        <p:txBody>
          <a:bodyPr/>
          <a:lstStyle/>
          <a:p>
            <a:pPr algn="r" rtl="1"/>
            <a:r>
              <a:rPr lang="fa-IR" dirty="0">
                <a:latin typeface="IRANSansXFaNum DemiBold" pitchFamily="2" charset="-78"/>
                <a:cs typeface="IRANSansXFaNum DemiBold" pitchFamily="2" charset="-78"/>
              </a:rPr>
              <a:t>زمانی اتفاق می افتد که مدل یادگیری ماشین بر روی داده های آموزشی بیش از حد آموزش ببیند و در نتیجه در تست با مشکل مواجه شود و نتواند خوب پیش بینی کند.</a:t>
            </a:r>
          </a:p>
          <a:p>
            <a:pPr algn="r" rtl="1"/>
            <a:r>
              <a:rPr lang="fa-IR" dirty="0">
                <a:latin typeface="IRANSansXFaNum DemiBold" pitchFamily="2" charset="-78"/>
                <a:cs typeface="IRANSansXFaNum DemiBold" pitchFamily="2" charset="-78"/>
              </a:rPr>
              <a:t>در این مورد، مدل یادگیری ماشین، نویز موجود در داده ها را نیز یاد می گیرد.</a:t>
            </a:r>
          </a:p>
          <a:p>
            <a:pPr algn="r" rtl="1"/>
            <a:endParaRPr lang="fa-IR" dirty="0">
              <a:latin typeface="IRANSansXFaNum DemiBold" pitchFamily="2" charset="-78"/>
              <a:cs typeface="IRANSansXFaNum DemiBold" pitchFamily="2" charset="-78"/>
            </a:endParaRPr>
          </a:p>
          <a:p>
            <a:pPr algn="r" rtl="1"/>
            <a:r>
              <a:rPr lang="fa-IR" dirty="0">
                <a:latin typeface="IRANSansXFaNum DemiBold" pitchFamily="2" charset="-78"/>
                <a:cs typeface="IRANSansXFaNum DemiBold" pitchFamily="2" charset="-78"/>
              </a:rPr>
              <a:t>چه مواقعی اتفاق می افتد؟</a:t>
            </a:r>
          </a:p>
          <a:p>
            <a:pPr lvl="1" algn="r" rtl="1"/>
            <a:r>
              <a:rPr lang="fa-IR" dirty="0">
                <a:latin typeface="IRANSansXFaNum DemiBold" pitchFamily="2" charset="-78"/>
                <a:cs typeface="IRANSansXFaNum DemiBold" pitchFamily="2" charset="-78"/>
              </a:rPr>
              <a:t>مدل بیش از حد پیچیده است و ویژگی های همخط (</a:t>
            </a:r>
            <a:r>
              <a:rPr lang="en-US" dirty="0">
                <a:latin typeface="IRANSansXFaNum DemiBold" pitchFamily="2" charset="-78"/>
                <a:cs typeface="IRANSansXFaNum DemiBold" pitchFamily="2" charset="-78"/>
              </a:rPr>
              <a:t>Collinear</a:t>
            </a:r>
            <a:r>
              <a:rPr lang="fa-IR" dirty="0">
                <a:latin typeface="IRANSansXFaNum DemiBold" pitchFamily="2" charset="-78"/>
                <a:cs typeface="IRANSansXFaNum DemiBold" pitchFamily="2" charset="-78"/>
              </a:rPr>
              <a:t>)</a:t>
            </a:r>
            <a:r>
              <a:rPr lang="en-US" dirty="0">
                <a:latin typeface="IRANSansXFaNum DemiBold" pitchFamily="2" charset="-78"/>
                <a:cs typeface="IRANSansXFaNum DemiBold" pitchFamily="2" charset="-78"/>
              </a:rPr>
              <a:t> </a:t>
            </a:r>
            <a:r>
              <a:rPr lang="fa-IR" dirty="0">
                <a:latin typeface="IRANSansXFaNum DemiBold" pitchFamily="2" charset="-78"/>
                <a:cs typeface="IRANSansXFaNum DemiBold" pitchFamily="2" charset="-78"/>
              </a:rPr>
              <a:t> را در بر می گیرد که واریانس داده ها را افزایش می دهد.</a:t>
            </a:r>
          </a:p>
          <a:p>
            <a:pPr lvl="1" algn="r" rtl="1"/>
            <a:r>
              <a:rPr lang="fa-IR" dirty="0">
                <a:latin typeface="IRANSansXFaNum DemiBold" pitchFamily="2" charset="-78"/>
                <a:cs typeface="IRANSansXFaNum DemiBold" pitchFamily="2" charset="-78"/>
              </a:rPr>
              <a:t>تعداد ویژگی های داده ها بیشتر یا برابر با تعداد داده هاست (تعداد ویژگی ها بالاست)</a:t>
            </a:r>
          </a:p>
          <a:p>
            <a:pPr lvl="1" algn="r" rtl="1"/>
            <a:r>
              <a:rPr lang="fa-IR" dirty="0">
                <a:latin typeface="IRANSansXFaNum DemiBold" pitchFamily="2" charset="-78"/>
                <a:cs typeface="IRANSansXFaNum DemiBold" pitchFamily="2" charset="-78"/>
              </a:rPr>
              <a:t>حجم داده ها کم یا بسیار کم است</a:t>
            </a:r>
          </a:p>
          <a:p>
            <a:pPr lvl="1" algn="r" rtl="1"/>
            <a:r>
              <a:rPr lang="fa-IR" dirty="0">
                <a:latin typeface="IRANSansXFaNum DemiBold" pitchFamily="2" charset="-78"/>
                <a:cs typeface="IRANSansXFaNum DemiBold" pitchFamily="2" charset="-78"/>
              </a:rPr>
              <a:t>داده پیش پرادزش نشده، تمیز نیست، نویز دارد</a:t>
            </a:r>
          </a:p>
        </p:txBody>
      </p:sp>
      <p:pic>
        <p:nvPicPr>
          <p:cNvPr id="5" name="Picture 4">
            <a:extLst>
              <a:ext uri="{FF2B5EF4-FFF2-40B4-BE49-F238E27FC236}">
                <a16:creationId xmlns:a16="http://schemas.microsoft.com/office/drawing/2014/main" id="{5140A70F-619F-D3DE-1FC3-2A6E8A7659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49182"/>
            <a:ext cx="3603279" cy="1808817"/>
          </a:xfrm>
          <a:prstGeom prst="rect">
            <a:avLst/>
          </a:prstGeom>
        </p:spPr>
      </p:pic>
    </p:spTree>
    <p:extLst>
      <p:ext uri="{BB962C8B-B14F-4D97-AF65-F5344CB8AC3E}">
        <p14:creationId xmlns:p14="http://schemas.microsoft.com/office/powerpoint/2010/main" val="3597421294"/>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fa-IR" dirty="0">
                <a:latin typeface="IRANSansXFaNum DemiBold" pitchFamily="2" charset="-78"/>
                <a:cs typeface="IRANSansXFaNum DemiBold" pitchFamily="2" charset="-78"/>
              </a:rPr>
              <a:t>روش های مقابله با </a:t>
            </a:r>
            <a:r>
              <a:rPr lang="en-US" dirty="0">
                <a:latin typeface="IRANSansXFaNum DemiBold" pitchFamily="2" charset="-78"/>
                <a:cs typeface="IRANSansXFaNum DemiBold" pitchFamily="2" charset="-78"/>
              </a:rPr>
              <a:t>Overfitting</a:t>
            </a:r>
          </a:p>
        </p:txBody>
      </p:sp>
      <p:sp>
        <p:nvSpPr>
          <p:cNvPr id="3" name="Content Placeholder 2">
            <a:extLst>
              <a:ext uri="{FF2B5EF4-FFF2-40B4-BE49-F238E27FC236}">
                <a16:creationId xmlns:a16="http://schemas.microsoft.com/office/drawing/2014/main" id="{E8404F0A-96AC-4BEE-3271-259AA7E776AE}"/>
              </a:ext>
            </a:extLst>
          </p:cNvPr>
          <p:cNvSpPr>
            <a:spLocks noGrp="1"/>
          </p:cNvSpPr>
          <p:nvPr>
            <p:ph idx="1"/>
          </p:nvPr>
        </p:nvSpPr>
        <p:spPr/>
        <p:txBody>
          <a:bodyPr/>
          <a:lstStyle/>
          <a:p>
            <a:pPr algn="r" rtl="1"/>
            <a:r>
              <a:rPr lang="fa-IR" dirty="0">
                <a:latin typeface="IRANSansXFaNum DemiBold" pitchFamily="2" charset="-78"/>
                <a:cs typeface="IRANSansXFaNum DemiBold" pitchFamily="2" charset="-78"/>
              </a:rPr>
              <a:t>اعمال روش </a:t>
            </a:r>
            <a:r>
              <a:rPr lang="en-US" dirty="0">
                <a:latin typeface="IRANSansXFaNum DemiBold" pitchFamily="2" charset="-78"/>
                <a:cs typeface="IRANSansXFaNum DemiBold" pitchFamily="2" charset="-78"/>
              </a:rPr>
              <a:t>K-fold cross validation</a:t>
            </a:r>
          </a:p>
          <a:p>
            <a:pPr algn="r" rtl="1"/>
            <a:r>
              <a:rPr lang="fa-IR" dirty="0">
                <a:latin typeface="IRANSansXFaNum DemiBold" pitchFamily="2" charset="-78"/>
                <a:cs typeface="IRANSansXFaNum DemiBold" pitchFamily="2" charset="-78"/>
              </a:rPr>
              <a:t>افزایش داده ها (جمع آوری داده های بیشتر و همچنین، ایجاد داده های ساختگی)</a:t>
            </a:r>
          </a:p>
          <a:p>
            <a:pPr algn="r" rtl="1"/>
            <a:r>
              <a:rPr lang="fa-IR" dirty="0">
                <a:latin typeface="IRANSansXFaNum DemiBold" pitchFamily="2" charset="-78"/>
                <a:cs typeface="IRANSansXFaNum DemiBold" pitchFamily="2" charset="-78"/>
              </a:rPr>
              <a:t>انتخاب ویژگی ها به طور موثر</a:t>
            </a:r>
          </a:p>
          <a:p>
            <a:pPr algn="r" rtl="1"/>
            <a:r>
              <a:rPr lang="fa-IR" dirty="0">
                <a:latin typeface="IRANSansXFaNum DemiBold" pitchFamily="2" charset="-78"/>
                <a:cs typeface="IRANSansXFaNum DemiBold" pitchFamily="2" charset="-78"/>
              </a:rPr>
              <a:t>نظم دهی یا </a:t>
            </a:r>
            <a:r>
              <a:rPr lang="en-US" dirty="0">
                <a:latin typeface="IRANSansXFaNum DemiBold" pitchFamily="2" charset="-78"/>
                <a:cs typeface="IRANSansXFaNum DemiBold" pitchFamily="2" charset="-78"/>
              </a:rPr>
              <a:t>Regularization</a:t>
            </a:r>
            <a:r>
              <a:rPr lang="fa-IR" dirty="0">
                <a:latin typeface="IRANSansXFaNum DemiBold" pitchFamily="2" charset="-78"/>
                <a:cs typeface="IRANSansXFaNum DemiBold" pitchFamily="2" charset="-78"/>
              </a:rPr>
              <a:t> (</a:t>
            </a:r>
            <a:r>
              <a:rPr lang="en-US" dirty="0">
                <a:latin typeface="IRANSansXFaNum DemiBold" pitchFamily="2" charset="-78"/>
                <a:cs typeface="IRANSansXFaNum DemiBold" pitchFamily="2" charset="-78"/>
              </a:rPr>
              <a:t>L1</a:t>
            </a:r>
            <a:r>
              <a:rPr lang="fa-IR" dirty="0">
                <a:latin typeface="IRANSansXFaNum DemiBold" pitchFamily="2" charset="-78"/>
                <a:cs typeface="IRANSansXFaNum DemiBold" pitchFamily="2" charset="-78"/>
              </a:rPr>
              <a:t> و </a:t>
            </a:r>
            <a:r>
              <a:rPr lang="en-US" dirty="0">
                <a:latin typeface="IRANSansXFaNum DemiBold" pitchFamily="2" charset="-78"/>
                <a:cs typeface="IRANSansXFaNum DemiBold" pitchFamily="2" charset="-78"/>
              </a:rPr>
              <a:t>L2</a:t>
            </a:r>
            <a:r>
              <a:rPr lang="fa-IR" dirty="0">
                <a:latin typeface="IRANSansXFaNum DemiBold" pitchFamily="2" charset="-78"/>
                <a:cs typeface="IRANSansXFaNum DemiBold" pitchFamily="2" charset="-78"/>
              </a:rPr>
              <a:t>) و (همچنین استفاده از تکنیک </a:t>
            </a:r>
            <a:r>
              <a:rPr lang="en-US" dirty="0">
                <a:latin typeface="IRANSansXFaNum DemiBold" pitchFamily="2" charset="-78"/>
                <a:cs typeface="IRANSansXFaNum DemiBold" pitchFamily="2" charset="-78"/>
              </a:rPr>
              <a:t>Drop Out</a:t>
            </a:r>
            <a:r>
              <a:rPr lang="fa-IR" dirty="0">
                <a:latin typeface="IRANSansXFaNum DemiBold" pitchFamily="2" charset="-78"/>
                <a:cs typeface="IRANSansXFaNum DemiBold" pitchFamily="2" charset="-78"/>
              </a:rPr>
              <a:t>)</a:t>
            </a:r>
          </a:p>
          <a:p>
            <a:pPr algn="r" rtl="1"/>
            <a:endParaRPr lang="fa-IR" dirty="0">
              <a:latin typeface="IRANSansXFaNum DemiBold" pitchFamily="2" charset="-78"/>
              <a:cs typeface="IRANSansXFaNum DemiBold" pitchFamily="2" charset="-78"/>
            </a:endParaRPr>
          </a:p>
          <a:p>
            <a:pPr algn="r" rtl="1"/>
            <a:r>
              <a:rPr lang="fa-IR" dirty="0">
                <a:latin typeface="IRANSansXFaNum DemiBold" pitchFamily="2" charset="-78"/>
                <a:cs typeface="IRANSansXFaNum DemiBold" pitchFamily="2" charset="-78"/>
              </a:rPr>
              <a:t>حدف لایه ها از مدل (از شبکه های عصبی در دیپ لرنینگ)</a:t>
            </a:r>
          </a:p>
          <a:p>
            <a:pPr algn="r" rtl="1"/>
            <a:r>
              <a:rPr lang="fa-IR" dirty="0">
                <a:latin typeface="IRANSansXFaNum DemiBold" pitchFamily="2" charset="-78"/>
                <a:cs typeface="IRANSansXFaNum DemiBold" pitchFamily="2" charset="-78"/>
              </a:rPr>
              <a:t>توقف زود هنگام عمل یادگیری (در شبکه های عصبی در دیپ لرنینگ)</a:t>
            </a:r>
          </a:p>
        </p:txBody>
      </p:sp>
    </p:spTree>
    <p:extLst>
      <p:ext uri="{BB962C8B-B14F-4D97-AF65-F5344CB8AC3E}">
        <p14:creationId xmlns:p14="http://schemas.microsoft.com/office/powerpoint/2010/main" val="729258151"/>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en-US" dirty="0">
                <a:latin typeface="IRANSansXFaNum DemiBold" pitchFamily="2" charset="-78"/>
                <a:cs typeface="IRANSansXFaNum DemiBold" pitchFamily="2" charset="-78"/>
              </a:rPr>
              <a:t>Underfitting</a:t>
            </a:r>
            <a:r>
              <a:rPr lang="fa-IR" dirty="0">
                <a:latin typeface="IRANSansXFaNum DemiBold" pitchFamily="2" charset="-78"/>
                <a:cs typeface="IRANSansXFaNum DemiBold" pitchFamily="2" charset="-78"/>
              </a:rPr>
              <a:t> یا کم برازش</a:t>
            </a:r>
            <a:endParaRPr lang="en-US" dirty="0">
              <a:latin typeface="IRANSansXFaNum DemiBold" pitchFamily="2" charset="-78"/>
              <a:cs typeface="IRANSansXFaNum DemiBold" pitchFamily="2" charset="-78"/>
            </a:endParaRPr>
          </a:p>
        </p:txBody>
      </p:sp>
      <p:sp>
        <p:nvSpPr>
          <p:cNvPr id="3" name="Content Placeholder 2">
            <a:extLst>
              <a:ext uri="{FF2B5EF4-FFF2-40B4-BE49-F238E27FC236}">
                <a16:creationId xmlns:a16="http://schemas.microsoft.com/office/drawing/2014/main" id="{E8404F0A-96AC-4BEE-3271-259AA7E776AE}"/>
              </a:ext>
            </a:extLst>
          </p:cNvPr>
          <p:cNvSpPr>
            <a:spLocks noGrp="1"/>
          </p:cNvSpPr>
          <p:nvPr>
            <p:ph idx="1"/>
          </p:nvPr>
        </p:nvSpPr>
        <p:spPr/>
        <p:txBody>
          <a:bodyPr>
            <a:normAutofit/>
          </a:bodyPr>
          <a:lstStyle/>
          <a:p>
            <a:pPr algn="r" rtl="1"/>
            <a:r>
              <a:rPr lang="fa-IR" dirty="0">
                <a:latin typeface="IRANSansXFaNum DemiBold" pitchFamily="2" charset="-78"/>
                <a:cs typeface="IRANSansXFaNum DemiBold" pitchFamily="2" charset="-78"/>
              </a:rPr>
              <a:t>زمانی اتفاق می افتد که مدل یادگیری ماشین به اندازه ی کافی پیچیده نباشد که بتواند روابط معنا دار میان ویژگی ها و متغیر هدف را به خوبی یاد بگیرد.</a:t>
            </a:r>
            <a:endParaRPr lang="en-US" dirty="0">
              <a:latin typeface="IRANSansXFaNum DemiBold" pitchFamily="2" charset="-78"/>
              <a:cs typeface="IRANSansXFaNum DemiBold" pitchFamily="2" charset="-78"/>
            </a:endParaRPr>
          </a:p>
          <a:p>
            <a:pPr algn="r" rtl="1"/>
            <a:r>
              <a:rPr lang="fa-IR" dirty="0">
                <a:latin typeface="IRANSansXFaNum DemiBold" pitchFamily="2" charset="-78"/>
                <a:cs typeface="IRANSansXFaNum DemiBold" pitchFamily="2" charset="-78"/>
              </a:rPr>
              <a:t>در این حالت مقدار </a:t>
            </a:r>
            <a:r>
              <a:rPr lang="en-US" dirty="0">
                <a:latin typeface="IRANSansXFaNum DemiBold" pitchFamily="2" charset="-78"/>
                <a:cs typeface="IRANSansXFaNum DemiBold" pitchFamily="2" charset="-78"/>
              </a:rPr>
              <a:t>Bias </a:t>
            </a:r>
            <a:r>
              <a:rPr lang="fa-IR" dirty="0">
                <a:latin typeface="IRANSansXFaNum DemiBold" pitchFamily="2" charset="-78"/>
                <a:cs typeface="IRANSansXFaNum DemiBold" pitchFamily="2" charset="-78"/>
              </a:rPr>
              <a:t> بالا و واریانس پایینی داریم</a:t>
            </a:r>
            <a:r>
              <a:rPr lang="en-US" dirty="0">
                <a:latin typeface="IRANSansXFaNum DemiBold" pitchFamily="2" charset="-78"/>
                <a:cs typeface="IRANSansXFaNum DemiBold" pitchFamily="2" charset="-78"/>
              </a:rPr>
              <a:t>.</a:t>
            </a:r>
            <a:endParaRPr lang="fa-IR" dirty="0">
              <a:latin typeface="IRANSansXFaNum DemiBold" pitchFamily="2" charset="-78"/>
              <a:cs typeface="IRANSansXFaNum DemiBold" pitchFamily="2" charset="-78"/>
            </a:endParaRPr>
          </a:p>
          <a:p>
            <a:pPr algn="r" rtl="1"/>
            <a:r>
              <a:rPr lang="fa-IR" dirty="0">
                <a:latin typeface="IRANSansXFaNum DemiBold" pitchFamily="2" charset="-78"/>
                <a:cs typeface="IRANSansXFaNum DemiBold" pitchFamily="2" charset="-78"/>
              </a:rPr>
              <a:t>مدلی که دارای </a:t>
            </a:r>
            <a:r>
              <a:rPr lang="en-US" dirty="0">
                <a:latin typeface="IRANSansXFaNum DemiBold" pitchFamily="2" charset="-78"/>
                <a:cs typeface="IRANSansXFaNum DemiBold" pitchFamily="2" charset="-78"/>
              </a:rPr>
              <a:t>Underfitting</a:t>
            </a:r>
            <a:r>
              <a:rPr lang="fa-IR" dirty="0">
                <a:latin typeface="IRANSansXFaNum DemiBold" pitchFamily="2" charset="-78"/>
                <a:cs typeface="IRANSansXFaNum DemiBold" pitchFamily="2" charset="-78"/>
              </a:rPr>
              <a:t> باشد، به خوبی آموزش نمی بیند و هم بر روی داده های </a:t>
            </a:r>
            <a:r>
              <a:rPr lang="en-US" dirty="0">
                <a:latin typeface="IRANSansXFaNum DemiBold" pitchFamily="2" charset="-78"/>
                <a:cs typeface="IRANSansXFaNum DemiBold" pitchFamily="2" charset="-78"/>
              </a:rPr>
              <a:t>train</a:t>
            </a:r>
            <a:r>
              <a:rPr lang="fa-IR" dirty="0">
                <a:latin typeface="IRANSansXFaNum DemiBold" pitchFamily="2" charset="-78"/>
                <a:cs typeface="IRANSansXFaNum DemiBold" pitchFamily="2" charset="-78"/>
              </a:rPr>
              <a:t> و هم </a:t>
            </a:r>
            <a:r>
              <a:rPr lang="en-US" dirty="0">
                <a:latin typeface="IRANSansXFaNum DemiBold" pitchFamily="2" charset="-78"/>
                <a:cs typeface="IRANSansXFaNum DemiBold" pitchFamily="2" charset="-78"/>
              </a:rPr>
              <a:t>test</a:t>
            </a:r>
            <a:r>
              <a:rPr lang="fa-IR" dirty="0">
                <a:latin typeface="IRANSansXFaNum DemiBold" pitchFamily="2" charset="-78"/>
                <a:cs typeface="IRANSansXFaNum DemiBold" pitchFamily="2" charset="-78"/>
              </a:rPr>
              <a:t> به خوبی عمل نمی کند.</a:t>
            </a:r>
          </a:p>
          <a:p>
            <a:pPr lvl="1" algn="r" rtl="1"/>
            <a:endParaRPr lang="fa-IR" dirty="0">
              <a:latin typeface="IRANSansXFaNum DemiBold" pitchFamily="2" charset="-78"/>
              <a:cs typeface="IRANSansXFaNum DemiBold" pitchFamily="2" charset="-78"/>
            </a:endParaRPr>
          </a:p>
        </p:txBody>
      </p:sp>
      <p:pic>
        <p:nvPicPr>
          <p:cNvPr id="6" name="Picture 5">
            <a:extLst>
              <a:ext uri="{FF2B5EF4-FFF2-40B4-BE49-F238E27FC236}">
                <a16:creationId xmlns:a16="http://schemas.microsoft.com/office/drawing/2014/main" id="{6D1A6466-8105-467D-2AFD-E0E87B8280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4731"/>
            <a:ext cx="3603279" cy="1773267"/>
          </a:xfrm>
          <a:prstGeom prst="rect">
            <a:avLst/>
          </a:prstGeom>
        </p:spPr>
      </p:pic>
    </p:spTree>
    <p:extLst>
      <p:ext uri="{BB962C8B-B14F-4D97-AF65-F5344CB8AC3E}">
        <p14:creationId xmlns:p14="http://schemas.microsoft.com/office/powerpoint/2010/main" val="3843724195"/>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fa-IR" dirty="0">
                <a:latin typeface="IRANSansXFaNum DemiBold" pitchFamily="2" charset="-78"/>
                <a:cs typeface="IRANSansXFaNum DemiBold" pitchFamily="2" charset="-78"/>
              </a:rPr>
              <a:t>روش های مقابله با </a:t>
            </a:r>
            <a:r>
              <a:rPr lang="en-US" dirty="0">
                <a:latin typeface="IRANSansXFaNum DemiBold" pitchFamily="2" charset="-78"/>
                <a:cs typeface="IRANSansXFaNum DemiBold" pitchFamily="2" charset="-78"/>
              </a:rPr>
              <a:t>Underfitting</a:t>
            </a:r>
          </a:p>
        </p:txBody>
      </p:sp>
      <p:sp>
        <p:nvSpPr>
          <p:cNvPr id="3" name="Content Placeholder 2">
            <a:extLst>
              <a:ext uri="{FF2B5EF4-FFF2-40B4-BE49-F238E27FC236}">
                <a16:creationId xmlns:a16="http://schemas.microsoft.com/office/drawing/2014/main" id="{E8404F0A-96AC-4BEE-3271-259AA7E776AE}"/>
              </a:ext>
            </a:extLst>
          </p:cNvPr>
          <p:cNvSpPr>
            <a:spLocks noGrp="1"/>
          </p:cNvSpPr>
          <p:nvPr>
            <p:ph idx="1"/>
          </p:nvPr>
        </p:nvSpPr>
        <p:spPr/>
        <p:txBody>
          <a:bodyPr/>
          <a:lstStyle/>
          <a:p>
            <a:pPr algn="r" rtl="1"/>
            <a:r>
              <a:rPr lang="fa-IR" dirty="0">
                <a:latin typeface="IRANSansXFaNum DemiBold" pitchFamily="2" charset="-78"/>
                <a:cs typeface="IRANSansXFaNum DemiBold" pitchFamily="2" charset="-78"/>
              </a:rPr>
              <a:t>کاهش تنظیم (</a:t>
            </a:r>
            <a:r>
              <a:rPr lang="en-US" dirty="0">
                <a:latin typeface="IRANSansXFaNum DemiBold" pitchFamily="2" charset="-78"/>
                <a:cs typeface="IRANSansXFaNum DemiBold" pitchFamily="2" charset="-78"/>
              </a:rPr>
              <a:t>Decreasing Regularization</a:t>
            </a:r>
            <a:r>
              <a:rPr lang="fa-IR" dirty="0">
                <a:latin typeface="IRANSansXFaNum DemiBold" pitchFamily="2" charset="-78"/>
                <a:cs typeface="IRANSansXFaNum DemiBold" pitchFamily="2" charset="-78"/>
              </a:rPr>
              <a:t>): با کاهش میزان </a:t>
            </a:r>
            <a:r>
              <a:rPr lang="en-US" dirty="0">
                <a:latin typeface="IRANSansXFaNum DemiBold" pitchFamily="2" charset="-78"/>
                <a:cs typeface="IRANSansXFaNum DemiBold" pitchFamily="2" charset="-78"/>
              </a:rPr>
              <a:t>Regularization</a:t>
            </a:r>
            <a:r>
              <a:rPr lang="fa-IR" dirty="0">
                <a:latin typeface="IRANSansXFaNum DemiBold" pitchFamily="2" charset="-78"/>
                <a:cs typeface="IRANSansXFaNum DemiBold" pitchFamily="2" charset="-78"/>
              </a:rPr>
              <a:t> پیچیدگی و تنوع مدل بیشتر می شود و امکان آموزش بهتر فراهم می شود.</a:t>
            </a:r>
          </a:p>
          <a:p>
            <a:pPr algn="r" rtl="1"/>
            <a:r>
              <a:rPr lang="fa-IR" dirty="0">
                <a:latin typeface="IRANSansXFaNum DemiBold" pitchFamily="2" charset="-78"/>
                <a:cs typeface="IRANSansXFaNum DemiBold" pitchFamily="2" charset="-78"/>
              </a:rPr>
              <a:t>افزایش زمان آموزش</a:t>
            </a:r>
            <a:r>
              <a:rPr lang="en-US" dirty="0">
                <a:latin typeface="IRANSansXFaNum DemiBold" pitchFamily="2" charset="-78"/>
                <a:cs typeface="IRANSansXFaNum DemiBold" pitchFamily="2" charset="-78"/>
              </a:rPr>
              <a:t> </a:t>
            </a:r>
            <a:r>
              <a:rPr lang="fa-IR" dirty="0">
                <a:latin typeface="IRANSansXFaNum DemiBold" pitchFamily="2" charset="-78"/>
                <a:cs typeface="IRANSansXFaNum DemiBold" pitchFamily="2" charset="-78"/>
              </a:rPr>
              <a:t> بر روی داده</a:t>
            </a:r>
          </a:p>
          <a:p>
            <a:pPr algn="r" rtl="1"/>
            <a:r>
              <a:rPr lang="fa-IR" dirty="0">
                <a:latin typeface="IRANSansXFaNum DemiBold" pitchFamily="2" charset="-78"/>
                <a:cs typeface="IRANSansXFaNum DemiBold" pitchFamily="2" charset="-78"/>
              </a:rPr>
              <a:t>انتخاب ویژگی ها به طور موثر</a:t>
            </a:r>
          </a:p>
        </p:txBody>
      </p:sp>
    </p:spTree>
    <p:extLst>
      <p:ext uri="{BB962C8B-B14F-4D97-AF65-F5344CB8AC3E}">
        <p14:creationId xmlns:p14="http://schemas.microsoft.com/office/powerpoint/2010/main" val="3048041700"/>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fa-IR" dirty="0">
                <a:latin typeface="IRANSansXFaNum DemiBold" pitchFamily="2" charset="-78"/>
                <a:cs typeface="IRANSansXFaNum DemiBold" pitchFamily="2" charset="-78"/>
              </a:rPr>
              <a:t>بایاس و واریانس</a:t>
            </a:r>
            <a:endParaRPr lang="en-US" dirty="0">
              <a:latin typeface="IRANSansXFaNum DemiBold" pitchFamily="2" charset="-78"/>
              <a:cs typeface="IRANSansXFaNum DemiBold" pitchFamily="2" charset="-78"/>
            </a:endParaRPr>
          </a:p>
        </p:txBody>
      </p:sp>
      <p:sp>
        <p:nvSpPr>
          <p:cNvPr id="3" name="AutoShape 2" descr="Underfitting and Overfitting | Applied Supervised Learning with R">
            <a:extLst>
              <a:ext uri="{FF2B5EF4-FFF2-40B4-BE49-F238E27FC236}">
                <a16:creationId xmlns:a16="http://schemas.microsoft.com/office/drawing/2014/main" id="{6E0CA2FF-4D64-EE76-8B64-2A263C20A62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Content Placeholder 2">
            <a:extLst>
              <a:ext uri="{FF2B5EF4-FFF2-40B4-BE49-F238E27FC236}">
                <a16:creationId xmlns:a16="http://schemas.microsoft.com/office/drawing/2014/main" id="{69762718-61F8-7728-FAB8-5EFE9D4E28A7}"/>
              </a:ext>
            </a:extLst>
          </p:cNvPr>
          <p:cNvSpPr>
            <a:spLocks noGrp="1"/>
          </p:cNvSpPr>
          <p:nvPr>
            <p:ph idx="1"/>
          </p:nvPr>
        </p:nvSpPr>
        <p:spPr>
          <a:xfrm>
            <a:off x="5549773" y="3000885"/>
            <a:ext cx="6239971" cy="3636511"/>
          </a:xfrm>
        </p:spPr>
        <p:txBody>
          <a:bodyPr>
            <a:normAutofit fontScale="92500" lnSpcReduction="20000"/>
          </a:bodyPr>
          <a:lstStyle/>
          <a:p>
            <a:pPr algn="r" rtl="1"/>
            <a:r>
              <a:rPr lang="fa-IR" dirty="0">
                <a:latin typeface="IRANSansXFaNum DemiBold" pitchFamily="2" charset="-78"/>
                <a:cs typeface="IRANSansXFaNum DemiBold" pitchFamily="2" charset="-78"/>
              </a:rPr>
              <a:t>بایاس زمانی اتفاق می افتد که مدل یاگیری ماشین، قابلیت انعطاف پذیری کمی برای یادگیری داشته باشد. چنین مدلی، توجه زیادی به داده ها می کند و قوانین را بیش از حد ساده سازی می کند. در نتیجه، میزان خطا بر روی داده های </a:t>
            </a:r>
            <a:r>
              <a:rPr lang="en-US" dirty="0">
                <a:latin typeface="IRANSansXFaNum DemiBold" pitchFamily="2" charset="-78"/>
                <a:cs typeface="IRANSansXFaNum DemiBold" pitchFamily="2" charset="-78"/>
              </a:rPr>
              <a:t>train</a:t>
            </a:r>
            <a:r>
              <a:rPr lang="fa-IR" dirty="0">
                <a:latin typeface="IRANSansXFaNum DemiBold" pitchFamily="2" charset="-78"/>
                <a:cs typeface="IRANSansXFaNum DemiBold" pitchFamily="2" charset="-78"/>
              </a:rPr>
              <a:t> و </a:t>
            </a:r>
            <a:r>
              <a:rPr lang="en-US" dirty="0">
                <a:latin typeface="IRANSansXFaNum DemiBold" pitchFamily="2" charset="-78"/>
                <a:cs typeface="IRANSansXFaNum DemiBold" pitchFamily="2" charset="-78"/>
              </a:rPr>
              <a:t>prediction</a:t>
            </a:r>
            <a:r>
              <a:rPr lang="fa-IR" dirty="0">
                <a:latin typeface="IRANSansXFaNum DemiBold" pitchFamily="2" charset="-78"/>
                <a:cs typeface="IRANSansXFaNum DemiBold" pitchFamily="2" charset="-78"/>
              </a:rPr>
              <a:t> افزایش می یابد.</a:t>
            </a:r>
          </a:p>
          <a:p>
            <a:pPr algn="r" rtl="1"/>
            <a:r>
              <a:rPr lang="fa-IR" dirty="0">
                <a:latin typeface="IRANSansXFaNum DemiBold" pitchFamily="2" charset="-78"/>
                <a:cs typeface="IRANSansXFaNum DemiBold" pitchFamily="2" charset="-78"/>
              </a:rPr>
              <a:t>واریانس میزان حساسیت مدل یادگیری ماشین بر روی داده ها را مشخص می کند. یک مدل یادگیری ماشین با واریانس بالا، توجه زیادی به داده های آموزشی می کند و نمی تواند به خوبی قوانین را کلی سازی یا </a:t>
            </a:r>
            <a:r>
              <a:rPr lang="en-US" dirty="0">
                <a:latin typeface="IRANSansXFaNum DemiBold" pitchFamily="2" charset="-78"/>
                <a:cs typeface="IRANSansXFaNum DemiBold" pitchFamily="2" charset="-78"/>
              </a:rPr>
              <a:t>Generalize</a:t>
            </a:r>
            <a:r>
              <a:rPr lang="fa-IR" dirty="0">
                <a:latin typeface="IRANSansXFaNum DemiBold" pitchFamily="2" charset="-78"/>
                <a:cs typeface="IRANSansXFaNum DemiBold" pitchFamily="2" charset="-78"/>
              </a:rPr>
              <a:t> کند در نتیجه خطای یادگیری بر روی </a:t>
            </a:r>
            <a:r>
              <a:rPr lang="en-US" dirty="0">
                <a:latin typeface="IRANSansXFaNum DemiBold" pitchFamily="2" charset="-78"/>
                <a:cs typeface="IRANSansXFaNum DemiBold" pitchFamily="2" charset="-78"/>
              </a:rPr>
              <a:t>prediction</a:t>
            </a:r>
            <a:r>
              <a:rPr lang="fa-IR" dirty="0">
                <a:latin typeface="IRANSansXFaNum DemiBold" pitchFamily="2" charset="-78"/>
                <a:cs typeface="IRANSansXFaNum DemiBold" pitchFamily="2" charset="-78"/>
              </a:rPr>
              <a:t> بالا است.(خطای یادگیری در این حالت بر روی </a:t>
            </a:r>
            <a:r>
              <a:rPr lang="en-US" dirty="0">
                <a:latin typeface="IRANSansXFaNum DemiBold" pitchFamily="2" charset="-78"/>
                <a:cs typeface="IRANSansXFaNum DemiBold" pitchFamily="2" charset="-78"/>
              </a:rPr>
              <a:t>train</a:t>
            </a:r>
            <a:r>
              <a:rPr lang="fa-IR" dirty="0">
                <a:latin typeface="IRANSansXFaNum DemiBold" pitchFamily="2" charset="-78"/>
                <a:cs typeface="IRANSansXFaNum DemiBold" pitchFamily="2" charset="-78"/>
              </a:rPr>
              <a:t> کم است. چون داده های </a:t>
            </a:r>
            <a:r>
              <a:rPr lang="en-US" dirty="0">
                <a:latin typeface="IRANSansXFaNum DemiBold" pitchFamily="2" charset="-78"/>
                <a:cs typeface="IRANSansXFaNum DemiBold" pitchFamily="2" charset="-78"/>
              </a:rPr>
              <a:t>train</a:t>
            </a:r>
            <a:r>
              <a:rPr lang="fa-IR" dirty="0">
                <a:latin typeface="IRANSansXFaNum DemiBold" pitchFamily="2" charset="-78"/>
                <a:cs typeface="IRANSansXFaNum DemiBold" pitchFamily="2" charset="-78"/>
              </a:rPr>
              <a:t> را خیلی خوب یاد می گیرد یا بهتر بگوییم، بیش از اندازه خوب یاد می گیرد.)</a:t>
            </a:r>
          </a:p>
          <a:p>
            <a:pPr algn="r" rtl="1"/>
            <a:r>
              <a:rPr lang="fa-IR" dirty="0">
                <a:latin typeface="IRANSansXFaNum DemiBold" pitchFamily="2" charset="-78"/>
                <a:cs typeface="IRANSansXFaNum DemiBold" pitchFamily="2" charset="-78"/>
              </a:rPr>
              <a:t>پس میزان بایاس و واریانس باید به درستی انتخاب شوند که در کنار یکدگیر به فرآیند یادگیری کمک کنند.</a:t>
            </a:r>
          </a:p>
          <a:p>
            <a:pPr algn="r" rtl="1"/>
            <a:endParaRPr lang="fa-IR" dirty="0">
              <a:latin typeface="IRANSansXFaNum DemiBold" pitchFamily="2" charset="-78"/>
              <a:cs typeface="IRANSansXFaNum DemiBold" pitchFamily="2" charset="-78"/>
            </a:endParaRPr>
          </a:p>
          <a:p>
            <a:pPr algn="r" rtl="1"/>
            <a:endParaRPr lang="fa-IR" dirty="0">
              <a:latin typeface="IRANSansXFaNum DemiBold" pitchFamily="2" charset="-78"/>
              <a:cs typeface="IRANSansXFaNum DemiBold" pitchFamily="2" charset="-78"/>
            </a:endParaRPr>
          </a:p>
          <a:p>
            <a:pPr algn="r" rtl="1"/>
            <a:endParaRPr lang="fa-IR" dirty="0">
              <a:latin typeface="IRANSansXFaNum DemiBold" pitchFamily="2" charset="-78"/>
              <a:cs typeface="IRANSansXFaNum DemiBold" pitchFamily="2" charset="-78"/>
            </a:endParaRPr>
          </a:p>
        </p:txBody>
      </p:sp>
      <p:pic>
        <p:nvPicPr>
          <p:cNvPr id="6" name="Picture 5">
            <a:extLst>
              <a:ext uri="{FF2B5EF4-FFF2-40B4-BE49-F238E27FC236}">
                <a16:creationId xmlns:a16="http://schemas.microsoft.com/office/drawing/2014/main" id="{EE089B93-8C66-B3D2-A1AC-853044730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256" y="2588537"/>
            <a:ext cx="4491792" cy="3272089"/>
          </a:xfrm>
          <a:prstGeom prst="rect">
            <a:avLst/>
          </a:prstGeom>
        </p:spPr>
      </p:pic>
    </p:spTree>
    <p:extLst>
      <p:ext uri="{BB962C8B-B14F-4D97-AF65-F5344CB8AC3E}">
        <p14:creationId xmlns:p14="http://schemas.microsoft.com/office/powerpoint/2010/main" val="779708718"/>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972</TotalTime>
  <Words>1362</Words>
  <Application>Microsoft Office PowerPoint</Application>
  <PresentationFormat>Widescreen</PresentationFormat>
  <Paragraphs>79</Paragraphs>
  <Slides>15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Century Gothic</vt:lpstr>
      <vt:lpstr>IRANSansXFaNum DemiBold</vt:lpstr>
      <vt:lpstr>Wingdings 2</vt:lpstr>
      <vt:lpstr>Quotable</vt:lpstr>
      <vt:lpstr>فرآیندRegularization </vt:lpstr>
      <vt:lpstr>مشکلات مدل یادگیری ماشین</vt:lpstr>
      <vt:lpstr>مشکلات مدل یادگیری ماشین</vt:lpstr>
      <vt:lpstr>مشکلات مدل یادگیری ماشین</vt:lpstr>
      <vt:lpstr>Overfitting یا بیش برازش</vt:lpstr>
      <vt:lpstr>روش های مقابله با Overfitting</vt:lpstr>
      <vt:lpstr>Underfitting یا کم برازش</vt:lpstr>
      <vt:lpstr>روش های مقابله با Underfitting</vt:lpstr>
      <vt:lpstr>بایاس و واریانس</vt:lpstr>
      <vt:lpstr>نظم دهی یا Regularization</vt:lpstr>
      <vt:lpstr>L1 Regularization یا Lasso Regression یا نُرم 1</vt:lpstr>
      <vt:lpstr>L2 Regularization یا  Ridge Regressionیا نُرم 2</vt:lpstr>
      <vt:lpstr>مقایسه L1 و L2</vt:lpstr>
      <vt:lpstr>ترکیب دو روش قبل</vt:lpstr>
      <vt:lpstr>پایان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وبینار معرفی دوره ها</dc:title>
  <dc:creator>Ali Momenzadeh</dc:creator>
  <cp:lastModifiedBy>Ali Momenzadeh</cp:lastModifiedBy>
  <cp:revision>171</cp:revision>
  <dcterms:created xsi:type="dcterms:W3CDTF">2022-10-19T15:01:59Z</dcterms:created>
  <dcterms:modified xsi:type="dcterms:W3CDTF">2022-12-24T02:33:27Z</dcterms:modified>
</cp:coreProperties>
</file>