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28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30" r:id="rId18"/>
    <p:sldId id="331" r:id="rId19"/>
    <p:sldId id="32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306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DC58C2-4739-40C8-8C1B-74FA78CCA71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3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37A6-ACB9-02F2-A4B1-226C4FEF1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sz="6000" dirty="0">
                <a:latin typeface="IRANSansXFaNum DemiBold" pitchFamily="2" charset="-78"/>
                <a:cs typeface="IRANSansXFaNum DemiBold" pitchFamily="2" charset="-78"/>
              </a:rPr>
              <a:t>الگوریتم </a:t>
            </a:r>
            <a:r>
              <a:rPr lang="en-US" sz="6000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1B96-8F23-F965-200B-54594AD5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Autofit/>
          </a:bodyPr>
          <a:lstStyle/>
          <a:p>
            <a:pPr algn="r"/>
            <a:r>
              <a:rPr lang="fa-IR" sz="3200" dirty="0">
                <a:latin typeface="IRANSansXFaNum DemiBold" pitchFamily="2" charset="-78"/>
                <a:cs typeface="IRANSansXFaNum DemiBold" pitchFamily="2" charset="-78"/>
              </a:rPr>
              <a:t>دوره پایتون و یادگیری ماشین</a:t>
            </a:r>
            <a:endParaRPr lang="en-US" sz="3200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35ED-96A6-3DAB-E09E-74A580F7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4728"/>
            <a:ext cx="1999130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داده ها خطی نباشند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8194" name="Picture 2" descr="فضایی سه‌بعدی ">
            <a:extLst>
              <a:ext uri="{FF2B5EF4-FFF2-40B4-BE49-F238E27FC236}">
                <a16:creationId xmlns:a16="http://schemas.microsoft.com/office/drawing/2014/main" id="{4EAB594A-5B8C-72F8-E870-2D5CACA6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14" y="2363191"/>
            <a:ext cx="7540972" cy="42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6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داده ها خطی نباشند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9218" name="Picture 2" descr="بهترین هایپرپلین">
            <a:extLst>
              <a:ext uri="{FF2B5EF4-FFF2-40B4-BE49-F238E27FC236}">
                <a16:creationId xmlns:a16="http://schemas.microsoft.com/office/drawing/2014/main" id="{D1CBB7E5-451B-2931-170D-A944C1C1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30" y="2326729"/>
            <a:ext cx="7606137" cy="42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5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داده ها خطی نباشند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10242" name="Picture 2" descr="فضای دوبعدی">
            <a:extLst>
              <a:ext uri="{FF2B5EF4-FFF2-40B4-BE49-F238E27FC236}">
                <a16:creationId xmlns:a16="http://schemas.microsoft.com/office/drawing/2014/main" id="{C0B208B1-4F50-971A-540A-4F2820013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95" y="2322309"/>
            <a:ext cx="7607808" cy="42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تفاوت داده های خطی و غیرخطی 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pic>
        <p:nvPicPr>
          <p:cNvPr id="11266" name="Picture 2" descr="SVM3">
            <a:extLst>
              <a:ext uri="{FF2B5EF4-FFF2-40B4-BE49-F238E27FC236}">
                <a16:creationId xmlns:a16="http://schemas.microsoft.com/office/drawing/2014/main" id="{10AB69A7-8B13-3BED-A580-2A1DB058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1" y="2938962"/>
            <a:ext cx="4173531" cy="26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VM4">
            <a:extLst>
              <a:ext uri="{FF2B5EF4-FFF2-40B4-BE49-F238E27FC236}">
                <a16:creationId xmlns:a16="http://schemas.microsoft.com/office/drawing/2014/main" id="{4D759045-2747-29CA-5686-1284E320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97" y="2938962"/>
            <a:ext cx="3378404" cy="26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VM5">
            <a:extLst>
              <a:ext uri="{FF2B5EF4-FFF2-40B4-BE49-F238E27FC236}">
                <a16:creationId xmlns:a16="http://schemas.microsoft.com/office/drawing/2014/main" id="{D6645106-B7F0-B662-CF50-0F495CC9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67" y="2938962"/>
            <a:ext cx="4173532" cy="26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2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معادلات خط های مورد استفاده 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pic>
        <p:nvPicPr>
          <p:cNvPr id="12290" name="Picture 2" descr="SVM">
            <a:extLst>
              <a:ext uri="{FF2B5EF4-FFF2-40B4-BE49-F238E27FC236}">
                <a16:creationId xmlns:a16="http://schemas.microsoft.com/office/drawing/2014/main" id="{20E80B3E-14C5-37F2-0702-EA3C5F509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11" y="2272419"/>
            <a:ext cx="5945777" cy="42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6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تبدیل ابعاد 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sp>
        <p:nvSpPr>
          <p:cNvPr id="3" name="AutoShape 4" descr="Kernel trick. By transforming the original space (left) into a space of...  | Download Scientific Diagram">
            <a:extLst>
              <a:ext uri="{FF2B5EF4-FFF2-40B4-BE49-F238E27FC236}">
                <a16:creationId xmlns:a16="http://schemas.microsoft.com/office/drawing/2014/main" id="{943CD2CA-5C0D-54D0-D3D2-E2A0546EE0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2" name="Picture 6" descr="Understanding Support vector Machines using Python – Muthukrishnan">
            <a:extLst>
              <a:ext uri="{FF2B5EF4-FFF2-40B4-BE49-F238E27FC236}">
                <a16:creationId xmlns:a16="http://schemas.microsoft.com/office/drawing/2014/main" id="{6FE8AE06-C2CF-A5B2-4BD7-E81EB900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627" y="2415049"/>
            <a:ext cx="7753546" cy="41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4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نوع کرنل 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pic>
        <p:nvPicPr>
          <p:cNvPr id="13314" name="Picture 2" descr="1.4. Support Vector Machines — scikit-learn 1.2.0 documentation">
            <a:extLst>
              <a:ext uri="{FF2B5EF4-FFF2-40B4-BE49-F238E27FC236}">
                <a16:creationId xmlns:a16="http://schemas.microsoft.com/office/drawing/2014/main" id="{3A3FDCCE-0820-DF84-5BA7-189567E7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76" y="2027975"/>
            <a:ext cx="6171446" cy="462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2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پارامتر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C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pic>
        <p:nvPicPr>
          <p:cNvPr id="1026" name="Picture 2" descr="C and Gamma in SVM. A | by A Man Kumar | Medium">
            <a:extLst>
              <a:ext uri="{FF2B5EF4-FFF2-40B4-BE49-F238E27FC236}">
                <a16:creationId xmlns:a16="http://schemas.microsoft.com/office/drawing/2014/main" id="{04C2DF07-55C4-CD9E-83BE-FDA3219B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63" y="2426627"/>
            <a:ext cx="7820074" cy="413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پارامتر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Gamma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</a:p>
        </p:txBody>
      </p:sp>
      <p:pic>
        <p:nvPicPr>
          <p:cNvPr id="2050" name="Picture 2" descr="SVM Hyperparameter Tuning using GridSearchCV - Velocity Business Solutions  Limited">
            <a:extLst>
              <a:ext uri="{FF2B5EF4-FFF2-40B4-BE49-F238E27FC236}">
                <a16:creationId xmlns:a16="http://schemas.microsoft.com/office/drawing/2014/main" id="{2232E599-EB53-D83F-4DCA-9F54369D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73" y="2335793"/>
            <a:ext cx="7807053" cy="42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7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5DBC19-45C8-87F4-B84B-FFE2FB1E08AD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>
                <a:latin typeface="IRANSansXFaNum DemiBold" pitchFamily="2" charset="-78"/>
                <a:cs typeface="IRANSansXFaNum DemiBold" pitchFamily="2" charset="-78"/>
              </a:rPr>
              <a:t>منابع تکمیلی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91A2-D114-379D-3987-4A5B4EC7FD1C}"/>
              </a:ext>
            </a:extLst>
          </p:cNvPr>
          <p:cNvSpPr txBox="1"/>
          <p:nvPr/>
        </p:nvSpPr>
        <p:spPr>
          <a:xfrm>
            <a:off x="398352" y="2519622"/>
            <a:ext cx="109836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https://en.wikipedia.org/wiki/Support_vector_machine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https://en.wikipedia.org/wiki/Kernel_method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https://www.geeksforgeeks.org/support-vector-machine-algorithm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https://monkeylearn.com/blog/introduction-to-support-vector-machines-svm/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https://serokell.io/blog/support-vector-machine-algorithm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https://blog.faradars.org/understaing-support-vector-machine-example-code/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https://programmathically.com/understanding-hinge-loss-and-the-svm-cost-function/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https://www.theclickreader.com/support-vector-regression/</a:t>
            </a:r>
            <a:endParaRPr lang="fa-IR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https://www.ritchieng.com/machine-learning-svms-support-vector-machines</a:t>
            </a:r>
            <a:endParaRPr lang="fa-IR" sz="2200" dirty="0">
              <a:solidFill>
                <a:schemeClr val="accent1"/>
              </a:solidFill>
            </a:endParaRPr>
          </a:p>
          <a:p>
            <a:endParaRPr lang="fa-IR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6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ماشین بردار </a:t>
            </a:r>
            <a:r>
              <a:rPr lang="fa-IR" b="0" dirty="0">
                <a:latin typeface="IRANSansXFaNum DemiBold" pitchFamily="2" charset="-78"/>
                <a:cs typeface="IRANSansXFaNum DemiBold" pitchFamily="2" charset="-78"/>
              </a:rPr>
              <a:t>پشتیبان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یکی از انواع الگوریتم های یادگیری نظارت شده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Supervised learning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سعی می کند تا با ارائه ی یک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Hyperplane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بهینه، داده ها را دسته بندی کند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Classification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 یا داده ها را توصیف کند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).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914144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پایان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با تشکر از توجه تان، اوقات خوشی را برایتان آرزومندم.</a:t>
            </a:r>
          </a:p>
        </p:txBody>
      </p:sp>
    </p:spTree>
    <p:extLst>
      <p:ext uri="{BB962C8B-B14F-4D97-AF65-F5344CB8AC3E}">
        <p14:creationId xmlns:p14="http://schemas.microsoft.com/office/powerpoint/2010/main" val="27654869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مرز میان خرگوش‌ها و ببرها ">
            <a:extLst>
              <a:ext uri="{FF2B5EF4-FFF2-40B4-BE49-F238E27FC236}">
                <a16:creationId xmlns:a16="http://schemas.microsoft.com/office/drawing/2014/main" id="{1664271C-D1E4-94FB-17E6-B4062881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89" y="2349029"/>
            <a:ext cx="7540019" cy="42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4D2D53-594D-F158-6ABD-D045B369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مثال خرگوش و ببر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6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مثال خرگوش و ببر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2050" name="Picture 2" descr="چگونگی رسم هایپرپلین">
            <a:extLst>
              <a:ext uri="{FF2B5EF4-FFF2-40B4-BE49-F238E27FC236}">
                <a16:creationId xmlns:a16="http://schemas.microsoft.com/office/drawing/2014/main" id="{D1133599-92E6-8F86-1518-47CB5D37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5" y="2455630"/>
            <a:ext cx="6488278" cy="36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7152-5D15-DD94-ACE2-7C942462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916" y="2222287"/>
            <a:ext cx="4275369" cy="409703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هایپر پلین به صورت رندوم ترسیم می شود.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فاصله ی هایپر پلین تا نزدیک داده از هر دسته محاسبه می شود.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این نقاط، بردارهای پشتیبان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Support Vectors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نامیده می شود.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هایپر پلینی که بیشترین فاصله را از بردارهای پشتیبان داشته باشد، بهترین هایپر پلین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فاصله ی میان هایپر پلین و بردارهای پشتیبان، حاشیه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Margin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نامیده می شود.</a:t>
            </a:r>
          </a:p>
        </p:txBody>
      </p:sp>
    </p:spTree>
    <p:extLst>
      <p:ext uri="{BB962C8B-B14F-4D97-AF65-F5344CB8AC3E}">
        <p14:creationId xmlns:p14="http://schemas.microsoft.com/office/powerpoint/2010/main" val="369300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مثال خرگوش و ببر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7152-5D15-DD94-ACE2-7C942462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916" y="2222287"/>
            <a:ext cx="4275369" cy="409703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صورت افزودن داده ی جدید، چه اتفاقی می افتد؟</a:t>
            </a:r>
          </a:p>
        </p:txBody>
      </p:sp>
      <p:pic>
        <p:nvPicPr>
          <p:cNvPr id="3076" name="Picture 4" descr="فاصله‌ی میان هایپرپلین و بردارهای پشتیبان حاشیه(Margin)  ">
            <a:extLst>
              <a:ext uri="{FF2B5EF4-FFF2-40B4-BE49-F238E27FC236}">
                <a16:creationId xmlns:a16="http://schemas.microsoft.com/office/drawing/2014/main" id="{A192CFA3-957D-340E-512A-F8117C37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5" y="2455630"/>
            <a:ext cx="6488278" cy="36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2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مثال خرگوش و ببر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7152-5D15-DD94-ACE2-7C942462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916" y="2222287"/>
            <a:ext cx="4275369" cy="409703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با افزودن داده ی جدید، مثلاً یک ببر جدید، مجدداً هایپر پلین بهینه باید ترسیم شود.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مانند قبل، با یک هایپر پلین رندوم شروع می کنیم، سپس این هایپر پلین را اینقدر جا به جا می کنیم تا فاصله ی میان هایپر پلین و بردارهای پشتیبان، حداکثر شود. (بهترین هایپر پلین را پیدا می کنیم.)</a:t>
            </a:r>
          </a:p>
        </p:txBody>
      </p:sp>
      <p:pic>
        <p:nvPicPr>
          <p:cNvPr id="4098" name="Picture 2" descr="حاشیه‌ی هایپرپلین ">
            <a:extLst>
              <a:ext uri="{FF2B5EF4-FFF2-40B4-BE49-F238E27FC236}">
                <a16:creationId xmlns:a16="http://schemas.microsoft.com/office/drawing/2014/main" id="{06892D0A-DEE8-5CB4-6A0E-6BDA8C10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5" y="2471596"/>
            <a:ext cx="6459743" cy="36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مثال خرگوش و ببر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5122" name="Picture 2" descr="فاصله‌ی میان هایپرپلین و بردارهای پشتیبان حاشیه(Margin)  ">
            <a:extLst>
              <a:ext uri="{FF2B5EF4-FFF2-40B4-BE49-F238E27FC236}">
                <a16:creationId xmlns:a16="http://schemas.microsoft.com/office/drawing/2014/main" id="{A4074AEC-CE39-381D-D1A5-DB9E1359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9" y="3429000"/>
            <a:ext cx="5452715" cy="305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حاشیه‌ی هایپرپلین ">
            <a:extLst>
              <a:ext uri="{FF2B5EF4-FFF2-40B4-BE49-F238E27FC236}">
                <a16:creationId xmlns:a16="http://schemas.microsoft.com/office/drawing/2014/main" id="{DBBBECC2-8ABC-8B2C-3C21-7905E8DF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74" y="3428999"/>
            <a:ext cx="5452717" cy="3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48C9A-A2DB-D4A1-1462-2F69E3A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10" y="1991763"/>
            <a:ext cx="10863276" cy="172015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هایپر پلین سمت راست بهینه است، زیرا بیشترین مقدار فاصله را نسبت به هر یک از بردارهای پشتیبان دارد.</a:t>
            </a: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بنابراین، الگوریتم بعد از اضافه شدن داده ی جدید (داده ی ببر)، این هایپر پلین را نسبت به هایپر پلین های مشابه (مانند شکل سمت چپ انتخاب می کند.)</a:t>
            </a:r>
          </a:p>
        </p:txBody>
      </p:sp>
    </p:spTree>
    <p:extLst>
      <p:ext uri="{BB962C8B-B14F-4D97-AF65-F5344CB8AC3E}">
        <p14:creationId xmlns:p14="http://schemas.microsoft.com/office/powerpoint/2010/main" val="147681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داده ها خطی نباشند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48C9A-A2DB-D4A1-1462-2F69E3A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10" y="1991763"/>
            <a:ext cx="10863276" cy="97045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جداسازی داده های غیرخطی تفکیک پذیر، کار دشواری است. (مسئله ی غیرخطی)</a:t>
            </a:r>
          </a:p>
        </p:txBody>
      </p:sp>
      <p:pic>
        <p:nvPicPr>
          <p:cNvPr id="6146" name="Picture 2" descr="ماشین بردار پشتیبان و داده‌های غیرخطی">
            <a:extLst>
              <a:ext uri="{FF2B5EF4-FFF2-40B4-BE49-F238E27FC236}">
                <a16:creationId xmlns:a16="http://schemas.microsoft.com/office/drawing/2014/main" id="{82C6332F-91D8-88F1-56B4-DA87D4EE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2737558"/>
            <a:ext cx="7048501" cy="39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0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1AE-7C5E-C79C-CE5A-274B724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داده ها خطی نباشند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48C9A-A2DB-D4A1-1462-2F69E3A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10" y="2209043"/>
            <a:ext cx="10863276" cy="97045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مثلاً داده های زیر که غیرخطی هستند را در نظر بگیرید. در این حالت، در دو بعد نمی توانیم این داده ها را تفکیک کنیم و نیاز هست که بعد سوم را به داده ها اضافه کنیم. (به این کار، یعنی تبدیل داده های دو بعدی به سه بعدی، 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SVM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Kernel Trick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هم گفته می شود.)</a:t>
            </a:r>
          </a:p>
        </p:txBody>
      </p:sp>
      <p:pic>
        <p:nvPicPr>
          <p:cNvPr id="7170" name="Picture 2" descr="کرنل‌های ماشین بردار پشتیبان (SVM) ">
            <a:extLst>
              <a:ext uri="{FF2B5EF4-FFF2-40B4-BE49-F238E27FC236}">
                <a16:creationId xmlns:a16="http://schemas.microsoft.com/office/drawing/2014/main" id="{ECAE7802-7A2B-F35C-6D71-6C91D39D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48" y="3146814"/>
            <a:ext cx="6269902" cy="350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895</TotalTime>
  <Words>520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IRANSansXFaNum DemiBold</vt:lpstr>
      <vt:lpstr>Wingdings 2</vt:lpstr>
      <vt:lpstr>Quotable</vt:lpstr>
      <vt:lpstr>الگوریتم SVM</vt:lpstr>
      <vt:lpstr>ماشین بردار پشتیبان یا Support Vector Machine</vt:lpstr>
      <vt:lpstr>مثال خرگوش و ببر</vt:lpstr>
      <vt:lpstr>مثال خرگوش و ببر</vt:lpstr>
      <vt:lpstr>مثال خرگوش و ببر</vt:lpstr>
      <vt:lpstr>مثال خرگوش و ببر</vt:lpstr>
      <vt:lpstr>مثال خرگوش و ببر</vt:lpstr>
      <vt:lpstr>اگر داده ها خطی نباشند</vt:lpstr>
      <vt:lpstr>اگر داده ها خطی نباشند</vt:lpstr>
      <vt:lpstr>اگر داده ها خطی نباشند</vt:lpstr>
      <vt:lpstr>اگر داده ها خطی نباشند</vt:lpstr>
      <vt:lpstr>اگر داده ها خطی نباشند</vt:lpstr>
      <vt:lpstr>تفاوت داده های خطی و غیرخطی در SVM</vt:lpstr>
      <vt:lpstr>معادلات خط های مورد استفاده در SVM</vt:lpstr>
      <vt:lpstr>تبدیل ابعاد در SVM</vt:lpstr>
      <vt:lpstr>نوع کرنل در SVM</vt:lpstr>
      <vt:lpstr>پارامتر  Cدر SVM</vt:lpstr>
      <vt:lpstr>پارامتر  Gammaدر SVM</vt:lpstr>
      <vt:lpstr>PowerPoint Presentation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وبینار معرفی دوره ها</dc:title>
  <dc:creator>Ali Momenzadeh</dc:creator>
  <cp:lastModifiedBy>Ali Momenzadeh</cp:lastModifiedBy>
  <cp:revision>125</cp:revision>
  <dcterms:created xsi:type="dcterms:W3CDTF">2022-10-19T15:01:59Z</dcterms:created>
  <dcterms:modified xsi:type="dcterms:W3CDTF">2022-12-22T12:36:26Z</dcterms:modified>
</cp:coreProperties>
</file>