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328" r:id="rId3"/>
    <p:sldId id="335" r:id="rId4"/>
    <p:sldId id="330" r:id="rId5"/>
    <p:sldId id="331" r:id="rId6"/>
    <p:sldId id="332" r:id="rId7"/>
    <p:sldId id="333" r:id="rId8"/>
    <p:sldId id="340" r:id="rId9"/>
    <p:sldId id="334" r:id="rId10"/>
    <p:sldId id="341" r:id="rId11"/>
    <p:sldId id="344" r:id="rId12"/>
    <p:sldId id="338" r:id="rId13"/>
    <p:sldId id="336" r:id="rId14"/>
    <p:sldId id="343" r:id="rId15"/>
    <p:sldId id="342" r:id="rId16"/>
    <p:sldId id="329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306" autoAdjust="0"/>
  </p:normalViewPr>
  <p:slideViewPr>
    <p:cSldViewPr snapToGrid="0">
      <p:cViewPr varScale="1">
        <p:scale>
          <a:sx n="106" d="100"/>
          <a:sy n="106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6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6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74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8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8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3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3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3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0DC58C2-4739-40C8-8C1B-74FA78CCA71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DC58C2-4739-40C8-8C1B-74FA78CCA71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3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37A6-ACB9-02F2-A4B1-226C4FEF1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fa-IR" sz="6000" dirty="0">
                <a:latin typeface="IRANSansXFaNum DemiBold" pitchFamily="2" charset="-78"/>
                <a:cs typeface="IRANSansXFaNum DemiBold" pitchFamily="2" charset="-78"/>
              </a:rPr>
              <a:t>معرفی دیپ لرنینگ</a:t>
            </a:r>
            <a:endParaRPr lang="en-US" sz="6000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01B96-8F23-F965-200B-54594AD51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08853"/>
            <a:ext cx="10572000" cy="434974"/>
          </a:xfrm>
        </p:spPr>
        <p:txBody>
          <a:bodyPr>
            <a:noAutofit/>
          </a:bodyPr>
          <a:lstStyle/>
          <a:p>
            <a:pPr algn="r"/>
            <a:r>
              <a:rPr lang="fa-IR" sz="3200" dirty="0">
                <a:latin typeface="IRANSansXFaNum DemiBold" pitchFamily="2" charset="-78"/>
                <a:cs typeface="IRANSansXFaNum DemiBold" pitchFamily="2" charset="-78"/>
              </a:rPr>
              <a:t>دوره پایتون و یادگیری ماشین</a:t>
            </a:r>
            <a:endParaRPr lang="en-US" sz="3200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635ED-96A6-3DAB-E09E-74A580F79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4728"/>
            <a:ext cx="1999130" cy="19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74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5D8693-CA09-3A3D-122F-355A598DD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72" y="2320296"/>
            <a:ext cx="6045454" cy="426026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78DB1BD-48BB-0B4D-49BA-8AF685C7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59" y="447188"/>
            <a:ext cx="10965539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نحوه یادگیری با وجود چندین لایه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501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04E097-EA38-CA26-4633-7653DEED1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91" y="2696675"/>
            <a:ext cx="7710459" cy="36417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FC2E520-96D9-B77E-7A51-03643B36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59" y="447188"/>
            <a:ext cx="10965539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پس انتشار خطا 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Error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284980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59" y="447188"/>
            <a:ext cx="10965539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چند نمونه از توابع فعالساز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DFFC8A-DD52-876C-62BA-295743C5E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4" y="2330613"/>
            <a:ext cx="6250207" cy="4190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D08653-97D6-6B1D-1B16-B003C364EB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92"/>
          <a:stretch/>
        </p:blipFill>
        <p:spPr>
          <a:xfrm>
            <a:off x="7089163" y="3285785"/>
            <a:ext cx="4626021" cy="2280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</p:spTree>
    <p:extLst>
      <p:ext uri="{BB962C8B-B14F-4D97-AF65-F5344CB8AC3E}">
        <p14:creationId xmlns:p14="http://schemas.microsoft.com/office/powerpoint/2010/main" val="363254857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59" y="447188"/>
            <a:ext cx="10965539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انواع شبکه های عصبی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A098D-3AC6-E52E-877B-E93311D21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2" y="2966798"/>
            <a:ext cx="6296384" cy="3163007"/>
          </a:xfrm>
          <a:prstGeom prst="rect">
            <a:avLst/>
          </a:prstGeom>
        </p:spPr>
      </p:pic>
      <p:sp>
        <p:nvSpPr>
          <p:cNvPr id="7" name="AutoShape 4" descr="Feed forward vs Recurrent neural network architecture. | Download  Scientific Diagram">
            <a:extLst>
              <a:ext uri="{FF2B5EF4-FFF2-40B4-BE49-F238E27FC236}">
                <a16:creationId xmlns:a16="http://schemas.microsoft.com/office/drawing/2014/main" id="{3C50496E-9348-8338-0905-D87DB3A622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77570"/>
            <a:ext cx="3256230" cy="325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CF3B9-17CC-9E26-D23D-63C5ED50B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37" y="2046083"/>
            <a:ext cx="2961861" cy="458798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01B8BD-2EB1-D815-AF52-9C3565901A30}"/>
              </a:ext>
            </a:extLst>
          </p:cNvPr>
          <p:cNvSpPr txBox="1">
            <a:spLocks/>
          </p:cNvSpPr>
          <p:nvPr/>
        </p:nvSpPr>
        <p:spPr>
          <a:xfrm>
            <a:off x="51904" y="911790"/>
            <a:ext cx="604409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تفاوت شبکه های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RNN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و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Feed-Forward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(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MLP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)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318424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59" y="447188"/>
            <a:ext cx="10965539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انواع شبکه های عصبی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7" name="AutoShape 4" descr="Feed forward vs Recurrent neural network architecture. | Download  Scientific Diagram">
            <a:extLst>
              <a:ext uri="{FF2B5EF4-FFF2-40B4-BE49-F238E27FC236}">
                <a16:creationId xmlns:a16="http://schemas.microsoft.com/office/drawing/2014/main" id="{3C50496E-9348-8338-0905-D87DB3A622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77570"/>
            <a:ext cx="3256230" cy="325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367A7-A281-6643-3A5C-375729502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95" y="2402852"/>
            <a:ext cx="8585609" cy="433388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C2906B-3272-E1A5-1E8C-0E840A0AF87E}"/>
              </a:ext>
            </a:extLst>
          </p:cNvPr>
          <p:cNvSpPr txBox="1">
            <a:spLocks/>
          </p:cNvSpPr>
          <p:nvPr/>
        </p:nvSpPr>
        <p:spPr>
          <a:xfrm>
            <a:off x="4784443" y="1720048"/>
            <a:ext cx="2229569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شماتیک کلی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4619117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Feed forward vs Recurrent neural network architecture. | Download  Scientific Diagram">
            <a:extLst>
              <a:ext uri="{FF2B5EF4-FFF2-40B4-BE49-F238E27FC236}">
                <a16:creationId xmlns:a16="http://schemas.microsoft.com/office/drawing/2014/main" id="{3C50496E-9348-8338-0905-D87DB3A622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77570"/>
            <a:ext cx="3256230" cy="325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E7E05-6A77-0320-4486-0E61CE32F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0633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5DBC19-45C8-87F4-B84B-FFE2FB1E08AD}"/>
              </a:ext>
            </a:extLst>
          </p:cNvPr>
          <p:cNvSpPr txBox="1">
            <a:spLocks/>
          </p:cNvSpPr>
          <p:nvPr/>
        </p:nvSpPr>
        <p:spPr>
          <a:xfrm>
            <a:off x="962400" y="5995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>
                <a:latin typeface="IRANSansXFaNum DemiBold" pitchFamily="2" charset="-78"/>
                <a:cs typeface="IRANSansXFaNum DemiBold" pitchFamily="2" charset="-78"/>
              </a:rPr>
              <a:t>منابع تکمیلی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C91A2-D114-379D-3987-4A5B4EC7FD1C}"/>
              </a:ext>
            </a:extLst>
          </p:cNvPr>
          <p:cNvSpPr txBox="1"/>
          <p:nvPr/>
        </p:nvSpPr>
        <p:spPr>
          <a:xfrm>
            <a:off x="398352" y="2519622"/>
            <a:ext cx="1098364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https://chistio.ir/%D8%AD%D9%84-%DB%8C%DA%A9-%D9%85%D8%AB%D8%A7%D9%84-%D8%B9%D8%AF%D8%AF%DB%8C-%D8%AF%D8%B1-%D8%B4%D8%A8%DA%A9%D9%87-%D8%B9%D8%B5%D8%A8%DB%8C/</a:t>
            </a:r>
          </a:p>
          <a:p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accent1"/>
                </a:solidFill>
              </a:rPr>
              <a:t>https://machinelearningmastery.com/neural-networks-crash-course/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https://machinelearningmastery.com/when-to-use-mlp-cnn-and-rnn-neural-networks/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https://towardsdatascience.com/multilayer-perceptron-explained-with-a-real-life-example-and-python-code-sentiment-analysis-cb408ee93141</a:t>
            </a:r>
          </a:p>
        </p:txBody>
      </p:sp>
    </p:spTree>
    <p:extLst>
      <p:ext uri="{BB962C8B-B14F-4D97-AF65-F5344CB8AC3E}">
        <p14:creationId xmlns:p14="http://schemas.microsoft.com/office/powerpoint/2010/main" val="202416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پایان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4F0A-96AC-4BEE-3271-259AA7E7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با تشکر از توجه تان، اوقات خوشی را برایتان آرزومندم.</a:t>
            </a:r>
          </a:p>
        </p:txBody>
      </p:sp>
    </p:spTree>
    <p:extLst>
      <p:ext uri="{BB962C8B-B14F-4D97-AF65-F5344CB8AC3E}">
        <p14:creationId xmlns:p14="http://schemas.microsoft.com/office/powerpoint/2010/main" val="27654869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دیپ لرنینگ (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Deep learning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)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4F0A-96AC-4BEE-3271-259AA7E7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زیر مجموعه ی هوش مصنوعی، و زیر مجموعه ی یادگیری ماشین است.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خانواده ای از الگوریتم های یادگیری ماشین بر پایه ی شبکه عصبی مصنوعی 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Artificial Neural Network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است.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روش یادگیری می تواند به صورت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Supervised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،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Semi-Supervised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و 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Unsupervised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باشد.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914144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59" y="447188"/>
            <a:ext cx="10965539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انواع شبکه های عصبی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707B72-03F3-5BB1-6173-2B7019AF6277}"/>
              </a:ext>
            </a:extLst>
          </p:cNvPr>
          <p:cNvSpPr txBox="1">
            <a:spLocks/>
          </p:cNvSpPr>
          <p:nvPr/>
        </p:nvSpPr>
        <p:spPr>
          <a:xfrm>
            <a:off x="971112" y="1535329"/>
            <a:ext cx="10554574" cy="52185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شبکه عصبی پرسپترون چند لایه (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MLP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)</a:t>
            </a:r>
          </a:p>
          <a:p>
            <a:pPr lvl="1"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برای مسائل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Classification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و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Regression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به صورت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Supervised learning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مورد استفاده قرار می گیرد. در این مورد، داده های مسئله به شکل جدولی هستند.</a:t>
            </a:r>
          </a:p>
          <a:p>
            <a:pPr lvl="1"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برخی موارد استفاده: داده های تصویری، داده های متنی و سری های زمانی</a:t>
            </a:r>
          </a:p>
          <a:p>
            <a:pPr marL="457200" lvl="1" indent="0" algn="r" rtl="1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شبکه عصبی مکرر یا تکرار شونده (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RNN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)</a:t>
            </a:r>
          </a:p>
          <a:p>
            <a:pPr lvl="1"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برای مسائلی که داده ها به شکل متوالی هستند مورد استفاده قرار میگیرد</a:t>
            </a:r>
          </a:p>
          <a:p>
            <a:pPr lvl="1"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برخی موارد استفاده: سری های زمانی، پردازش زبان طبیعی (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NLP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)، پردازش گفتار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(Speech Recognition)</a:t>
            </a: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algn="r" rtl="1"/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شبکه عصبی کانولوشن (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CNN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)</a:t>
            </a:r>
          </a:p>
          <a:p>
            <a:pPr lvl="1"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به صورت ویژه برای کار بر روی تصاویر به منظور شناسایی اشیا داخل تصاویر، دسته بندی تصاویر یا مواردی از این قبیل استفاده می شوند.</a:t>
            </a:r>
          </a:p>
          <a:p>
            <a:pPr lvl="1"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برخی موارد استفاده: داده های تصویری، مسائل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Classification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و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Regression 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در حوزه ی پردازش تصویر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677214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59" y="447188"/>
            <a:ext cx="10965539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شبکه عصبی مصنوعی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(Artificial Neural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4F0A-96AC-4BEE-3271-259AA7E7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برخی اوقات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Neural Networks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NNs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هم نامیده می شوند.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از روی ساختار نورون های بیولوژیکی الهام گرفته شده اند.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یک شبکه عصبی از یک لایه ی ورودی، یک لایه خروجی و تعدادی لایه ی میانی یا پنهان تشکیل شده است.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هر یک از این لایه ها، دارای تعدادی نورون هستند که برای آموزش داده ها استفاده می شوند.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ساده ترین نوع شبکه های عصبی،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MLP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است که برخی اوقات با نام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ANN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هم شناخته می شود.</a:t>
            </a:r>
          </a:p>
        </p:txBody>
      </p:sp>
    </p:spTree>
    <p:extLst>
      <p:ext uri="{BB962C8B-B14F-4D97-AF65-F5344CB8AC3E}">
        <p14:creationId xmlns:p14="http://schemas.microsoft.com/office/powerpoint/2010/main" val="94098691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59" y="447188"/>
            <a:ext cx="10965539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شبکه عصبی مصنوعی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(Artificial Neural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4F0A-96AC-4BEE-3271-259AA7E77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630" y="2222287"/>
            <a:ext cx="5678656" cy="3636511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تعداد نورن های لایه ی ورودی، به تعداد فیچرهای ورودی یا همان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Independent variable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های موجود در مسئله است.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تعداد نورن های لایه ی خروجی، به تعداد فیچرهای خروجی یا همان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 Dependent variable 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های موجود در مسئله است.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تعداد لایه های میانی و تعداد نورن های هر لایه ی میانی، از طریق آزمون و خطا یا تجربه ی قبلی بدست می آید. (قانون مشخصی برای تعیین این مورد وجود ندارد.)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وزن ها، بایاس و توابع فعالساز از اجزای مهم در شبکه های عصبی هستند.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1028" name="Picture 4" descr="Applied Deep Learning - Part 1: Artificial Neural Networks | by Arden  Dertat | Towards Data Science">
            <a:extLst>
              <a:ext uri="{FF2B5EF4-FFF2-40B4-BE49-F238E27FC236}">
                <a16:creationId xmlns:a16="http://schemas.microsoft.com/office/drawing/2014/main" id="{0C631E88-7FAC-907F-B4D9-93EA0B986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59" y="2614188"/>
            <a:ext cx="52427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51722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59" y="447188"/>
            <a:ext cx="10965539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شبکه عصبی مصنوعی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(Artificial Neural Network)</a:t>
            </a:r>
          </a:p>
        </p:txBody>
      </p:sp>
      <p:pic>
        <p:nvPicPr>
          <p:cNvPr id="1026" name="Picture 2" descr="Diagram of Deep Neural Network">
            <a:extLst>
              <a:ext uri="{FF2B5EF4-FFF2-40B4-BE49-F238E27FC236}">
                <a16:creationId xmlns:a16="http://schemas.microsoft.com/office/drawing/2014/main" id="{E61E8AB8-F509-EB0D-F643-7FDBD3B5F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27" y="2000816"/>
            <a:ext cx="6658745" cy="4730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1873676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59" y="447188"/>
            <a:ext cx="10965539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شبکه عصبی مصنوعی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(Artificial Neural Network)</a:t>
            </a:r>
          </a:p>
        </p:txBody>
      </p:sp>
      <p:pic>
        <p:nvPicPr>
          <p:cNvPr id="3" name="1669912076817">
            <a:hlinkClick r:id="" action="ppaction://media"/>
            <a:extLst>
              <a:ext uri="{FF2B5EF4-FFF2-40B4-BE49-F238E27FC236}">
                <a16:creationId xmlns:a16="http://schemas.microsoft.com/office/drawing/2014/main" id="{1F35B790-1DF4-98CB-8256-3CF2758D417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13791" y="2312375"/>
            <a:ext cx="7164418" cy="409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876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B5AD62-4D5B-4C85-6169-1D76206ED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47" y="2716041"/>
            <a:ext cx="8742705" cy="3630794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FADEAD-A11A-F0F8-56A2-8BE7EC09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59" y="447188"/>
            <a:ext cx="10965539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شبکه عصبی مصنوعی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(Artificial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332720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59" y="447188"/>
            <a:ext cx="10965539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نحوه یادگیری توسط یک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 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لایه با وجود یک نورون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707B72-03F3-5BB1-6173-2B7019AF6277}"/>
              </a:ext>
            </a:extLst>
          </p:cNvPr>
          <p:cNvSpPr txBox="1">
            <a:spLocks/>
          </p:cNvSpPr>
          <p:nvPr/>
        </p:nvSpPr>
        <p:spPr>
          <a:xfrm>
            <a:off x="971112" y="23746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فرض کنید در مسئله ای، مقدار خروجی 50+ و 50- باشد.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همچنین، بردار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X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ویژگی های ورودی ما باشد.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بردار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W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نیز وزن ها یاد گرفته شده توسط شبکه عصبی است.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تابع فعالساز بر اساس مکانیزم خاصی، اعداد بزرگ تر از 10 را به 50+ و اعداد کوچکتر یا مساوی 10 را به 50- تبدیل می کند.</a:t>
            </a:r>
          </a:p>
          <a:p>
            <a:pPr marL="0" indent="0">
              <a:buNone/>
            </a:pP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X = [8 , 6 , 2 , 1]</a:t>
            </a: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>
              <a:buNone/>
            </a:pP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W = [1 , 4 ,3 , 4]</a:t>
            </a:r>
          </a:p>
          <a:p>
            <a:pPr marL="0" indent="0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8*1 + 6*4 + 2*3 + 1*4 = 42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>
              <a:buNone/>
            </a:pPr>
            <a:r>
              <a:rPr lang="en-US" dirty="0" err="1">
                <a:latin typeface="IRANSansXFaNum DemiBold" pitchFamily="2" charset="-78"/>
                <a:cs typeface="IRANSansXFaNum DemiBold" pitchFamily="2" charset="-78"/>
              </a:rPr>
              <a:t>Act_Func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 (42) = +50</a:t>
            </a: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algn="r" rtl="1"/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algn="r" rtl="1"/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8663D-EFAF-FBCD-0D14-B2D879DE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64110"/>
            <a:ext cx="5285998" cy="26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50047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1275</TotalTime>
  <Words>702</Words>
  <Application>Microsoft Office PowerPoint</Application>
  <PresentationFormat>Widescreen</PresentationFormat>
  <Paragraphs>57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IRANSansXFaNum DemiBold</vt:lpstr>
      <vt:lpstr>Wingdings 2</vt:lpstr>
      <vt:lpstr>Quotable</vt:lpstr>
      <vt:lpstr>معرفی دیپ لرنینگ</vt:lpstr>
      <vt:lpstr>دیپ لرنینگ (Deep learning)</vt:lpstr>
      <vt:lpstr>انواع شبکه های عصبی</vt:lpstr>
      <vt:lpstr>شبکه عصبی مصنوعی (Artificial Neural Network)</vt:lpstr>
      <vt:lpstr>شبکه عصبی مصنوعی (Artificial Neural Network)</vt:lpstr>
      <vt:lpstr>شبکه عصبی مصنوعی (Artificial Neural Network)</vt:lpstr>
      <vt:lpstr>شبکه عصبی مصنوعی (Artificial Neural Network)</vt:lpstr>
      <vt:lpstr>شبکه عصبی مصنوعی (Artificial Neural Network)</vt:lpstr>
      <vt:lpstr>نحوه یادگیری توسط یک لایه با وجود یک نورون</vt:lpstr>
      <vt:lpstr>نحوه یادگیری با وجود چندین لایه</vt:lpstr>
      <vt:lpstr>پس انتشار خطا یا Error Backpropagation</vt:lpstr>
      <vt:lpstr>چند نمونه از توابع فعالساز</vt:lpstr>
      <vt:lpstr>انواع شبکه های عصبی</vt:lpstr>
      <vt:lpstr>انواع شبکه های عصبی</vt:lpstr>
      <vt:lpstr>PowerPoint Presentation</vt:lpstr>
      <vt:lpstr>PowerPoint Presentation</vt:lpstr>
      <vt:lpstr>پایان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وبینار معرفی دوره ها</dc:title>
  <dc:creator>Ali Momenzadeh</dc:creator>
  <cp:lastModifiedBy>Ali Momenzadeh</cp:lastModifiedBy>
  <cp:revision>154</cp:revision>
  <dcterms:created xsi:type="dcterms:W3CDTF">2022-10-19T15:01:59Z</dcterms:created>
  <dcterms:modified xsi:type="dcterms:W3CDTF">2022-12-24T06:48:58Z</dcterms:modified>
</cp:coreProperties>
</file>