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1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7" r:id="rId10"/>
    <p:sldId id="260" r:id="rId11"/>
    <p:sldId id="280" r:id="rId12"/>
    <p:sldId id="282" r:id="rId13"/>
    <p:sldId id="283" r:id="rId14"/>
    <p:sldId id="271" r:id="rId15"/>
    <p:sldId id="261" r:id="rId16"/>
    <p:sldId id="262" r:id="rId17"/>
    <p:sldId id="263" r:id="rId18"/>
    <p:sldId id="265" r:id="rId19"/>
    <p:sldId id="266" r:id="rId20"/>
    <p:sldId id="284" r:id="rId21"/>
    <p:sldId id="270" r:id="rId22"/>
    <p:sldId id="285" r:id="rId23"/>
    <p:sldId id="268" r:id="rId24"/>
    <p:sldId id="286" r:id="rId25"/>
    <p:sldId id="257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6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5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9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8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1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12" Type="http://schemas.openxmlformats.org/officeDocument/2006/relationships/image" Target="../media/image2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Unity </a:t>
            </a:r>
            <a:r>
              <a:rPr lang="en-US" altLang="ko-KR" dirty="0"/>
              <a:t>N</a:t>
            </a:r>
            <a:r>
              <a:rPr lang="en-US" altLang="ko-KR" dirty="0" smtClean="0"/>
              <a:t>etwork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53" b="37102"/>
          <a:stretch/>
        </p:blipFill>
        <p:spPr>
          <a:xfrm>
            <a:off x="7622771" y="2896464"/>
            <a:ext cx="4569230" cy="39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620" y="1433771"/>
            <a:ext cx="6842760" cy="52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 계층 </a:t>
            </a:r>
            <a:r>
              <a:rPr lang="en-US" altLang="ko-KR" dirty="0" smtClean="0"/>
              <a:t>(Application 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7571" y="1825625"/>
            <a:ext cx="11671069" cy="4351338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멀티플레이어 </a:t>
            </a:r>
            <a:r>
              <a:rPr lang="ko-KR" altLang="en-US" sz="2000" b="1" dirty="0"/>
              <a:t>게임 코드를 작성할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바로 이곳 응용 계층에 프로그래밍하는 </a:t>
            </a:r>
            <a:r>
              <a:rPr lang="ko-KR" altLang="en-US" sz="2000" b="1" dirty="0" smtClean="0"/>
              <a:t>것</a:t>
            </a:r>
            <a:endParaRPr lang="en-US" altLang="ko-KR" sz="2000" b="1" dirty="0" smtClean="0"/>
          </a:p>
          <a:p>
            <a:r>
              <a:rPr lang="ko-KR" altLang="en-US" sz="2000" b="1" dirty="0"/>
              <a:t>종단간 통신에 </a:t>
            </a:r>
            <a:r>
              <a:rPr lang="ko-KR" altLang="en-US" sz="2000" b="1" dirty="0" smtClean="0"/>
              <a:t>필요한 </a:t>
            </a:r>
            <a:r>
              <a:rPr lang="ko-KR" altLang="en-US" sz="2000" b="1" dirty="0"/>
              <a:t>여러 인터넷의 기본 프로토콜이 응용 계층에 위치하여 전송 계층과 상호작용</a:t>
            </a:r>
            <a:endParaRPr lang="en-US" altLang="ko-KR" sz="2000" b="1" dirty="0" smtClean="0"/>
          </a:p>
          <a:p>
            <a:r>
              <a:rPr lang="en-US" altLang="ko-KR" sz="2000" dirty="0" smtClean="0"/>
              <a:t>DHCP </a:t>
            </a:r>
            <a:r>
              <a:rPr lang="en-US" altLang="ko-KR" sz="2000" dirty="0" smtClean="0"/>
              <a:t>(Dynamic Host Configuration Protocol)</a:t>
            </a:r>
          </a:p>
          <a:p>
            <a:pPr marL="0" indent="0">
              <a:buNone/>
            </a:pPr>
            <a:r>
              <a:rPr lang="ko-KR" altLang="en-US" sz="2000" dirty="0" smtClean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동적 호스트 설정 프로토콜</a:t>
            </a:r>
            <a:endParaRPr lang="en-US" altLang="ko-KR" sz="2000" dirty="0" smtClean="0"/>
          </a:p>
          <a:p>
            <a:r>
              <a:rPr lang="en-US" altLang="ko-KR" sz="2000" dirty="0" smtClean="0"/>
              <a:t>DNS (Domain Name System)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en-US" altLang="ko-KR" sz="2000" dirty="0">
                <a:hlinkClick r:id="rId2"/>
              </a:rPr>
              <a:t>www.google.com</a:t>
            </a:r>
            <a:r>
              <a:rPr lang="en-US" altLang="ko-KR" sz="2000" dirty="0"/>
              <a:t> -&gt; 74.125.224.112</a:t>
            </a:r>
            <a:endParaRPr lang="en-US" altLang="ko-KR" sz="2000" dirty="0" smtClean="0"/>
          </a:p>
          <a:p>
            <a:r>
              <a:rPr lang="en-US" altLang="ko-KR" sz="2000" dirty="0" smtClean="0"/>
              <a:t>NAT (Network Address Translation, </a:t>
            </a:r>
            <a:r>
              <a:rPr lang="ko-KR" altLang="en-US" sz="2000" dirty="0" smtClean="0"/>
              <a:t>네트워크 주소 변환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26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패킷 </a:t>
            </a:r>
            <a:r>
              <a:rPr lang="en-US" altLang="ko-KR" sz="2000" dirty="0" smtClean="0"/>
              <a:t>(Packet)</a:t>
            </a:r>
          </a:p>
          <a:p>
            <a:r>
              <a:rPr lang="ko-KR" altLang="en-US" sz="2000" dirty="0" smtClean="0"/>
              <a:t>라우팅 </a:t>
            </a:r>
            <a:r>
              <a:rPr lang="en-US" altLang="ko-KR" sz="2000" dirty="0" smtClean="0"/>
              <a:t>(Routing)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오버플로우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(Overflow)</a:t>
            </a:r>
          </a:p>
          <a:p>
            <a:r>
              <a:rPr lang="ko-KR" altLang="en-US" sz="2000" dirty="0" err="1" smtClean="0"/>
              <a:t>레이턴시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(Latency)</a:t>
            </a:r>
          </a:p>
          <a:p>
            <a:r>
              <a:rPr lang="ko-KR" altLang="en-US" sz="2000" dirty="0" smtClean="0"/>
              <a:t>타임 아웃 </a:t>
            </a:r>
            <a:r>
              <a:rPr lang="en-US" altLang="ko-KR" sz="2000" dirty="0" smtClean="0"/>
              <a:t>(Time Out)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9" y="681037"/>
            <a:ext cx="602043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직렬화 </a:t>
            </a:r>
            <a:r>
              <a:rPr lang="en-US" altLang="ko-KR" sz="2000" dirty="0" smtClean="0"/>
              <a:t>(Serialization), </a:t>
            </a:r>
            <a:r>
              <a:rPr lang="ko-KR" altLang="en-US" sz="2000" dirty="0" err="1" smtClean="0"/>
              <a:t>역직렬화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(Deserialization)</a:t>
            </a:r>
          </a:p>
          <a:p>
            <a:r>
              <a:rPr lang="ko-KR" altLang="en-US" sz="2000" dirty="0" smtClean="0"/>
              <a:t>빅 </a:t>
            </a:r>
            <a:r>
              <a:rPr lang="ko-KR" altLang="en-US" sz="2000" dirty="0" err="1" smtClean="0"/>
              <a:t>엔디언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(Big-Endian) : </a:t>
            </a:r>
            <a:r>
              <a:rPr lang="ko-KR" altLang="en-US" sz="2000" dirty="0" smtClean="0"/>
              <a:t>하위 바이트를 먼저 기록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IBM PowerPC, </a:t>
            </a:r>
            <a:r>
              <a:rPr lang="en-US" altLang="ko-KR" sz="2000" dirty="0" err="1" smtClean="0"/>
              <a:t>XBox</a:t>
            </a:r>
            <a:r>
              <a:rPr lang="en-US" altLang="ko-KR" sz="2000" dirty="0" smtClean="0"/>
              <a:t> 360, </a:t>
            </a:r>
            <a:r>
              <a:rPr lang="en-US" altLang="ko-KR" sz="2000" dirty="0" err="1" smtClean="0"/>
              <a:t>Playstation</a:t>
            </a:r>
            <a:r>
              <a:rPr lang="en-US" altLang="ko-KR" sz="2000" dirty="0" smtClean="0"/>
              <a:t> 3</a:t>
            </a:r>
          </a:p>
          <a:p>
            <a:r>
              <a:rPr lang="ko-KR" altLang="en-US" sz="2000" dirty="0" smtClean="0"/>
              <a:t>리틀 </a:t>
            </a:r>
            <a:r>
              <a:rPr lang="ko-KR" altLang="en-US" sz="2000" dirty="0" err="1" smtClean="0"/>
              <a:t>엔디언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(Little-Endian) : </a:t>
            </a:r>
            <a:r>
              <a:rPr lang="ko-KR" altLang="en-US" sz="2000" dirty="0" smtClean="0"/>
              <a:t>상위 바이트를 먼저 기록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x86, x64, iOS, </a:t>
            </a:r>
            <a:r>
              <a:rPr lang="en-US" altLang="ko-KR" sz="2000" dirty="0" err="1" smtClean="0"/>
              <a:t>XBox</a:t>
            </a:r>
            <a:r>
              <a:rPr lang="en-US" altLang="ko-KR" sz="2000" dirty="0" smtClean="0"/>
              <a:t> One, </a:t>
            </a:r>
            <a:r>
              <a:rPr lang="en-US" altLang="ko-KR" sz="2000" dirty="0" err="1" smtClean="0"/>
              <a:t>Playstation</a:t>
            </a:r>
            <a:r>
              <a:rPr lang="en-US" altLang="ko-KR" sz="2000" dirty="0" smtClean="0"/>
              <a:t> 4, Android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84" y="4001294"/>
            <a:ext cx="8220031" cy="25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Scale Out : </a:t>
            </a:r>
            <a:r>
              <a:rPr lang="ko-KR" altLang="en-US" dirty="0" smtClean="0"/>
              <a:t>서버 대수 증가</a:t>
            </a:r>
            <a:endParaRPr lang="en-US" altLang="ko-KR" dirty="0" smtClean="0"/>
          </a:p>
          <a:p>
            <a:r>
              <a:rPr lang="en-US" altLang="ko-KR" dirty="0"/>
              <a:t>Scale </a:t>
            </a:r>
            <a:r>
              <a:rPr lang="en-US" altLang="ko-KR" dirty="0" smtClean="0"/>
              <a:t>Up : </a:t>
            </a:r>
            <a:r>
              <a:rPr lang="ko-KR" altLang="en-US" dirty="0" smtClean="0"/>
              <a:t>서버 크기 증가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" y="3331924"/>
            <a:ext cx="10676722" cy="26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서버의 역할 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사용자 </a:t>
            </a:r>
            <a:r>
              <a:rPr lang="ko-KR" altLang="en-US" sz="2000" dirty="0" err="1"/>
              <a:t>인증만을</a:t>
            </a:r>
            <a:r>
              <a:rPr lang="ko-KR" altLang="en-US" sz="2000" dirty="0"/>
              <a:t> 담당하는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인증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사용자가 </a:t>
            </a:r>
            <a:r>
              <a:rPr lang="ko-KR" altLang="en-US" sz="2000" dirty="0"/>
              <a:t>먹은 아이템이나 키운 캐릭터 정보를 </a:t>
            </a:r>
            <a:r>
              <a:rPr lang="ko-KR" altLang="en-US" sz="2000" dirty="0" smtClean="0"/>
              <a:t>저장하는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데이터베이스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랭킹을 </a:t>
            </a:r>
            <a:r>
              <a:rPr lang="ko-KR" altLang="en-US" sz="2000" dirty="0"/>
              <a:t>보여주기 위한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통계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해킹 </a:t>
            </a:r>
            <a:r>
              <a:rPr lang="ko-KR" altLang="en-US" sz="2000" dirty="0"/>
              <a:t>차단을 하기 위한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서버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방화벽 머신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인던이나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방 만들기를 담당하는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로비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게임을 </a:t>
            </a:r>
            <a:r>
              <a:rPr lang="ko-KR" altLang="en-US" sz="2000" dirty="0"/>
              <a:t>플레이하면서 사람들과 같이 활동하는 것을 </a:t>
            </a:r>
            <a:r>
              <a:rPr lang="ko-KR" altLang="en-US" sz="2000" dirty="0" smtClean="0"/>
              <a:t>중재하는</a:t>
            </a:r>
            <a:r>
              <a:rPr lang="en-US" altLang="ko-KR" sz="2000" dirty="0" smtClean="0"/>
              <a:t> ‘</a:t>
            </a:r>
            <a:r>
              <a:rPr lang="en-US" altLang="ko-KR" sz="2000" dirty="0" smtClean="0"/>
              <a:t>Zone 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몹들을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움직여주는 </a:t>
            </a:r>
            <a:r>
              <a:rPr lang="en-US" altLang="ko-KR" sz="2000" dirty="0" smtClean="0"/>
              <a:t>‘NPC 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’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37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서버의 역할 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2919" y="1825625"/>
            <a:ext cx="1088616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사용자 </a:t>
            </a:r>
            <a:r>
              <a:rPr lang="ko-KR" altLang="en-US" sz="2000" dirty="0"/>
              <a:t>간 채팅과 욕설 </a:t>
            </a:r>
            <a:r>
              <a:rPr lang="ko-KR" altLang="en-US" sz="2000" dirty="0" err="1"/>
              <a:t>필터링을</a:t>
            </a:r>
            <a:r>
              <a:rPr lang="ko-KR" altLang="en-US" sz="2000" dirty="0"/>
              <a:t> 담당하는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채팅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사용자 </a:t>
            </a:r>
            <a:r>
              <a:rPr lang="ko-KR" altLang="en-US" sz="2000" dirty="0"/>
              <a:t>간 일대일 대화를 </a:t>
            </a:r>
            <a:r>
              <a:rPr lang="ko-KR" altLang="en-US" sz="2000" dirty="0" smtClean="0"/>
              <a:t>위한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메신저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GM</a:t>
            </a:r>
            <a:r>
              <a:rPr lang="ko-KR" altLang="en-US" sz="2000" dirty="0"/>
              <a:t>과의 소통과 기록을 위한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운영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모든 </a:t>
            </a:r>
            <a:r>
              <a:rPr lang="ko-KR" altLang="en-US" sz="2000" dirty="0"/>
              <a:t>서버들의 상태를 관리하고 지휘하는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중앙 서버 관리자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게임 </a:t>
            </a:r>
            <a:r>
              <a:rPr lang="ko-KR" altLang="en-US" sz="2000" dirty="0"/>
              <a:t>서버에서 일어나는 모든 일들을 기록으로 남기는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로그 서버</a:t>
            </a:r>
            <a:r>
              <a:rPr lang="en-US" altLang="ko-KR" sz="2000" dirty="0" smtClean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부분 </a:t>
            </a:r>
            <a:r>
              <a:rPr lang="ko-KR" altLang="en-US" sz="2000" dirty="0"/>
              <a:t>유료화 아이템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캐시템</a:t>
            </a:r>
            <a:r>
              <a:rPr lang="en-US" altLang="ko-KR" sz="2000" dirty="0"/>
              <a:t>) </a:t>
            </a:r>
            <a:r>
              <a:rPr lang="ko-KR" altLang="en-US" sz="2000" dirty="0"/>
              <a:t>구매와 사용을 처리해주는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아이템 </a:t>
            </a:r>
            <a:r>
              <a:rPr lang="ko-KR" altLang="en-US" sz="2000" dirty="0"/>
              <a:t>현금 구매 </a:t>
            </a:r>
            <a:r>
              <a:rPr lang="ko-KR" altLang="en-US" sz="2000" dirty="0" smtClean="0"/>
              <a:t>서버</a:t>
            </a:r>
            <a:r>
              <a:rPr lang="en-US" altLang="ko-KR" sz="2000" dirty="0" smtClean="0"/>
              <a:t>’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75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게임 서버의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실시간 온라인 게임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Stateful</a:t>
            </a:r>
            <a:r>
              <a:rPr lang="en-US" altLang="ko-KR" sz="2000" dirty="0" smtClean="0"/>
              <a:t> Game Server, Synchronous)</a:t>
            </a:r>
          </a:p>
          <a:p>
            <a:r>
              <a:rPr lang="ko-KR" altLang="en-US" sz="2000" dirty="0" smtClean="0"/>
              <a:t>비동기 온라인 게임 </a:t>
            </a:r>
            <a:r>
              <a:rPr lang="en-US" altLang="ko-KR" sz="2000" dirty="0" smtClean="0"/>
              <a:t>(Stateless Game Server, Asynchronous)</a:t>
            </a:r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46" y="3156559"/>
            <a:ext cx="4596140" cy="24416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7" y="3156560"/>
            <a:ext cx="4346542" cy="2446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8434" y="55982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05123" y="55982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 동기식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8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혼합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Stateless + </a:t>
            </a:r>
            <a:r>
              <a:rPr lang="en-US" altLang="ko-KR" sz="2000" dirty="0" err="1" smtClean="0"/>
              <a:t>Stateful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비동기 온라인 게임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실시간 채팅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비동기 온라인 게임 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 실시간 </a:t>
            </a:r>
            <a:r>
              <a:rPr lang="en-US" altLang="ko-KR" sz="2000" dirty="0" smtClean="0"/>
              <a:t>PVP </a:t>
            </a:r>
            <a:r>
              <a:rPr lang="ko-KR" altLang="en-US" sz="2000" dirty="0" smtClean="0"/>
              <a:t>인스턴스 던전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Stateful</a:t>
            </a:r>
            <a:r>
              <a:rPr lang="en-US" altLang="ko-KR" sz="2000" dirty="0" smtClean="0"/>
              <a:t> + Stateless</a:t>
            </a:r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실시간 온라인 게임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토탈 랭킹 컨텐츠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실시간 온라인 게임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로비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캐릭터 꾸미기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실시간 온라인 게임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느슨한 상호작용 컨텐츠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2151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네트워크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Network Topology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Client / Server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r>
              <a:rPr lang="en-US" altLang="ko-KR" sz="2000" dirty="0" smtClean="0"/>
              <a:t>P2P (Peer to Peer)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r>
              <a:rPr lang="en-US" altLang="ko-KR" sz="2000" dirty="0" smtClean="0"/>
              <a:t>Host </a:t>
            </a:r>
            <a:r>
              <a:rPr lang="ko-KR" altLang="en-US" sz="2000" dirty="0" smtClean="0"/>
              <a:t>기반 </a:t>
            </a:r>
            <a:r>
              <a:rPr lang="en-US" altLang="ko-KR" sz="2000" dirty="0" smtClean="0"/>
              <a:t>P2P (Super Peer)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두 방식을 섞어서도 사용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00" y="1825625"/>
            <a:ext cx="2109185" cy="41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RFC 1122</a:t>
            </a:r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링크</a:t>
            </a:r>
            <a:r>
              <a:rPr lang="en-US" altLang="ko-KR" sz="2000" dirty="0" smtClean="0"/>
              <a:t>, IP, </a:t>
            </a:r>
            <a:r>
              <a:rPr lang="ko-KR" altLang="en-US" sz="2000" dirty="0" smtClean="0"/>
              <a:t>전송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응용</a:t>
            </a:r>
            <a:endParaRPr lang="en-US" altLang="ko-KR" sz="2000" dirty="0" smtClean="0"/>
          </a:p>
          <a:p>
            <a:r>
              <a:rPr lang="en-US" altLang="ko-KR" sz="2000" dirty="0" smtClean="0"/>
              <a:t>OSI 7</a:t>
            </a:r>
          </a:p>
          <a:p>
            <a:r>
              <a:rPr lang="en-US" altLang="ko-KR" sz="2000" dirty="0" smtClean="0"/>
              <a:t>(Open Systems Interconnection 7)</a:t>
            </a:r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물리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링크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네트워크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  전송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세션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응용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36" y="1825625"/>
            <a:ext cx="683895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5294" y="5254625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OSI 7 </a:t>
            </a:r>
            <a:r>
              <a:rPr lang="ko-KR" altLang="en-US" dirty="0" smtClean="0"/>
              <a:t>계층을 구분 지은 이유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통신 과정을 단계별로 확인하기 위해서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6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 /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전용 서버 </a:t>
            </a:r>
            <a:r>
              <a:rPr lang="en-US" altLang="ko-KR" sz="2000" dirty="0" smtClean="0"/>
              <a:t>(Dedicated Server)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단일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서버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30" y="2739400"/>
            <a:ext cx="3936939" cy="34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/ Server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2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서버 단독 처리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일관성 있는 결과 및 동기화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해킹이나 핵 사용에 강함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대규모 유저 상호작용 가능</a:t>
            </a:r>
            <a:endParaRPr lang="en-US" altLang="ko-KR" sz="2000" dirty="0" smtClean="0"/>
          </a:p>
          <a:p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게임서버 </a:t>
            </a:r>
            <a:r>
              <a:rPr lang="ko-KR" altLang="en-US" sz="2000" dirty="0" err="1" smtClean="0"/>
              <a:t>로직의</a:t>
            </a:r>
            <a:r>
              <a:rPr lang="ko-KR" altLang="en-US" sz="2000" dirty="0" smtClean="0"/>
              <a:t> 부담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개발 기술 및 유지보수 비용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모든 클라이언트가 서버를 경유해야 하므로 </a:t>
            </a:r>
            <a:r>
              <a:rPr lang="ko-KR" altLang="en-US" sz="2000" dirty="0" err="1" smtClean="0"/>
              <a:t>응답성</a:t>
            </a:r>
            <a:r>
              <a:rPr lang="ko-KR" altLang="en-US" sz="2000" dirty="0" smtClean="0"/>
              <a:t> 떨어짐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서버의 부하나 통신 지연 등으로 인해 정교한 액션 처리 어려움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04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(Peer to Peer)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리슨 서버 </a:t>
            </a:r>
            <a:r>
              <a:rPr lang="en-US" altLang="ko-KR" sz="2000" dirty="0" smtClean="0"/>
              <a:t>(Listen Server)</a:t>
            </a:r>
          </a:p>
          <a:p>
            <a:pPr marL="0" indent="0">
              <a:buNone/>
            </a:pPr>
            <a:r>
              <a:rPr lang="en-US" altLang="ko-KR" sz="2000" dirty="0" smtClean="0"/>
              <a:t>  - Host Server</a:t>
            </a:r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유저 한명이 서버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P2P (Peer-to-Peer)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- </a:t>
            </a:r>
            <a:r>
              <a:rPr lang="ko-KR" altLang="en-US" sz="2000" dirty="0" smtClean="0"/>
              <a:t>모두가 호스트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6"/>
          <a:stretch/>
        </p:blipFill>
        <p:spPr>
          <a:xfrm>
            <a:off x="4425142" y="1825625"/>
            <a:ext cx="3746379" cy="41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P2P (Peer to Peer)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2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장점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메시지를 직접 상대방에게 전달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네트워크 지연 최소화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클라이언트에서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처리하므로 정교하고 빠른 처리 가능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서버의 부담이 적음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핵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치트</a:t>
            </a:r>
            <a:r>
              <a:rPr lang="ko-KR" altLang="en-US" sz="2000" dirty="0" smtClean="0"/>
              <a:t> 등에 취약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개별적인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처리로 동기화 어려움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충돌 처리 등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40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전달 </a:t>
            </a:r>
            <a:r>
              <a:rPr lang="ko-KR" altLang="en-US" sz="2000" dirty="0" err="1" smtClean="0"/>
              <a:t>미보장</a:t>
            </a:r>
            <a:r>
              <a:rPr lang="ko-KR" altLang="en-US" sz="2000" dirty="0" smtClean="0"/>
              <a:t>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전달 보장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최신 상태 데이터</a:t>
            </a:r>
            <a:endParaRPr lang="en-US" altLang="ko-KR" sz="2000" dirty="0" smtClean="0"/>
          </a:p>
          <a:p>
            <a:r>
              <a:rPr lang="ko-KR" altLang="en-US" sz="2000" dirty="0" smtClean="0"/>
              <a:t>특급 전달 보장 데이터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결정론적 </a:t>
            </a:r>
            <a:r>
              <a:rPr lang="ko-KR" altLang="en-US" sz="2000" dirty="0" err="1" smtClean="0"/>
              <a:t>락스텝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(Deterministic Lockstep)</a:t>
            </a:r>
          </a:p>
          <a:p>
            <a:r>
              <a:rPr lang="ko-KR" altLang="en-US" sz="2000" dirty="0" smtClean="0"/>
              <a:t>위치가 아닌 입력 값 넘기기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데드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레커닝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(Dead Reckoning)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5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1" y="3979749"/>
            <a:ext cx="3071813" cy="79639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56" y="4303145"/>
            <a:ext cx="1946257" cy="19462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08" y="1750730"/>
            <a:ext cx="3156469" cy="8390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0" y="5058695"/>
            <a:ext cx="2615873" cy="13460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54" y="2832538"/>
            <a:ext cx="3810000" cy="1352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13" y="2144047"/>
            <a:ext cx="2447925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0" y="627698"/>
            <a:ext cx="3738822" cy="1273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50" y="3506614"/>
            <a:ext cx="2370954" cy="26983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72" y="486935"/>
            <a:ext cx="1606673" cy="10229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65" y="491549"/>
            <a:ext cx="2541773" cy="115670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93" y="5336278"/>
            <a:ext cx="2927726" cy="9775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" y="2259744"/>
            <a:ext cx="3208713" cy="16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Photon Unity Networking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PUN 2 - FREE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43" y="1867694"/>
            <a:ext cx="7248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관점에서 나눈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25700"/>
            <a:ext cx="9525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계층 </a:t>
            </a:r>
            <a:r>
              <a:rPr lang="en-US" altLang="ko-KR" dirty="0" smtClean="0"/>
              <a:t>(Physical 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5378" cy="4351338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물리 계층의 역할은 네트워크로 연결된 컴퓨터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즉 호스트 사이의 물리적 연결을 책임지는 </a:t>
            </a:r>
            <a:r>
              <a:rPr lang="ko-KR" altLang="en-US" sz="2000" b="1" dirty="0" smtClean="0"/>
              <a:t>것</a:t>
            </a:r>
            <a:endParaRPr lang="en-US" altLang="ko-KR" sz="2000" b="1" dirty="0"/>
          </a:p>
          <a:p>
            <a:r>
              <a:rPr lang="en-US" altLang="ko-KR" sz="2000" dirty="0" smtClean="0"/>
              <a:t>TP </a:t>
            </a:r>
            <a:r>
              <a:rPr lang="en-US" altLang="ko-KR" sz="2000" dirty="0" smtClean="0"/>
              <a:t>CAT-6 (Twisted Pair Category 6)</a:t>
            </a:r>
          </a:p>
          <a:p>
            <a:r>
              <a:rPr lang="ko-KR" altLang="en-US" sz="2000" dirty="0" smtClean="0"/>
              <a:t>전화선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동축</a:t>
            </a:r>
            <a:r>
              <a:rPr lang="ko-KR" altLang="en-US" sz="2000" dirty="0" smtClean="0"/>
              <a:t> 케이블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광섬유 케이블 등</a:t>
            </a:r>
            <a:endParaRPr lang="en-US" altLang="ko-KR" sz="2000" dirty="0" smtClean="0"/>
          </a:p>
          <a:p>
            <a:r>
              <a:rPr lang="ko-KR" altLang="en-US" sz="2000" dirty="0" smtClean="0"/>
              <a:t>무선 </a:t>
            </a:r>
            <a:r>
              <a:rPr lang="en-US" altLang="ko-KR" sz="2000" dirty="0" smtClean="0"/>
              <a:t>Wi-Fi, </a:t>
            </a:r>
            <a:r>
              <a:rPr lang="ko-KR" altLang="en-US" sz="2000" dirty="0" smtClean="0"/>
              <a:t>기타 전파</a:t>
            </a:r>
            <a:endParaRPr lang="en-US" altLang="ko-KR" sz="2000" dirty="0" smtClean="0"/>
          </a:p>
          <a:p>
            <a:r>
              <a:rPr lang="ko-KR" altLang="en-US" sz="2000" dirty="0" smtClean="0"/>
              <a:t>양자 매체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11" y="3148805"/>
            <a:ext cx="6228431" cy="42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계층 </a:t>
            </a:r>
            <a:r>
              <a:rPr lang="en-US" altLang="ko-KR" dirty="0" smtClean="0"/>
              <a:t>(Link Layer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물리적으로 연결된 호스트 사이의 통신 수단을 제공하는 것</a:t>
            </a:r>
            <a:endParaRPr lang="en-US" altLang="ko-KR" b="1" dirty="0" smtClean="0"/>
          </a:p>
          <a:p>
            <a:r>
              <a:rPr lang="en-US" altLang="ko-KR" dirty="0" smtClean="0"/>
              <a:t>Frame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링크 계층의 송수신 단위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94079"/>
              </p:ext>
            </p:extLst>
          </p:nvPr>
        </p:nvGraphicFramePr>
        <p:xfrm>
          <a:off x="1093408" y="3007043"/>
          <a:ext cx="1000518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195">
                  <a:extLst>
                    <a:ext uri="{9D8B030D-6E8A-4147-A177-3AD203B41FA5}">
                      <a16:colId xmlns:a16="http://schemas.microsoft.com/office/drawing/2014/main" val="4093379935"/>
                    </a:ext>
                  </a:extLst>
                </a:gridCol>
                <a:gridCol w="7106988">
                  <a:extLst>
                    <a:ext uri="{9D8B030D-6E8A-4147-A177-3AD203B41FA5}">
                      <a16:colId xmlns:a16="http://schemas.microsoft.com/office/drawing/2014/main" val="2430952196"/>
                    </a:ext>
                  </a:extLst>
                </a:gridCol>
              </a:tblGrid>
              <a:tr h="205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물리적 매체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링크 계층 프로토콜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16871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케이블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랜 선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이더넷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10BASE-T, </a:t>
                      </a:r>
                      <a:r>
                        <a:rPr lang="ko-KR" altLang="en-US" sz="1600" dirty="0" err="1" smtClean="0"/>
                        <a:t>이더넷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100BAST-T,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이더넷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1000BASE-T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09254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Twisted copper wire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구리선 </a:t>
                      </a:r>
                      <a:r>
                        <a:rPr lang="ko-KR" altLang="en-US" sz="1600" dirty="0" err="1" smtClean="0"/>
                        <a:t>이더넷</a:t>
                      </a:r>
                      <a:r>
                        <a:rPr lang="ko-KR" altLang="en-US" sz="1600" dirty="0" smtClean="0"/>
                        <a:t> 통신</a:t>
                      </a:r>
                      <a:r>
                        <a:rPr lang="en-US" altLang="ko-KR" sz="1600" dirty="0" smtClean="0"/>
                        <a:t>(Ethernet</a:t>
                      </a:r>
                      <a:r>
                        <a:rPr lang="en-US" altLang="ko-KR" sz="1600" baseline="0" dirty="0" smtClean="0"/>
                        <a:t> over copper, </a:t>
                      </a:r>
                      <a:r>
                        <a:rPr lang="en-US" altLang="ko-KR" sz="1600" baseline="0" dirty="0" err="1" smtClean="0"/>
                        <a:t>EoC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47828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2.4GHz </a:t>
                      </a:r>
                      <a:r>
                        <a:rPr lang="ko-KR" altLang="en-US" sz="1600" dirty="0" smtClean="0"/>
                        <a:t>전파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802.11b, 802.11g, 802.11n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09920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5GHz </a:t>
                      </a:r>
                      <a:r>
                        <a:rPr lang="ko-KR" altLang="en-US" sz="1600" dirty="0" smtClean="0"/>
                        <a:t>전파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802.11n, 802.11ac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920646"/>
                  </a:ext>
                </a:extLst>
              </a:tr>
              <a:tr h="205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850MHz </a:t>
                      </a:r>
                      <a:r>
                        <a:rPr lang="ko-KR" altLang="en-US" sz="1600" dirty="0" smtClean="0"/>
                        <a:t>전파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3G,</a:t>
                      </a:r>
                      <a:r>
                        <a:rPr lang="en-US" altLang="ko-KR" sz="1600" baseline="0" dirty="0" smtClean="0"/>
                        <a:t> 4G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010176"/>
                  </a:ext>
                </a:extLst>
              </a:tr>
              <a:tr h="355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광케이블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FDDI(fiber</a:t>
                      </a:r>
                      <a:r>
                        <a:rPr lang="en-US" altLang="ko-KR" sz="1600" baseline="0" dirty="0" smtClean="0"/>
                        <a:t> distributed data interface, </a:t>
                      </a:r>
                      <a:r>
                        <a:rPr lang="ko-KR" altLang="en-US" sz="1600" baseline="0" dirty="0" smtClean="0"/>
                        <a:t>광섬유 분산 데이터 인터페이스</a:t>
                      </a:r>
                      <a:r>
                        <a:rPr lang="en-US" altLang="ko-KR" sz="1600" baseline="0" dirty="0" smtClean="0"/>
                        <a:t>),</a:t>
                      </a:r>
                    </a:p>
                    <a:p>
                      <a:pPr latinLnBrk="1"/>
                      <a:r>
                        <a:rPr lang="ko-KR" altLang="en-US" sz="1600" baseline="0" dirty="0" err="1" smtClean="0"/>
                        <a:t>이더넷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10G BASE-SR, </a:t>
                      </a:r>
                      <a:r>
                        <a:rPr lang="ko-KR" altLang="en-US" sz="1600" baseline="0" dirty="0" err="1" smtClean="0"/>
                        <a:t>이더넷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10G BASE-LR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249289"/>
                  </a:ext>
                </a:extLst>
              </a:tr>
              <a:tr h="355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동축</a:t>
                      </a:r>
                      <a:r>
                        <a:rPr lang="ko-KR" altLang="en-US" sz="1600" dirty="0" smtClean="0"/>
                        <a:t> 케이블</a:t>
                      </a:r>
                      <a:r>
                        <a:rPr lang="en-US" altLang="ko-KR" sz="1600" dirty="0" smtClean="0"/>
                        <a:t>(Coaxial</a:t>
                      </a:r>
                      <a:r>
                        <a:rPr lang="en-US" altLang="ko-KR" sz="1600" baseline="0" dirty="0" smtClean="0"/>
                        <a:t> cable)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동축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이더넷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Ehternet</a:t>
                      </a:r>
                      <a:r>
                        <a:rPr lang="en-US" altLang="ko-KR" sz="1600" dirty="0" smtClean="0"/>
                        <a:t> over coax, </a:t>
                      </a:r>
                      <a:r>
                        <a:rPr lang="en-US" altLang="ko-KR" sz="1600" dirty="0" err="1" smtClean="0"/>
                        <a:t>EoC</a:t>
                      </a:r>
                      <a:r>
                        <a:rPr lang="en-US" altLang="ko-KR" sz="1600" dirty="0" smtClean="0"/>
                        <a:t>),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DOCSIS(data</a:t>
                      </a:r>
                      <a:r>
                        <a:rPr lang="en-US" altLang="ko-KR" sz="1600" baseline="0" dirty="0" smtClean="0"/>
                        <a:t> over cable service interface specification)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77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4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링크 계층 </a:t>
            </a:r>
            <a:r>
              <a:rPr lang="en-US" altLang="ko-KR" dirty="0" smtClean="0"/>
              <a:t>(Link 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Ethernet : Ether(</a:t>
            </a:r>
            <a:r>
              <a:rPr lang="ko-KR" altLang="en-US" sz="2000" dirty="0" smtClean="0"/>
              <a:t>에테르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빛의 매질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1980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DEC, </a:t>
            </a:r>
            <a:r>
              <a:rPr lang="ko-KR" altLang="en-US" sz="2000" dirty="0" smtClean="0"/>
              <a:t>인텔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제록스</a:t>
            </a:r>
            <a:endParaRPr lang="en-US" altLang="ko-KR" sz="2000" dirty="0" smtClean="0"/>
          </a:p>
          <a:p>
            <a:r>
              <a:rPr lang="en-US" altLang="ko-KR" sz="2000" dirty="0" smtClean="0"/>
              <a:t>IEEE 802.3</a:t>
            </a:r>
          </a:p>
          <a:p>
            <a:r>
              <a:rPr lang="en-US" altLang="ko-KR" sz="2000" dirty="0" smtClean="0"/>
              <a:t>MAC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(Media Access Control address), 48bit</a:t>
            </a:r>
          </a:p>
          <a:p>
            <a:r>
              <a:rPr lang="en-US" altLang="ko-KR" sz="2000" dirty="0" smtClean="0"/>
              <a:t>NIC (Network Interface Controller)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07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계층</a:t>
            </a:r>
            <a:r>
              <a:rPr lang="en-US" altLang="ko-KR" dirty="0"/>
              <a:t> </a:t>
            </a:r>
            <a:r>
              <a:rPr lang="en-US" altLang="ko-KR" dirty="0" smtClean="0"/>
              <a:t>(Network 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5383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링크 계층 위에 논리 주소 체계 인프라를 구축하는 것</a:t>
            </a:r>
            <a:endParaRPr lang="en-US" altLang="ko-KR" sz="2000" b="1" dirty="0" smtClean="0"/>
          </a:p>
          <a:p>
            <a:r>
              <a:rPr lang="en-US" altLang="ko-KR" sz="2000" dirty="0" smtClean="0"/>
              <a:t>IPv4 </a:t>
            </a:r>
            <a:r>
              <a:rPr lang="en-US" altLang="ko-KR" sz="2000" dirty="0" smtClean="0"/>
              <a:t>(Internet Protocol Version 4) -&gt; IPv6</a:t>
            </a:r>
          </a:p>
          <a:p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(32bit, 8bit * 4)</a:t>
            </a:r>
          </a:p>
          <a:p>
            <a:r>
              <a:rPr lang="en-US" altLang="ko-KR" sz="2000" dirty="0" smtClean="0"/>
              <a:t>ARP (Address Resolution Protocol, </a:t>
            </a:r>
            <a:r>
              <a:rPr lang="ko-KR" altLang="en-US" sz="2000" dirty="0" smtClean="0"/>
              <a:t>주소 결정 프로토콜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- IP -&gt; MAC</a:t>
            </a:r>
            <a:endParaRPr lang="en-US" altLang="ko-KR" sz="2000" dirty="0"/>
          </a:p>
          <a:p>
            <a:r>
              <a:rPr lang="ko-KR" altLang="en-US" sz="2000" dirty="0" err="1" smtClean="0"/>
              <a:t>서브넷</a:t>
            </a:r>
            <a:r>
              <a:rPr lang="ko-KR" altLang="en-US" sz="2000" dirty="0" smtClean="0"/>
              <a:t> 마스크 </a:t>
            </a:r>
            <a:r>
              <a:rPr lang="en-US" altLang="ko-KR" sz="2000" dirty="0" smtClean="0"/>
              <a:t>(Subnet Mask)</a:t>
            </a:r>
          </a:p>
          <a:p>
            <a:pPr marL="0" indent="0">
              <a:buNone/>
            </a:pPr>
            <a:r>
              <a:rPr lang="en-US" altLang="ko-KR" sz="2000" dirty="0" smtClean="0"/>
              <a:t>  Ex</a:t>
            </a:r>
            <a:r>
              <a:rPr lang="en-US" altLang="ko-KR" sz="2000" dirty="0"/>
              <a:t>) A : 18.17.100.1 -&gt; 18.17.100.0</a:t>
            </a:r>
          </a:p>
          <a:p>
            <a:pPr marL="0" indent="0">
              <a:buNone/>
            </a:pPr>
            <a:r>
              <a:rPr lang="en-US" altLang="ko-KR" sz="2000" dirty="0"/>
              <a:t>       B : 18.17.100.2 -&gt; 18.17.100.0</a:t>
            </a:r>
          </a:p>
          <a:p>
            <a:pPr marL="0" indent="0">
              <a:buNone/>
            </a:pPr>
            <a:r>
              <a:rPr lang="en-US" altLang="ko-KR" sz="2000" dirty="0"/>
              <a:t>       C : 18.17.200.1 -&gt; </a:t>
            </a:r>
            <a:r>
              <a:rPr lang="en-US" altLang="ko-KR" sz="2000" dirty="0" smtClean="0"/>
              <a:t>18.17.200.0</a:t>
            </a:r>
          </a:p>
          <a:p>
            <a:r>
              <a:rPr lang="ko-KR" altLang="en-US" sz="2000" dirty="0" smtClean="0"/>
              <a:t>게이트웨이 </a:t>
            </a:r>
            <a:r>
              <a:rPr lang="en-US" altLang="ko-KR" sz="2000" dirty="0" smtClean="0"/>
              <a:t>(Gateway) </a:t>
            </a:r>
          </a:p>
        </p:txBody>
      </p:sp>
    </p:spTree>
    <p:extLst>
      <p:ext uri="{BB962C8B-B14F-4D97-AF65-F5344CB8AC3E}">
        <p14:creationId xmlns:p14="http://schemas.microsoft.com/office/powerpoint/2010/main" val="15585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전송 계층 </a:t>
            </a:r>
            <a:r>
              <a:rPr lang="en-US" altLang="ko-KR" dirty="0" smtClean="0"/>
              <a:t>(Transport Layer)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/>
              <a:t>호스트상</a:t>
            </a:r>
            <a:r>
              <a:rPr lang="ko-KR" altLang="en-US" sz="2000" b="1" dirty="0"/>
              <a:t> 개별 프로세스 사이의 통신을 가능케 하는 것</a:t>
            </a:r>
            <a:endParaRPr lang="en-US" altLang="ko-KR" sz="2000" b="1" dirty="0" smtClean="0"/>
          </a:p>
          <a:p>
            <a:r>
              <a:rPr lang="en-US" altLang="ko-KR" sz="2000" dirty="0" smtClean="0"/>
              <a:t>Port </a:t>
            </a:r>
            <a:r>
              <a:rPr lang="en-US" altLang="ko-KR" sz="2000" dirty="0" smtClean="0"/>
              <a:t>(16bit </a:t>
            </a:r>
            <a:r>
              <a:rPr lang="ko-KR" altLang="en-US" sz="2000" dirty="0" err="1" smtClean="0"/>
              <a:t>부호없는</a:t>
            </a:r>
            <a:r>
              <a:rPr lang="ko-KR" altLang="en-US" sz="2000" dirty="0" smtClean="0"/>
              <a:t> 숫자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사용자 포트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등록 포트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 포트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예약 포트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동적포트</a:t>
            </a:r>
            <a:endParaRPr lang="en-US" altLang="ko-KR" sz="2000" dirty="0" smtClean="0"/>
          </a:p>
          <a:p>
            <a:r>
              <a:rPr lang="ko-KR" altLang="en-US" sz="2000" dirty="0" smtClean="0"/>
              <a:t>소켓 </a:t>
            </a:r>
            <a:r>
              <a:rPr lang="en-US" altLang="ko-KR" sz="2000" dirty="0" smtClean="0"/>
              <a:t>(Socket)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5801"/>
              </p:ext>
            </p:extLst>
          </p:nvPr>
        </p:nvGraphicFramePr>
        <p:xfrm>
          <a:off x="838200" y="3538021"/>
          <a:ext cx="10515600" cy="27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130">
                  <a:extLst>
                    <a:ext uri="{9D8B030D-6E8A-4147-A177-3AD203B41FA5}">
                      <a16:colId xmlns:a16="http://schemas.microsoft.com/office/drawing/2014/main" val="294255403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538128057"/>
                    </a:ext>
                  </a:extLst>
                </a:gridCol>
                <a:gridCol w="1846544">
                  <a:extLst>
                    <a:ext uri="{9D8B030D-6E8A-4147-A177-3AD203B41FA5}">
                      <a16:colId xmlns:a16="http://schemas.microsoft.com/office/drawing/2014/main" val="3318988905"/>
                    </a:ext>
                  </a:extLst>
                </a:gridCol>
              </a:tblGrid>
              <a:tr h="468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약자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프로토콜 번호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185668"/>
                  </a:ext>
                </a:extLst>
              </a:tr>
              <a:tr h="4682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전송 제어 프로토콜 </a:t>
                      </a:r>
                      <a:r>
                        <a:rPr lang="en-US" altLang="ko-KR" sz="2000" dirty="0" smtClean="0"/>
                        <a:t>(Transmission</a:t>
                      </a:r>
                      <a:r>
                        <a:rPr lang="en-US" altLang="ko-KR" sz="2000" baseline="0" dirty="0" smtClean="0"/>
                        <a:t> Control Protocol)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330187"/>
                  </a:ext>
                </a:extLst>
              </a:tr>
              <a:tr h="4682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사용자 </a:t>
                      </a:r>
                      <a:r>
                        <a:rPr lang="ko-KR" altLang="en-US" sz="2000" dirty="0" err="1" smtClean="0"/>
                        <a:t>데이터그램</a:t>
                      </a:r>
                      <a:r>
                        <a:rPr lang="ko-KR" altLang="en-US" sz="2000" dirty="0" smtClean="0"/>
                        <a:t> 프로토콜 </a:t>
                      </a:r>
                      <a:r>
                        <a:rPr lang="en-US" altLang="ko-KR" sz="2000" dirty="0" smtClean="0"/>
                        <a:t>(User Datagram</a:t>
                      </a:r>
                      <a:r>
                        <a:rPr lang="en-US" altLang="ko-KR" sz="2000" baseline="0" dirty="0" smtClean="0"/>
                        <a:t> Protocol)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UDP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17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665331"/>
                  </a:ext>
                </a:extLst>
              </a:tr>
              <a:tr h="8284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 smtClean="0"/>
                        <a:t>데이터그램</a:t>
                      </a:r>
                      <a:r>
                        <a:rPr lang="ko-KR" altLang="en-US" sz="2000" dirty="0" smtClean="0"/>
                        <a:t> 혼잡 제어 프로토콜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(Datagram</a:t>
                      </a:r>
                      <a:r>
                        <a:rPr lang="en-US" altLang="ko-KR" sz="2000" baseline="0" dirty="0" smtClean="0"/>
                        <a:t> Congestion Control Protocol)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DCCP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488882"/>
                  </a:ext>
                </a:extLst>
              </a:tr>
              <a:tr h="4682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/>
                        <a:t>스트림 제어 전송 프로토</a:t>
                      </a:r>
                      <a:r>
                        <a:rPr lang="ko-KR" altLang="en-US" sz="2000" baseline="0" dirty="0" smtClean="0"/>
                        <a:t>콜</a:t>
                      </a:r>
                      <a:r>
                        <a:rPr lang="en-US" altLang="ko-KR" sz="2000" baseline="0" dirty="0" smtClean="0"/>
                        <a:t> (Stream Control Transmission Protocol)</a:t>
                      </a:r>
                      <a:endParaRPr lang="en-US" altLang="ko-KR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SCTP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132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79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0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TCP/UDP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69878"/>
            <a:ext cx="105156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TCP의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특징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연결형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connection-oriented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 프로토콜: 연결 설정 후 통신 가능</a:t>
            </a: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신뢰성 있는 데이터 전송: 데이터를 재전송</a:t>
            </a: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일대일 통신(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unicast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-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데이터 경계 구분 안함: 바이트 스트림(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byte-stream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 서비스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0" lang="ko-KR" altLang="ko-KR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UDP의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특징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비연결형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connectionless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 프로토콜: 연결 설정 없이 통신 가능</a:t>
            </a: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신뢰성 없는 데이터 전송: 데이터를 재전송하지 않음</a:t>
            </a: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일대일 통신(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unicast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), 일대다 통신(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broadcast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multicast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-  데이터 경계 구분: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데이터그램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datagram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) 서비스</a:t>
            </a:r>
          </a:p>
        </p:txBody>
      </p:sp>
    </p:spTree>
    <p:extLst>
      <p:ext uri="{BB962C8B-B14F-4D97-AF65-F5344CB8AC3E}">
        <p14:creationId xmlns:p14="http://schemas.microsoft.com/office/powerpoint/2010/main" val="332761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1098</Words>
  <Application>Microsoft Office PowerPoint</Application>
  <PresentationFormat>와이드스크린</PresentationFormat>
  <Paragraphs>194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Unity Network</vt:lpstr>
      <vt:lpstr>TCP/IP Stack</vt:lpstr>
      <vt:lpstr>TCP/IP Stack</vt:lpstr>
      <vt:lpstr>물리 계층 (Physical Layer)</vt:lpstr>
      <vt:lpstr>링크 계층 (Link Layer) </vt:lpstr>
      <vt:lpstr>링크 계층 (Link Layer)</vt:lpstr>
      <vt:lpstr>네트워크 계층 (Network Layer)</vt:lpstr>
      <vt:lpstr>전송 계층 (Transport Layer)</vt:lpstr>
      <vt:lpstr>TCP/UDP 차이</vt:lpstr>
      <vt:lpstr>TCP/IP</vt:lpstr>
      <vt:lpstr>응용 계층 (Application Layer)</vt:lpstr>
      <vt:lpstr>용어정리</vt:lpstr>
      <vt:lpstr>용어정리</vt:lpstr>
      <vt:lpstr>용어정리</vt:lpstr>
      <vt:lpstr>게임 서버의 역할 분산</vt:lpstr>
      <vt:lpstr>게임 서버의 역할 분산</vt:lpstr>
      <vt:lpstr>온라인 게임 서버의 종류</vt:lpstr>
      <vt:lpstr>혼합</vt:lpstr>
      <vt:lpstr>온라인 네트워크 구성</vt:lpstr>
      <vt:lpstr>Client / Server</vt:lpstr>
      <vt:lpstr>Client / Server</vt:lpstr>
      <vt:lpstr>P2P (Peer to Peer)</vt:lpstr>
      <vt:lpstr>P2P (Peer to Peer)</vt:lpstr>
      <vt:lpstr>네트워크 기법</vt:lpstr>
      <vt:lpstr>PowerPoint 프레젠테이션</vt:lpstr>
      <vt:lpstr>Photon Unity Networking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network</dc:title>
  <dc:creator>admin</dc:creator>
  <cp:lastModifiedBy>admin</cp:lastModifiedBy>
  <cp:revision>180</cp:revision>
  <dcterms:created xsi:type="dcterms:W3CDTF">2020-10-27T01:39:13Z</dcterms:created>
  <dcterms:modified xsi:type="dcterms:W3CDTF">2021-09-27T05:06:05Z</dcterms:modified>
</cp:coreProperties>
</file>