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2" r:id="rId5"/>
    <p:sldId id="260" r:id="rId6"/>
    <p:sldId id="261" r:id="rId7"/>
    <p:sldId id="263" r:id="rId8"/>
    <p:sldId id="264" r:id="rId9"/>
    <p:sldId id="272" r:id="rId10"/>
    <p:sldId id="265" r:id="rId11"/>
    <p:sldId id="266" r:id="rId12"/>
    <p:sldId id="280" r:id="rId13"/>
    <p:sldId id="279" r:id="rId14"/>
    <p:sldId id="267" r:id="rId15"/>
    <p:sldId id="281" r:id="rId16"/>
    <p:sldId id="268" r:id="rId17"/>
    <p:sldId id="283" r:id="rId18"/>
    <p:sldId id="284" r:id="rId19"/>
    <p:sldId id="285" r:id="rId20"/>
    <p:sldId id="286" r:id="rId21"/>
    <p:sldId id="282" r:id="rId22"/>
    <p:sldId id="273" r:id="rId23"/>
    <p:sldId id="274"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6" autoAdjust="0"/>
    <p:restoredTop sz="94660"/>
  </p:normalViewPr>
  <p:slideViewPr>
    <p:cSldViewPr snapToGrid="0">
      <p:cViewPr varScale="1">
        <p:scale>
          <a:sx n="49" d="100"/>
          <a:sy n="49" d="100"/>
        </p:scale>
        <p:origin x="5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7780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4944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75677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2673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31868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69136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18571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8268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0387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163829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9350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7/23/2024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6787583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hal.science/hal-00921633/document" TargetMode="Externa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hyperlink" Target="https://material.angular.io/components/categor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3" name="Rectangle 2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el 1">
            <a:extLst>
              <a:ext uri="{FF2B5EF4-FFF2-40B4-BE49-F238E27FC236}">
                <a16:creationId xmlns:a16="http://schemas.microsoft.com/office/drawing/2014/main" id="{11A68EA8-3E0A-FE6F-D783-DCAA4DB85283}"/>
              </a:ext>
            </a:extLst>
          </p:cNvPr>
          <p:cNvSpPr>
            <a:spLocks noGrp="1"/>
          </p:cNvSpPr>
          <p:nvPr>
            <p:ph type="ctrTitle"/>
          </p:nvPr>
        </p:nvSpPr>
        <p:spPr>
          <a:xfrm>
            <a:off x="230909" y="863695"/>
            <a:ext cx="4423386" cy="3779995"/>
          </a:xfrm>
        </p:spPr>
        <p:txBody>
          <a:bodyPr anchor="ctr">
            <a:normAutofit/>
          </a:bodyPr>
          <a:lstStyle/>
          <a:p>
            <a:r>
              <a:rPr lang="de-DE" sz="4000" dirty="0">
                <a:solidFill>
                  <a:schemeClr val="tx1"/>
                </a:solidFill>
              </a:rPr>
              <a:t>CollaborativeNotes</a:t>
            </a:r>
          </a:p>
        </p:txBody>
      </p:sp>
      <p:sp>
        <p:nvSpPr>
          <p:cNvPr id="3" name="Untertitel 2">
            <a:extLst>
              <a:ext uri="{FF2B5EF4-FFF2-40B4-BE49-F238E27FC236}">
                <a16:creationId xmlns:a16="http://schemas.microsoft.com/office/drawing/2014/main" id="{6A711CA8-C772-E529-4E40-9D116B6AC5D9}"/>
              </a:ext>
            </a:extLst>
          </p:cNvPr>
          <p:cNvSpPr>
            <a:spLocks noGrp="1"/>
          </p:cNvSpPr>
          <p:nvPr>
            <p:ph type="subTitle" idx="1"/>
          </p:nvPr>
        </p:nvSpPr>
        <p:spPr>
          <a:xfrm>
            <a:off x="329185" y="3978999"/>
            <a:ext cx="3820668" cy="2319387"/>
          </a:xfrm>
        </p:spPr>
        <p:txBody>
          <a:bodyPr anchor="t">
            <a:normAutofit/>
          </a:bodyPr>
          <a:lstStyle/>
          <a:p>
            <a:r>
              <a:rPr lang="de-DE" sz="1800" dirty="0"/>
              <a:t>Online Echtzeit Text Editor Projekt –mit Angular 17 und node.js</a:t>
            </a:r>
          </a:p>
          <a:p>
            <a:r>
              <a:rPr lang="de-DE" sz="1800" dirty="0"/>
              <a:t>Von:</a:t>
            </a:r>
          </a:p>
          <a:p>
            <a:r>
              <a:rPr lang="de-DE" sz="1800" dirty="0"/>
              <a:t>	Ahmad Abeer ahsan</a:t>
            </a:r>
          </a:p>
          <a:p>
            <a:r>
              <a:rPr lang="de-DE" sz="1800" dirty="0"/>
              <a:t>	Moeez Muhammad Ahsan</a:t>
            </a:r>
          </a:p>
        </p:txBody>
      </p:sp>
      <p:sp>
        <p:nvSpPr>
          <p:cNvPr id="25" name="Rectangle 2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Grafik 5" descr="Tastatur mit leerer Taste">
            <a:extLst>
              <a:ext uri="{FF2B5EF4-FFF2-40B4-BE49-F238E27FC236}">
                <a16:creationId xmlns:a16="http://schemas.microsoft.com/office/drawing/2014/main" id="{A15CC446-1A3E-A5C0-9989-83B6A614D75E}"/>
              </a:ext>
            </a:extLst>
          </p:cNvPr>
          <p:cNvPicPr>
            <a:picLocks noChangeAspect="1"/>
          </p:cNvPicPr>
          <p:nvPr/>
        </p:nvPicPr>
        <p:blipFill>
          <a:blip r:embed="rId2">
            <a:extLst>
              <a:ext uri="{28A0092B-C50C-407E-A947-70E740481C1C}">
                <a14:useLocalDpi xmlns:a14="http://schemas.microsoft.com/office/drawing/2010/main" val="0"/>
              </a:ext>
            </a:extLst>
          </a:blip>
          <a:srcRect l="16343" r="21832"/>
          <a:stretch/>
        </p:blipFill>
        <p:spPr>
          <a:xfrm>
            <a:off x="4654295" y="10"/>
            <a:ext cx="7537705" cy="6857990"/>
          </a:xfrm>
          <a:prstGeom prst="rect">
            <a:avLst/>
          </a:prstGeom>
        </p:spPr>
      </p:pic>
    </p:spTree>
    <p:extLst>
      <p:ext uri="{BB962C8B-B14F-4D97-AF65-F5344CB8AC3E}">
        <p14:creationId xmlns:p14="http://schemas.microsoft.com/office/powerpoint/2010/main" val="29619728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07E802C-4568-43AB-9F37-2A48E02B3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descr="Ein Bild, das Text, Screenshot, Schrift, Zahl enthält.&#10;&#10;Automatisch generierte Beschreibung">
            <a:extLst>
              <a:ext uri="{FF2B5EF4-FFF2-40B4-BE49-F238E27FC236}">
                <a16:creationId xmlns:a16="http://schemas.microsoft.com/office/drawing/2014/main" id="{41EE671E-6335-2FCB-AA85-98EF5CB7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20" y="598713"/>
            <a:ext cx="3062050" cy="3298604"/>
          </a:xfrm>
          <a:prstGeom prst="rect">
            <a:avLst/>
          </a:prstGeom>
        </p:spPr>
      </p:pic>
      <p:pic>
        <p:nvPicPr>
          <p:cNvPr id="7" name="Grafik 6" descr="Ein Bild, das Text, Screenshot, Schrift, Reihe enthält.&#10;&#10;Automatisch generierte Beschreibung">
            <a:extLst>
              <a:ext uri="{FF2B5EF4-FFF2-40B4-BE49-F238E27FC236}">
                <a16:creationId xmlns:a16="http://schemas.microsoft.com/office/drawing/2014/main" id="{59975F3D-ED1C-6058-7924-010D98722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233" y="1257887"/>
            <a:ext cx="6546300" cy="1980254"/>
          </a:xfrm>
          <a:prstGeom prst="rect">
            <a:avLst/>
          </a:prstGeom>
        </p:spPr>
      </p:pic>
      <p:pic>
        <p:nvPicPr>
          <p:cNvPr id="5" name="Grafik 4" descr="Ein Bild, das Text, Schrift, Screenshot, Reihe enthält.&#10;&#10;Automatisch generierte Beschreibung">
            <a:extLst>
              <a:ext uri="{FF2B5EF4-FFF2-40B4-BE49-F238E27FC236}">
                <a16:creationId xmlns:a16="http://schemas.microsoft.com/office/drawing/2014/main" id="{7B990416-BCB2-C337-2060-85B08E8B5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119" y="4879334"/>
            <a:ext cx="4393937" cy="920263"/>
          </a:xfrm>
          <a:prstGeom prst="rect">
            <a:avLst/>
          </a:prstGeom>
        </p:spPr>
      </p:pic>
      <p:sp>
        <p:nvSpPr>
          <p:cNvPr id="36" name="Rectangle 35">
            <a:extLst>
              <a:ext uri="{FF2B5EF4-FFF2-40B4-BE49-F238E27FC236}">
                <a16:creationId xmlns:a16="http://schemas.microsoft.com/office/drawing/2014/main" id="{BFFCF698-CE31-43F1-AC88-064CB81A6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498" y="4267831"/>
            <a:ext cx="7552502" cy="2590169"/>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38" name="Rectangle 37">
            <a:extLst>
              <a:ext uri="{FF2B5EF4-FFF2-40B4-BE49-F238E27FC236}">
                <a16:creationId xmlns:a16="http://schemas.microsoft.com/office/drawing/2014/main" id="{30289482-ACA3-49AE-9A29-CF97A76DF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20158"/>
            <a:ext cx="1218895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98EF96E0-AEA4-AB9F-1CF2-3D216BCFCAF0}"/>
              </a:ext>
            </a:extLst>
          </p:cNvPr>
          <p:cNvSpPr>
            <a:spLocks noGrp="1"/>
          </p:cNvSpPr>
          <p:nvPr>
            <p:ph type="title"/>
          </p:nvPr>
        </p:nvSpPr>
        <p:spPr>
          <a:xfrm>
            <a:off x="4810836" y="4311403"/>
            <a:ext cx="6737697" cy="731446"/>
          </a:xfrm>
        </p:spPr>
        <p:txBody>
          <a:bodyPr>
            <a:normAutofit/>
          </a:bodyPr>
          <a:lstStyle/>
          <a:p>
            <a:r>
              <a:rPr lang="de-DE" sz="2400">
                <a:solidFill>
                  <a:srgbClr val="FFFFFF"/>
                </a:solidFill>
              </a:rPr>
              <a:t>Routing</a:t>
            </a:r>
          </a:p>
        </p:txBody>
      </p:sp>
      <p:sp>
        <p:nvSpPr>
          <p:cNvPr id="40" name="Rectangle 39">
            <a:extLst>
              <a:ext uri="{FF2B5EF4-FFF2-40B4-BE49-F238E27FC236}">
                <a16:creationId xmlns:a16="http://schemas.microsoft.com/office/drawing/2014/main" id="{0F399B11-F777-4211-ADD0-979A91BCD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1359" y="-460"/>
            <a:ext cx="9144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53B38390-46A4-CB5B-A070-7933C287AFDF}"/>
              </a:ext>
            </a:extLst>
          </p:cNvPr>
          <p:cNvSpPr>
            <a:spLocks noGrp="1"/>
          </p:cNvSpPr>
          <p:nvPr>
            <p:ph idx="1"/>
          </p:nvPr>
        </p:nvSpPr>
        <p:spPr>
          <a:xfrm>
            <a:off x="4810836" y="5247563"/>
            <a:ext cx="6799972" cy="1011725"/>
          </a:xfrm>
        </p:spPr>
        <p:txBody>
          <a:bodyPr>
            <a:normAutofit/>
          </a:bodyPr>
          <a:lstStyle/>
          <a:p>
            <a:pPr>
              <a:lnSpc>
                <a:spcPct val="100000"/>
              </a:lnSpc>
            </a:pPr>
            <a:r>
              <a:rPr lang="de-DE" sz="1400">
                <a:solidFill>
                  <a:srgbClr val="FFFFFF"/>
                </a:solidFill>
              </a:rPr>
              <a:t>Einfaches Routing mit dem in Angular eingebauten Router zu implementieren</a:t>
            </a:r>
          </a:p>
          <a:p>
            <a:pPr>
              <a:lnSpc>
                <a:spcPct val="100000"/>
              </a:lnSpc>
            </a:pPr>
            <a:r>
              <a:rPr lang="de-DE" sz="1400">
                <a:solidFill>
                  <a:srgbClr val="FFFFFF"/>
                </a:solidFill>
              </a:rPr>
              <a:t>Wir können unseren Routen Parameter hinzufügen und die Parameter beim Laden lesen</a:t>
            </a:r>
          </a:p>
          <a:p>
            <a:pPr>
              <a:lnSpc>
                <a:spcPct val="100000"/>
              </a:lnSpc>
            </a:pPr>
            <a:endParaRPr lang="de-DE" sz="1400">
              <a:solidFill>
                <a:srgbClr val="FFFFFF"/>
              </a:solidFill>
            </a:endParaRPr>
          </a:p>
        </p:txBody>
      </p:sp>
    </p:spTree>
    <p:extLst>
      <p:ext uri="{BB962C8B-B14F-4D97-AF65-F5344CB8AC3E}">
        <p14:creationId xmlns:p14="http://schemas.microsoft.com/office/powerpoint/2010/main" val="113171444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6ECBD-0BE5-E94F-896D-60D39517DA6D}"/>
              </a:ext>
            </a:extLst>
          </p:cNvPr>
          <p:cNvSpPr>
            <a:spLocks noGrp="1"/>
          </p:cNvSpPr>
          <p:nvPr>
            <p:ph type="title"/>
          </p:nvPr>
        </p:nvSpPr>
        <p:spPr>
          <a:xfrm>
            <a:off x="581192" y="702156"/>
            <a:ext cx="11029616" cy="534113"/>
          </a:xfrm>
        </p:spPr>
        <p:txBody>
          <a:bodyPr/>
          <a:lstStyle/>
          <a:p>
            <a:pPr algn="ctr"/>
            <a:r>
              <a:rPr lang="de-DE" dirty="0"/>
              <a:t>Angular </a:t>
            </a:r>
            <a:r>
              <a:rPr lang="de-DE" dirty="0" err="1"/>
              <a:t>forms</a:t>
            </a:r>
            <a:endParaRPr lang="de-DE" dirty="0"/>
          </a:p>
        </p:txBody>
      </p:sp>
      <p:sp>
        <p:nvSpPr>
          <p:cNvPr id="3" name="Inhaltsplatzhalter 2">
            <a:extLst>
              <a:ext uri="{FF2B5EF4-FFF2-40B4-BE49-F238E27FC236}">
                <a16:creationId xmlns:a16="http://schemas.microsoft.com/office/drawing/2014/main" id="{414E85B1-CC65-EADB-DCB1-D21DB4D91943}"/>
              </a:ext>
            </a:extLst>
          </p:cNvPr>
          <p:cNvSpPr>
            <a:spLocks noGrp="1"/>
          </p:cNvSpPr>
          <p:nvPr>
            <p:ph idx="1"/>
          </p:nvPr>
        </p:nvSpPr>
        <p:spPr>
          <a:xfrm>
            <a:off x="581192" y="1309422"/>
            <a:ext cx="11029615" cy="5010912"/>
          </a:xfrm>
        </p:spPr>
        <p:txBody>
          <a:bodyPr>
            <a:normAutofit/>
          </a:bodyPr>
          <a:lstStyle/>
          <a:p>
            <a:r>
              <a:rPr lang="de-DE" dirty="0"/>
              <a:t>Angular hat eine eigene Funktionalität für Eingabeformulare, die wir nutzen können. Es kommt mit Funktionen wie:</a:t>
            </a:r>
          </a:p>
          <a:p>
            <a:pPr lvl="1">
              <a:buFont typeface="Symbol" panose="05050102010706020507" pitchFamily="18" charset="2"/>
              <a:buChar char="-"/>
            </a:pPr>
            <a:r>
              <a:rPr lang="de-DE" dirty="0">
                <a:solidFill>
                  <a:srgbClr val="FF0000"/>
                </a:solidFill>
              </a:rPr>
              <a:t>Reaktive</a:t>
            </a:r>
            <a:r>
              <a:rPr lang="de-DE" dirty="0"/>
              <a:t> und Template-gestützte Formulare: Angular bietet zwei Ansätze für die Formularerstellung, die sowohl Flexibilität als auch Kontrolle ermöglichen.</a:t>
            </a:r>
          </a:p>
          <a:p>
            <a:pPr lvl="1">
              <a:buFont typeface="Symbol" panose="05050102010706020507" pitchFamily="18" charset="2"/>
              <a:buChar char="-"/>
            </a:pPr>
            <a:r>
              <a:rPr lang="de-DE" dirty="0">
                <a:solidFill>
                  <a:srgbClr val="FF0000"/>
                </a:solidFill>
              </a:rPr>
              <a:t>Datenbindung</a:t>
            </a:r>
            <a:r>
              <a:rPr lang="de-DE" dirty="0"/>
              <a:t>: Bidirektionale Datenbindung sorgt dafür, dass Änderungen im Formularfeld und im Modell synchronisiert werden.</a:t>
            </a:r>
          </a:p>
          <a:p>
            <a:pPr lvl="1">
              <a:buFont typeface="Symbol" panose="05050102010706020507" pitchFamily="18" charset="2"/>
              <a:buChar char="-"/>
            </a:pPr>
            <a:r>
              <a:rPr lang="de-DE" dirty="0">
                <a:solidFill>
                  <a:srgbClr val="FF0000"/>
                </a:solidFill>
              </a:rPr>
              <a:t>Formularvalidierung:</a:t>
            </a:r>
            <a:r>
              <a:rPr lang="de-DE" dirty="0"/>
              <a:t> Umfangreiche Validierungsoptionen, sowohl eingebaut als auch benutzerdefiniert, stellen sicher, dass Formulareingaben den Anforderungen entsprechen.</a:t>
            </a:r>
          </a:p>
          <a:p>
            <a:pPr lvl="1">
              <a:buFont typeface="Symbol" panose="05050102010706020507" pitchFamily="18" charset="2"/>
              <a:buChar char="-"/>
            </a:pPr>
            <a:r>
              <a:rPr lang="de-DE" dirty="0">
                <a:solidFill>
                  <a:srgbClr val="FF0000"/>
                </a:solidFill>
              </a:rPr>
              <a:t>Formulargruppen und -steuerelemente</a:t>
            </a:r>
            <a:r>
              <a:rPr lang="de-DE" dirty="0"/>
              <a:t>: Ermöglichen die strukturierte Verwaltung von Formularen mit verschachtelten Gruppen und Steuerelementen.</a:t>
            </a:r>
          </a:p>
          <a:p>
            <a:pPr lvl="1">
              <a:buFont typeface="Symbol" panose="05050102010706020507" pitchFamily="18" charset="2"/>
              <a:buChar char="-"/>
            </a:pPr>
            <a:r>
              <a:rPr lang="de-DE" dirty="0"/>
              <a:t>Asynchrone Validierung: Unterstützung für serverseitige und zeitaufwändige Validierungen, die auf Benutzerinteraktionen reagieren.</a:t>
            </a:r>
          </a:p>
          <a:p>
            <a:pPr lvl="1">
              <a:buFont typeface="Symbol" panose="05050102010706020507" pitchFamily="18" charset="2"/>
              <a:buChar char="-"/>
            </a:pPr>
            <a:endParaRPr lang="de-DE" dirty="0"/>
          </a:p>
          <a:p>
            <a:pPr lvl="1">
              <a:buFont typeface="Symbol" panose="05050102010706020507" pitchFamily="18" charset="2"/>
              <a:buChar char="-"/>
            </a:pPr>
            <a:endParaRPr lang="de-DE" dirty="0"/>
          </a:p>
        </p:txBody>
      </p:sp>
    </p:spTree>
    <p:extLst>
      <p:ext uri="{BB962C8B-B14F-4D97-AF65-F5344CB8AC3E}">
        <p14:creationId xmlns:p14="http://schemas.microsoft.com/office/powerpoint/2010/main" val="29616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Ein Bild, das Text, Screenshot, Schrift enthält.&#10;&#10;Automatisch generierte Beschreibung">
            <a:extLst>
              <a:ext uri="{FF2B5EF4-FFF2-40B4-BE49-F238E27FC236}">
                <a16:creationId xmlns:a16="http://schemas.microsoft.com/office/drawing/2014/main" id="{8B45242B-EB49-D11E-DA05-CA6DC4D7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88" y="572115"/>
            <a:ext cx="11144823" cy="6285886"/>
          </a:xfrm>
          <a:prstGeom prst="rect">
            <a:avLst/>
          </a:prstGeom>
        </p:spPr>
      </p:pic>
    </p:spTree>
    <p:extLst>
      <p:ext uri="{BB962C8B-B14F-4D97-AF65-F5344CB8AC3E}">
        <p14:creationId xmlns:p14="http://schemas.microsoft.com/office/powerpoint/2010/main" val="42529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Text, Screenshot, Schrift enthält.&#10;&#10;Automatisch generierte Beschreibung">
            <a:extLst>
              <a:ext uri="{FF2B5EF4-FFF2-40B4-BE49-F238E27FC236}">
                <a16:creationId xmlns:a16="http://schemas.microsoft.com/office/drawing/2014/main" id="{D06E87CC-1E83-CFB1-1234-39460C25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52203"/>
            <a:ext cx="5729103" cy="3944416"/>
          </a:xfrm>
          <a:prstGeom prst="rect">
            <a:avLst/>
          </a:prstGeom>
        </p:spPr>
      </p:pic>
      <p:pic>
        <p:nvPicPr>
          <p:cNvPr id="7" name="Grafik 6" descr="Ein Bild, das Text, Screenshot, Schrift enthält.&#10;&#10;Automatisch generierte Beschreibung">
            <a:extLst>
              <a:ext uri="{FF2B5EF4-FFF2-40B4-BE49-F238E27FC236}">
                <a16:creationId xmlns:a16="http://schemas.microsoft.com/office/drawing/2014/main" id="{8E0EE89C-6B2A-462E-A6AA-66E3A4950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102" y="1850296"/>
            <a:ext cx="6399213" cy="3023628"/>
          </a:xfrm>
          <a:prstGeom prst="rect">
            <a:avLst/>
          </a:prstGeom>
        </p:spPr>
      </p:pic>
      <p:sp>
        <p:nvSpPr>
          <p:cNvPr id="8" name="Textfeld 7">
            <a:extLst>
              <a:ext uri="{FF2B5EF4-FFF2-40B4-BE49-F238E27FC236}">
                <a16:creationId xmlns:a16="http://schemas.microsoft.com/office/drawing/2014/main" id="{4FE65417-5FA8-A077-55AC-CA47C6DD522C}"/>
              </a:ext>
            </a:extLst>
          </p:cNvPr>
          <p:cNvSpPr txBox="1"/>
          <p:nvPr/>
        </p:nvSpPr>
        <p:spPr>
          <a:xfrm>
            <a:off x="453710" y="5237369"/>
            <a:ext cx="4515660" cy="369332"/>
          </a:xfrm>
          <a:prstGeom prst="rect">
            <a:avLst/>
          </a:prstGeom>
          <a:noFill/>
        </p:spPr>
        <p:txBody>
          <a:bodyPr wrap="none" rtlCol="0">
            <a:spAutoFit/>
          </a:bodyPr>
          <a:lstStyle/>
          <a:p>
            <a:r>
              <a:rPr lang="de-DE" u="sng" dirty="0"/>
              <a:t>Form </a:t>
            </a:r>
            <a:r>
              <a:rPr lang="de-DE" u="sng" dirty="0" err="1"/>
              <a:t>group</a:t>
            </a:r>
            <a:r>
              <a:rPr lang="de-DE" u="sng" dirty="0"/>
              <a:t> zur Steuerung des Formulars</a:t>
            </a:r>
          </a:p>
        </p:txBody>
      </p:sp>
      <p:sp>
        <p:nvSpPr>
          <p:cNvPr id="10" name="Textfeld 9">
            <a:extLst>
              <a:ext uri="{FF2B5EF4-FFF2-40B4-BE49-F238E27FC236}">
                <a16:creationId xmlns:a16="http://schemas.microsoft.com/office/drawing/2014/main" id="{D6ED16BC-17B1-650F-7F65-77CE18804859}"/>
              </a:ext>
            </a:extLst>
          </p:cNvPr>
          <p:cNvSpPr txBox="1"/>
          <p:nvPr/>
        </p:nvSpPr>
        <p:spPr>
          <a:xfrm>
            <a:off x="6615472" y="5002685"/>
            <a:ext cx="6097162" cy="369332"/>
          </a:xfrm>
          <a:prstGeom prst="rect">
            <a:avLst/>
          </a:prstGeom>
          <a:noFill/>
        </p:spPr>
        <p:txBody>
          <a:bodyPr wrap="square">
            <a:spAutoFit/>
          </a:bodyPr>
          <a:lstStyle/>
          <a:p>
            <a:r>
              <a:rPr lang="de-DE" u="sng" dirty="0"/>
              <a:t>Benutzerdefinierten </a:t>
            </a:r>
            <a:r>
              <a:rPr lang="de-DE" u="sng" dirty="0" err="1"/>
              <a:t>Validator</a:t>
            </a:r>
            <a:r>
              <a:rPr lang="de-DE" u="sng" dirty="0"/>
              <a:t> erstellen</a:t>
            </a:r>
          </a:p>
        </p:txBody>
      </p:sp>
    </p:spTree>
    <p:extLst>
      <p:ext uri="{BB962C8B-B14F-4D97-AF65-F5344CB8AC3E}">
        <p14:creationId xmlns:p14="http://schemas.microsoft.com/office/powerpoint/2010/main" val="131941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06070-8930-359C-8660-8FCC2C694D41}"/>
              </a:ext>
            </a:extLst>
          </p:cNvPr>
          <p:cNvSpPr>
            <a:spLocks noGrp="1"/>
          </p:cNvSpPr>
          <p:nvPr>
            <p:ph type="title"/>
          </p:nvPr>
        </p:nvSpPr>
        <p:spPr>
          <a:xfrm>
            <a:off x="581192" y="702156"/>
            <a:ext cx="11029616" cy="453646"/>
          </a:xfrm>
        </p:spPr>
        <p:txBody>
          <a:bodyPr>
            <a:normAutofit fontScale="90000"/>
          </a:bodyPr>
          <a:lstStyle/>
          <a:p>
            <a:pPr algn="ctr"/>
            <a:r>
              <a:rPr lang="de-DE" dirty="0"/>
              <a:t>Observables</a:t>
            </a:r>
          </a:p>
        </p:txBody>
      </p:sp>
      <p:sp>
        <p:nvSpPr>
          <p:cNvPr id="3" name="Inhaltsplatzhalter 2">
            <a:extLst>
              <a:ext uri="{FF2B5EF4-FFF2-40B4-BE49-F238E27FC236}">
                <a16:creationId xmlns:a16="http://schemas.microsoft.com/office/drawing/2014/main" id="{CB67D3B4-3C35-4B7C-F086-51116308D66B}"/>
              </a:ext>
            </a:extLst>
          </p:cNvPr>
          <p:cNvSpPr>
            <a:spLocks noGrp="1"/>
          </p:cNvSpPr>
          <p:nvPr>
            <p:ph idx="1"/>
          </p:nvPr>
        </p:nvSpPr>
        <p:spPr>
          <a:xfrm>
            <a:off x="581193" y="2055572"/>
            <a:ext cx="11029615" cy="2026310"/>
          </a:xfrm>
        </p:spPr>
        <p:txBody>
          <a:bodyPr>
            <a:normAutofit lnSpcReduction="10000"/>
          </a:bodyPr>
          <a:lstStyle/>
          <a:p>
            <a:pPr marL="0" indent="0" algn="just">
              <a:buNone/>
            </a:pPr>
            <a:r>
              <a:rPr lang="de-DE" dirty="0"/>
              <a:t>Observables aus der </a:t>
            </a:r>
            <a:r>
              <a:rPr lang="de-DE" dirty="0" err="1"/>
              <a:t>RxJS</a:t>
            </a:r>
            <a:r>
              <a:rPr lang="de-DE" dirty="0"/>
              <a:t>-Bibliothek sind Datenströme, die asynchrone Ereignisse verwalten. In Angular helfen sie, indem sie eine effiziente Möglichkeit bieten, mit Datenquellen wie HTTP-Anfragen, Benutzerereignissen oder </a:t>
            </a:r>
            <a:r>
              <a:rPr lang="de-DE" dirty="0" err="1"/>
              <a:t>WebSocket</a:t>
            </a:r>
            <a:r>
              <a:rPr lang="de-DE" dirty="0"/>
              <a:t>-Nachrichten umzugehen. Observables ermöglichen es, auf einfache Weise auf Datenänderungen zu reagieren und komplexe asynchrone Operationen zu verketten. Sie unterstützen auch Funktionen wie Fehlerbehandlung und das erneute Abonnieren, was die Verwaltung von Echtzeit-Datenflüssen vereinfacht. Durch die Integration von Observables in Angular können Entwickler reaktive und wartbare Anwendungen erstellen.</a:t>
            </a:r>
          </a:p>
        </p:txBody>
      </p:sp>
    </p:spTree>
    <p:extLst>
      <p:ext uri="{BB962C8B-B14F-4D97-AF65-F5344CB8AC3E}">
        <p14:creationId xmlns:p14="http://schemas.microsoft.com/office/powerpoint/2010/main" val="202723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Ein Bild, das Text, Screenshot, Schrift, Reihe enthält.&#10;&#10;Automatisch generierte Beschreibung">
            <a:extLst>
              <a:ext uri="{FF2B5EF4-FFF2-40B4-BE49-F238E27FC236}">
                <a16:creationId xmlns:a16="http://schemas.microsoft.com/office/drawing/2014/main" id="{8C5B2C76-37A9-7464-062C-82BF34157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69" y="1798641"/>
            <a:ext cx="6274122" cy="1035103"/>
          </a:xfrm>
          <a:prstGeom prst="rect">
            <a:avLst/>
          </a:prstGeom>
        </p:spPr>
      </p:pic>
      <p:pic>
        <p:nvPicPr>
          <p:cNvPr id="4" name="Grafik 3" descr="Ein Bild, das Text, Screenshot, Schrift, Zahl enthält.&#10;&#10;Automatisch generierte Beschreibung">
            <a:extLst>
              <a:ext uri="{FF2B5EF4-FFF2-40B4-BE49-F238E27FC236}">
                <a16:creationId xmlns:a16="http://schemas.microsoft.com/office/drawing/2014/main" id="{2BE8DA5E-0229-724C-E1F4-A615ECA09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878" y="793898"/>
            <a:ext cx="4273770" cy="5874052"/>
          </a:xfrm>
          <a:prstGeom prst="rect">
            <a:avLst/>
          </a:prstGeom>
        </p:spPr>
      </p:pic>
      <p:pic>
        <p:nvPicPr>
          <p:cNvPr id="8" name="Grafik 7" descr="Ein Bild, das Text, Screenshot, Schrift, Reihe enthält.&#10;&#10;Automatisch generierte Beschreibung">
            <a:extLst>
              <a:ext uri="{FF2B5EF4-FFF2-40B4-BE49-F238E27FC236}">
                <a16:creationId xmlns:a16="http://schemas.microsoft.com/office/drawing/2014/main" id="{C0D3A966-9274-4C1B-1CAA-E47FE6ACC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541" y="3501820"/>
            <a:ext cx="4159464" cy="2152761"/>
          </a:xfrm>
          <a:prstGeom prst="rect">
            <a:avLst/>
          </a:prstGeom>
        </p:spPr>
      </p:pic>
    </p:spTree>
    <p:extLst>
      <p:ext uri="{BB962C8B-B14F-4D97-AF65-F5344CB8AC3E}">
        <p14:creationId xmlns:p14="http://schemas.microsoft.com/office/powerpoint/2010/main" val="348369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60A822-9FEE-4ED8-D807-C8C48171125A}"/>
              </a:ext>
            </a:extLst>
          </p:cNvPr>
          <p:cNvSpPr>
            <a:spLocks noGrp="1"/>
          </p:cNvSpPr>
          <p:nvPr>
            <p:ph type="title"/>
          </p:nvPr>
        </p:nvSpPr>
        <p:spPr>
          <a:xfrm>
            <a:off x="581192" y="702156"/>
            <a:ext cx="11029616" cy="1188720"/>
          </a:xfrm>
        </p:spPr>
        <p:txBody>
          <a:bodyPr>
            <a:normAutofit/>
          </a:bodyPr>
          <a:lstStyle/>
          <a:p>
            <a:r>
              <a:rPr lang="de-DE"/>
              <a:t>CRDT</a:t>
            </a:r>
          </a:p>
        </p:txBody>
      </p:sp>
      <p:sp>
        <p:nvSpPr>
          <p:cNvPr id="3" name="Inhaltsplatzhalter 2">
            <a:extLst>
              <a:ext uri="{FF2B5EF4-FFF2-40B4-BE49-F238E27FC236}">
                <a16:creationId xmlns:a16="http://schemas.microsoft.com/office/drawing/2014/main" id="{055E9FAA-6AC2-3B39-D78E-ED003AD7D7B3}"/>
              </a:ext>
            </a:extLst>
          </p:cNvPr>
          <p:cNvSpPr>
            <a:spLocks noGrp="1"/>
          </p:cNvSpPr>
          <p:nvPr>
            <p:ph idx="1"/>
          </p:nvPr>
        </p:nvSpPr>
        <p:spPr>
          <a:xfrm>
            <a:off x="581193" y="2340864"/>
            <a:ext cx="7024758" cy="3634486"/>
          </a:xfrm>
        </p:spPr>
        <p:txBody>
          <a:bodyPr>
            <a:normAutofit/>
          </a:bodyPr>
          <a:lstStyle/>
          <a:p>
            <a:r>
              <a:rPr lang="de-DE" sz="1800" dirty="0"/>
              <a:t>CRDTs (Conflict-</a:t>
            </a:r>
            <a:r>
              <a:rPr lang="de-DE" sz="1800" dirty="0" err="1"/>
              <a:t>free</a:t>
            </a:r>
            <a:r>
              <a:rPr lang="de-DE" sz="1800" dirty="0"/>
              <a:t> </a:t>
            </a:r>
            <a:r>
              <a:rPr lang="de-DE" sz="1800" dirty="0" err="1"/>
              <a:t>Replicated</a:t>
            </a:r>
            <a:r>
              <a:rPr lang="de-DE" sz="1800" dirty="0"/>
              <a:t> Data </a:t>
            </a:r>
            <a:r>
              <a:rPr lang="de-DE" sz="1800" dirty="0" err="1"/>
              <a:t>Types</a:t>
            </a:r>
            <a:r>
              <a:rPr lang="de-DE" sz="1800" dirty="0"/>
              <a:t>) sind spezielle Datenstrukturen für verteilte Systeme. Sie ermöglichen gleichzeitige Bearbeitungen ohne zentrale Koordination. CRDTs lösen Konflikte automatisch und gewährleisten Konsistenz zwischen Replikaten. Sie werden oft in kollaborativen Anwendungen und verteilten Datenbanken eingesetzt.</a:t>
            </a:r>
          </a:p>
          <a:p>
            <a:r>
              <a:rPr lang="de-DE" sz="1800" dirty="0"/>
              <a:t>Wir haben vier Funktionen von </a:t>
            </a:r>
            <a:r>
              <a:rPr lang="de-DE" sz="1800" dirty="0" err="1"/>
              <a:t>crdt</a:t>
            </a:r>
            <a:r>
              <a:rPr lang="de-DE" sz="1800" dirty="0"/>
              <a:t>: lokales Einfügen(</a:t>
            </a:r>
            <a:r>
              <a:rPr lang="de-DE" sz="1800" dirty="0" err="1"/>
              <a:t>localInsert</a:t>
            </a:r>
            <a:r>
              <a:rPr lang="de-DE" sz="1800" dirty="0"/>
              <a:t>), lokales Löschen(</a:t>
            </a:r>
            <a:r>
              <a:rPr lang="de-DE" sz="1800" dirty="0" err="1"/>
              <a:t>localDelete</a:t>
            </a:r>
            <a:r>
              <a:rPr lang="de-DE" sz="1800" dirty="0"/>
              <a:t>), entferntes Einfügen(</a:t>
            </a:r>
            <a:r>
              <a:rPr lang="de-DE" sz="1800" dirty="0" err="1"/>
              <a:t>remoteInsert</a:t>
            </a:r>
            <a:r>
              <a:rPr lang="de-DE" sz="1800" dirty="0"/>
              <a:t>), entferntes Löschen(</a:t>
            </a:r>
            <a:r>
              <a:rPr lang="de-DE" sz="1800" dirty="0" err="1"/>
              <a:t>remoteDelete</a:t>
            </a:r>
            <a:r>
              <a:rPr lang="de-DE" sz="1800" dirty="0"/>
              <a:t>)</a:t>
            </a:r>
          </a:p>
        </p:txBody>
      </p:sp>
      <p:pic>
        <p:nvPicPr>
          <p:cNvPr id="6" name="Grafik 5" descr="Ein Bild, das Reihe, Diagramm enthält.&#10;&#10;Automatisch generierte Beschreibung">
            <a:extLst>
              <a:ext uri="{FF2B5EF4-FFF2-40B4-BE49-F238E27FC236}">
                <a16:creationId xmlns:a16="http://schemas.microsoft.com/office/drawing/2014/main" id="{64CD9FFD-B7F6-A947-5B65-7F74FBE7F8A6}"/>
              </a:ext>
            </a:extLst>
          </p:cNvPr>
          <p:cNvPicPr>
            <a:picLocks noChangeAspect="1"/>
          </p:cNvPicPr>
          <p:nvPr/>
        </p:nvPicPr>
        <p:blipFill>
          <a:blip r:embed="rId2">
            <a:extLst>
              <a:ext uri="{28A0092B-C50C-407E-A947-70E740481C1C}">
                <a14:useLocalDpi xmlns:a14="http://schemas.microsoft.com/office/drawing/2010/main" val="0"/>
              </a:ext>
            </a:extLst>
          </a:blip>
          <a:srcRect l="2913" r="11966" b="1"/>
          <a:stretch/>
        </p:blipFill>
        <p:spPr>
          <a:xfrm>
            <a:off x="8051799" y="2340864"/>
            <a:ext cx="3683001" cy="3634486"/>
          </a:xfrm>
          <a:prstGeom prst="rect">
            <a:avLst/>
          </a:prstGeom>
        </p:spPr>
      </p:pic>
    </p:spTree>
    <p:extLst>
      <p:ext uri="{BB962C8B-B14F-4D97-AF65-F5344CB8AC3E}">
        <p14:creationId xmlns:p14="http://schemas.microsoft.com/office/powerpoint/2010/main" val="309660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Text, Screenshot, Schrift, Diagramm enthält.&#10;&#10;Automatisch generierte Beschreibung">
            <a:extLst>
              <a:ext uri="{FF2B5EF4-FFF2-40B4-BE49-F238E27FC236}">
                <a16:creationId xmlns:a16="http://schemas.microsoft.com/office/drawing/2014/main" id="{9A2C3821-9163-C636-F2EF-941A2843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515" y="0"/>
            <a:ext cx="9154970" cy="6866228"/>
          </a:xfrm>
          <a:prstGeom prst="rect">
            <a:avLst/>
          </a:prstGeom>
        </p:spPr>
      </p:pic>
      <p:pic>
        <p:nvPicPr>
          <p:cNvPr id="7" name="Grafik 6" descr="Ein Bild, das Text, Schrift, weiß, Grafiken enthält.&#10;&#10;Automatisch generierte Beschreibung">
            <a:extLst>
              <a:ext uri="{FF2B5EF4-FFF2-40B4-BE49-F238E27FC236}">
                <a16:creationId xmlns:a16="http://schemas.microsoft.com/office/drawing/2014/main" id="{A44A2CB3-1B49-BDD6-29B6-A64719E5EFE5}"/>
              </a:ext>
            </a:extLst>
          </p:cNvPr>
          <p:cNvPicPr>
            <a:picLocks noChangeAspect="1"/>
          </p:cNvPicPr>
          <p:nvPr/>
        </p:nvPicPr>
        <p:blipFill rotWithShape="1">
          <a:blip r:embed="rId3">
            <a:extLst>
              <a:ext uri="{28A0092B-C50C-407E-A947-70E740481C1C}">
                <a14:useLocalDpi xmlns:a14="http://schemas.microsoft.com/office/drawing/2010/main" val="0"/>
              </a:ext>
            </a:extLst>
          </a:blip>
          <a:srcRect t="41702" r="4704" b="42411"/>
          <a:stretch/>
        </p:blipFill>
        <p:spPr>
          <a:xfrm>
            <a:off x="2978286" y="1517515"/>
            <a:ext cx="6535366" cy="1089498"/>
          </a:xfrm>
          <a:prstGeom prst="rect">
            <a:avLst/>
          </a:prstGeom>
        </p:spPr>
      </p:pic>
    </p:spTree>
    <p:extLst>
      <p:ext uri="{BB962C8B-B14F-4D97-AF65-F5344CB8AC3E}">
        <p14:creationId xmlns:p14="http://schemas.microsoft.com/office/powerpoint/2010/main" val="204903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Diagramm, Text, Design enthält.&#10;&#10;Automatisch generierte Beschreibung">
            <a:extLst>
              <a:ext uri="{FF2B5EF4-FFF2-40B4-BE49-F238E27FC236}">
                <a16:creationId xmlns:a16="http://schemas.microsoft.com/office/drawing/2014/main" id="{8CDE21CD-C931-E905-70EA-4AD1040DB5B0}"/>
              </a:ext>
            </a:extLst>
          </p:cNvPr>
          <p:cNvPicPr>
            <a:picLocks noChangeAspect="1"/>
          </p:cNvPicPr>
          <p:nvPr/>
        </p:nvPicPr>
        <p:blipFill rotWithShape="1">
          <a:blip r:embed="rId2">
            <a:extLst>
              <a:ext uri="{28A0092B-C50C-407E-A947-70E740481C1C}">
                <a14:useLocalDpi xmlns:a14="http://schemas.microsoft.com/office/drawing/2010/main" val="0"/>
              </a:ext>
            </a:extLst>
          </a:blip>
          <a:srcRect l="35448" t="26038" r="35471" b="28051"/>
          <a:stretch/>
        </p:blipFill>
        <p:spPr>
          <a:xfrm>
            <a:off x="2839816" y="414069"/>
            <a:ext cx="6512368" cy="5783212"/>
          </a:xfrm>
          <a:prstGeom prst="rect">
            <a:avLst/>
          </a:prstGeom>
        </p:spPr>
      </p:pic>
    </p:spTree>
    <p:extLst>
      <p:ext uri="{BB962C8B-B14F-4D97-AF65-F5344CB8AC3E}">
        <p14:creationId xmlns:p14="http://schemas.microsoft.com/office/powerpoint/2010/main" val="328651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Diagramm, Kinderkunst, Karminrot, Reihe enthält.&#10;&#10;Automatisch generierte Beschreibung">
            <a:extLst>
              <a:ext uri="{FF2B5EF4-FFF2-40B4-BE49-F238E27FC236}">
                <a16:creationId xmlns:a16="http://schemas.microsoft.com/office/drawing/2014/main" id="{56D1C9B5-E9F1-EA4B-A492-D3D91079C94A}"/>
              </a:ext>
            </a:extLst>
          </p:cNvPr>
          <p:cNvPicPr>
            <a:picLocks noChangeAspect="1"/>
          </p:cNvPicPr>
          <p:nvPr/>
        </p:nvPicPr>
        <p:blipFill rotWithShape="1">
          <a:blip r:embed="rId2">
            <a:extLst>
              <a:ext uri="{28A0092B-C50C-407E-A947-70E740481C1C}">
                <a14:useLocalDpi xmlns:a14="http://schemas.microsoft.com/office/drawing/2010/main" val="0"/>
              </a:ext>
            </a:extLst>
          </a:blip>
          <a:srcRect l="35307" t="27422" r="36109" b="28050"/>
          <a:stretch/>
        </p:blipFill>
        <p:spPr>
          <a:xfrm>
            <a:off x="2917107" y="643466"/>
            <a:ext cx="6357785" cy="5571067"/>
          </a:xfrm>
          <a:prstGeom prst="rect">
            <a:avLst/>
          </a:prstGeom>
        </p:spPr>
      </p:pic>
    </p:spTree>
    <p:extLst>
      <p:ext uri="{BB962C8B-B14F-4D97-AF65-F5344CB8AC3E}">
        <p14:creationId xmlns:p14="http://schemas.microsoft.com/office/powerpoint/2010/main" val="348138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F81A15-4E71-2384-5757-7E9C2BADDA56}"/>
              </a:ext>
            </a:extLst>
          </p:cNvPr>
          <p:cNvSpPr>
            <a:spLocks noGrp="1"/>
          </p:cNvSpPr>
          <p:nvPr>
            <p:ph type="title"/>
          </p:nvPr>
        </p:nvSpPr>
        <p:spPr>
          <a:xfrm>
            <a:off x="6843369" y="854556"/>
            <a:ext cx="5131613" cy="1013800"/>
          </a:xfrm>
        </p:spPr>
        <p:txBody>
          <a:bodyPr/>
          <a:lstStyle/>
          <a:p>
            <a:r>
              <a:rPr lang="de-DE" dirty="0"/>
              <a:t>Was Wir wollen</a:t>
            </a:r>
          </a:p>
        </p:txBody>
      </p:sp>
      <p:sp>
        <p:nvSpPr>
          <p:cNvPr id="3" name="Vertikaler Textplatzhalter 2">
            <a:extLst>
              <a:ext uri="{FF2B5EF4-FFF2-40B4-BE49-F238E27FC236}">
                <a16:creationId xmlns:a16="http://schemas.microsoft.com/office/drawing/2014/main" id="{DBEAF0E1-81B6-4A65-B508-54B693F49779}"/>
              </a:ext>
            </a:extLst>
          </p:cNvPr>
          <p:cNvSpPr>
            <a:spLocks noGrp="1"/>
          </p:cNvSpPr>
          <p:nvPr>
            <p:ph type="body" orient="vert" idx="1"/>
          </p:nvPr>
        </p:nvSpPr>
        <p:spPr>
          <a:xfrm rot="16200000">
            <a:off x="1349287" y="1309525"/>
            <a:ext cx="3712830" cy="5249022"/>
          </a:xfrm>
        </p:spPr>
        <p:txBody>
          <a:bodyPr/>
          <a:lstStyle/>
          <a:p>
            <a:r>
              <a:rPr lang="de-DE" dirty="0"/>
              <a:t>Angular 17</a:t>
            </a:r>
          </a:p>
          <a:p>
            <a:pPr lvl="1">
              <a:buFont typeface="Symbol" panose="05050102010706020507" pitchFamily="18" charset="2"/>
              <a:buChar char="-"/>
            </a:pPr>
            <a:r>
              <a:rPr lang="de-DE" dirty="0"/>
              <a:t>Angular Material UI Bibliothek</a:t>
            </a:r>
          </a:p>
          <a:p>
            <a:r>
              <a:rPr lang="de-DE" dirty="0"/>
              <a:t>Node Server</a:t>
            </a:r>
          </a:p>
          <a:p>
            <a:r>
              <a:rPr lang="de-DE" dirty="0"/>
              <a:t>MongoDB</a:t>
            </a:r>
          </a:p>
          <a:p>
            <a:r>
              <a:rPr lang="de-DE" dirty="0"/>
              <a:t>CRDT  Struktur</a:t>
            </a:r>
          </a:p>
          <a:p>
            <a:r>
              <a:rPr lang="de-DE" dirty="0"/>
              <a:t>LocalStorage</a:t>
            </a:r>
          </a:p>
        </p:txBody>
      </p:sp>
      <p:sp>
        <p:nvSpPr>
          <p:cNvPr id="4" name="Titel 1">
            <a:extLst>
              <a:ext uri="{FF2B5EF4-FFF2-40B4-BE49-F238E27FC236}">
                <a16:creationId xmlns:a16="http://schemas.microsoft.com/office/drawing/2014/main" id="{2FDE7F71-4EB1-D1A4-50CB-CA16BD2D00D7}"/>
              </a:ext>
            </a:extLst>
          </p:cNvPr>
          <p:cNvSpPr txBox="1">
            <a:spLocks/>
          </p:cNvSpPr>
          <p:nvPr/>
        </p:nvSpPr>
        <p:spPr>
          <a:xfrm>
            <a:off x="581191" y="854556"/>
            <a:ext cx="5366066" cy="1013800"/>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dirty="0"/>
              <a:t>verwendete Technologien</a:t>
            </a:r>
          </a:p>
        </p:txBody>
      </p:sp>
      <p:sp>
        <p:nvSpPr>
          <p:cNvPr id="6" name="Vertikaler Textplatzhalter 2">
            <a:extLst>
              <a:ext uri="{FF2B5EF4-FFF2-40B4-BE49-F238E27FC236}">
                <a16:creationId xmlns:a16="http://schemas.microsoft.com/office/drawing/2014/main" id="{2C50CA07-4935-889A-5F3B-D36AB5D52EBD}"/>
              </a:ext>
            </a:extLst>
          </p:cNvPr>
          <p:cNvSpPr txBox="1">
            <a:spLocks/>
          </p:cNvSpPr>
          <p:nvPr/>
        </p:nvSpPr>
        <p:spPr>
          <a:xfrm rot="16200000">
            <a:off x="7185172" y="1735818"/>
            <a:ext cx="3712830" cy="4396435"/>
          </a:xfrm>
          <a:prstGeom prst="rect">
            <a:avLst/>
          </a:prstGeom>
        </p:spPr>
        <p:txBody>
          <a:bodyPr vert="eaVert"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de-DE" dirty="0"/>
              <a:t>Textdatei schreiben</a:t>
            </a:r>
          </a:p>
          <a:p>
            <a:r>
              <a:rPr lang="de-DE" dirty="0"/>
              <a:t>Textdatei lokal speichern</a:t>
            </a:r>
          </a:p>
          <a:p>
            <a:r>
              <a:rPr lang="de-DE" dirty="0"/>
              <a:t>Benutzer erstellen und Datei online speichern</a:t>
            </a:r>
          </a:p>
          <a:p>
            <a:r>
              <a:rPr lang="de-DE" dirty="0"/>
              <a:t>Benutzer lokal speichern</a:t>
            </a:r>
          </a:p>
          <a:p>
            <a:r>
              <a:rPr lang="de-DE" dirty="0"/>
              <a:t>Dateien gemeinsam mit anderen Benutzern in Echtzeit bearbeiten</a:t>
            </a:r>
          </a:p>
          <a:p>
            <a:endParaRPr lang="de-DE" dirty="0"/>
          </a:p>
        </p:txBody>
      </p:sp>
    </p:spTree>
    <p:extLst>
      <p:ext uri="{BB962C8B-B14F-4D97-AF65-F5344CB8AC3E}">
        <p14:creationId xmlns:p14="http://schemas.microsoft.com/office/powerpoint/2010/main" val="2227670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Text, Diagramm enthält.&#10;&#10;Automatisch generierte Beschreibung">
            <a:extLst>
              <a:ext uri="{FF2B5EF4-FFF2-40B4-BE49-F238E27FC236}">
                <a16:creationId xmlns:a16="http://schemas.microsoft.com/office/drawing/2014/main" id="{9CB9AADB-B6AA-CDE2-49A3-E31517751B93}"/>
              </a:ext>
            </a:extLst>
          </p:cNvPr>
          <p:cNvPicPr>
            <a:picLocks noChangeAspect="1"/>
          </p:cNvPicPr>
          <p:nvPr/>
        </p:nvPicPr>
        <p:blipFill rotWithShape="1">
          <a:blip r:embed="rId2">
            <a:extLst>
              <a:ext uri="{28A0092B-C50C-407E-A947-70E740481C1C}">
                <a14:useLocalDpi xmlns:a14="http://schemas.microsoft.com/office/drawing/2010/main" val="0"/>
              </a:ext>
            </a:extLst>
          </a:blip>
          <a:srcRect l="36368" t="26667" r="35967" b="26918"/>
          <a:stretch/>
        </p:blipFill>
        <p:spPr>
          <a:xfrm>
            <a:off x="3053067" y="643466"/>
            <a:ext cx="6085865" cy="5743454"/>
          </a:xfrm>
          <a:prstGeom prst="rect">
            <a:avLst/>
          </a:prstGeom>
        </p:spPr>
      </p:pic>
    </p:spTree>
    <p:extLst>
      <p:ext uri="{BB962C8B-B14F-4D97-AF65-F5344CB8AC3E}">
        <p14:creationId xmlns:p14="http://schemas.microsoft.com/office/powerpoint/2010/main" val="42333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3" name="Textfeld 2">
            <a:extLst>
              <a:ext uri="{FF2B5EF4-FFF2-40B4-BE49-F238E27FC236}">
                <a16:creationId xmlns:a16="http://schemas.microsoft.com/office/drawing/2014/main" id="{7930A055-0EAD-FDA7-E75E-24F498941CF1}"/>
              </a:ext>
            </a:extLst>
          </p:cNvPr>
          <p:cNvSpPr txBox="1"/>
          <p:nvPr/>
        </p:nvSpPr>
        <p:spPr>
          <a:xfrm>
            <a:off x="889191" y="1611757"/>
            <a:ext cx="5660709" cy="3634486"/>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CRDT Data Structure </a:t>
            </a:r>
            <a:r>
              <a:rPr lang="en-US" sz="2000" dirty="0" err="1">
                <a:solidFill>
                  <a:schemeClr val="tx1">
                    <a:lumMod val="75000"/>
                    <a:lumOff val="25000"/>
                  </a:schemeClr>
                </a:solidFill>
              </a:rPr>
              <a:t>auch</a:t>
            </a:r>
            <a:r>
              <a:rPr lang="en-US" sz="2000" dirty="0">
                <a:solidFill>
                  <a:schemeClr val="tx1">
                    <a:lumMod val="75000"/>
                    <a:lumOff val="25000"/>
                  </a:schemeClr>
                </a:solidFill>
              </a:rPr>
              <a:t> als „LSEQ: an Adaptive Structure for Sequences in Distributed Collaborative Editing” </a:t>
            </a:r>
            <a:r>
              <a:rPr lang="en-US" sz="2000" dirty="0" err="1">
                <a:solidFill>
                  <a:schemeClr val="tx1">
                    <a:lumMod val="75000"/>
                    <a:lumOff val="25000"/>
                  </a:schemeClr>
                </a:solidFill>
              </a:rPr>
              <a:t>genannt</a:t>
            </a:r>
            <a:r>
              <a:rPr lang="en-US" sz="2000" dirty="0">
                <a:solidFill>
                  <a:schemeClr val="tx1">
                    <a:lumMod val="75000"/>
                    <a:lumOff val="25000"/>
                  </a:schemeClr>
                </a:solidFill>
              </a:rPr>
              <a:t>: </a:t>
            </a:r>
            <a:r>
              <a:rPr lang="en-US" sz="2000" dirty="0">
                <a:solidFill>
                  <a:srgbClr val="0070C0"/>
                </a:solidFill>
                <a:hlinkClick r:id="rId2">
                  <a:extLst>
                    <a:ext uri="{A12FA001-AC4F-418D-AE19-62706E023703}">
                      <ahyp:hlinkClr xmlns:ahyp="http://schemas.microsoft.com/office/drawing/2018/hyperlinkcolor" val="tx"/>
                    </a:ext>
                  </a:extLst>
                </a:hlinkClick>
              </a:rPr>
              <a:t>https://hal.science/hal-00921633/document</a:t>
            </a:r>
            <a:endParaRPr lang="en-US" sz="2000" dirty="0">
              <a:solidFill>
                <a:srgbClr val="0070C0"/>
              </a:solidFill>
            </a:endParaRPr>
          </a:p>
        </p:txBody>
      </p:sp>
      <p:pic>
        <p:nvPicPr>
          <p:cNvPr id="7" name="Graphic 6" descr="Untertitel">
            <a:extLst>
              <a:ext uri="{FF2B5EF4-FFF2-40B4-BE49-F238E27FC236}">
                <a16:creationId xmlns:a16="http://schemas.microsoft.com/office/drawing/2014/main" id="{F5A5B0E2-BCB7-3251-43A9-35BDEB80E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9901" y="702156"/>
            <a:ext cx="5273194" cy="5273194"/>
          </a:xfrm>
          <a:prstGeom prst="rect">
            <a:avLst/>
          </a:prstGeom>
        </p:spPr>
      </p:pic>
    </p:spTree>
    <p:extLst>
      <p:ext uri="{BB962C8B-B14F-4D97-AF65-F5344CB8AC3E}">
        <p14:creationId xmlns:p14="http://schemas.microsoft.com/office/powerpoint/2010/main" val="1413423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294A47-D771-1594-3713-08686177E763}"/>
              </a:ext>
            </a:extLst>
          </p:cNvPr>
          <p:cNvSpPr>
            <a:spLocks noGrp="1"/>
          </p:cNvSpPr>
          <p:nvPr>
            <p:ph idx="1"/>
          </p:nvPr>
        </p:nvSpPr>
        <p:spPr>
          <a:xfrm>
            <a:off x="581192" y="1500733"/>
            <a:ext cx="11029615" cy="4474617"/>
          </a:xfrm>
        </p:spPr>
        <p:txBody>
          <a:bodyPr/>
          <a:lstStyle/>
          <a:p>
            <a:r>
              <a:rPr lang="de-DE" dirty="0"/>
              <a:t>Node.js: JavaScript-Laufzeitumgebung für serverseitige Ausführung.</a:t>
            </a:r>
          </a:p>
          <a:p>
            <a:r>
              <a:rPr lang="de-DE" dirty="0"/>
              <a:t>Express.js: Web-Anwendungsframework für Node.js, vereinfacht die Servererstellung.</a:t>
            </a:r>
          </a:p>
          <a:p>
            <a:r>
              <a:rPr lang="de-DE" dirty="0" err="1"/>
              <a:t>WebSocket</a:t>
            </a:r>
            <a:r>
              <a:rPr lang="de-DE" dirty="0"/>
              <a:t> (WS) in Node.js: Eine Technologie für bidirektionale Echtzeitkommunikation zwischen Client und Server. Sie ermöglicht eine dauerhafte Verbindung, über die beide Seiten jederzeit Daten senden können, ohne wiederholte HTTP-Anfragen.</a:t>
            </a:r>
          </a:p>
        </p:txBody>
      </p:sp>
      <p:sp>
        <p:nvSpPr>
          <p:cNvPr id="5" name="Titel 4">
            <a:extLst>
              <a:ext uri="{FF2B5EF4-FFF2-40B4-BE49-F238E27FC236}">
                <a16:creationId xmlns:a16="http://schemas.microsoft.com/office/drawing/2014/main" id="{14D08ADF-F137-51B4-8DE4-6DBCC12A2CF0}"/>
              </a:ext>
            </a:extLst>
          </p:cNvPr>
          <p:cNvSpPr>
            <a:spLocks noGrp="1"/>
          </p:cNvSpPr>
          <p:nvPr>
            <p:ph type="title"/>
          </p:nvPr>
        </p:nvSpPr>
        <p:spPr>
          <a:xfrm>
            <a:off x="581192" y="702156"/>
            <a:ext cx="11029616" cy="568232"/>
          </a:xfrm>
        </p:spPr>
        <p:txBody>
          <a:bodyPr/>
          <a:lstStyle/>
          <a:p>
            <a:pPr algn="ctr"/>
            <a:r>
              <a:rPr lang="de-DE" dirty="0"/>
              <a:t>Node Server und </a:t>
            </a:r>
            <a:r>
              <a:rPr lang="de-DE" dirty="0" err="1"/>
              <a:t>Websockets</a:t>
            </a:r>
            <a:endParaRPr lang="de-DE" dirty="0"/>
          </a:p>
        </p:txBody>
      </p:sp>
    </p:spTree>
    <p:extLst>
      <p:ext uri="{BB962C8B-B14F-4D97-AF65-F5344CB8AC3E}">
        <p14:creationId xmlns:p14="http://schemas.microsoft.com/office/powerpoint/2010/main" val="28978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F22A90-FE41-B421-1FA8-D8496CA88A9C}"/>
              </a:ext>
            </a:extLst>
          </p:cNvPr>
          <p:cNvSpPr>
            <a:spLocks noGrp="1"/>
          </p:cNvSpPr>
          <p:nvPr>
            <p:ph type="ctrTitle"/>
          </p:nvPr>
        </p:nvSpPr>
        <p:spPr/>
        <p:txBody>
          <a:bodyPr/>
          <a:lstStyle/>
          <a:p>
            <a:pPr algn="ctr"/>
            <a:r>
              <a:rPr lang="de-DE" dirty="0"/>
              <a:t>Ende</a:t>
            </a:r>
          </a:p>
        </p:txBody>
      </p:sp>
    </p:spTree>
    <p:extLst>
      <p:ext uri="{BB962C8B-B14F-4D97-AF65-F5344CB8AC3E}">
        <p14:creationId xmlns:p14="http://schemas.microsoft.com/office/powerpoint/2010/main" val="379695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79C59-84FA-EA7D-FD4C-AF8090EE3340}"/>
              </a:ext>
            </a:extLst>
          </p:cNvPr>
          <p:cNvSpPr>
            <a:spLocks noGrp="1"/>
          </p:cNvSpPr>
          <p:nvPr>
            <p:ph type="title"/>
          </p:nvPr>
        </p:nvSpPr>
        <p:spPr>
          <a:xfrm>
            <a:off x="581192" y="702156"/>
            <a:ext cx="11029616" cy="592634"/>
          </a:xfrm>
        </p:spPr>
        <p:txBody>
          <a:bodyPr/>
          <a:lstStyle/>
          <a:p>
            <a:pPr algn="ctr"/>
            <a:r>
              <a:rPr lang="de-DE" dirty="0"/>
              <a:t>Angular </a:t>
            </a:r>
          </a:p>
        </p:txBody>
      </p:sp>
      <p:sp>
        <p:nvSpPr>
          <p:cNvPr id="3" name="Inhaltsplatzhalter 2">
            <a:extLst>
              <a:ext uri="{FF2B5EF4-FFF2-40B4-BE49-F238E27FC236}">
                <a16:creationId xmlns:a16="http://schemas.microsoft.com/office/drawing/2014/main" id="{03C72B11-5D59-F147-A74F-371D8A15BD2E}"/>
              </a:ext>
            </a:extLst>
          </p:cNvPr>
          <p:cNvSpPr>
            <a:spLocks noGrp="1"/>
          </p:cNvSpPr>
          <p:nvPr>
            <p:ph idx="1"/>
          </p:nvPr>
        </p:nvSpPr>
        <p:spPr>
          <a:xfrm>
            <a:off x="581192" y="1638604"/>
            <a:ext cx="11029615" cy="4336745"/>
          </a:xfrm>
        </p:spPr>
        <p:txBody>
          <a:bodyPr/>
          <a:lstStyle/>
          <a:p>
            <a:pPr marL="0" indent="0">
              <a:buNone/>
            </a:pPr>
            <a:r>
              <a:rPr lang="de-DE" dirty="0"/>
              <a:t>Angular ist ein von Google entwickeltes Open-Source-Framework zur Erstellung von Webanwendungen. Es basiert auf TypeScript und ermöglicht die Entwicklung skalierbarer, leistungsfähiger und wartbarer Single-Page-Anwendungen (SPAs). </a:t>
            </a:r>
          </a:p>
          <a:p>
            <a:r>
              <a:rPr lang="de-DE" dirty="0"/>
              <a:t>verwendet „TypeScript“</a:t>
            </a:r>
          </a:p>
          <a:p>
            <a:r>
              <a:rPr lang="de-DE" dirty="0"/>
              <a:t>Dank seiner komponentenbasierten Architektur und Dependency Injection ist die Code-Wiederverwendbarkeit, - Skalierbarkeit und -Testbarkeit hoch. </a:t>
            </a:r>
          </a:p>
          <a:p>
            <a:r>
              <a:rPr lang="de-DE" dirty="0"/>
              <a:t>Angular ist weniger flexibel als andere Frameworks, da es strikte Struktur- und Designvorgaben hat. Zudem hat es eine steilere Lernkurve, da Entwickler zunächst TypeScript und die umfangreichen Angular-Konzepte verstehen müssen.</a:t>
            </a:r>
          </a:p>
          <a:p>
            <a:endParaRPr lang="de-DE" dirty="0"/>
          </a:p>
        </p:txBody>
      </p:sp>
    </p:spTree>
    <p:extLst>
      <p:ext uri="{BB962C8B-B14F-4D97-AF65-F5344CB8AC3E}">
        <p14:creationId xmlns:p14="http://schemas.microsoft.com/office/powerpoint/2010/main" val="140787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97C68-9BF0-9E19-DBDB-67CE671E57EE}"/>
              </a:ext>
            </a:extLst>
          </p:cNvPr>
          <p:cNvSpPr>
            <a:spLocks noGrp="1"/>
          </p:cNvSpPr>
          <p:nvPr>
            <p:ph type="title"/>
          </p:nvPr>
        </p:nvSpPr>
        <p:spPr/>
        <p:txBody>
          <a:bodyPr>
            <a:normAutofit/>
          </a:bodyPr>
          <a:lstStyle/>
          <a:p>
            <a:r>
              <a:rPr lang="de-DE" sz="3600" dirty="0"/>
              <a:t>Inhalt</a:t>
            </a:r>
          </a:p>
        </p:txBody>
      </p:sp>
      <p:sp>
        <p:nvSpPr>
          <p:cNvPr id="3" name="Inhaltsplatzhalter 2">
            <a:extLst>
              <a:ext uri="{FF2B5EF4-FFF2-40B4-BE49-F238E27FC236}">
                <a16:creationId xmlns:a16="http://schemas.microsoft.com/office/drawing/2014/main" id="{2C3FD2D1-7C25-69DF-3040-4D2744CEF64B}"/>
              </a:ext>
            </a:extLst>
          </p:cNvPr>
          <p:cNvSpPr>
            <a:spLocks noGrp="1"/>
          </p:cNvSpPr>
          <p:nvPr>
            <p:ph idx="1"/>
          </p:nvPr>
        </p:nvSpPr>
        <p:spPr>
          <a:xfrm>
            <a:off x="4294022" y="599846"/>
            <a:ext cx="7257897" cy="5238199"/>
          </a:xfrm>
        </p:spPr>
        <p:txBody>
          <a:bodyPr/>
          <a:lstStyle/>
          <a:p>
            <a:r>
              <a:rPr lang="de-DE" dirty="0"/>
              <a:t>Angular Komponenten Struktur</a:t>
            </a:r>
          </a:p>
          <a:p>
            <a:r>
              <a:rPr lang="de-DE" dirty="0"/>
              <a:t>Angular Material UI</a:t>
            </a:r>
          </a:p>
          <a:p>
            <a:r>
              <a:rPr lang="de-DE" dirty="0" err="1"/>
              <a:t>Theme</a:t>
            </a:r>
            <a:r>
              <a:rPr lang="de-DE" dirty="0"/>
              <a:t> Service</a:t>
            </a:r>
          </a:p>
          <a:p>
            <a:r>
              <a:rPr lang="de-DE" dirty="0" err="1"/>
              <a:t>LocalStorage</a:t>
            </a:r>
            <a:r>
              <a:rPr lang="de-DE" dirty="0"/>
              <a:t> Implementation</a:t>
            </a:r>
          </a:p>
          <a:p>
            <a:r>
              <a:rPr lang="de-DE" dirty="0"/>
              <a:t>Angular Integriertes Routing</a:t>
            </a:r>
          </a:p>
          <a:p>
            <a:r>
              <a:rPr lang="de-DE" dirty="0"/>
              <a:t>Angular Forms</a:t>
            </a:r>
          </a:p>
          <a:p>
            <a:r>
              <a:rPr lang="de-DE" dirty="0"/>
              <a:t>Observables aus der </a:t>
            </a:r>
            <a:r>
              <a:rPr lang="de-DE" dirty="0" err="1"/>
              <a:t>rxjs</a:t>
            </a:r>
            <a:r>
              <a:rPr lang="de-DE" dirty="0"/>
              <a:t>-Bibliothek</a:t>
            </a:r>
          </a:p>
          <a:p>
            <a:r>
              <a:rPr lang="de-DE" dirty="0"/>
              <a:t>CRDT - Datenstruktur für unseren Text</a:t>
            </a:r>
          </a:p>
          <a:p>
            <a:r>
              <a:rPr lang="de-DE" dirty="0"/>
              <a:t>Node Server/ </a:t>
            </a:r>
            <a:r>
              <a:rPr lang="de-DE" dirty="0" err="1"/>
              <a:t>Websockets</a:t>
            </a:r>
            <a:endParaRPr lang="de-DE" dirty="0"/>
          </a:p>
          <a:p>
            <a:r>
              <a:rPr lang="de-DE" dirty="0"/>
              <a:t>Frontend </a:t>
            </a:r>
            <a:r>
              <a:rPr lang="de-DE" dirty="0" err="1"/>
              <a:t>features</a:t>
            </a:r>
            <a:endParaRPr lang="de-DE" dirty="0"/>
          </a:p>
          <a:p>
            <a:endParaRPr lang="de-DE" dirty="0"/>
          </a:p>
        </p:txBody>
      </p:sp>
    </p:spTree>
    <p:extLst>
      <p:ext uri="{BB962C8B-B14F-4D97-AF65-F5344CB8AC3E}">
        <p14:creationId xmlns:p14="http://schemas.microsoft.com/office/powerpoint/2010/main" val="306919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E165B7-F0E6-785E-3684-C0FA8B38783D}"/>
              </a:ext>
            </a:extLst>
          </p:cNvPr>
          <p:cNvSpPr>
            <a:spLocks noGrp="1"/>
          </p:cNvSpPr>
          <p:nvPr>
            <p:ph type="title"/>
          </p:nvPr>
        </p:nvSpPr>
        <p:spPr>
          <a:xfrm>
            <a:off x="575894" y="729658"/>
            <a:ext cx="11029616" cy="484665"/>
          </a:xfrm>
        </p:spPr>
        <p:txBody>
          <a:bodyPr/>
          <a:lstStyle/>
          <a:p>
            <a:r>
              <a:rPr lang="de-DE" dirty="0"/>
              <a:t>Wie sieht eine Angular-Komponente strukturiert aus?(1)</a:t>
            </a:r>
          </a:p>
        </p:txBody>
      </p:sp>
      <p:sp>
        <p:nvSpPr>
          <p:cNvPr id="3" name="Textfeld 2">
            <a:extLst>
              <a:ext uri="{FF2B5EF4-FFF2-40B4-BE49-F238E27FC236}">
                <a16:creationId xmlns:a16="http://schemas.microsoft.com/office/drawing/2014/main" id="{4E6B924C-C4D3-42F0-0F21-3AF8622F9059}"/>
              </a:ext>
            </a:extLst>
          </p:cNvPr>
          <p:cNvSpPr txBox="1"/>
          <p:nvPr/>
        </p:nvSpPr>
        <p:spPr>
          <a:xfrm>
            <a:off x="680314" y="1353312"/>
            <a:ext cx="10343691" cy="4524315"/>
          </a:xfrm>
          <a:prstGeom prst="rect">
            <a:avLst/>
          </a:prstGeom>
          <a:noFill/>
        </p:spPr>
        <p:txBody>
          <a:bodyPr wrap="square" rtlCol="0">
            <a:spAutoFit/>
          </a:bodyPr>
          <a:lstStyle/>
          <a:p>
            <a:r>
              <a:rPr lang="de-DE" dirty="0">
                <a:solidFill>
                  <a:srgbClr val="C00000"/>
                </a:solidFill>
              </a:rPr>
              <a:t>Index.html</a:t>
            </a:r>
          </a:p>
          <a:p>
            <a:r>
              <a:rPr lang="de-DE" dirty="0"/>
              <a:t>   |</a:t>
            </a:r>
          </a:p>
          <a:p>
            <a:r>
              <a:rPr lang="de-DE" dirty="0">
                <a:solidFill>
                  <a:srgbClr val="C00000"/>
                </a:solidFill>
              </a:rPr>
              <a:t>App</a:t>
            </a:r>
          </a:p>
          <a:p>
            <a:r>
              <a:rPr lang="de-DE" dirty="0"/>
              <a:t>   |</a:t>
            </a:r>
          </a:p>
          <a:p>
            <a:r>
              <a:rPr lang="de-DE" dirty="0"/>
              <a:t>   |--------------------------------------------------|---------------------------------------------|------------------------------|</a:t>
            </a:r>
          </a:p>
          <a:p>
            <a:r>
              <a:rPr lang="de-DE" dirty="0">
                <a:solidFill>
                  <a:srgbClr val="0070C0"/>
                </a:solidFill>
              </a:rPr>
              <a:t>Home                                                     Editor                                               Login                          SignUp</a:t>
            </a:r>
          </a:p>
          <a:p>
            <a:r>
              <a:rPr lang="de-DE" dirty="0"/>
              <a:t>   |                                                                |                                                          |                                      |</a:t>
            </a:r>
          </a:p>
          <a:p>
            <a:r>
              <a:rPr lang="de-DE" dirty="0">
                <a:solidFill>
                  <a:schemeClr val="accent2">
                    <a:lumMod val="75000"/>
                  </a:schemeClr>
                </a:solidFill>
              </a:rPr>
              <a:t>Header,</a:t>
            </a:r>
            <a:r>
              <a:rPr lang="de-DE" dirty="0"/>
              <a:t>                                                  Slide,                                               </a:t>
            </a:r>
            <a:r>
              <a:rPr lang="de-DE" dirty="0">
                <a:solidFill>
                  <a:schemeClr val="accent2">
                    <a:lumMod val="75000"/>
                  </a:schemeClr>
                </a:solidFill>
              </a:rPr>
              <a:t>Header</a:t>
            </a:r>
            <a:r>
              <a:rPr lang="de-DE" dirty="0"/>
              <a:t>,                         </a:t>
            </a:r>
            <a:r>
              <a:rPr lang="de-DE" dirty="0">
                <a:solidFill>
                  <a:schemeClr val="accent2">
                    <a:lumMod val="75000"/>
                  </a:schemeClr>
                </a:solidFill>
              </a:rPr>
              <a:t>Header</a:t>
            </a:r>
            <a:r>
              <a:rPr lang="de-DE" dirty="0"/>
              <a:t>,</a:t>
            </a:r>
          </a:p>
          <a:p>
            <a:r>
              <a:rPr lang="de-DE" dirty="0"/>
              <a:t>Home-panel,                                     Branch(</a:t>
            </a:r>
            <a:r>
              <a:rPr lang="de-DE" dirty="0">
                <a:solidFill>
                  <a:srgbClr val="00B050"/>
                </a:solidFill>
              </a:rPr>
              <a:t>2*</a:t>
            </a:r>
            <a:r>
              <a:rPr lang="de-DE" dirty="0"/>
              <a:t>),                                          </a:t>
            </a:r>
            <a:r>
              <a:rPr lang="de-DE" dirty="0">
                <a:solidFill>
                  <a:schemeClr val="accent2">
                    <a:lumMod val="75000"/>
                  </a:schemeClr>
                </a:solidFill>
              </a:rPr>
              <a:t>Footer</a:t>
            </a:r>
            <a:r>
              <a:rPr lang="de-DE" dirty="0"/>
              <a:t>                           </a:t>
            </a:r>
            <a:r>
              <a:rPr lang="de-DE" dirty="0">
                <a:solidFill>
                  <a:schemeClr val="accent2">
                    <a:lumMod val="75000"/>
                  </a:schemeClr>
                </a:solidFill>
              </a:rPr>
              <a:t>Footer</a:t>
            </a:r>
          </a:p>
          <a:p>
            <a:r>
              <a:rPr lang="de-DE" dirty="0"/>
              <a:t>Search-panel(1),                                    File,</a:t>
            </a:r>
          </a:p>
          <a:p>
            <a:r>
              <a:rPr lang="de-DE" dirty="0"/>
              <a:t>Collab-panel(1,</a:t>
            </a:r>
            <a:r>
              <a:rPr lang="de-DE" dirty="0">
                <a:solidFill>
                  <a:srgbClr val="00B050"/>
                </a:solidFill>
              </a:rPr>
              <a:t>1*)</a:t>
            </a:r>
          </a:p>
          <a:p>
            <a:r>
              <a:rPr lang="de-DE" dirty="0">
                <a:solidFill>
                  <a:schemeClr val="accent2">
                    <a:lumMod val="75000"/>
                  </a:schemeClr>
                </a:solidFill>
              </a:rPr>
              <a:t>Footer</a:t>
            </a:r>
          </a:p>
          <a:p>
            <a:endParaRPr lang="de-DE" dirty="0"/>
          </a:p>
          <a:p>
            <a:r>
              <a:rPr lang="de-DE" dirty="0"/>
              <a:t>-</a:t>
            </a:r>
            <a:r>
              <a:rPr lang="de-DE" dirty="0">
                <a:solidFill>
                  <a:schemeClr val="accent2">
                    <a:lumMod val="75000"/>
                  </a:schemeClr>
                </a:solidFill>
              </a:rPr>
              <a:t>wiederverwendbare Komponenten</a:t>
            </a:r>
          </a:p>
          <a:p>
            <a:r>
              <a:rPr lang="de-DE" dirty="0"/>
              <a:t>-</a:t>
            </a:r>
            <a:r>
              <a:rPr lang="de-DE" dirty="0">
                <a:solidFill>
                  <a:srgbClr val="00B050"/>
                </a:solidFill>
              </a:rPr>
              <a:t>iterierbare Komponenten*</a:t>
            </a:r>
          </a:p>
          <a:p>
            <a:endParaRPr lang="de-DE" dirty="0"/>
          </a:p>
        </p:txBody>
      </p:sp>
    </p:spTree>
    <p:extLst>
      <p:ext uri="{BB962C8B-B14F-4D97-AF65-F5344CB8AC3E}">
        <p14:creationId xmlns:p14="http://schemas.microsoft.com/office/powerpoint/2010/main" val="111613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4A716-04AC-086B-8DBA-CFA1CF20E4BF}"/>
              </a:ext>
            </a:extLst>
          </p:cNvPr>
          <p:cNvSpPr>
            <a:spLocks noGrp="1"/>
          </p:cNvSpPr>
          <p:nvPr>
            <p:ph type="title"/>
          </p:nvPr>
        </p:nvSpPr>
        <p:spPr>
          <a:xfrm>
            <a:off x="575894" y="729658"/>
            <a:ext cx="11029616" cy="638284"/>
          </a:xfrm>
        </p:spPr>
        <p:txBody>
          <a:bodyPr/>
          <a:lstStyle/>
          <a:p>
            <a:pPr algn="ctr"/>
            <a:r>
              <a:rPr lang="de-DE" dirty="0"/>
              <a:t>Wie sieht eine Angular-Komponente strukturiert aus?(2)</a:t>
            </a:r>
          </a:p>
        </p:txBody>
      </p:sp>
      <p:pic>
        <p:nvPicPr>
          <p:cNvPr id="3" name="Grafik 2" descr="Ein Bild, das Text, Screenshot, Schrift, Zahl enthält.&#10;&#10;Automatisch generierte Beschreibung">
            <a:extLst>
              <a:ext uri="{FF2B5EF4-FFF2-40B4-BE49-F238E27FC236}">
                <a16:creationId xmlns:a16="http://schemas.microsoft.com/office/drawing/2014/main" id="{C1EB1E3B-66A8-C601-E096-E70A36AA8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52" y="1556953"/>
            <a:ext cx="2079290" cy="1785946"/>
          </a:xfrm>
          <a:prstGeom prst="rect">
            <a:avLst/>
          </a:prstGeom>
        </p:spPr>
      </p:pic>
      <p:pic>
        <p:nvPicPr>
          <p:cNvPr id="5" name="Grafik 4" descr="Ein Bild, das Text, Screenshot, Schrift, Zahl enthält.&#10;&#10;Automatisch generierte Beschreibung">
            <a:extLst>
              <a:ext uri="{FF2B5EF4-FFF2-40B4-BE49-F238E27FC236}">
                <a16:creationId xmlns:a16="http://schemas.microsoft.com/office/drawing/2014/main" id="{B4ADB282-A9FA-3E20-76A2-D6A9A87DD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37" y="3842910"/>
            <a:ext cx="1911876" cy="1933520"/>
          </a:xfrm>
          <a:prstGeom prst="rect">
            <a:avLst/>
          </a:prstGeom>
        </p:spPr>
      </p:pic>
      <p:pic>
        <p:nvPicPr>
          <p:cNvPr id="7" name="Grafik 6" descr="Ein Bild, das Text, Screenshot, Schrift, Zahl enthält.&#10;&#10;Automatisch generierte Beschreibung">
            <a:extLst>
              <a:ext uri="{FF2B5EF4-FFF2-40B4-BE49-F238E27FC236}">
                <a16:creationId xmlns:a16="http://schemas.microsoft.com/office/drawing/2014/main" id="{908B4EAB-5137-6B2C-06F0-31519A3C2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642" y="2084685"/>
            <a:ext cx="5168470" cy="3121265"/>
          </a:xfrm>
          <a:prstGeom prst="rect">
            <a:avLst/>
          </a:prstGeom>
        </p:spPr>
      </p:pic>
      <p:pic>
        <p:nvPicPr>
          <p:cNvPr id="9" name="Grafik 8" descr="Ein Bild, das Text, Screenshot, Schrift, Reihe enthält.&#10;&#10;Automatisch generierte Beschreibung">
            <a:extLst>
              <a:ext uri="{FF2B5EF4-FFF2-40B4-BE49-F238E27FC236}">
                <a16:creationId xmlns:a16="http://schemas.microsoft.com/office/drawing/2014/main" id="{C00B289C-2562-7A03-2275-E30AA033E0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7443" y="2179782"/>
            <a:ext cx="4904557" cy="3651054"/>
          </a:xfrm>
          <a:prstGeom prst="rect">
            <a:avLst/>
          </a:prstGeom>
        </p:spPr>
      </p:pic>
    </p:spTree>
    <p:extLst>
      <p:ext uri="{BB962C8B-B14F-4D97-AF65-F5344CB8AC3E}">
        <p14:creationId xmlns:p14="http://schemas.microsoft.com/office/powerpoint/2010/main" val="215414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8F312-3181-9C86-F8F3-ABD6C56075B4}"/>
              </a:ext>
            </a:extLst>
          </p:cNvPr>
          <p:cNvSpPr>
            <a:spLocks noGrp="1"/>
          </p:cNvSpPr>
          <p:nvPr>
            <p:ph type="title"/>
          </p:nvPr>
        </p:nvSpPr>
        <p:spPr>
          <a:xfrm>
            <a:off x="581192" y="702156"/>
            <a:ext cx="11029616" cy="504852"/>
          </a:xfrm>
        </p:spPr>
        <p:txBody>
          <a:bodyPr/>
          <a:lstStyle/>
          <a:p>
            <a:pPr algn="ctr"/>
            <a:r>
              <a:rPr lang="de-DE" dirty="0"/>
              <a:t>Angular material ui </a:t>
            </a:r>
            <a:r>
              <a:rPr lang="de-DE" dirty="0" err="1"/>
              <a:t>component</a:t>
            </a:r>
            <a:r>
              <a:rPr lang="de-DE" dirty="0"/>
              <a:t> Library</a:t>
            </a:r>
          </a:p>
        </p:txBody>
      </p:sp>
      <p:sp>
        <p:nvSpPr>
          <p:cNvPr id="3" name="Inhaltsplatzhalter 2">
            <a:extLst>
              <a:ext uri="{FF2B5EF4-FFF2-40B4-BE49-F238E27FC236}">
                <a16:creationId xmlns:a16="http://schemas.microsoft.com/office/drawing/2014/main" id="{0C5AA723-1146-69A1-E532-12E8E3E3EA09}"/>
              </a:ext>
            </a:extLst>
          </p:cNvPr>
          <p:cNvSpPr>
            <a:spLocks noGrp="1"/>
          </p:cNvSpPr>
          <p:nvPr>
            <p:ph idx="1"/>
          </p:nvPr>
        </p:nvSpPr>
        <p:spPr>
          <a:xfrm>
            <a:off x="3394679" y="1528653"/>
            <a:ext cx="5402642" cy="4058991"/>
          </a:xfrm>
        </p:spPr>
        <p:txBody>
          <a:bodyPr>
            <a:normAutofit fontScale="92500" lnSpcReduction="20000"/>
          </a:bodyPr>
          <a:lstStyle/>
          <a:p>
            <a:pPr marL="0" indent="0" algn="ctr">
              <a:buNone/>
            </a:pPr>
            <a:r>
              <a:rPr lang="de-DE" sz="1900" dirty="0"/>
              <a:t>Was wir benutz haben</a:t>
            </a:r>
          </a:p>
          <a:p>
            <a:r>
              <a:rPr lang="de-DE" dirty="0"/>
              <a:t>Buttons</a:t>
            </a:r>
          </a:p>
          <a:p>
            <a:r>
              <a:rPr lang="de-DE" dirty="0"/>
              <a:t>Dialogs</a:t>
            </a:r>
          </a:p>
          <a:p>
            <a:r>
              <a:rPr lang="de-DE" dirty="0"/>
              <a:t>Headers/Menu Bars</a:t>
            </a:r>
          </a:p>
          <a:p>
            <a:r>
              <a:rPr lang="de-DE" dirty="0"/>
              <a:t>Menus</a:t>
            </a:r>
          </a:p>
          <a:p>
            <a:r>
              <a:rPr lang="de-DE" dirty="0"/>
              <a:t>Lists</a:t>
            </a:r>
          </a:p>
          <a:p>
            <a:r>
              <a:rPr lang="de-DE" dirty="0"/>
              <a:t>SVG-Icons</a:t>
            </a:r>
          </a:p>
          <a:p>
            <a:r>
              <a:rPr lang="de-DE" dirty="0"/>
              <a:t>Forms</a:t>
            </a:r>
          </a:p>
          <a:p>
            <a:r>
              <a:rPr lang="de-DE" dirty="0"/>
              <a:t>Bottom Sheet für mobile Geräte</a:t>
            </a:r>
          </a:p>
          <a:p>
            <a:r>
              <a:rPr lang="de-DE" dirty="0"/>
              <a:t>Eine Liste und Anleitung für alle ui Komponenten Bibliothek finden sie hier: </a:t>
            </a:r>
            <a:r>
              <a:rPr lang="de-DE" u="sng" dirty="0">
                <a:solidFill>
                  <a:srgbClr val="0070C0"/>
                </a:solidFill>
                <a:hlinkClick r:id="rId2"/>
              </a:rPr>
              <a:t>https://material.angular.io/components/categories</a:t>
            </a:r>
            <a:endParaRPr lang="de-DE" u="sng" dirty="0">
              <a:solidFill>
                <a:srgbClr val="0070C0"/>
              </a:solidFill>
            </a:endParaRPr>
          </a:p>
          <a:p>
            <a:endParaRPr lang="de-DE" dirty="0"/>
          </a:p>
        </p:txBody>
      </p:sp>
    </p:spTree>
    <p:extLst>
      <p:ext uri="{BB962C8B-B14F-4D97-AF65-F5344CB8AC3E}">
        <p14:creationId xmlns:p14="http://schemas.microsoft.com/office/powerpoint/2010/main" val="57950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4">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50" name="Rectangle 36">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51" name="Rectangle 38">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52" name="Rectangle 40">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fik 4" descr="Ein Bild, das Text, Screenshot, Schrift, Reihe enthält.&#10;&#10;Automatisch generierte Beschreibung">
            <a:extLst>
              <a:ext uri="{FF2B5EF4-FFF2-40B4-BE49-F238E27FC236}">
                <a16:creationId xmlns:a16="http://schemas.microsoft.com/office/drawing/2014/main" id="{FB1B7787-3FBC-408C-7AA2-CCFD1FA9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39" y="1594969"/>
            <a:ext cx="5683020" cy="1415650"/>
          </a:xfrm>
          <a:prstGeom prst="rect">
            <a:avLst/>
          </a:prstGeom>
        </p:spPr>
      </p:pic>
      <p:cxnSp>
        <p:nvCxnSpPr>
          <p:cNvPr id="53" name="Straight Connector 42">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7" name="Grafik 6" descr="Ein Bild, das Text, Screenshot, Schrift, Zahl enthält.&#10;&#10;Automatisch generierte Beschreibung">
            <a:extLst>
              <a:ext uri="{FF2B5EF4-FFF2-40B4-BE49-F238E27FC236}">
                <a16:creationId xmlns:a16="http://schemas.microsoft.com/office/drawing/2014/main" id="{0C172100-B5F0-44B2-1803-E95FB2A41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735" y="541064"/>
            <a:ext cx="5314284" cy="3435892"/>
          </a:xfrm>
          <a:prstGeom prst="rect">
            <a:avLst/>
          </a:prstGeom>
        </p:spPr>
      </p:pic>
      <p:sp>
        <p:nvSpPr>
          <p:cNvPr id="54" name="Rectangle 44">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55" name="Rectangle 46">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922FF588-7892-5798-16DB-C3C29E76CF1C}"/>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sz="2800" b="0" kern="1200" cap="all">
                <a:solidFill>
                  <a:srgbClr val="FFFFFF"/>
                </a:solidFill>
                <a:latin typeface="+mj-lt"/>
                <a:ea typeface="+mj-ea"/>
                <a:cs typeface="+mj-cs"/>
              </a:rPr>
              <a:t>Theme service</a:t>
            </a:r>
          </a:p>
        </p:txBody>
      </p:sp>
      <p:sp>
        <p:nvSpPr>
          <p:cNvPr id="3" name="Inhaltsplatzhalter 2">
            <a:extLst>
              <a:ext uri="{FF2B5EF4-FFF2-40B4-BE49-F238E27FC236}">
                <a16:creationId xmlns:a16="http://schemas.microsoft.com/office/drawing/2014/main" id="{6BFD7D77-93CE-DBE2-84F1-071258591D44}"/>
              </a:ext>
            </a:extLst>
          </p:cNvPr>
          <p:cNvSpPr>
            <a:spLocks noGrp="1"/>
          </p:cNvSpPr>
          <p:nvPr>
            <p:ph sz="half" idx="1"/>
          </p:nvPr>
        </p:nvSpPr>
        <p:spPr>
          <a:xfrm>
            <a:off x="3519577" y="4390231"/>
            <a:ext cx="7992824" cy="1926705"/>
          </a:xfrm>
        </p:spPr>
        <p:txBody>
          <a:bodyPr vert="horz" lIns="91440" tIns="45720" rIns="91440" bIns="45720" rtlCol="0" anchor="ctr">
            <a:noAutofit/>
          </a:bodyPr>
          <a:lstStyle/>
          <a:p>
            <a:pPr>
              <a:lnSpc>
                <a:spcPct val="100000"/>
              </a:lnSpc>
            </a:pPr>
            <a:r>
              <a:rPr lang="en-US" sz="1800" dirty="0" err="1">
                <a:solidFill>
                  <a:srgbClr val="FFFFFF"/>
                </a:solidFill>
              </a:rPr>
              <a:t>Verwendung</a:t>
            </a:r>
            <a:r>
              <a:rPr lang="en-US" sz="1800" dirty="0">
                <a:solidFill>
                  <a:srgbClr val="FFFFFF"/>
                </a:solidFill>
              </a:rPr>
              <a:t> </a:t>
            </a:r>
            <a:r>
              <a:rPr lang="en-US" sz="1800" dirty="0" err="1">
                <a:solidFill>
                  <a:srgbClr val="FFFFFF"/>
                </a:solidFill>
              </a:rPr>
              <a:t>eines</a:t>
            </a:r>
            <a:r>
              <a:rPr lang="en-US" sz="1800" dirty="0">
                <a:solidFill>
                  <a:srgbClr val="FFFFFF"/>
                </a:solidFill>
              </a:rPr>
              <a:t> Angular Service </a:t>
            </a:r>
            <a:r>
              <a:rPr lang="en-US" sz="1800" dirty="0" err="1">
                <a:solidFill>
                  <a:srgbClr val="FFFFFF"/>
                </a:solidFill>
              </a:rPr>
              <a:t>zur</a:t>
            </a:r>
            <a:r>
              <a:rPr lang="en-US" sz="1800" dirty="0">
                <a:solidFill>
                  <a:srgbClr val="FFFFFF"/>
                </a:solidFill>
              </a:rPr>
              <a:t> </a:t>
            </a:r>
            <a:r>
              <a:rPr lang="en-US" sz="1800" dirty="0" err="1">
                <a:solidFill>
                  <a:srgbClr val="FFFFFF"/>
                </a:solidFill>
              </a:rPr>
              <a:t>Steuerung</a:t>
            </a:r>
            <a:r>
              <a:rPr lang="en-US" sz="1800" dirty="0">
                <a:solidFill>
                  <a:srgbClr val="FFFFFF"/>
                </a:solidFill>
              </a:rPr>
              <a:t> des </a:t>
            </a:r>
            <a:r>
              <a:rPr lang="en-US" sz="1800" dirty="0" err="1">
                <a:solidFill>
                  <a:srgbClr val="FFFFFF"/>
                </a:solidFill>
              </a:rPr>
              <a:t>Farbwechsels</a:t>
            </a:r>
            <a:r>
              <a:rPr lang="en-US" sz="1800" dirty="0">
                <a:solidFill>
                  <a:srgbClr val="FFFFFF"/>
                </a:solidFill>
              </a:rPr>
              <a:t> in der </a:t>
            </a:r>
            <a:r>
              <a:rPr lang="en-US" sz="1800" dirty="0" err="1">
                <a:solidFill>
                  <a:srgbClr val="FFFFFF"/>
                </a:solidFill>
              </a:rPr>
              <a:t>Anwendung</a:t>
            </a:r>
            <a:r>
              <a:rPr lang="en-US" sz="1800" dirty="0">
                <a:solidFill>
                  <a:srgbClr val="FFFFFF"/>
                </a:solidFill>
              </a:rPr>
              <a:t>.</a:t>
            </a:r>
          </a:p>
          <a:p>
            <a:pPr>
              <a:lnSpc>
                <a:spcPct val="100000"/>
              </a:lnSpc>
            </a:pPr>
            <a:r>
              <a:rPr lang="en-US" sz="1800" dirty="0" err="1">
                <a:solidFill>
                  <a:srgbClr val="FFFFFF"/>
                </a:solidFill>
              </a:rPr>
              <a:t>Speichern</a:t>
            </a:r>
            <a:r>
              <a:rPr lang="en-US" sz="1800" dirty="0">
                <a:solidFill>
                  <a:srgbClr val="FFFFFF"/>
                </a:solidFill>
              </a:rPr>
              <a:t> des </a:t>
            </a:r>
            <a:r>
              <a:rPr lang="en-US" sz="1800" dirty="0" err="1">
                <a:solidFill>
                  <a:srgbClr val="FFFFFF"/>
                </a:solidFill>
              </a:rPr>
              <a:t>ausgewählten</a:t>
            </a:r>
            <a:r>
              <a:rPr lang="en-US" sz="1800" dirty="0">
                <a:solidFill>
                  <a:srgbClr val="FFFFFF"/>
                </a:solidFill>
              </a:rPr>
              <a:t> </a:t>
            </a:r>
            <a:r>
              <a:rPr lang="en-US" sz="1800" dirty="0" err="1">
                <a:solidFill>
                  <a:srgbClr val="FFFFFF"/>
                </a:solidFill>
              </a:rPr>
              <a:t>Themas</a:t>
            </a:r>
            <a:r>
              <a:rPr lang="en-US" sz="1800" dirty="0">
                <a:solidFill>
                  <a:srgbClr val="FFFFFF"/>
                </a:solidFill>
              </a:rPr>
              <a:t> </a:t>
            </a:r>
            <a:r>
              <a:rPr lang="en-US" sz="1800" dirty="0" err="1">
                <a:solidFill>
                  <a:srgbClr val="FFFFFF"/>
                </a:solidFill>
              </a:rPr>
              <a:t>lokal</a:t>
            </a:r>
            <a:r>
              <a:rPr lang="en-US" sz="1800" dirty="0">
                <a:solidFill>
                  <a:srgbClr val="FFFFFF"/>
                </a:solidFill>
              </a:rPr>
              <a:t> </a:t>
            </a:r>
            <a:r>
              <a:rPr lang="en-US" sz="1800" dirty="0" err="1">
                <a:solidFill>
                  <a:srgbClr val="FFFFFF"/>
                </a:solidFill>
              </a:rPr>
              <a:t>im</a:t>
            </a:r>
            <a:r>
              <a:rPr lang="en-US" sz="1800" dirty="0">
                <a:solidFill>
                  <a:srgbClr val="FFFFFF"/>
                </a:solidFill>
              </a:rPr>
              <a:t> Browser, um die </a:t>
            </a:r>
            <a:r>
              <a:rPr lang="en-US" sz="1800" dirty="0" err="1">
                <a:solidFill>
                  <a:srgbClr val="FFFFFF"/>
                </a:solidFill>
              </a:rPr>
              <a:t>Präferenzen</a:t>
            </a:r>
            <a:r>
              <a:rPr lang="en-US" sz="1800" dirty="0">
                <a:solidFill>
                  <a:srgbClr val="FFFFFF"/>
                </a:solidFill>
              </a:rPr>
              <a:t> des </a:t>
            </a:r>
            <a:r>
              <a:rPr lang="en-US" sz="1800" dirty="0" err="1">
                <a:solidFill>
                  <a:srgbClr val="FFFFFF"/>
                </a:solidFill>
              </a:rPr>
              <a:t>Benutzers</a:t>
            </a:r>
            <a:r>
              <a:rPr lang="en-US" sz="1800" dirty="0">
                <a:solidFill>
                  <a:srgbClr val="FFFFFF"/>
                </a:solidFill>
              </a:rPr>
              <a:t> </a:t>
            </a:r>
            <a:r>
              <a:rPr lang="en-US" sz="1800" dirty="0" err="1">
                <a:solidFill>
                  <a:srgbClr val="FFFFFF"/>
                </a:solidFill>
              </a:rPr>
              <a:t>zu</a:t>
            </a:r>
            <a:r>
              <a:rPr lang="en-US" sz="1800" dirty="0">
                <a:solidFill>
                  <a:srgbClr val="FFFFFF"/>
                </a:solidFill>
              </a:rPr>
              <a:t> </a:t>
            </a:r>
            <a:r>
              <a:rPr lang="en-US" sz="1800" dirty="0" err="1">
                <a:solidFill>
                  <a:srgbClr val="FFFFFF"/>
                </a:solidFill>
              </a:rPr>
              <a:t>speichern</a:t>
            </a:r>
            <a:endParaRPr lang="en-US" sz="1800" dirty="0">
              <a:solidFill>
                <a:srgbClr val="FFFFFF"/>
              </a:solidFill>
            </a:endParaRPr>
          </a:p>
          <a:p>
            <a:pPr>
              <a:lnSpc>
                <a:spcPct val="100000"/>
              </a:lnSpc>
            </a:pPr>
            <a:r>
              <a:rPr lang="en-US" sz="1800" dirty="0" err="1">
                <a:solidFill>
                  <a:srgbClr val="FFFFFF"/>
                </a:solidFill>
              </a:rPr>
              <a:t>Lesen</a:t>
            </a:r>
            <a:r>
              <a:rPr lang="en-US" sz="1800" dirty="0">
                <a:solidFill>
                  <a:srgbClr val="FFFFFF"/>
                </a:solidFill>
              </a:rPr>
              <a:t> des </a:t>
            </a:r>
            <a:r>
              <a:rPr lang="en-US" sz="1800" dirty="0" err="1">
                <a:solidFill>
                  <a:srgbClr val="FFFFFF"/>
                </a:solidFill>
              </a:rPr>
              <a:t>Systemthemenmodus</a:t>
            </a:r>
            <a:r>
              <a:rPr lang="en-US" sz="1800" dirty="0">
                <a:solidFill>
                  <a:srgbClr val="FFFFFF"/>
                </a:solidFill>
              </a:rPr>
              <a:t>, um das </a:t>
            </a:r>
            <a:r>
              <a:rPr lang="en-US" sz="1800" dirty="0" err="1">
                <a:solidFill>
                  <a:srgbClr val="FFFFFF"/>
                </a:solidFill>
              </a:rPr>
              <a:t>Farbthema</a:t>
            </a:r>
            <a:r>
              <a:rPr lang="en-US" sz="1800" dirty="0">
                <a:solidFill>
                  <a:srgbClr val="FFFFFF"/>
                </a:solidFill>
              </a:rPr>
              <a:t> </a:t>
            </a:r>
            <a:r>
              <a:rPr lang="en-US" sz="1800" dirty="0" err="1">
                <a:solidFill>
                  <a:srgbClr val="FFFFFF"/>
                </a:solidFill>
              </a:rPr>
              <a:t>entsprechend</a:t>
            </a:r>
            <a:r>
              <a:rPr lang="en-US" sz="1800" dirty="0">
                <a:solidFill>
                  <a:srgbClr val="FFFFFF"/>
                </a:solidFill>
              </a:rPr>
              <a:t> </a:t>
            </a:r>
            <a:r>
              <a:rPr lang="en-US" sz="1800" dirty="0" err="1">
                <a:solidFill>
                  <a:srgbClr val="FFFFFF"/>
                </a:solidFill>
              </a:rPr>
              <a:t>anzupassen</a:t>
            </a:r>
            <a:r>
              <a:rPr lang="en-US" sz="1800" dirty="0">
                <a:solidFill>
                  <a:srgbClr val="FFFFFF"/>
                </a:solidFill>
              </a:rPr>
              <a:t> 		</a:t>
            </a:r>
            <a:r>
              <a:rPr lang="en-US" sz="1800" i="1" dirty="0">
                <a:solidFill>
                  <a:srgbClr val="FFFFFF"/>
                </a:solidFill>
              </a:rPr>
              <a:t>@media (prefers-color-scheme: dark) {}</a:t>
            </a:r>
          </a:p>
        </p:txBody>
      </p:sp>
    </p:spTree>
    <p:extLst>
      <p:ext uri="{BB962C8B-B14F-4D97-AF65-F5344CB8AC3E}">
        <p14:creationId xmlns:p14="http://schemas.microsoft.com/office/powerpoint/2010/main" val="42692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D1148FC-C43A-9C3C-8E6A-CF857168F9ED}"/>
              </a:ext>
            </a:extLst>
          </p:cNvPr>
          <p:cNvSpPr>
            <a:spLocks noGrp="1"/>
          </p:cNvSpPr>
          <p:nvPr>
            <p:ph type="title"/>
          </p:nvPr>
        </p:nvSpPr>
        <p:spPr>
          <a:xfrm>
            <a:off x="581192" y="800930"/>
            <a:ext cx="3568661" cy="2256390"/>
          </a:xfrm>
        </p:spPr>
        <p:txBody>
          <a:bodyPr anchor="ctr">
            <a:normAutofit/>
          </a:bodyPr>
          <a:lstStyle/>
          <a:p>
            <a:r>
              <a:rPr lang="de-DE"/>
              <a:t>Local Storage Implementation </a:t>
            </a:r>
          </a:p>
        </p:txBody>
      </p:sp>
      <p:sp>
        <p:nvSpPr>
          <p:cNvPr id="21" name="Rectangle 2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3" name="Rectangle 2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5" name="Rectangle 2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3" name="Inhaltsplatzhalter 2">
            <a:extLst>
              <a:ext uri="{FF2B5EF4-FFF2-40B4-BE49-F238E27FC236}">
                <a16:creationId xmlns:a16="http://schemas.microsoft.com/office/drawing/2014/main" id="{43EA2602-B83D-31C9-F20D-F8D957379298}"/>
              </a:ext>
            </a:extLst>
          </p:cNvPr>
          <p:cNvSpPr>
            <a:spLocks noGrp="1"/>
          </p:cNvSpPr>
          <p:nvPr>
            <p:ph idx="1"/>
          </p:nvPr>
        </p:nvSpPr>
        <p:spPr>
          <a:xfrm>
            <a:off x="4561870" y="800930"/>
            <a:ext cx="7183597" cy="2256390"/>
          </a:xfrm>
        </p:spPr>
        <p:txBody>
          <a:bodyPr>
            <a:normAutofit/>
          </a:bodyPr>
          <a:lstStyle/>
          <a:p>
            <a:pPr>
              <a:lnSpc>
                <a:spcPct val="100000"/>
              </a:lnSpc>
            </a:pPr>
            <a:r>
              <a:rPr lang="de-DE" sz="1400"/>
              <a:t>Benutzer können Dateien lokal erstellen, speichern und bearbeiten, ohne ein Konto anzulegen.</a:t>
            </a:r>
          </a:p>
          <a:p>
            <a:pPr>
              <a:lnSpc>
                <a:spcPct val="100000"/>
              </a:lnSpc>
            </a:pPr>
            <a:r>
              <a:rPr lang="de-DE" sz="1400"/>
              <a:t>Benutzer muss ein Konto einrichten, um Dateien auf dem Server zu speichern/hochladen.</a:t>
            </a:r>
          </a:p>
          <a:p>
            <a:pPr>
              <a:lnSpc>
                <a:spcPct val="100000"/>
              </a:lnSpc>
            </a:pPr>
            <a:r>
              <a:rPr lang="de-DE" sz="1400"/>
              <a:t>Jede Datei hat eine eindeutige server_Id und eine entsprechende local_id. Jede Datei hat außerdem eine Versionsnummer, die angibt, welche Datei die neuere ist.</a:t>
            </a:r>
          </a:p>
          <a:p>
            <a:pPr>
              <a:lnSpc>
                <a:spcPct val="100000"/>
              </a:lnSpc>
            </a:pPr>
            <a:r>
              <a:rPr lang="de-DE" sz="1400"/>
              <a:t>wenn der Benutzer sich einloggt, werden seine Informationen lokal gespeichert und entfernt, wenn er auf „Logout" klickt</a:t>
            </a:r>
          </a:p>
        </p:txBody>
      </p:sp>
      <p:pic>
        <p:nvPicPr>
          <p:cNvPr id="6" name="Grafik 5" descr="Ein Bild, das Text, Screenshot, Schrift enthält.&#10;&#10;Automatisch generierte Beschreibung">
            <a:extLst>
              <a:ext uri="{FF2B5EF4-FFF2-40B4-BE49-F238E27FC236}">
                <a16:creationId xmlns:a16="http://schemas.microsoft.com/office/drawing/2014/main" id="{31F87E33-9649-33AA-6194-0F6C23658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98" y="3952073"/>
            <a:ext cx="11297469" cy="1666375"/>
          </a:xfrm>
          <a:prstGeom prst="rect">
            <a:avLst/>
          </a:prstGeom>
        </p:spPr>
      </p:pic>
    </p:spTree>
    <p:extLst>
      <p:ext uri="{BB962C8B-B14F-4D97-AF65-F5344CB8AC3E}">
        <p14:creationId xmlns:p14="http://schemas.microsoft.com/office/powerpoint/2010/main" val="269882296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Breitbild</PresentationFormat>
  <Paragraphs>94</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Avenir Next LT Pro</vt:lpstr>
      <vt:lpstr>Gill Sans MT</vt:lpstr>
      <vt:lpstr>Symbol</vt:lpstr>
      <vt:lpstr>Wingdings 2</vt:lpstr>
      <vt:lpstr>DividendVTI</vt:lpstr>
      <vt:lpstr>CollaborativeNotes</vt:lpstr>
      <vt:lpstr>Was Wir wollen</vt:lpstr>
      <vt:lpstr>Angular </vt:lpstr>
      <vt:lpstr>Inhalt</vt:lpstr>
      <vt:lpstr>Wie sieht eine Angular-Komponente strukturiert aus?(1)</vt:lpstr>
      <vt:lpstr>Wie sieht eine Angular-Komponente strukturiert aus?(2)</vt:lpstr>
      <vt:lpstr>Angular material ui component Library</vt:lpstr>
      <vt:lpstr>Theme service</vt:lpstr>
      <vt:lpstr>Local Storage Implementation </vt:lpstr>
      <vt:lpstr>Routing</vt:lpstr>
      <vt:lpstr>Angular forms</vt:lpstr>
      <vt:lpstr>PowerPoint-Präsentation</vt:lpstr>
      <vt:lpstr>PowerPoint-Präsentation</vt:lpstr>
      <vt:lpstr>Observables</vt:lpstr>
      <vt:lpstr>PowerPoint-Präsentation</vt:lpstr>
      <vt:lpstr>CRDT</vt:lpstr>
      <vt:lpstr>PowerPoint-Präsentation</vt:lpstr>
      <vt:lpstr>PowerPoint-Präsentation</vt:lpstr>
      <vt:lpstr>PowerPoint-Präsentation</vt:lpstr>
      <vt:lpstr>PowerPoint-Präsentation</vt:lpstr>
      <vt:lpstr>PowerPoint-Präsentation</vt:lpstr>
      <vt:lpstr>Node Server und Websockets</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Moeez Muhammad Ahsan</dc:creator>
  <cp:lastModifiedBy>Moeez Muhammad Ahsan</cp:lastModifiedBy>
  <cp:revision>12</cp:revision>
  <dcterms:created xsi:type="dcterms:W3CDTF">2024-07-20T15:26:12Z</dcterms:created>
  <dcterms:modified xsi:type="dcterms:W3CDTF">2024-07-23T09:46:39Z</dcterms:modified>
</cp:coreProperties>
</file>