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Default Extension="svg" ContentType="image/svg"/>
  <Override PartName="/customXml/item1.xml" ContentType="application/xml"/>
  <Override PartName="/customXml/item2.xml" ContentType="application/xml"/>
  <Override PartName="/customXml/item3.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NET 19.12-->
<p:presentation xmlns:r="http://schemas.openxmlformats.org/officeDocument/2006/relationships" xmlns:a="http://schemas.openxmlformats.org/drawingml/2006/main" xmlns:p="http://schemas.openxmlformats.org/presentationml/2006/main" showSpecialPlsOnTitleSld="0" saveSubsetFonts="1" autoCompressPictures="0">
  <p:sldMasterIdLst>
    <p:sldMasterId id="2147483666" r:id="rId5"/>
  </p:sldMasterIdLst>
  <p:notesMasterIdLst>
    <p:notesMasterId r:id="rId6"/>
  </p:notesMasterIdLst>
  <p:handoutMasterIdLst>
    <p:handoutMasterId r:id="rId7"/>
  </p:handoutMasterIdLst>
  <p:sldIdLst>
    <p:sldId id="256" r:id="rId8"/>
    <p:sldId id="277" r:id="rId9"/>
    <p:sldId id="262" r:id="rId10"/>
    <p:sldId id="291" r:id="rId11"/>
    <p:sldId id="289" r:id="rId12"/>
    <p:sldId id="264" r:id="rId13"/>
    <p:sldId id="275" r:id="rId14"/>
    <p:sldId id="290" r:id="rId15"/>
  </p:sldIdLst>
  <p:sldSz cx="12192000"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r="http://schemas.openxmlformats.org/officeDocument/2006/relationships" xmlns:a="http://schemas.openxmlformats.org/drawingml/2006/main" def="{7E9639D4-E3E2-4D34-9284-5A2195B3D0D7}"/>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94609" autoAdjust="0"/>
  </p:normalViewPr>
  <p:slideViewPr>
    <p:cSldViewPr snapToGrid="0">
      <p:cViewPr varScale="1">
        <p:scale>
          <a:sx n="74" d="100"/>
          <a:sy n="74" d="100"/>
        </p:scale>
        <p:origin x="1008" y="67"/>
      </p:cViewPr>
      <p:guideLst>
        <p:guide orient="horz" pos="3360"/>
        <p:guide pos="3840"/>
      </p:guideLst>
    </p:cSldViewPr>
  </p:slideViewPr>
  <p:notesTextViewPr>
    <p:cViewPr>
      <p:scale>
        <a:sx n="1" d="1"/>
        <a:sy n="1" d="1"/>
      </p:scale>
      <p:origin x="0" y="0"/>
    </p:cViewPr>
  </p:notesTextViewPr>
  <p:notesViewPr>
    <p:cSldViewPr snapToGrid="0">
      <p:cViewPr>
        <p:scale>
          <a:sx n="1" d="100"/>
          <a:sy n="1" d="100"/>
        </p:scale>
        <p:origin x="0" y="0"/>
      </p:cViewPr>
      <p:guideLst/>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customXml" Target="../customXml/item1.xml" /><Relationship Id="rId10" Type="http://schemas.openxmlformats.org/officeDocument/2006/relationships/slide" Target="slides/slide3.xml" /><Relationship Id="rId11" Type="http://schemas.openxmlformats.org/officeDocument/2006/relationships/slide" Target="slides/slide4.xml" /><Relationship Id="rId12" Type="http://schemas.openxmlformats.org/officeDocument/2006/relationships/slide" Target="slides/slide5.xml" /><Relationship Id="rId13" Type="http://schemas.openxmlformats.org/officeDocument/2006/relationships/slide" Target="slides/slide6.xml" /><Relationship Id="rId14" Type="http://schemas.openxmlformats.org/officeDocument/2006/relationships/slide" Target="slides/slide7.xml" /><Relationship Id="rId15" Type="http://schemas.openxmlformats.org/officeDocument/2006/relationships/slide" Target="slides/slide8.xml" /><Relationship Id="rId16" Type="http://schemas.openxmlformats.org/officeDocument/2006/relationships/tags" Target="tags/tag1.xml" /><Relationship Id="rId17" Type="http://schemas.openxmlformats.org/officeDocument/2006/relationships/presProps" Target="presProps.xml" /><Relationship Id="rId18" Type="http://schemas.openxmlformats.org/officeDocument/2006/relationships/viewProps" Target="viewProps.xml" /><Relationship Id="rId19" Type="http://schemas.openxmlformats.org/officeDocument/2006/relationships/theme" Target="theme/theme1.xml" /><Relationship Id="rId2" Type="http://schemas.openxmlformats.org/officeDocument/2006/relationships/customXml" Target="../customXml/item2.xml" /><Relationship Id="rId20" Type="http://schemas.microsoft.com/office/2018/10/relationships/authors" Target="authors.xml" /><Relationship Id="rId21" Type="http://schemas.openxmlformats.org/officeDocument/2006/relationships/tableStyles" Target="tableStyles.xml" /><Relationship Id="rId3" Type="http://schemas.openxmlformats.org/officeDocument/2006/relationships/customXml" Target="../customXml/item3.xml" /><Relationship Id="rId4" Type="http://schemas.openxmlformats.org/officeDocument/2006/relationships/commentAuthors" Target="commentAuthors.xml" /><Relationship Id="rId5" Type="http://schemas.openxmlformats.org/officeDocument/2006/relationships/slideMaster" Target="slideMasters/slideMaster1.xml" /><Relationship Id="rId6" Type="http://schemas.openxmlformats.org/officeDocument/2006/relationships/notesMaster" Target="notesMasters/notesMaster1.xml" /><Relationship Id="rId7" Type="http://schemas.openxmlformats.org/officeDocument/2006/relationships/handoutMaster" Target="handoutMasters/handoutMaster1.xml" /><Relationship Id="rId8" Type="http://schemas.openxmlformats.org/officeDocument/2006/relationships/slide" Target="slides/slide1.xml" /><Relationship Id="rId9" Type="http://schemas.openxmlformats.org/officeDocument/2006/relationships/slide" Target="slides/slide2.xml" /></Relationships>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p:bg>
      <p:bgRef idx="1001">
        <a:schemeClr val="bg1"/>
      </p:bgRef>
    </p:bg>
    <p:spTree>
      <p:nvGrpSpPr>
        <p:cNvPr id="1" name=""/>
        <p:cNvGrpSpPr/>
        <p:nvPr/>
      </p:nvGrpSpPr>
      <p:grpSpPr>
        <a:xfrm>
          <a:off x="0" y="0"/>
          <a: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8/14/2024</a:t>
            </a:fld>
            <a:endParaRPr lang="en-US"/>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8/14/2024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image" Target="../media/image2.svg" /><Relationship Id="rId3"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image" Target="../media/image4.svg" /><Relationship Id="rId3"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image" Target="../media/image5.png" /><Relationship Id="rId2" Type="http://schemas.openxmlformats.org/officeDocument/2006/relationships/image" Target="../media/image6.svg" /><Relationship Id="rId3" Type="http://schemas.openxmlformats.org/officeDocument/2006/relationships/image" Target="../media/image7.png" /><Relationship Id="rId4" Type="http://schemas.openxmlformats.org/officeDocument/2006/relationships/image" Target="../media/image8.svg" /><Relationship Id="rId5"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image" Target="../media/image9.png" /><Relationship Id="rId2" Type="http://schemas.openxmlformats.org/officeDocument/2006/relationships/image" Target="../media/image10.svg" /><Relationship Id="rId3"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title" preserve="1">
  <p:cSld name="Title Slide">
    <p:bg>
      <p:bgPr>
        <a:solidFill>
          <a:schemeClr val="accent2"/>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a:blip r:embed="rId1">
            <a:extLst>
              <a:ext uri="{96DAC541-7B7A-43D3-8B79-37D633B846F1}">
                <asvg:svgBlip xmlns:asvg="http://schemas.microsoft.com/office/drawing/2016/SVG/main" r:embed="rId2"/>
              </a:ext>
            </a:extLst>
          </a:blip>
          <a:srcRect l="9358" t="23650" b="-1"/>
          <a:stretch>
            <a:fillRect/>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obj" preserve="1">
  <p:cSld name="Agenda">
    <p:bg>
      <p:bgPr>
        <a:solidFill>
          <a:schemeClr val="bg1"/>
        </a:solidFill>
        <a:effectLst/>
      </p:bgPr>
    </p:bg>
    <p:spTree>
      <p:nvGrpSpPr>
        <p:cNvPr id="1" name=""/>
        <p:cNvGrpSpPr/>
        <p:nvPr/>
      </p:nvGrpSpPr>
      <p:grpSpPr>
        <a:xfrm>
          <a:off x="0" y="0"/>
          <a: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a:blip r:embed="rId1">
            <a:extLst>
              <a:ext uri="{96DAC541-7B7A-43D3-8B79-37D633B846F1}">
                <asvg:svgBlip xmlns:asvg="http://schemas.microsoft.com/office/drawing/2016/SVG/main" r:embed="rId2"/>
              </a:ext>
            </a:extLst>
          </a:blip>
          <a:srcRect t="18301" r="28341" b="23071"/>
          <a:stretch>
            <a:fillRect/>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631270364"/>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1">
            <a:extLst>
              <a:ext uri="{96DAC541-7B7A-43D3-8B79-37D633B846F1}">
                <asvg:svgBlip xmlns:asvg="http://schemas.microsoft.com/office/drawing/2016/SVG/main" r:embed="rId2"/>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t>‹#›</a:t>
            </a:fld>
            <a:endParaRPr lang="en-US"/>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a:blip r:embed="rId1">
            <a:extLst>
              <a:ext uri="{96DAC541-7B7A-43D3-8B79-37D633B846F1}">
                <asvg:svgBlip xmlns:asvg="http://schemas.microsoft.com/office/drawing/2016/SVG/main" r:embed="rId2"/>
              </a:ext>
            </a:extLst>
          </a:blip>
          <a:srcRect l="39434" t="20278" b="22673"/>
          <a:stretch>
            <a:fillRect/>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29327841"/>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secHead" preserve="1">
  <p:cSld name="Summary">
    <p:spTree>
      <p:nvGrpSpPr>
        <p:cNvPr id="1" name=""/>
        <p:cNvGrpSpPr/>
        <p:nvPr/>
      </p:nvGrpSpPr>
      <p:grpSpPr>
        <a:xfrm>
          <a:off x="0" y="0"/>
          <a: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616316768"/>
      </p:ext>
    </p:extLst>
  </p:cSld>
  <p:clrMapOvr>
    <a:masterClrMapping/>
  </p:clrMapOvr>
  <p:transition/>
  <p:timing/>
  <p:extLst>
    <p:ext uri="{DCECCB84-F9BA-43D5-87BE-67443E8EF086}">
      <p15:sldGuideLst xmlns:p15="http://schemas.microsoft.com/office/powerpoint/2012/main">
        <p15:guide id="1" pos="3000">
          <p15:clr>
            <a:srgbClr val="FBAE40"/>
          </p15:clr>
        </p15:guide>
      </p15:sldGuideLst>
    </p:ext>
  </p:extLst>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88" r:id="rId3"/>
    <p:sldLayoutId id="2147483694" r:id="rId4"/>
    <p:sldLayoutId id="2147483697" r:id="rId5"/>
    <p:sldLayoutId id="2147483677" r:id="rId6"/>
  </p:sldLayoutIdLst>
  <p:transition/>
  <p:timing/>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11.jpeg" /><Relationship Id="rId3" Type="http://schemas.openxmlformats.org/officeDocument/2006/relationships/image" Target="../media/image12.jpe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4.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5.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6.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989215" y="510769"/>
            <a:ext cx="10853651" cy="1122202"/>
          </a:xfrm>
        </p:spPr>
        <p:txBody>
          <a:bodyPr/>
          <a:lstStyle/>
          <a:p>
            <a:r>
              <a:rPr lang="en-US" err="1"/>
              <a:t>Rcc institute of information technology</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4204198" y="3646246"/>
            <a:ext cx="3783604" cy="1974543"/>
          </a:xfrm>
        </p:spPr>
        <p:txBody>
          <a:bodyPr>
            <a:normAutofit/>
          </a:bodyPr>
          <a:lstStyle/>
          <a:p>
            <a:r>
              <a:rPr lang="en-US" sz="1600"/>
              <a:t>Name: Tiasha Hait</a:t>
            </a:r>
            <a:endParaRPr lang="en-US" sz="1600"/>
          </a:p>
          <a:p>
            <a:r>
              <a:rPr lang="en-US" sz="1600"/>
              <a:t>University Roll No.: 11771023063</a:t>
            </a:r>
          </a:p>
          <a:p>
            <a:r>
              <a:rPr lang="en-US" sz="1600"/>
              <a:t>College Roll No.:MCA2023007</a:t>
            </a:r>
          </a:p>
          <a:p>
            <a:r>
              <a:rPr lang="en-US" sz="1600"/>
              <a:t>Year: 2</a:t>
            </a:r>
            <a:r>
              <a:rPr lang="en-US" sz="1600" baseline="30000"/>
              <a:t>nd</a:t>
            </a:r>
            <a:endParaRPr lang="en-US" sz="1600"/>
          </a:p>
          <a:p>
            <a:r>
              <a:rPr lang="en-US" sz="1600"/>
              <a:t>Semester: 3</a:t>
            </a:r>
            <a:r>
              <a:rPr lang="en-US" sz="1600" baseline="30000"/>
              <a:t>rd</a:t>
            </a:r>
            <a:r>
              <a:rPr lang="en-US" sz="1600"/>
              <a:t> </a:t>
            </a:r>
            <a:endParaRPr lang="en-IN" sz="1600"/>
          </a:p>
          <a:p>
            <a:endParaRPr lang="en-US"/>
          </a:p>
        </p:txBody>
      </p:sp>
      <p:sp>
        <p:nvSpPr>
          <p:cNvPr id="4" name="TextBox 3">
            <a:extLst>
              <a:ext uri="{FF2B5EF4-FFF2-40B4-BE49-F238E27FC236}">
                <a16:creationId xmlns:a16="http://schemas.microsoft.com/office/drawing/2014/main" id="{BAD64490-E9EF-F2EC-06CB-73317CA7EDC3}"/>
              </a:ext>
            </a:extLst>
          </p:cNvPr>
          <p:cNvSpPr txBox="1"/>
          <p:nvPr/>
        </p:nvSpPr>
        <p:spPr>
          <a:xfrm>
            <a:off x="3719945" y="2140527"/>
            <a:ext cx="4912242" cy="923330"/>
          </a:xfrm>
          <a:prstGeom prst="rect">
            <a:avLst/>
          </a:prstGeom>
          <a:noFill/>
        </p:spPr>
        <p:txBody>
          <a:bodyPr wrap="none" rtlCol="0">
            <a:spAutoFit/>
          </a:bodyPr>
          <a:lstStyle/>
          <a:p>
            <a:r>
              <a:rPr lang="en-US" sz="1800" b="1"/>
              <a:t>Paper Name: </a:t>
            </a:r>
            <a:r>
              <a:rPr lang="en-US" sz="1800"/>
              <a:t>Software Engineering using UML</a:t>
            </a:r>
          </a:p>
          <a:p>
            <a:r>
              <a:rPr lang="en-US" sz="1800" b="1"/>
              <a:t>Paper Code: </a:t>
            </a:r>
            <a:r>
              <a:rPr lang="en-US" sz="1800"/>
              <a:t>MCAN-301</a:t>
            </a:r>
            <a:endParaRPr lang="en-IN" sz="1800"/>
          </a:p>
          <a:p>
            <a:endParaRPr lang="en-IN"/>
          </a:p>
        </p:txBody>
      </p:sp>
      <p:sp>
        <p:nvSpPr>
          <p:cNvPr id="5" name="TextBox 4">
            <a:extLst>
              <a:ext uri="{FF2B5EF4-FFF2-40B4-BE49-F238E27FC236}">
                <a16:creationId xmlns:a16="http://schemas.microsoft.com/office/drawing/2014/main" id="{312A16CC-9D32-9350-533E-ED4DEEE23A0C}"/>
              </a:ext>
            </a:extLst>
          </p:cNvPr>
          <p:cNvSpPr txBox="1"/>
          <p:nvPr/>
        </p:nvSpPr>
        <p:spPr>
          <a:xfrm>
            <a:off x="4433455" y="3063857"/>
            <a:ext cx="3325090" cy="646331"/>
          </a:xfrm>
          <a:prstGeom prst="rect">
            <a:avLst/>
          </a:prstGeom>
          <a:noFill/>
        </p:spPr>
        <p:txBody>
          <a:bodyPr wrap="square" rtlCol="0">
            <a:spAutoFit/>
          </a:bodyPr>
          <a:lstStyle/>
          <a:p>
            <a:r>
              <a:rPr lang="en-US" sz="1800" b="1"/>
              <a:t>Topic: Waterfall Model</a:t>
            </a:r>
            <a:endParaRPr lang="en-IN" sz="1800" b="1"/>
          </a:p>
          <a:p>
            <a:endParaRPr lang="en-IN"/>
          </a:p>
        </p:txBody>
      </p:sp>
    </p:spTree>
    <p:extLst>
      <p:ext uri="{BB962C8B-B14F-4D97-AF65-F5344CB8AC3E}">
        <p14:creationId xmlns:p14="http://schemas.microsoft.com/office/powerpoint/2010/main" val="1642425379"/>
      </p:ext>
    </p:extLst>
  </p:cSld>
  <p:clrMapOvr>
    <a:masterClrMapping/>
  </p:clrMapOvr>
  <p:transition/>
  <p:timing/>
</p:sld>
</file>

<file path=ppt/slides/slide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298545" y="136525"/>
            <a:ext cx="8475519" cy="1325563"/>
          </a:xfrm>
        </p:spPr>
        <p:txBody>
          <a:bodyPr>
            <a:normAutofit/>
          </a:bodyPr>
          <a:lstStyle/>
          <a:p>
            <a:r>
              <a:rPr lang="en-US"/>
              <a:t>Introduction to the Waterfall Model</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298545" y="2311184"/>
            <a:ext cx="9348356" cy="3538970"/>
          </a:xfrm>
        </p:spPr>
        <p:txBody>
          <a:bodyPr>
            <a:normAutofit/>
          </a:bodyPr>
          <a:lstStyle/>
          <a:p>
            <a:pPr algn="just"/>
            <a:r>
              <a:rPr lang="en-US" sz="1800"/>
              <a:t>The Waterfall Model divides the software development process into discrete phases and is a classic, linear approach. No phase may start earlier than the previous, and there may be no repetitions or overlaps of phases. This model is perfect for projects with clearly specified criteria since it is simple to use and manage. Its rigidity, however, may be a disadvantage in more complicated or developing projects, where it may be more difficult and expensive to handle modifications or problems that are found later in the process. The Waterfall Model is still a key idea in the history of software engineering, despite its flaws.</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t>2</a:t>
            </a:fld>
            <a:endParaRPr lang="en-US"/>
          </a:p>
        </p:txBody>
      </p:sp>
    </p:spTree>
    <p:extLst>
      <p:ext uri="{BB962C8B-B14F-4D97-AF65-F5344CB8AC3E}">
        <p14:creationId xmlns:p14="http://schemas.microsoft.com/office/powerpoint/2010/main" val="2243494996"/>
      </p:ext>
    </p:extLst>
  </p:cSld>
  <p:clrMapOvr>
    <a:masterClrMapping/>
  </p:clrMapOvr>
  <p:transition/>
  <p:timing/>
</p:sld>
</file>

<file path=ppt/slides/slide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02033" y="102565"/>
            <a:ext cx="8421688" cy="1325563"/>
          </a:xfrm>
        </p:spPr>
        <p:txBody>
          <a:bodyPr/>
          <a:lstStyle/>
          <a:p>
            <a:r>
              <a:rPr lang="en-US"/>
              <a:t>Phases of the Waterfall Model</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018072" y="1535174"/>
            <a:ext cx="10536618" cy="3787652"/>
          </a:xfrm>
        </p:spPr>
        <p:txBody>
          <a:bodyPr>
            <a:noAutofit/>
          </a:bodyPr>
          <a:lstStyle/>
          <a:p>
            <a:pPr algn="just"/>
            <a:r>
              <a:rPr lang="en-US" sz="1800"/>
              <a:t>1. Feasibility Study:- Assess the project's operational fit, cost, and technological viability. A report makes a determination about the project's viability.</a:t>
            </a:r>
          </a:p>
          <a:p>
            <a:pPr algn="just"/>
            <a:r>
              <a:rPr lang="en-US" sz="1800"/>
              <a:t>2. Requirements Analysis:- Through stakeholder contact, gather and record all system needs. A requirements specification document is the product.</a:t>
            </a:r>
          </a:p>
          <a:p>
            <a:pPr algn="just"/>
            <a:r>
              <a:rPr lang="en-US" sz="1800"/>
              <a:t>3. System Design:- Based on requirements, create a comprehensive system architecture and component designs. There is a Design Specification Document at the end of this phase.</a:t>
            </a:r>
          </a:p>
          <a:p>
            <a:pPr algn="just"/>
            <a:r>
              <a:rPr lang="en-US" sz="1800"/>
              <a:t>4. Coding:- Code the system in accordance with the design documents to develop it. At the end of the phase, the codebase is complete and ready for testing.</a:t>
            </a:r>
          </a:p>
          <a:p>
            <a:pPr algn="just"/>
            <a:r>
              <a:rPr lang="en-US" sz="1800"/>
              <a:t>5. Testing:- To make sure the system satisfies all criteria and is error-free, do testing at several levels (unit, integration, system, and acceptance).</a:t>
            </a:r>
          </a:p>
          <a:p>
            <a:pPr algn="just"/>
            <a:r>
              <a:rPr lang="en-US" sz="1800"/>
              <a:t>6. Deployment:- Introduce the system to the end-users' production environment. This entails creating deployment strategies and teaching users.</a:t>
            </a:r>
          </a:p>
          <a:p>
            <a:pPr algn="just"/>
            <a:r>
              <a:rPr lang="en-US" sz="1800"/>
              <a:t>7. Maintenance:- Offer continuing assistance and upkeep to address problems and upgrade the system. This stage guarantees the system's continued relevance and functionality.</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t>3</a:t>
            </a:fld>
            <a:endParaRPr lang="en-US"/>
          </a:p>
        </p:txBody>
      </p:sp>
    </p:spTree>
    <p:extLst>
      <p:ext uri="{BB962C8B-B14F-4D97-AF65-F5344CB8AC3E}">
        <p14:creationId xmlns:p14="http://schemas.microsoft.com/office/powerpoint/2010/main" val="1593920805"/>
      </p:ext>
    </p:extLst>
  </p:cSld>
  <p:clrMapOvr>
    <a:masterClrMapping/>
  </p:clrMapOvr>
  <p:transition/>
  <p:timing/>
</p:sld>
</file>

<file path=ppt/slides/slide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3" name="Slide Number Placeholder 12">
            <a:extLst>
              <a:ext uri="{FF2B5EF4-FFF2-40B4-BE49-F238E27FC236}">
                <a16:creationId xmlns:a16="http://schemas.microsoft.com/office/drawing/2014/main" id="{6A89C55D-0C97-1D7D-FE70-55A572309A5A}"/>
              </a:ext>
            </a:extLst>
          </p:cNvPr>
          <p:cNvSpPr>
            <a:spLocks noGrp="1"/>
          </p:cNvSpPr>
          <p:nvPr>
            <p:ph type="sldNum" sz="quarter" idx="22"/>
          </p:nvPr>
        </p:nvSpPr>
        <p:spPr/>
        <p:txBody>
          <a:bodyPr/>
          <a:lstStyle/>
          <a:p>
            <a:fld id="{B5CEABB6-07DC-46E8-9B57-56EC44A396E5}" type="slidenum">
              <a:rPr lang="en-US" smtClean="0"/>
              <a:t>4</a:t>
            </a:fld>
            <a:endParaRPr lang="en-US"/>
          </a:p>
        </p:txBody>
      </p:sp>
      <p:sp>
        <p:nvSpPr>
          <p:cNvPr id="16" name="TextBox 15">
            <a:extLst>
              <a:ext uri="{FF2B5EF4-FFF2-40B4-BE49-F238E27FC236}">
                <a16:creationId xmlns:a16="http://schemas.microsoft.com/office/drawing/2014/main" id="{9F1BB8AE-E986-3731-7B25-3CAB4447F11F}"/>
              </a:ext>
            </a:extLst>
          </p:cNvPr>
          <p:cNvSpPr txBox="1"/>
          <p:nvPr/>
        </p:nvSpPr>
        <p:spPr>
          <a:xfrm>
            <a:off x="4094019" y="654627"/>
            <a:ext cx="4790209" cy="523220"/>
          </a:xfrm>
          <a:prstGeom prst="rect">
            <a:avLst/>
          </a:prstGeom>
          <a:noFill/>
        </p:spPr>
        <p:txBody>
          <a:bodyPr wrap="square" rtlCol="0">
            <a:spAutoFit/>
          </a:bodyPr>
          <a:lstStyle/>
          <a:p>
            <a:r>
              <a:rPr lang="en-US" sz="2800">
                <a:latin typeface="+mj-lt"/>
              </a:rPr>
              <a:t>TYPES OF WATERFALL MODEL</a:t>
            </a:r>
            <a:endParaRPr lang="en-IN" sz="2800">
              <a:latin typeface="+mj-lt"/>
            </a:endParaRPr>
          </a:p>
        </p:txBody>
      </p:sp>
      <p:pic>
        <p:nvPicPr>
          <p:cNvPr id="22" name="Picture 21">
            <a:extLst>
              <a:ext uri="{FF2B5EF4-FFF2-40B4-BE49-F238E27FC236}">
                <a16:creationId xmlns:a16="http://schemas.microsoft.com/office/drawing/2014/main" id="{6C503216-5365-4F77-02DF-376C88B07226}"/>
              </a:ext>
            </a:extLst>
          </p:cNvPr>
          <p:cNvPicPr>
            <a:picLocks noChangeAspect="1"/>
          </p:cNvPicPr>
          <p:nvPr/>
        </p:nvPicPr>
        <p:blipFill>
          <a:blip r:embed="rId2"/>
          <a:stretch>
            <a:fillRect/>
          </a:stretch>
        </p:blipFill>
        <p:spPr>
          <a:xfrm>
            <a:off x="606515" y="1891146"/>
            <a:ext cx="5319767" cy="4052454"/>
          </a:xfrm>
          <a:prstGeom prst="rect">
            <a:avLst/>
          </a:prstGeom>
        </p:spPr>
      </p:pic>
      <p:pic>
        <p:nvPicPr>
          <p:cNvPr id="24" name="Picture 23">
            <a:extLst>
              <a:ext uri="{FF2B5EF4-FFF2-40B4-BE49-F238E27FC236}">
                <a16:creationId xmlns:a16="http://schemas.microsoft.com/office/drawing/2014/main" id="{C6355098-F5A1-2002-9C91-965EDD52C19E}"/>
              </a:ext>
            </a:extLst>
          </p:cNvPr>
          <p:cNvPicPr>
            <a:picLocks noChangeAspect="1"/>
          </p:cNvPicPr>
          <p:nvPr/>
        </p:nvPicPr>
        <p:blipFill>
          <a:blip r:embed="rId3"/>
          <a:stretch>
            <a:fillRect/>
          </a:stretch>
        </p:blipFill>
        <p:spPr>
          <a:xfrm>
            <a:off x="6265720" y="1891145"/>
            <a:ext cx="4956462" cy="4052454"/>
          </a:xfrm>
          <a:prstGeom prst="rect">
            <a:avLst/>
          </a:prstGeom>
        </p:spPr>
      </p:pic>
      <p:sp>
        <p:nvSpPr>
          <p:cNvPr id="25" name="TextBox 24">
            <a:extLst>
              <a:ext uri="{FF2B5EF4-FFF2-40B4-BE49-F238E27FC236}">
                <a16:creationId xmlns:a16="http://schemas.microsoft.com/office/drawing/2014/main" id="{81EBAEEA-EE87-8B55-AB80-956CEFD025A6}"/>
              </a:ext>
            </a:extLst>
          </p:cNvPr>
          <p:cNvSpPr txBox="1"/>
          <p:nvPr/>
        </p:nvSpPr>
        <p:spPr>
          <a:xfrm>
            <a:off x="1922318" y="6169580"/>
            <a:ext cx="2965107" cy="369332"/>
          </a:xfrm>
          <a:prstGeom prst="rect">
            <a:avLst/>
          </a:prstGeom>
          <a:noFill/>
        </p:spPr>
        <p:txBody>
          <a:bodyPr wrap="none" rtlCol="0">
            <a:spAutoFit/>
          </a:bodyPr>
          <a:lstStyle/>
          <a:p>
            <a:r>
              <a:rPr lang="en-US"/>
              <a:t>1. Classical Waterfall Model</a:t>
            </a:r>
            <a:endParaRPr lang="en-IN"/>
          </a:p>
        </p:txBody>
      </p:sp>
      <p:sp>
        <p:nvSpPr>
          <p:cNvPr id="26" name="TextBox 25">
            <a:extLst>
              <a:ext uri="{FF2B5EF4-FFF2-40B4-BE49-F238E27FC236}">
                <a16:creationId xmlns:a16="http://schemas.microsoft.com/office/drawing/2014/main" id="{A5F5DB60-4072-59AD-1FB3-F8B0486208DB}"/>
              </a:ext>
            </a:extLst>
          </p:cNvPr>
          <p:cNvSpPr txBox="1"/>
          <p:nvPr/>
        </p:nvSpPr>
        <p:spPr>
          <a:xfrm>
            <a:off x="7128046" y="6169580"/>
            <a:ext cx="2920030" cy="369332"/>
          </a:xfrm>
          <a:prstGeom prst="rect">
            <a:avLst/>
          </a:prstGeom>
          <a:noFill/>
        </p:spPr>
        <p:txBody>
          <a:bodyPr wrap="none" rtlCol="0">
            <a:spAutoFit/>
          </a:bodyPr>
          <a:lstStyle/>
          <a:p>
            <a:r>
              <a:rPr lang="en-US"/>
              <a:t>2. Iterative Waterfall Model</a:t>
            </a:r>
            <a:endParaRPr lang="en-IN"/>
          </a:p>
        </p:txBody>
      </p:sp>
    </p:spTree>
    <p:extLst>
      <p:ext uri="{BB962C8B-B14F-4D97-AF65-F5344CB8AC3E}">
        <p14:creationId xmlns:p14="http://schemas.microsoft.com/office/powerpoint/2010/main" val="2286402973"/>
      </p:ext>
    </p:extLst>
  </p:cSld>
  <p:clrMapOvr>
    <a:masterClrMapping/>
  </p:clrMapOvr>
  <p:transition/>
  <p:timing/>
</p:sld>
</file>

<file path=ppt/slides/slide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854132" y="394895"/>
            <a:ext cx="8757458" cy="1325563"/>
          </a:xfrm>
        </p:spPr>
        <p:txBody>
          <a:bodyPr/>
          <a:lstStyle/>
          <a:p>
            <a:r>
              <a:rPr lang="en-US"/>
              <a:t>Advantages of the Waterfall Model</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854131" y="2341113"/>
            <a:ext cx="10794077" cy="3696005"/>
          </a:xfrm>
        </p:spPr>
        <p:txBody>
          <a:bodyPr>
            <a:noAutofit/>
          </a:bodyPr>
          <a:lstStyle/>
          <a:p>
            <a:pPr algn="just"/>
            <a:r>
              <a:rPr lang="en-US" sz="1800"/>
              <a:t>1. Simple and Easy to Understand: The Classical Waterfall Model is really straightforward.</a:t>
            </a:r>
          </a:p>
          <a:p>
            <a:pPr algn="just"/>
            <a:r>
              <a:rPr lang="en-US" sz="1800"/>
              <a:t>2. Individual Processing: In the Classical Waterfall paradigm, each phase is handled independently.</a:t>
            </a:r>
          </a:p>
          <a:p>
            <a:pPr algn="just"/>
            <a:r>
              <a:rPr lang="en-US" sz="1800"/>
              <a:t>3. Properly Defined: Every step in the traditional waterfall paradigm has a precise definition.</a:t>
            </a:r>
          </a:p>
          <a:p>
            <a:pPr algn="just"/>
            <a:r>
              <a:rPr lang="en-US" sz="1800"/>
              <a:t>4. Well-defined Milestones: The milestones in the traditional Waterfall approach are extremely well-defined and understood.</a:t>
            </a:r>
          </a:p>
          <a:p>
            <a:pPr algn="just"/>
            <a:r>
              <a:rPr lang="en-US" sz="1800"/>
              <a:t>5. Properly Recorded: The procedures, activities, and outcomes are meticulously recorded.</a:t>
            </a:r>
          </a:p>
          <a:p>
            <a:pPr algn="just"/>
            <a:r>
              <a:rPr lang="en-US" sz="1800"/>
              <a:t>6. Reinforces Good Habits: The define-before-design and design-before-code principles are promoted by the classical waterfall model.</a:t>
            </a:r>
          </a:p>
          <a:p>
            <a:pPr algn="just"/>
            <a:r>
              <a:rPr lang="en-US" sz="1800"/>
              <a:t>7. Working: Smaller projects and projects with clearly defined requirements are a good fit for the classical waterfall model.</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t>5</a:t>
            </a:fld>
            <a:endParaRPr lang="en-US"/>
          </a:p>
        </p:txBody>
      </p:sp>
    </p:spTree>
    <p:extLst>
      <p:ext uri="{BB962C8B-B14F-4D97-AF65-F5344CB8AC3E}">
        <p14:creationId xmlns:p14="http://schemas.microsoft.com/office/powerpoint/2010/main" val="1844941827"/>
      </p:ext>
    </p:extLst>
  </p:cSld>
  <p:clrMapOvr>
    <a:masterClrMapping/>
  </p:clrMapOvr>
  <p:transition/>
  <p:timing/>
</p:sld>
</file>

<file path=ppt/slides/slide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749010" y="445512"/>
            <a:ext cx="9610725" cy="1204912"/>
          </a:xfrm>
        </p:spPr>
        <p:txBody>
          <a:bodyPr/>
          <a:lstStyle/>
          <a:p>
            <a:r>
              <a:rPr lang="en-US"/>
              <a:t>Disadvantages of the Waterfall Model</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749010" y="2289173"/>
            <a:ext cx="10504345" cy="4331133"/>
          </a:xfrm>
        </p:spPr>
        <p:txBody>
          <a:bodyPr vert="horz" lIns="91440" tIns="45720" rIns="91440" bIns="45720" rtlCol="0" anchor="t">
            <a:normAutofit/>
          </a:bodyPr>
          <a:lstStyle/>
          <a:p>
            <a:pPr algn="just"/>
            <a:r>
              <a:rPr lang="en-US" sz="1800"/>
              <a:t>1. Inflexibility: Once the procedure has started, it is difficult to adapt.</a:t>
            </a:r>
          </a:p>
          <a:p>
            <a:pPr algn="just"/>
            <a:r>
              <a:rPr lang="en-US" sz="1800"/>
              <a:t>2. Late Testing: Costlier fixes are required when errors are discovered later in the development process.</a:t>
            </a:r>
          </a:p>
          <a:p>
            <a:pPr algn="just"/>
            <a:r>
              <a:rPr lang="en-US" sz="1800"/>
              <a:t>3. Rigid Structure: For projects whose needs may change, the model is too fixed.</a:t>
            </a:r>
          </a:p>
          <a:p>
            <a:pPr algn="just"/>
            <a:r>
              <a:rPr lang="en-US" sz="1800"/>
              <a:t>4. Lack of Customer Involvement: During the development stages, little input from customers is taken into account.</a:t>
            </a:r>
          </a:p>
          <a:p>
            <a:pPr algn="just"/>
            <a:r>
              <a:rPr lang="en-US" sz="1800"/>
              <a:t>5. No Working Software Until Late: The program will not be available until the very end.</a:t>
            </a:r>
            <a:endParaRPr lang="en-US" sz="1800" noProof="1"/>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t>6</a:t>
            </a:fld>
            <a:endParaRPr lang="en-US"/>
          </a:p>
        </p:txBody>
      </p:sp>
    </p:spTree>
    <p:extLst>
      <p:ext uri="{BB962C8B-B14F-4D97-AF65-F5344CB8AC3E}">
        <p14:creationId xmlns:p14="http://schemas.microsoft.com/office/powerpoint/2010/main" val="1346372204"/>
      </p:ext>
    </p:extLst>
  </p:cSld>
  <p:clrMapOvr>
    <a:masterClrMapping/>
  </p:clrMapOvr>
  <p:transition/>
  <p:timing/>
</p:sld>
</file>

<file path=ppt/slides/slide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4792374" y="757239"/>
            <a:ext cx="2607252" cy="1204912"/>
          </a:xfrm>
        </p:spPr>
        <p:txBody>
          <a:bodyPr/>
          <a:lstStyle/>
          <a:p>
            <a:r>
              <a:rPr lang="en-US"/>
              <a:t>Conclusion </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2200202" y="2425245"/>
            <a:ext cx="7791595" cy="2177927"/>
          </a:xfrm>
        </p:spPr>
        <p:txBody>
          <a:bodyPr vert="horz" lIns="91440" tIns="45720" rIns="91440" bIns="45720" rtlCol="0" anchor="b">
            <a:noAutofit/>
          </a:bodyPr>
          <a:lstStyle/>
          <a:p>
            <a:pPr algn="just"/>
            <a:r>
              <a:rPr lang="en-US" sz="1600"/>
              <a:t>In conclusion, the Waterfall Model is a fundamental method in software engineering that provides an easy-to-manage and well documented development process. However, it is less appropriate for complicated projects whose needs may change over time due to its linear character and lack of flexibility. Although the Waterfall Model has drawbacks, it offers important insights into how software development techniques have changed over time.</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t>7</a:t>
            </a:fld>
            <a:endParaRPr lang="en-US"/>
          </a:p>
        </p:txBody>
      </p:sp>
    </p:spTree>
    <p:extLst>
      <p:ext uri="{BB962C8B-B14F-4D97-AF65-F5344CB8AC3E}">
        <p14:creationId xmlns:p14="http://schemas.microsoft.com/office/powerpoint/2010/main" val="920173932"/>
      </p:ext>
    </p:extLst>
  </p:cSld>
  <p:clrMapOvr>
    <a:masterClrMapping/>
  </p:clrMapOvr>
  <p:transition/>
  <p:timing/>
</p:sld>
</file>

<file path=ppt/slides/slide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377C648D-7B48-E3F3-D5DB-E408210C3969}"/>
              </a:ext>
            </a:extLst>
          </p:cNvPr>
          <p:cNvSpPr>
            <a:spLocks noGrp="1"/>
          </p:cNvSpPr>
          <p:nvPr>
            <p:ph type="title"/>
          </p:nvPr>
        </p:nvSpPr>
        <p:spPr>
          <a:xfrm>
            <a:off x="4666094" y="1618456"/>
            <a:ext cx="5111750" cy="1204912"/>
          </a:xfrm>
        </p:spPr>
        <p:txBody>
          <a:bodyPr/>
          <a:lstStyle/>
          <a:p>
            <a:r>
              <a:rPr lang="en-US"/>
              <a:t>References</a:t>
            </a:r>
            <a:endParaRPr lang="en-IN"/>
          </a:p>
        </p:txBody>
      </p:sp>
      <p:sp>
        <p:nvSpPr>
          <p:cNvPr id="3" name="Text Placeholder 2">
            <a:extLst>
              <a:ext uri="{FF2B5EF4-FFF2-40B4-BE49-F238E27FC236}">
                <a16:creationId xmlns:a16="http://schemas.microsoft.com/office/drawing/2014/main" id="{E33FA0D8-6FD9-BCC2-8B69-9CF8EAF21367}"/>
              </a:ext>
            </a:extLst>
          </p:cNvPr>
          <p:cNvSpPr>
            <a:spLocks noGrp="1"/>
          </p:cNvSpPr>
          <p:nvPr>
            <p:ph type="body" idx="1"/>
          </p:nvPr>
        </p:nvSpPr>
        <p:spPr>
          <a:xfrm>
            <a:off x="3783155" y="2509045"/>
            <a:ext cx="5994689" cy="1525588"/>
          </a:xfrm>
        </p:spPr>
        <p:txBody>
          <a:bodyPr/>
          <a:lstStyle/>
          <a:p>
            <a:pPr marL="285750" indent="-285750">
              <a:buFont typeface="Arial" panose="020b0604020202020204" pitchFamily="34" charset="0"/>
              <a:buChar char="•"/>
            </a:pPr>
            <a:r>
              <a:rPr lang="en-US"/>
              <a:t>“Applying UML and Patterns”- Craig Larman Motilal</a:t>
            </a:r>
          </a:p>
          <a:p>
            <a:pPr marL="285750" indent="-285750">
              <a:buFont typeface="Arial" panose="020b0604020202020204" pitchFamily="34" charset="0"/>
              <a:buChar char="•"/>
            </a:pPr>
            <a:r>
              <a:rPr lang="en-IN"/>
              <a:t>https://www.tutorialspoint.com/sdlc/sdlc_waterfall_model.htm</a:t>
            </a:r>
          </a:p>
        </p:txBody>
      </p:sp>
      <p:sp>
        <p:nvSpPr>
          <p:cNvPr id="6" name="Slide Number Placeholder 5">
            <a:extLst>
              <a:ext uri="{FF2B5EF4-FFF2-40B4-BE49-F238E27FC236}">
                <a16:creationId xmlns:a16="http://schemas.microsoft.com/office/drawing/2014/main" id="{74C2A6BD-4F17-E30A-3C6F-74C2FF98AED7}"/>
              </a:ext>
            </a:extLst>
          </p:cNvPr>
          <p:cNvSpPr>
            <a:spLocks noGrp="1"/>
          </p:cNvSpPr>
          <p:nvPr>
            <p:ph type="sldNum" sz="quarter" idx="12"/>
          </p:nvPr>
        </p:nvSpPr>
        <p:spPr/>
        <p:txBody>
          <a:bodyPr/>
          <a:lstStyle/>
          <a:p>
            <a:fld id="{B5CEABB6-07DC-46E8-9B57-56EC44A396E5}" type="slidenum">
              <a:rPr lang="en-US" smtClean="0"/>
              <a:t>8</a:t>
            </a:fld>
            <a:endParaRPr lang="en-US"/>
          </a:p>
        </p:txBody>
      </p:sp>
    </p:spTree>
    <p:extLst>
      <p:ext uri="{BB962C8B-B14F-4D97-AF65-F5344CB8AC3E}">
        <p14:creationId xmlns:p14="http://schemas.microsoft.com/office/powerpoint/2010/main" val="2189749584"/>
      </p:ext>
    </p:extLst>
  </p:cSld>
  <p:clrMapOvr>
    <a:masterClrMapping/>
  </p:clrMapOvr>
  <p:transition/>
  <p:timing/>
</p:sld>
</file>

<file path=ppt/tags/tag1.xml><?xml version="1.0" encoding="utf-8"?>
<p:tagLst xmlns:p="http://schemas.openxmlformats.org/presentationml/2006/main">
  <p:tag name="AS_NET" val="4.0.30319.42000"/>
  <p:tag name="AS_OS" val="Microsoft Windows NT 10.0.14393.0"/>
  <p:tag name="AS_RELEASE_DATE" val="2019.12.14"/>
  <p:tag name="AS_TITLE" val="Aspose.Slides for .NET 4.0 Client Profile"/>
  <p:tag name="AS_VERSION" val="19.12"/>
</p:tagLst>
</file>

<file path=ppt/theme/theme1.xml><?xml version="1.0" encoding="utf-8"?>
<a:theme xmlns:r="http://schemas.openxmlformats.org/officeDocument/2006/relationships"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Arial"/>
        <a:cs typeface="Arial"/>
      </a:majorFont>
      <a:minorFont>
        <a:latin typeface="Tenorite"/>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customXml/_rels/item1.xml.rels>&#65279;<?xml version="1.0" encoding="utf-8" standalone="yes"?><Relationships xmlns="http://schemas.openxmlformats.org/package/2006/relationships"><Relationship Id="rId1" Type="http://schemas.openxmlformats.org/officeDocument/2006/relationships/customXmlProps" Target="itemProps1.xml" /></Relationships>
</file>

<file path=customXml/_rels/item2.xml.rels>&#65279;<?xml version="1.0" encoding="utf-8" standalone="yes"?><Relationships xmlns="http://schemas.openxmlformats.org/package/2006/relationships"><Relationship Id="rId1" Type="http://schemas.openxmlformats.org/officeDocument/2006/relationships/customXmlProps" Target="itemProps2.xml" /></Relationships>
</file>

<file path=customXml/_rels/item3.xml.rels>&#65279;<?xml version="1.0" encoding="utf-8" standalone="yes"?><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3.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vt="http://schemas.openxmlformats.org/officeDocument/2006/docPropsVTypes" xmlns="http://schemas.openxmlformats.org/officeDocument/2006/extended-properties">
  <Template>Minimalist light sales pitch</Template>
  <Company/>
  <PresentationFormat>Widescreen</PresentationFormat>
  <Paragraphs>48</Paragraphs>
  <Slides>8</Slides>
  <Notes>0</Notes>
  <TotalTime>114</TotalTime>
  <HiddenSlides>0</HiddenSlides>
  <MMClips>0</MMClips>
  <ScaleCrop>0</ScaleCrop>
  <HeadingPairs>
    <vt:vector baseType="variant" size="6">
      <vt:variant>
        <vt:lpstr>Fonts used</vt:lpstr>
      </vt:variant>
      <vt:variant>
        <vt:i4>4</vt:i4>
      </vt:variant>
      <vt:variant>
        <vt:lpstr>Theme</vt:lpstr>
      </vt:variant>
      <vt:variant>
        <vt:i4>1</vt:i4>
      </vt:variant>
      <vt:variant>
        <vt:lpstr>Slide Titles</vt:lpstr>
      </vt:variant>
      <vt:variant>
        <vt:i4>8</vt:i4>
      </vt:variant>
    </vt:vector>
  </HeadingPairs>
  <TitlesOfParts>
    <vt:vector baseType="lpstr" size="13">
      <vt:lpstr>Arial</vt:lpstr>
      <vt:lpstr>Tenorite</vt:lpstr>
      <vt:lpstr>Calibri Light</vt:lpstr>
      <vt:lpstr>Calibri</vt:lpstr>
      <vt:lpstr>Monoline</vt:lpstr>
      <vt:lpstr>Rcc institute of information technology</vt:lpstr>
      <vt:lpstr>Introduction to the Waterfall Model</vt:lpstr>
      <vt:lpstr>Phases of the Waterfall Model</vt:lpstr>
      <vt:lpstr>PowerPoint Presentation</vt:lpstr>
      <vt:lpstr>Advantages of the Waterfall Model</vt:lpstr>
      <vt:lpstr>Disadvantages of the Waterfall Model</vt:lpstr>
      <vt:lpstr>Conclusion </vt:lpstr>
      <vt:lpstr>References</vt:lpstr>
    </vt:vector>
  </TitlesOfParts>
  <LinksUpToDate>0</LinksUpToDate>
  <SharedDoc>0</SharedDoc>
  <HyperlinksChanged>0</HyperlinksChanged>
  <Application>Aspose.Slides for .NET</Application>
  <AppVersion>19.1200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creator>TIASHA HAIT</dc:creator>
  <cp:lastModifiedBy>TIASHA HAIT</cp:lastModifiedBy>
  <cp:revision>1</cp:revision>
  <dcterms:created xsi:type="dcterms:W3CDTF">2024-08-14T13:47:23Z</dcterms:created>
  <dcterms:modified xsi:type="dcterms:W3CDTF">2024-08-14T16:51:18Z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0x01010079F111ED35F8CC479449609E8A0923A6</vt:lpwstr>
  </property>
</Properties>
</file>