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2"/>
    <p:sldId id="262" r:id="rId3"/>
    <p:sldId id="462" r:id="rId4"/>
    <p:sldId id="463" r:id="rId5"/>
    <p:sldId id="424" r:id="rId6"/>
    <p:sldId id="425" r:id="rId7"/>
    <p:sldId id="428" r:id="rId8"/>
    <p:sldId id="429" r:id="rId9"/>
    <p:sldId id="430" r:id="rId10"/>
    <p:sldId id="431" r:id="rId11"/>
    <p:sldId id="432" r:id="rId12"/>
    <p:sldId id="433" r:id="rId13"/>
    <p:sldId id="434" r:id="rId14"/>
    <p:sldId id="435" r:id="rId15"/>
    <p:sldId id="436" r:id="rId16"/>
    <p:sldId id="437" r:id="rId17"/>
    <p:sldId id="438" r:id="rId18"/>
    <p:sldId id="439" r:id="rId19"/>
    <p:sldId id="440" r:id="rId20"/>
    <p:sldId id="441" r:id="rId21"/>
    <p:sldId id="442" r:id="rId22"/>
    <p:sldId id="443" r:id="rId23"/>
    <p:sldId id="444" r:id="rId24"/>
    <p:sldId id="445" r:id="rId25"/>
    <p:sldId id="446" r:id="rId26"/>
    <p:sldId id="447" r:id="rId27"/>
    <p:sldId id="448" r:id="rId28"/>
    <p:sldId id="449" r:id="rId29"/>
    <p:sldId id="450" r:id="rId30"/>
    <p:sldId id="451" r:id="rId31"/>
    <p:sldId id="452" r:id="rId32"/>
    <p:sldId id="453" r:id="rId33"/>
    <p:sldId id="454" r:id="rId34"/>
    <p:sldId id="460" r:id="rId35"/>
    <p:sldId id="461" r:id="rId36"/>
    <p:sldId id="457" r:id="rId37"/>
    <p:sldId id="458" r:id="rId38"/>
    <p:sldId id="459" r:id="rId39"/>
    <p:sldId id="464" r:id="rId40"/>
    <p:sldId id="465" r:id="rId41"/>
    <p:sldId id="466" r:id="rId42"/>
    <p:sldId id="467" r:id="rId43"/>
    <p:sldId id="468" r:id="rId44"/>
    <p:sldId id="469" r:id="rId45"/>
    <p:sldId id="470" r:id="rId46"/>
    <p:sldId id="471" r:id="rId47"/>
    <p:sldId id="472" r:id="rId48"/>
    <p:sldId id="473" r:id="rId49"/>
    <p:sldId id="319" r:id="rId50"/>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数据结构杂题选讲</a:t>
            </a:r>
          </a:p>
        </p:txBody>
      </p:sp>
      <p:sp>
        <p:nvSpPr>
          <p:cNvPr id="3" name="副标题 2"/>
          <p:cNvSpPr>
            <a:spLocks noGrp="1"/>
          </p:cNvSpPr>
          <p:nvPr>
            <p:ph type="subTitle" idx="1"/>
          </p:nvPr>
        </p:nvSpPr>
        <p:spPr/>
        <p:txBody>
          <a:bodyPr/>
          <a:lstStyle/>
          <a:p>
            <a:r>
              <a:rPr lang="zh-CN" altLang="en-US" dirty="0">
                <a:solidFill>
                  <a:schemeClr val="tx1"/>
                </a:solidFill>
              </a:rPr>
              <a:t>清华大学</a:t>
            </a:r>
            <a:r>
              <a:rPr lang="en-US" altLang="zh-CN" dirty="0">
                <a:solidFill>
                  <a:schemeClr val="tx1"/>
                </a:solidFill>
              </a:rPr>
              <a:t>nzhtl1477</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8213" y="2924943"/>
            <a:ext cx="2763272" cy="3933057"/>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noChangeArrowheads="1"/>
          </p:cNvSpPr>
          <p:nvPr>
            <p:ph type="title"/>
          </p:nvPr>
        </p:nvSpPr>
        <p:spPr/>
        <p:txBody>
          <a:bodyPr/>
          <a:lstStyle/>
          <a:p>
            <a:pPr eaLnBrk="1" hangingPunct="1"/>
            <a:r>
              <a:rPr lang="en-US" altLang="zh-CN" dirty="0">
                <a:sym typeface="宋体" panose="02010600030101010101" pitchFamily="2" charset="-122"/>
              </a:rPr>
              <a:t>Luogu4513 </a:t>
            </a:r>
            <a:r>
              <a:rPr lang="zh-CN" altLang="en-US" dirty="0">
                <a:sym typeface="宋体" panose="02010600030101010101" pitchFamily="2" charset="-122"/>
              </a:rPr>
              <a:t>小白逛公园</a:t>
            </a:r>
            <a:endParaRPr lang="zh-CN" altLang="en-US" dirty="0"/>
          </a:p>
        </p:txBody>
      </p:sp>
      <p:sp>
        <p:nvSpPr>
          <p:cNvPr id="73731" name="内容占位符 2"/>
          <p:cNvSpPr>
            <a:spLocks noGrp="1" noChangeArrowheads="1"/>
          </p:cNvSpPr>
          <p:nvPr>
            <p:ph idx="1"/>
          </p:nvPr>
        </p:nvSpPr>
        <p:spPr/>
        <p:txBody>
          <a:bodyPr/>
          <a:lstStyle/>
          <a:p>
            <a:pPr eaLnBrk="1" hangingPunct="1"/>
            <a:r>
              <a:rPr lang="zh-CN" altLang="en-US" dirty="0"/>
              <a:t>序列，单点修改，询问区间最大子段和</a:t>
            </a:r>
            <a:endParaRPr lang="en-US" altLang="zh-CN" dirty="0"/>
          </a:p>
          <a:p>
            <a:pPr eaLnBrk="1" hangingPunct="1"/>
            <a:r>
              <a:rPr lang="zh-CN" altLang="en-US" dirty="0"/>
              <a:t>最大子段和指的是找出一个可以是空的子区间，和最大</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p:nvPr>
        </p:nvSpPr>
        <p:spPr/>
        <p:txBody>
          <a:bodyPr/>
          <a:lstStyle/>
          <a:p>
            <a:r>
              <a:rPr lang="en-US" altLang="zh-CN" dirty="0"/>
              <a:t>Solution</a:t>
            </a:r>
            <a:endParaRPr lang="zh-CN" altLang="en-US" dirty="0"/>
          </a:p>
        </p:txBody>
      </p:sp>
      <p:sp>
        <p:nvSpPr>
          <p:cNvPr id="74755" name="内容占位符 2"/>
          <p:cNvSpPr>
            <a:spLocks noGrp="1" noChangeArrowheads="1"/>
          </p:cNvSpPr>
          <p:nvPr>
            <p:ph idx="1"/>
          </p:nvPr>
        </p:nvSpPr>
        <p:spPr/>
        <p:txBody>
          <a:bodyPr/>
          <a:lstStyle/>
          <a:p>
            <a:pPr eaLnBrk="1" hangingPunct="1"/>
            <a:r>
              <a:rPr lang="zh-CN" altLang="en-US" dirty="0"/>
              <a:t>著名的新手杀手题。。。</a:t>
            </a:r>
          </a:p>
          <a:p>
            <a:pPr eaLnBrk="1" hangingPunct="1"/>
            <a:r>
              <a:rPr lang="zh-CN" altLang="en-US" dirty="0"/>
              <a:t>其实很简单</a:t>
            </a:r>
          </a:p>
          <a:p>
            <a:pPr eaLnBrk="1" hangingPunct="1"/>
            <a:r>
              <a:rPr lang="zh-CN" altLang="en-US" dirty="0"/>
              <a:t>对于每个区间，维护一个左边的最大前缀，右边的最大后缀，以及区间内部的答案</a:t>
            </a:r>
          </a:p>
          <a:p>
            <a:pPr eaLnBrk="1" hangingPunct="1"/>
            <a:r>
              <a:rPr lang="zh-CN" altLang="en-US" dirty="0"/>
              <a:t>每次合并的时候，即答案选取左子区间的</a:t>
            </a:r>
            <a:r>
              <a:rPr lang="en-US" altLang="zh-CN" dirty="0"/>
              <a:t>max</a:t>
            </a:r>
            <a:r>
              <a:rPr lang="zh-CN" altLang="en-US" dirty="0"/>
              <a:t>，右子区间的</a:t>
            </a:r>
            <a:r>
              <a:rPr lang="en-US" altLang="zh-CN" dirty="0"/>
              <a:t>max</a:t>
            </a:r>
            <a:r>
              <a:rPr lang="zh-CN" altLang="en-US" dirty="0"/>
              <a:t>，或者左子区间的最大后缀，右子区间的最大前缀即可</a:t>
            </a:r>
          </a:p>
          <a:p>
            <a:pPr eaLnBrk="1" hangingPunct="1"/>
            <a:r>
              <a:rPr lang="zh-CN" altLang="en-US" dirty="0"/>
              <a:t>想清楚就比较简单的题</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noChangeArrowheads="1"/>
          </p:cNvSpPr>
          <p:nvPr>
            <p:ph type="title"/>
          </p:nvPr>
        </p:nvSpPr>
        <p:spPr/>
        <p:txBody>
          <a:bodyPr/>
          <a:lstStyle/>
          <a:p>
            <a:r>
              <a:rPr lang="en-US" altLang="zh-CN" dirty="0"/>
              <a:t>Solution</a:t>
            </a:r>
            <a:endParaRPr lang="zh-CN" altLang="en-US" dirty="0"/>
          </a:p>
        </p:txBody>
      </p:sp>
      <p:sp>
        <p:nvSpPr>
          <p:cNvPr id="75779" name="内容占位符 2"/>
          <p:cNvSpPr>
            <a:spLocks noGrp="1" noChangeArrowheads="1"/>
          </p:cNvSpPr>
          <p:nvPr>
            <p:ph idx="1"/>
          </p:nvPr>
        </p:nvSpPr>
        <p:spPr/>
        <p:txBody>
          <a:bodyPr/>
          <a:lstStyle/>
          <a:p>
            <a:pPr eaLnBrk="1" hangingPunct="1"/>
            <a:endParaRPr lang="zh-CN" altLang="en-US" dirty="0"/>
          </a:p>
        </p:txBody>
      </p:sp>
      <p:graphicFrame>
        <p:nvGraphicFramePr>
          <p:cNvPr id="75780" name="对象 5"/>
          <p:cNvGraphicFramePr/>
          <p:nvPr/>
        </p:nvGraphicFramePr>
        <p:xfrm>
          <a:off x="5864225" y="2368550"/>
          <a:ext cx="6210300" cy="3086100"/>
        </p:xfrm>
        <a:graphic>
          <a:graphicData uri="http://schemas.openxmlformats.org/presentationml/2006/ole">
            <mc:AlternateContent xmlns:mc="http://schemas.openxmlformats.org/markup-compatibility/2006">
              <mc:Choice xmlns:v="urn:schemas-microsoft-com:vml" Requires="v">
                <p:oleObj r:id="rId2" imgW="4524375" imgH="2247900" progId="Paint.Picture">
                  <p:embed/>
                </p:oleObj>
              </mc:Choice>
              <mc:Fallback>
                <p:oleObj r:id="rId2" imgW="4524375" imgH="2247900" progId="Paint.Picture">
                  <p:embed/>
                  <p:pic>
                    <p:nvPicPr>
                      <p:cNvPr id="0" name="对象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4225" y="2368550"/>
                        <a:ext cx="62103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81" name="对象 7"/>
          <p:cNvGraphicFramePr/>
          <p:nvPr/>
        </p:nvGraphicFramePr>
        <p:xfrm>
          <a:off x="1174750" y="2368550"/>
          <a:ext cx="4784725" cy="3213100"/>
        </p:xfrm>
        <a:graphic>
          <a:graphicData uri="http://schemas.openxmlformats.org/presentationml/2006/ole">
            <mc:AlternateContent xmlns:mc="http://schemas.openxmlformats.org/markup-compatibility/2006">
              <mc:Choice xmlns:v="urn:schemas-microsoft-com:vml" Requires="v">
                <p:oleObj r:id="rId4" imgW="3390900" imgH="2276475" progId="Paint.Picture">
                  <p:embed/>
                </p:oleObj>
              </mc:Choice>
              <mc:Fallback>
                <p:oleObj r:id="rId4" imgW="3390900" imgH="2276475" progId="Paint.Picture">
                  <p:embed/>
                  <p:pic>
                    <p:nvPicPr>
                      <p:cNvPr id="0" name="对象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0" y="2368550"/>
                        <a:ext cx="4784725"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noChangeArrowheads="1"/>
          </p:cNvSpPr>
          <p:nvPr>
            <p:ph type="title"/>
          </p:nvPr>
        </p:nvSpPr>
        <p:spPr/>
        <p:txBody>
          <a:bodyPr/>
          <a:lstStyle/>
          <a:p>
            <a:r>
              <a:rPr lang="zh-CN" altLang="en-US" dirty="0"/>
              <a:t>某经典问题</a:t>
            </a:r>
            <a:endParaRPr lang="en-US" altLang="zh-CN" dirty="0"/>
          </a:p>
        </p:txBody>
      </p:sp>
      <p:sp>
        <p:nvSpPr>
          <p:cNvPr id="93187" name="内容占位符 2"/>
          <p:cNvSpPr>
            <a:spLocks noGrp="1" noChangeArrowheads="1"/>
          </p:cNvSpPr>
          <p:nvPr>
            <p:ph idx="1"/>
          </p:nvPr>
        </p:nvSpPr>
        <p:spPr/>
        <p:txBody>
          <a:bodyPr/>
          <a:lstStyle/>
          <a:p>
            <a:endParaRPr lang="zh-CN" altLang="en-US" dirty="0"/>
          </a:p>
        </p:txBody>
      </p:sp>
      <p:pic>
        <p:nvPicPr>
          <p:cNvPr id="9318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8834306" cy="263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noChangeArrowheads="1"/>
          </p:cNvSpPr>
          <p:nvPr>
            <p:ph type="title"/>
          </p:nvPr>
        </p:nvSpPr>
        <p:spPr/>
        <p:txBody>
          <a:bodyPr/>
          <a:lstStyle/>
          <a:p>
            <a:r>
              <a:rPr lang="en-US" altLang="zh-CN" dirty="0"/>
              <a:t>Solution</a:t>
            </a:r>
          </a:p>
        </p:txBody>
      </p:sp>
      <p:sp>
        <p:nvSpPr>
          <p:cNvPr id="94211" name="内容占位符 2"/>
          <p:cNvSpPr>
            <a:spLocks noGrp="1" noChangeArrowheads="1"/>
          </p:cNvSpPr>
          <p:nvPr>
            <p:ph idx="1"/>
          </p:nvPr>
        </p:nvSpPr>
        <p:spPr/>
        <p:txBody>
          <a:bodyPr/>
          <a:lstStyle/>
          <a:p>
            <a:r>
              <a:rPr lang="zh-CN" altLang="en-US" dirty="0"/>
              <a:t>假设</a:t>
            </a:r>
            <a:r>
              <a:rPr lang="en-US" altLang="zh-CN" dirty="0"/>
              <a:t>x</a:t>
            </a:r>
            <a:r>
              <a:rPr lang="zh-CN" altLang="en-US" dirty="0"/>
              <a:t>节点的儿子为</a:t>
            </a:r>
            <a:r>
              <a:rPr lang="en-US" altLang="zh-CN" dirty="0"/>
              <a:t>y</a:t>
            </a:r>
            <a:r>
              <a:rPr lang="zh-CN" altLang="en-US" dirty="0"/>
              <a:t>和</a:t>
            </a:r>
            <a:r>
              <a:rPr lang="en-US" altLang="zh-CN" dirty="0"/>
              <a:t>z</a:t>
            </a:r>
          </a:p>
          <a:p>
            <a:r>
              <a:rPr lang="en-US" altLang="zh-CN" dirty="0"/>
              <a:t>x</a:t>
            </a:r>
            <a:r>
              <a:rPr lang="zh-CN" altLang="en-US" dirty="0"/>
              <a:t>相邻两数乘积的和为：</a:t>
            </a:r>
            <a:endParaRPr lang="en-US" altLang="zh-CN" dirty="0"/>
          </a:p>
          <a:p>
            <a:r>
              <a:rPr lang="en-US" altLang="zh-CN" dirty="0"/>
              <a:t>y</a:t>
            </a:r>
            <a:r>
              <a:rPr lang="zh-CN" altLang="en-US" dirty="0"/>
              <a:t>相邻两数乘积的和</a:t>
            </a:r>
            <a:r>
              <a:rPr lang="en-US" altLang="zh-CN" dirty="0"/>
              <a:t>+z</a:t>
            </a:r>
            <a:r>
              <a:rPr lang="zh-CN" altLang="en-US" dirty="0"/>
              <a:t>相邻两数乘积的和</a:t>
            </a:r>
            <a:r>
              <a:rPr lang="en-US" altLang="zh-CN" dirty="0"/>
              <a:t>+y</a:t>
            </a:r>
            <a:r>
              <a:rPr lang="zh-CN" altLang="en-US" dirty="0"/>
              <a:t>最右边的数*</a:t>
            </a:r>
            <a:r>
              <a:rPr lang="en-US" altLang="zh-CN" dirty="0"/>
              <a:t>z</a:t>
            </a:r>
            <a:r>
              <a:rPr lang="zh-CN" altLang="en-US" dirty="0"/>
              <a:t>最左边的数</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noChangeArrowheads="1"/>
          </p:cNvSpPr>
          <p:nvPr>
            <p:ph type="title"/>
          </p:nvPr>
        </p:nvSpPr>
        <p:spPr/>
        <p:txBody>
          <a:bodyPr/>
          <a:lstStyle/>
          <a:p>
            <a:r>
              <a:rPr lang="en-US" altLang="zh-CN" dirty="0"/>
              <a:t>Solution</a:t>
            </a:r>
          </a:p>
        </p:txBody>
      </p:sp>
      <p:sp>
        <p:nvSpPr>
          <p:cNvPr id="95235" name="内容占位符 2"/>
          <p:cNvSpPr>
            <a:spLocks noGrp="1" noChangeArrowheads="1"/>
          </p:cNvSpPr>
          <p:nvPr>
            <p:ph idx="1"/>
          </p:nvPr>
        </p:nvSpPr>
        <p:spPr/>
        <p:txBody>
          <a:bodyPr/>
          <a:lstStyle/>
          <a:p>
            <a:r>
              <a:rPr lang="zh-CN" altLang="en-US" dirty="0"/>
              <a:t>假设</a:t>
            </a:r>
            <a:r>
              <a:rPr lang="en-US" altLang="zh-CN" dirty="0"/>
              <a:t>x</a:t>
            </a:r>
            <a:r>
              <a:rPr lang="zh-CN" altLang="en-US" dirty="0"/>
              <a:t>节点的儿子为</a:t>
            </a:r>
            <a:r>
              <a:rPr lang="en-US" altLang="zh-CN" dirty="0"/>
              <a:t>y</a:t>
            </a:r>
            <a:r>
              <a:rPr lang="zh-CN" altLang="en-US" dirty="0"/>
              <a:t>和</a:t>
            </a:r>
            <a:r>
              <a:rPr lang="en-US" altLang="zh-CN" dirty="0"/>
              <a:t>z</a:t>
            </a:r>
          </a:p>
          <a:p>
            <a:r>
              <a:rPr lang="en-US" altLang="zh-CN" dirty="0"/>
              <a:t>x</a:t>
            </a:r>
            <a:r>
              <a:rPr lang="zh-CN" altLang="en-US" dirty="0"/>
              <a:t>任意两数乘积的和为：</a:t>
            </a:r>
            <a:endParaRPr lang="en-US" altLang="zh-CN" dirty="0"/>
          </a:p>
          <a:p>
            <a:r>
              <a:rPr lang="en-US" altLang="zh-CN" dirty="0"/>
              <a:t>y</a:t>
            </a:r>
            <a:r>
              <a:rPr lang="zh-CN" altLang="en-US" dirty="0"/>
              <a:t>任意两数乘积的和</a:t>
            </a:r>
            <a:r>
              <a:rPr lang="en-US" altLang="zh-CN" dirty="0"/>
              <a:t>+ z</a:t>
            </a:r>
            <a:r>
              <a:rPr lang="zh-CN" altLang="en-US" dirty="0"/>
              <a:t>任意两数乘积的和</a:t>
            </a:r>
            <a:r>
              <a:rPr lang="en-US" altLang="zh-CN" dirty="0"/>
              <a:t>+y</a:t>
            </a:r>
            <a:r>
              <a:rPr lang="zh-CN" altLang="en-US" dirty="0"/>
              <a:t>的和*</a:t>
            </a:r>
            <a:r>
              <a:rPr lang="en-US" altLang="zh-CN" dirty="0"/>
              <a:t>z</a:t>
            </a:r>
            <a:r>
              <a:rPr lang="zh-CN" altLang="en-US" dirty="0"/>
              <a:t>的和</a:t>
            </a:r>
            <a:endParaRPr lang="en-US" altLang="zh-CN" dirty="0"/>
          </a:p>
          <a:p>
            <a:r>
              <a:rPr lang="zh-CN" altLang="en-US" dirty="0"/>
              <a:t>然后直接维护即可</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Luogu7706 </a:t>
            </a:r>
            <a:r>
              <a:rPr lang="zh-CN" altLang="en-US" dirty="0"/>
              <a:t>「</a:t>
            </a:r>
            <a:r>
              <a:rPr lang="en-US" altLang="zh-CN" dirty="0"/>
              <a:t>Wdsr-2.7</a:t>
            </a:r>
            <a:r>
              <a:rPr lang="zh-CN" altLang="en-US" dirty="0"/>
              <a:t>」文文的摄影布置</a:t>
            </a:r>
          </a:p>
        </p:txBody>
      </p:sp>
      <p:sp>
        <p:nvSpPr>
          <p:cNvPr id="7" name="内容占位符 6"/>
          <p:cNvSpPr>
            <a:spLocks noGrp="1"/>
          </p:cNvSpPr>
          <p:nvPr>
            <p:ph idx="1"/>
          </p:nvPr>
        </p:nvSpPr>
        <p:spPr/>
        <p:txBody>
          <a:bodyPr>
            <a:normAutofit fontScale="92500" lnSpcReduction="2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n,m</a:t>
            </a:r>
            <a:r>
              <a:rPr lang="en-US" altLang="zh-CN" dirty="0"/>
              <a:t>&lt;=5e5</a:t>
            </a:r>
            <a:endParaRPr lang="zh-CN" altLang="en-US" dirty="0"/>
          </a:p>
        </p:txBody>
      </p:sp>
      <p:pic>
        <p:nvPicPr>
          <p:cNvPr id="8" name="内容占位符 4"/>
          <p:cNvPicPr>
            <a:picLocks noChangeAspect="1"/>
          </p:cNvPicPr>
          <p:nvPr/>
        </p:nvPicPr>
        <p:blipFill>
          <a:blip r:embed="rId2"/>
          <a:stretch>
            <a:fillRect/>
          </a:stretch>
        </p:blipFill>
        <p:spPr>
          <a:xfrm>
            <a:off x="678810" y="1485900"/>
            <a:ext cx="7239000" cy="3886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直接线段树维护，考虑信息合并</a:t>
            </a:r>
            <a:endParaRPr lang="en-US" altLang="zh-CN" dirty="0"/>
          </a:p>
          <a:p>
            <a:r>
              <a:rPr lang="zh-CN" altLang="en-US" dirty="0"/>
              <a:t>合并节点</a:t>
            </a:r>
            <a:r>
              <a:rPr lang="en-US" altLang="zh-CN" dirty="0"/>
              <a:t>A</a:t>
            </a:r>
            <a:r>
              <a:rPr lang="zh-CN" altLang="en-US" dirty="0"/>
              <a:t>和</a:t>
            </a:r>
            <a:r>
              <a:rPr lang="en-US" altLang="zh-CN" dirty="0"/>
              <a:t>B</a:t>
            </a:r>
            <a:r>
              <a:rPr lang="zh-CN" altLang="en-US" dirty="0"/>
              <a:t>的时候，如果三元组全部在</a:t>
            </a:r>
            <a:r>
              <a:rPr lang="en-US" altLang="zh-CN" dirty="0"/>
              <a:t>A</a:t>
            </a:r>
            <a:r>
              <a:rPr lang="zh-CN" altLang="en-US" dirty="0"/>
              <a:t>内或者在</a:t>
            </a:r>
            <a:r>
              <a:rPr lang="en-US" altLang="zh-CN" dirty="0"/>
              <a:t>B</a:t>
            </a:r>
            <a:r>
              <a:rPr lang="zh-CN" altLang="en-US" dirty="0"/>
              <a:t>内的话，那直接使用左儿子或者右儿子答案即可</a:t>
            </a:r>
            <a:endParaRPr lang="en-US" altLang="zh-CN" dirty="0"/>
          </a:p>
          <a:p>
            <a:r>
              <a:rPr lang="zh-CN" altLang="en-US" dirty="0"/>
              <a:t>缺失的是什么？</a:t>
            </a:r>
            <a:endParaRPr lang="en-US" altLang="zh-CN" dirty="0"/>
          </a:p>
          <a:p>
            <a:r>
              <a:rPr lang="zh-CN" altLang="en-US" dirty="0"/>
              <a:t>左边有</a:t>
            </a:r>
            <a:r>
              <a:rPr lang="en-US" altLang="zh-CN" dirty="0" err="1"/>
              <a:t>i</a:t>
            </a:r>
            <a:r>
              <a:rPr lang="zh-CN" altLang="en-US" dirty="0"/>
              <a:t>，右边有</a:t>
            </a:r>
            <a:r>
              <a:rPr lang="en-US" altLang="zh-CN" dirty="0" err="1"/>
              <a:t>j,k</a:t>
            </a:r>
            <a:r>
              <a:rPr lang="zh-CN" altLang="en-US" dirty="0"/>
              <a:t>，或者左边有</a:t>
            </a:r>
            <a:r>
              <a:rPr lang="en-US" altLang="zh-CN" dirty="0" err="1"/>
              <a:t>i,j</a:t>
            </a:r>
            <a:r>
              <a:rPr lang="zh-CN" altLang="en-US" dirty="0"/>
              <a:t>，右边有</a:t>
            </a:r>
            <a:r>
              <a:rPr lang="en-US" altLang="zh-CN" dirty="0"/>
              <a:t>k</a:t>
            </a:r>
          </a:p>
          <a:p>
            <a:r>
              <a:rPr lang="zh-CN" altLang="en-US" dirty="0"/>
              <a:t>维护子树内的最大值以及子树内最大的</a:t>
            </a:r>
            <a:r>
              <a:rPr lang="en-US" altLang="zh-CN" dirty="0"/>
              <a:t>a[</a:t>
            </a:r>
            <a:r>
              <a:rPr lang="en-US" altLang="zh-CN" dirty="0" err="1"/>
              <a:t>i</a:t>
            </a:r>
            <a:r>
              <a:rPr lang="en-US" altLang="zh-CN" dirty="0"/>
              <a:t>]-b[j]</a:t>
            </a:r>
            <a:r>
              <a:rPr lang="zh-CN" altLang="en-US" dirty="0"/>
              <a:t>（</a:t>
            </a:r>
            <a:r>
              <a:rPr lang="en-US" altLang="zh-CN" dirty="0" err="1"/>
              <a:t>i</a:t>
            </a:r>
            <a:r>
              <a:rPr lang="en-US" altLang="zh-CN" dirty="0"/>
              <a:t>&lt;j</a:t>
            </a:r>
            <a:r>
              <a:rPr lang="zh-CN" altLang="en-US" dirty="0"/>
              <a:t>），最大的</a:t>
            </a:r>
            <a:r>
              <a:rPr lang="en-US" altLang="zh-CN" dirty="0"/>
              <a:t>a[</a:t>
            </a:r>
            <a:r>
              <a:rPr lang="en-US" altLang="zh-CN" dirty="0" err="1"/>
              <a:t>i</a:t>
            </a:r>
            <a:r>
              <a:rPr lang="en-US" altLang="zh-CN" dirty="0"/>
              <a:t>]-b[j]</a:t>
            </a:r>
            <a:r>
              <a:rPr lang="zh-CN" altLang="en-US" dirty="0"/>
              <a:t>（</a:t>
            </a:r>
            <a:r>
              <a:rPr lang="en-US" altLang="zh-CN" dirty="0" err="1"/>
              <a:t>i</a:t>
            </a:r>
            <a:r>
              <a:rPr lang="en-US" altLang="zh-CN" dirty="0"/>
              <a:t>&gt;j</a:t>
            </a:r>
            <a:r>
              <a:rPr lang="zh-CN" altLang="en-US" dirty="0"/>
              <a:t>）即可直接合并</a:t>
            </a:r>
            <a:endParaRPr lang="en-US" altLang="zh-CN" dirty="0"/>
          </a:p>
          <a:p>
            <a:r>
              <a:rPr lang="zh-CN" altLang="en-US" dirty="0"/>
              <a:t>总时间复杂度</a:t>
            </a:r>
            <a:r>
              <a:rPr lang="en-US" altLang="zh-CN" dirty="0"/>
              <a:t>O(</a:t>
            </a:r>
            <a:r>
              <a:rPr lang="en-US" altLang="zh-CN" dirty="0" err="1"/>
              <a:t>n+mlogn</a:t>
            </a:r>
            <a:r>
              <a:rPr lang="en-US" altLang="zh-CN" dirty="0"/>
              <a:t>)</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P6033 [NOIP2004 </a:t>
            </a:r>
            <a:r>
              <a:rPr lang="zh-CN" altLang="en-US" dirty="0"/>
              <a:t>提高组</a:t>
            </a:r>
            <a:r>
              <a:rPr lang="en-US" altLang="zh-CN" dirty="0"/>
              <a:t>] </a:t>
            </a:r>
            <a:r>
              <a:rPr lang="zh-CN" altLang="en-US" dirty="0"/>
              <a:t>合并果子 加强版</a:t>
            </a:r>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3130" y="1248410"/>
            <a:ext cx="4346575" cy="560832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自我介绍</a:t>
            </a:r>
          </a:p>
        </p:txBody>
      </p:sp>
      <p:sp>
        <p:nvSpPr>
          <p:cNvPr id="3" name="内容占位符 2"/>
          <p:cNvSpPr>
            <a:spLocks noGrp="1"/>
          </p:cNvSpPr>
          <p:nvPr>
            <p:ph idx="1"/>
          </p:nvPr>
        </p:nvSpPr>
        <p:spPr/>
        <p:txBody>
          <a:bodyPr/>
          <a:lstStyle/>
          <a:p>
            <a:r>
              <a:rPr lang="zh-CN" altLang="en-US" dirty="0">
                <a:sym typeface="+mn-ea"/>
              </a:rPr>
              <a:t>洛谷上的</a:t>
            </a:r>
            <a:r>
              <a:rPr lang="en-US" altLang="zh-CN" dirty="0">
                <a:sym typeface="+mn-ea"/>
              </a:rPr>
              <a:t>ID</a:t>
            </a:r>
            <a:r>
              <a:rPr lang="zh-CN" altLang="en-US" dirty="0">
                <a:sym typeface="+mn-ea"/>
              </a:rPr>
              <a:t>：</a:t>
            </a:r>
            <a:r>
              <a:rPr lang="en-US" altLang="zh-CN" dirty="0" err="1">
                <a:sym typeface="+mn-ea"/>
              </a:rPr>
              <a:t>noip</a:t>
            </a:r>
            <a:endParaRPr lang="en-US" altLang="zh-CN" dirty="0"/>
          </a:p>
          <a:p>
            <a:r>
              <a:rPr lang="zh-CN" altLang="en-US" dirty="0">
                <a:sym typeface="+mn-ea"/>
              </a:rPr>
              <a:t>其他地方的</a:t>
            </a:r>
            <a:r>
              <a:rPr lang="en-US" altLang="zh-CN" dirty="0">
                <a:sym typeface="+mn-ea"/>
              </a:rPr>
              <a:t>ID</a:t>
            </a:r>
            <a:r>
              <a:rPr lang="zh-CN" altLang="en-US" dirty="0">
                <a:sym typeface="+mn-ea"/>
              </a:rPr>
              <a:t>：</a:t>
            </a:r>
            <a:r>
              <a:rPr lang="en-US" altLang="zh-CN" dirty="0">
                <a:sym typeface="+mn-ea"/>
              </a:rPr>
              <a:t>nzhtl1477</a:t>
            </a:r>
            <a:r>
              <a:rPr lang="zh-CN" altLang="en-US" dirty="0">
                <a:sym typeface="+mn-ea"/>
              </a:rPr>
              <a:t>，</a:t>
            </a:r>
            <a:r>
              <a:rPr lang="en-US" altLang="zh-CN" dirty="0">
                <a:sym typeface="+mn-ea"/>
              </a:rPr>
              <a:t>ODT</a:t>
            </a:r>
            <a:endParaRPr lang="en-US" altLang="zh-CN" dirty="0"/>
          </a:p>
          <a:p>
            <a:r>
              <a:rPr lang="zh-CN" altLang="en-US" dirty="0">
                <a:sym typeface="+mn-ea"/>
              </a:rPr>
              <a:t>只会讲数据结构</a:t>
            </a:r>
            <a:endParaRPr lang="en-US" altLang="zh-CN" dirty="0"/>
          </a:p>
          <a:p>
            <a:r>
              <a:rPr lang="en-US" altLang="zh-CN" dirty="0">
                <a:sym typeface="+mn-ea"/>
              </a:rPr>
              <a:t>THUWC2020</a:t>
            </a:r>
            <a:r>
              <a:rPr lang="zh-CN" altLang="en-US" dirty="0">
                <a:sym typeface="+mn-ea"/>
              </a:rPr>
              <a:t>，</a:t>
            </a:r>
            <a:r>
              <a:rPr lang="en-US" altLang="zh-CN" dirty="0">
                <a:sym typeface="+mn-ea"/>
              </a:rPr>
              <a:t>CTT2020</a:t>
            </a:r>
            <a:r>
              <a:rPr lang="zh-CN" altLang="en-US" dirty="0">
                <a:sym typeface="+mn-ea"/>
              </a:rPr>
              <a:t>，</a:t>
            </a:r>
            <a:r>
              <a:rPr lang="en-US" altLang="zh-CN" dirty="0">
                <a:sym typeface="+mn-ea"/>
              </a:rPr>
              <a:t>CTS2021</a:t>
            </a:r>
            <a:r>
              <a:rPr lang="zh-CN" altLang="en-US" dirty="0">
                <a:sym typeface="+mn-ea"/>
              </a:rPr>
              <a:t>，</a:t>
            </a:r>
            <a:r>
              <a:rPr lang="en-US" altLang="zh-CN" dirty="0">
                <a:sym typeface="+mn-ea"/>
              </a:rPr>
              <a:t>NOI2020</a:t>
            </a:r>
            <a:r>
              <a:rPr lang="zh-CN" altLang="en-US" dirty="0">
                <a:sym typeface="+mn-ea"/>
              </a:rPr>
              <a:t>，</a:t>
            </a:r>
            <a:r>
              <a:rPr lang="en-US" altLang="zh-CN" dirty="0">
                <a:sym typeface="+mn-ea"/>
              </a:rPr>
              <a:t>CTT2021</a:t>
            </a:r>
            <a:r>
              <a:rPr lang="zh-CN" altLang="en-US" dirty="0">
                <a:sym typeface="+mn-ea"/>
              </a:rPr>
              <a:t>，</a:t>
            </a:r>
            <a:r>
              <a:rPr lang="en-US" altLang="zh-CN" dirty="0">
                <a:sym typeface="+mn-ea"/>
              </a:rPr>
              <a:t>CTS2022</a:t>
            </a:r>
            <a:r>
              <a:rPr lang="zh-CN" altLang="en-US" dirty="0">
                <a:sym typeface="+mn-ea"/>
              </a:rPr>
              <a:t>，</a:t>
            </a:r>
            <a:r>
              <a:rPr lang="en-US" altLang="zh-CN" dirty="0">
                <a:sym typeface="+mn-ea"/>
              </a:rPr>
              <a:t>THUSC2022</a:t>
            </a:r>
            <a:r>
              <a:rPr lang="zh-CN" altLang="en-US" dirty="0">
                <a:sym typeface="+mn-ea"/>
              </a:rPr>
              <a:t>，</a:t>
            </a:r>
            <a:r>
              <a:rPr lang="en-US" altLang="zh-CN" dirty="0">
                <a:sym typeface="+mn-ea"/>
              </a:rPr>
              <a:t>CTT2022</a:t>
            </a:r>
            <a:r>
              <a:rPr lang="zh-CN" altLang="en-US" dirty="0">
                <a:sym typeface="+mn-ea"/>
              </a:rPr>
              <a:t>出题人</a:t>
            </a:r>
            <a:endParaRPr lang="zh-CN" altLang="en-US" dirty="0"/>
          </a:p>
          <a:p>
            <a:r>
              <a:rPr lang="zh-CN" altLang="en-US" dirty="0">
                <a:sym typeface="+mn-ea"/>
              </a:rPr>
              <a:t>ECfinal2020，</a:t>
            </a:r>
            <a:r>
              <a:rPr lang="en-US" altLang="zh-CN" dirty="0">
                <a:sym typeface="+mn-ea"/>
              </a:rPr>
              <a:t>ECfinal2021</a:t>
            </a:r>
            <a:r>
              <a:rPr lang="zh-CN" altLang="en-US" dirty="0">
                <a:sym typeface="+mn-ea"/>
              </a:rPr>
              <a:t>，沈阳2021区域赛，昆明2022区域赛，济南</a:t>
            </a:r>
            <a:r>
              <a:rPr lang="en-US" altLang="zh-CN" dirty="0">
                <a:sym typeface="+mn-ea"/>
              </a:rPr>
              <a:t>2022</a:t>
            </a:r>
            <a:r>
              <a:rPr lang="zh-CN" altLang="en-US" dirty="0">
                <a:sym typeface="+mn-ea"/>
              </a:rPr>
              <a:t>区域赛出题人</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先使用计数排序的方法将给定的果子从小到大排序</a:t>
            </a:r>
            <a:endParaRPr lang="en-US" altLang="zh-CN" dirty="0"/>
          </a:p>
          <a:p>
            <a:r>
              <a:rPr lang="zh-CN" altLang="en-US" dirty="0"/>
              <a:t>之后每次取两个最小的果子合并</a:t>
            </a:r>
            <a:endParaRPr lang="en-US" altLang="zh-CN" dirty="0"/>
          </a:p>
          <a:p>
            <a:r>
              <a:rPr lang="zh-CN" altLang="en-US" dirty="0"/>
              <a:t>合并后的果子开一个新的队列存储，这个队列一定是单调的</a:t>
            </a:r>
            <a:endParaRPr lang="en-US" altLang="zh-CN" dirty="0"/>
          </a:p>
          <a:p>
            <a:r>
              <a:rPr lang="zh-CN" altLang="en-US" dirty="0"/>
              <a:t>将初始的果子也用一个队列存储，每次只需要考虑这两个队列的前</a:t>
            </a:r>
            <a:r>
              <a:rPr lang="en-US" altLang="zh-CN" dirty="0"/>
              <a:t>2</a:t>
            </a:r>
            <a:r>
              <a:rPr lang="zh-CN" altLang="en-US" dirty="0"/>
              <a:t>小</a:t>
            </a:r>
            <a:endParaRPr lang="en-US" altLang="zh-CN" dirty="0"/>
          </a:p>
          <a:p>
            <a:endParaRPr lang="en-US" altLang="zh-CN" dirty="0"/>
          </a:p>
          <a:p>
            <a:r>
              <a:rPr lang="zh-CN" altLang="en-US" dirty="0"/>
              <a:t>总时间复杂度 </a:t>
            </a:r>
            <a:r>
              <a:rPr lang="en-US" altLang="zh-CN" dirty="0"/>
              <a:t>O(</a:t>
            </a:r>
            <a:r>
              <a:rPr lang="en-US" altLang="zh-CN" dirty="0" err="1"/>
              <a:t>n+ai</a:t>
            </a:r>
            <a:r>
              <a:rPr lang="en-US" altLang="zh-CN" dirty="0"/>
              <a: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noChangeArrowheads="1"/>
          </p:cNvSpPr>
          <p:nvPr>
            <p:ph type="title"/>
          </p:nvPr>
        </p:nvSpPr>
        <p:spPr/>
        <p:txBody>
          <a:bodyPr/>
          <a:lstStyle/>
          <a:p>
            <a:r>
              <a:rPr lang="zh-CN" altLang="en-US" dirty="0"/>
              <a:t>经典问题</a:t>
            </a:r>
          </a:p>
        </p:txBody>
      </p:sp>
      <p:sp>
        <p:nvSpPr>
          <p:cNvPr id="75779" name="内容占位符 2"/>
          <p:cNvSpPr>
            <a:spLocks noGrp="1" noChangeArrowheads="1"/>
          </p:cNvSpPr>
          <p:nvPr>
            <p:ph idx="1"/>
          </p:nvPr>
        </p:nvSpPr>
        <p:spPr/>
        <p:txBody>
          <a:bodyPr/>
          <a:lstStyle/>
          <a:p>
            <a:r>
              <a:rPr lang="zh-CN" altLang="en-US" dirty="0"/>
              <a:t>给一个正数序列，输出前</a:t>
            </a:r>
            <a:r>
              <a:rPr lang="en-US" altLang="zh-CN" dirty="0"/>
              <a:t>k</a:t>
            </a:r>
            <a:r>
              <a:rPr lang="zh-CN" altLang="en-US" dirty="0"/>
              <a:t>小的子区间和</a:t>
            </a:r>
          </a:p>
          <a:p>
            <a:r>
              <a:rPr lang="en-US" altLang="zh-CN" dirty="0" err="1"/>
              <a:t>n,k</a:t>
            </a:r>
            <a:r>
              <a:rPr lang="en-US" altLang="zh-CN" dirty="0"/>
              <a:t>&lt;=100000</a:t>
            </a:r>
          </a:p>
          <a:p>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noChangeArrowheads="1"/>
          </p:cNvSpPr>
          <p:nvPr>
            <p:ph type="title"/>
          </p:nvPr>
        </p:nvSpPr>
        <p:spPr/>
        <p:txBody>
          <a:bodyPr/>
          <a:lstStyle/>
          <a:p>
            <a:r>
              <a:rPr lang="en-US" altLang="zh-CN" dirty="0"/>
              <a:t>Solution</a:t>
            </a:r>
            <a:endParaRPr lang="zh-CN" altLang="en-US" dirty="0"/>
          </a:p>
        </p:txBody>
      </p:sp>
      <p:sp>
        <p:nvSpPr>
          <p:cNvPr id="76803" name="内容占位符 2"/>
          <p:cNvSpPr>
            <a:spLocks noGrp="1" noChangeArrowheads="1"/>
          </p:cNvSpPr>
          <p:nvPr>
            <p:ph idx="1"/>
          </p:nvPr>
        </p:nvSpPr>
        <p:spPr/>
        <p:txBody>
          <a:bodyPr/>
          <a:lstStyle/>
          <a:p>
            <a:r>
              <a:rPr lang="zh-CN" altLang="en-US" dirty="0"/>
              <a:t>记</a:t>
            </a:r>
            <a:r>
              <a:rPr lang="en-US" altLang="zh-CN" dirty="0"/>
              <a:t>S[</a:t>
            </a:r>
            <a:r>
              <a:rPr lang="en-US" altLang="zh-CN" dirty="0" err="1"/>
              <a:t>l,r</a:t>
            </a:r>
            <a:r>
              <a:rPr lang="en-US" altLang="zh-CN" dirty="0"/>
              <a:t>]</a:t>
            </a:r>
            <a:r>
              <a:rPr lang="zh-CN" altLang="en-US" dirty="0"/>
              <a:t>为区间</a:t>
            </a:r>
            <a:r>
              <a:rPr lang="en-US" altLang="zh-CN" dirty="0"/>
              <a:t>l-&gt;r</a:t>
            </a:r>
            <a:r>
              <a:rPr lang="zh-CN" altLang="en-US" dirty="0"/>
              <a:t>的和</a:t>
            </a:r>
          </a:p>
          <a:p>
            <a:r>
              <a:rPr lang="zh-CN" altLang="en-US" dirty="0"/>
              <a:t>一定有</a:t>
            </a:r>
            <a:r>
              <a:rPr lang="en-US" altLang="zh-CN" dirty="0"/>
              <a:t>S[</a:t>
            </a:r>
            <a:r>
              <a:rPr lang="en-US" altLang="zh-CN" dirty="0" err="1"/>
              <a:t>l,r</a:t>
            </a:r>
            <a:r>
              <a:rPr lang="en-US" altLang="zh-CN" dirty="0"/>
              <a:t>]&lt;=S[l,r+1]</a:t>
            </a:r>
            <a:r>
              <a:rPr lang="zh-CN" altLang="en-US" dirty="0"/>
              <a:t>，</a:t>
            </a:r>
            <a:r>
              <a:rPr lang="en-US" altLang="zh-CN" dirty="0"/>
              <a:t>S[</a:t>
            </a:r>
            <a:r>
              <a:rPr lang="en-US" altLang="zh-CN" dirty="0" err="1"/>
              <a:t>l,r</a:t>
            </a:r>
            <a:r>
              <a:rPr lang="en-US" altLang="zh-CN" dirty="0"/>
              <a:t>]&lt;=S[l-1,r]</a:t>
            </a:r>
          </a:p>
          <a:p>
            <a:r>
              <a:rPr lang="zh-CN" altLang="en-US" dirty="0"/>
              <a:t>用堆维护，先加入</a:t>
            </a:r>
            <a:r>
              <a:rPr lang="en-US" altLang="zh-CN" dirty="0"/>
              <a:t>[1,1],[2,2]...[</a:t>
            </a:r>
            <a:r>
              <a:rPr lang="en-US" altLang="zh-CN" dirty="0" err="1"/>
              <a:t>n,n</a:t>
            </a:r>
            <a:r>
              <a:rPr lang="en-US" altLang="zh-CN" dirty="0"/>
              <a:t>]</a:t>
            </a:r>
            <a:r>
              <a:rPr lang="zh-CN" altLang="en-US" dirty="0"/>
              <a:t>所有区间</a:t>
            </a:r>
          </a:p>
          <a:p>
            <a:r>
              <a:rPr lang="zh-CN" altLang="en-US" dirty="0"/>
              <a:t>然后每次取出一个最小的区间</a:t>
            </a:r>
            <a:r>
              <a:rPr lang="en-US" altLang="zh-CN" dirty="0"/>
              <a:t>[</a:t>
            </a:r>
            <a:r>
              <a:rPr lang="en-US" altLang="zh-CN" dirty="0" err="1"/>
              <a:t>l,r</a:t>
            </a:r>
            <a:r>
              <a:rPr lang="en-US" altLang="zh-CN" dirty="0"/>
              <a:t>]</a:t>
            </a:r>
          </a:p>
          <a:p>
            <a:r>
              <a:rPr lang="zh-CN" altLang="en-US" dirty="0"/>
              <a:t>如果</a:t>
            </a:r>
            <a:r>
              <a:rPr lang="en-US" altLang="zh-CN" dirty="0"/>
              <a:t>l!=1&amp;&amp;[l-1,r]</a:t>
            </a:r>
            <a:r>
              <a:rPr lang="zh-CN" altLang="en-US" dirty="0"/>
              <a:t>没有用过，则加入堆中</a:t>
            </a:r>
          </a:p>
          <a:p>
            <a:r>
              <a:rPr lang="zh-CN" altLang="en-US" dirty="0"/>
              <a:t>如果</a:t>
            </a:r>
            <a:r>
              <a:rPr lang="en-US" altLang="zh-CN" dirty="0"/>
              <a:t>r!=n&amp;&amp;[l,r+1]</a:t>
            </a:r>
            <a:r>
              <a:rPr lang="zh-CN" altLang="en-US" dirty="0"/>
              <a:t>没有用过，则加入堆中</a:t>
            </a:r>
          </a:p>
          <a:p>
            <a:r>
              <a:rPr lang="zh-CN" altLang="en-US" dirty="0"/>
              <a:t>复杂度O</a:t>
            </a:r>
            <a:r>
              <a:rPr lang="en-US" altLang="zh-CN" dirty="0"/>
              <a:t>( (</a:t>
            </a:r>
            <a:r>
              <a:rPr lang="en-US" altLang="zh-CN" dirty="0" err="1"/>
              <a:t>n+k</a:t>
            </a:r>
            <a:r>
              <a:rPr lang="en-US" altLang="zh-CN" dirty="0"/>
              <a:t>)log(</a:t>
            </a:r>
            <a:r>
              <a:rPr lang="en-US" altLang="zh-CN" dirty="0" err="1"/>
              <a:t>n+k</a:t>
            </a:r>
            <a:r>
              <a:rPr lang="en-US" altLang="zh-CN"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Bzoj2054 </a:t>
            </a:r>
            <a:r>
              <a:rPr lang="zh-CN" altLang="en-US" dirty="0"/>
              <a:t>疯狂的馒头</a:t>
            </a:r>
          </a:p>
        </p:txBody>
      </p:sp>
      <p:sp>
        <p:nvSpPr>
          <p:cNvPr id="3" name="内容占位符 2"/>
          <p:cNvSpPr>
            <a:spLocks noGrp="1"/>
          </p:cNvSpPr>
          <p:nvPr>
            <p:ph idx="1"/>
          </p:nvPr>
        </p:nvSpPr>
        <p:spPr/>
        <p:txBody>
          <a:bodyPr/>
          <a:lstStyle/>
          <a:p>
            <a:r>
              <a:rPr lang="zh-CN" altLang="en-US" dirty="0"/>
              <a:t>给一个长为</a:t>
            </a:r>
            <a:r>
              <a:rPr lang="en-US" altLang="zh-CN" dirty="0"/>
              <a:t>n</a:t>
            </a:r>
            <a:r>
              <a:rPr lang="zh-CN" altLang="en-US" dirty="0"/>
              <a:t>的序列，进行</a:t>
            </a:r>
            <a:r>
              <a:rPr lang="en-US" altLang="zh-CN" dirty="0"/>
              <a:t>m</a:t>
            </a:r>
            <a:r>
              <a:rPr lang="zh-CN" altLang="en-US" dirty="0"/>
              <a:t>次操作，每次将一个区间修改为同一个数，之后要求输出每个位置的值</a:t>
            </a:r>
            <a:endParaRPr lang="en-US" altLang="zh-CN" dirty="0"/>
          </a:p>
          <a:p>
            <a:r>
              <a:rPr lang="en-US" altLang="zh-CN" dirty="0" err="1"/>
              <a:t>n,m</a:t>
            </a:r>
            <a:r>
              <a:rPr lang="en-US" altLang="zh-CN" dirty="0"/>
              <a:t>&lt;=1e7</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我们考虑离线，从后往前处理所有修改操作</a:t>
            </a:r>
            <a:endParaRPr lang="en-US" altLang="zh-CN" dirty="0"/>
          </a:p>
          <a:p>
            <a:r>
              <a:rPr lang="zh-CN" altLang="en-US" dirty="0"/>
              <a:t>这样的好处是什么呢？</a:t>
            </a:r>
            <a:endParaRPr lang="en-US" altLang="zh-CN" dirty="0"/>
          </a:p>
          <a:p>
            <a:r>
              <a:rPr lang="zh-CN" altLang="en-US" dirty="0"/>
              <a:t>这样一个位置被修改后，再也不会被修改了</a:t>
            </a:r>
            <a:endParaRPr lang="en-US" altLang="zh-CN" dirty="0"/>
          </a:p>
          <a:p>
            <a:r>
              <a:rPr lang="zh-CN" altLang="en-US" dirty="0"/>
              <a:t>我们的任务变成每次高效找出区间中没有被修改过的位置</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考虑使用并查集维护，如果一个位置被染色了，则将其与右边的位置合并</a:t>
            </a:r>
            <a:endParaRPr lang="en-US" altLang="zh-CN" dirty="0"/>
          </a:p>
          <a:p>
            <a:r>
              <a:rPr lang="zh-CN" altLang="en-US" dirty="0"/>
              <a:t>并查集同时维护一下集合中下标最大的位置，这样可以加速我们每次跳过一个被染色的段，直接找到第一个没有被染色的位置</a:t>
            </a:r>
            <a:endParaRPr lang="en-US" altLang="zh-CN" dirty="0"/>
          </a:p>
          <a:p>
            <a:r>
              <a:rPr lang="zh-CN" altLang="en-US" dirty="0"/>
              <a:t>由于每个位置只能被染色一次，并查集每次查询后就必定可以找到一个被染色的位置，所以总复杂度为</a:t>
            </a:r>
            <a:r>
              <a:rPr lang="en-US" altLang="zh-CN" dirty="0"/>
              <a:t>O((</a:t>
            </a:r>
            <a:r>
              <a:rPr lang="en-US" altLang="zh-CN" dirty="0" err="1"/>
              <a:t>n+m</a:t>
            </a:r>
            <a:r>
              <a:rPr lang="en-US" altLang="zh-CN" dirty="0"/>
              <a:t>)α(n))</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Luogu4036 [JSOI2008]</a:t>
            </a:r>
            <a:r>
              <a:rPr lang="zh-CN" altLang="en-US" dirty="0"/>
              <a:t>火星人（弱化版）</a:t>
            </a:r>
          </a:p>
        </p:txBody>
      </p:sp>
      <p:sp>
        <p:nvSpPr>
          <p:cNvPr id="3" name="内容占位符 2"/>
          <p:cNvSpPr>
            <a:spLocks noGrp="1"/>
          </p:cNvSpPr>
          <p:nvPr>
            <p:ph idx="1"/>
          </p:nvPr>
        </p:nvSpPr>
        <p:spPr/>
        <p:txBody>
          <a:bodyPr/>
          <a:lstStyle/>
          <a:p>
            <a:r>
              <a:rPr lang="zh-CN" altLang="en-US" dirty="0"/>
              <a:t>维护一个字符串序列</a:t>
            </a:r>
            <a:endParaRPr lang="en-US" altLang="zh-CN" dirty="0"/>
          </a:p>
          <a:p>
            <a:r>
              <a:rPr lang="en-US" altLang="zh-CN" dirty="0"/>
              <a:t>1.</a:t>
            </a:r>
            <a:r>
              <a:rPr lang="zh-CN" altLang="en-US" dirty="0"/>
              <a:t>单点修改</a:t>
            </a:r>
            <a:endParaRPr lang="en-US" altLang="zh-CN" dirty="0"/>
          </a:p>
          <a:p>
            <a:r>
              <a:rPr lang="en-US" altLang="zh-CN" dirty="0"/>
              <a:t>2.</a:t>
            </a:r>
            <a:r>
              <a:rPr lang="zh-CN" altLang="en-US" dirty="0"/>
              <a:t>查询两个区间所对应字符串的</a:t>
            </a:r>
            <a:r>
              <a:rPr lang="en-US" altLang="zh-CN" dirty="0"/>
              <a:t>LCP</a:t>
            </a:r>
            <a:r>
              <a:rPr lang="zh-CN" altLang="en-US" dirty="0"/>
              <a:t>的长度</a:t>
            </a:r>
            <a:endParaRPr lang="en-US" altLang="zh-CN" dirty="0"/>
          </a:p>
          <a:p>
            <a:r>
              <a:rPr lang="en-US" altLang="zh-CN" dirty="0"/>
              <a:t>LCP</a:t>
            </a:r>
            <a:r>
              <a:rPr lang="zh-CN" altLang="en-US" dirty="0"/>
              <a:t>就是两个字符串的最长公共前缀</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如何判断两个字符串是否相等？</a:t>
            </a:r>
            <a:endParaRPr lang="en-US" altLang="zh-CN" dirty="0"/>
          </a:p>
          <a:p>
            <a:r>
              <a:rPr lang="zh-CN" altLang="en-US" dirty="0"/>
              <a:t>哈希</a:t>
            </a:r>
            <a:endParaRPr lang="en-US" altLang="zh-CN" dirty="0"/>
          </a:p>
          <a:p>
            <a:r>
              <a:rPr lang="zh-CN" altLang="en-US" dirty="0"/>
              <a:t>如何在带插入的情况下维护一个区间的哈希值？</a:t>
            </a:r>
            <a:endParaRPr lang="en-US" altLang="zh-CN" dirty="0"/>
          </a:p>
          <a:p>
            <a:r>
              <a:rPr lang="zh-CN" altLang="en-US" dirty="0"/>
              <a:t>使用线段树支持单点修改，预处理</a:t>
            </a:r>
            <a:r>
              <a:rPr lang="en-US" altLang="zh-CN" dirty="0"/>
              <a:t>base</a:t>
            </a:r>
            <a:r>
              <a:rPr lang="zh-CN" altLang="en-US" dirty="0"/>
              <a:t>的每个次幂的值，这样可以合并两个区间的哈希值</a:t>
            </a:r>
            <a:endParaRPr lang="en-US" altLang="zh-CN" dirty="0"/>
          </a:p>
          <a:p>
            <a:r>
              <a:rPr lang="zh-CN" altLang="en-US" dirty="0"/>
              <a:t>如何查询</a:t>
            </a:r>
            <a:r>
              <a:rPr lang="en-US" altLang="zh-CN" dirty="0"/>
              <a:t>LCP</a:t>
            </a:r>
            <a:r>
              <a:rPr lang="zh-CN" alt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可以使用二分答案的方法</a:t>
            </a:r>
            <a:endParaRPr lang="en-US" altLang="zh-CN" dirty="0"/>
          </a:p>
          <a:p>
            <a:r>
              <a:rPr lang="zh-CN" altLang="en-US" dirty="0"/>
              <a:t>二分一个区间长度，使用线段树维护区间哈希的方法来查询这个长度的两个前缀是否相等</a:t>
            </a:r>
            <a:endParaRPr lang="en-US" altLang="zh-CN" dirty="0"/>
          </a:p>
          <a:p>
            <a:r>
              <a:rPr lang="zh-CN" altLang="en-US" dirty="0"/>
              <a:t>时间复杂度</a:t>
            </a:r>
            <a:r>
              <a:rPr lang="en-US" altLang="zh-CN" dirty="0"/>
              <a:t>O( mlog^2n )</a:t>
            </a:r>
          </a:p>
          <a:p>
            <a:r>
              <a:rPr lang="zh-CN" altLang="en-US" dirty="0"/>
              <a:t>其实题目中说了询问次数比较少，询问是</a:t>
            </a:r>
            <a:r>
              <a:rPr lang="en-US" altLang="zh-CN" dirty="0"/>
              <a:t>O( log^2n )</a:t>
            </a:r>
            <a:r>
              <a:rPr lang="zh-CN" altLang="en-US" dirty="0"/>
              <a:t>的，插入是</a:t>
            </a:r>
            <a:r>
              <a:rPr lang="en-US" altLang="zh-CN" dirty="0"/>
              <a:t>O( </a:t>
            </a:r>
            <a:r>
              <a:rPr lang="en-US" altLang="zh-CN" dirty="0" err="1"/>
              <a:t>logn</a:t>
            </a:r>
            <a:r>
              <a:rPr lang="en-US" altLang="zh-CN" dirty="0"/>
              <a:t> )</a:t>
            </a:r>
            <a:r>
              <a:rPr lang="zh-CN" altLang="en-US" dirty="0"/>
              <a:t>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Luogu5310 [Ynoi2011] </a:t>
            </a:r>
            <a:r>
              <a:rPr lang="zh-CN" altLang="en-US" dirty="0"/>
              <a:t>遥远的过去（弱化版）</a:t>
            </a:r>
          </a:p>
        </p:txBody>
      </p:sp>
      <p:sp>
        <p:nvSpPr>
          <p:cNvPr id="3" name="Content Placeholder 2"/>
          <p:cNvSpPr>
            <a:spLocks noGrp="1"/>
          </p:cNvSpPr>
          <p:nvPr>
            <p:ph idx="1"/>
          </p:nvPr>
        </p:nvSpPr>
        <p:spPr/>
        <p:txBody>
          <a:bodyPr/>
          <a:lstStyle/>
          <a:p>
            <a:r>
              <a:rPr lang="zh-CN" altLang="en-US" dirty="0"/>
              <a:t>给两个字符串</a:t>
            </a:r>
            <a:r>
              <a:rPr lang="en-US" altLang="zh-CN" dirty="0"/>
              <a:t>A,B</a:t>
            </a:r>
            <a:r>
              <a:rPr lang="zh-CN" altLang="en-US" dirty="0"/>
              <a:t>，长度分别为</a:t>
            </a:r>
            <a:r>
              <a:rPr lang="en-US" altLang="zh-CN" dirty="0" err="1"/>
              <a:t>n,m</a:t>
            </a:r>
            <a:endParaRPr lang="en-US" altLang="zh-CN" dirty="0"/>
          </a:p>
          <a:p>
            <a:r>
              <a:rPr lang="zh-CN" altLang="en-US" dirty="0"/>
              <a:t>有</a:t>
            </a:r>
            <a:r>
              <a:rPr lang="en-US" altLang="zh-CN" dirty="0"/>
              <a:t>q</a:t>
            </a:r>
            <a:r>
              <a:rPr lang="zh-CN" altLang="en-US" dirty="0"/>
              <a:t>次操作</a:t>
            </a:r>
            <a:endParaRPr lang="en-US" altLang="zh-CN" dirty="0"/>
          </a:p>
          <a:p>
            <a:r>
              <a:rPr lang="zh-CN" altLang="en-US" dirty="0"/>
              <a:t>每次修改</a:t>
            </a:r>
            <a:r>
              <a:rPr lang="en-US" altLang="zh-CN" dirty="0"/>
              <a:t>B</a:t>
            </a:r>
            <a:r>
              <a:rPr lang="zh-CN" altLang="en-US" dirty="0"/>
              <a:t>的一个位置，或者查询</a:t>
            </a:r>
            <a:r>
              <a:rPr lang="en-US" altLang="zh-CN" dirty="0"/>
              <a:t>A</a:t>
            </a:r>
            <a:r>
              <a:rPr lang="zh-CN" altLang="en-US" dirty="0"/>
              <a:t>有多少长为</a:t>
            </a:r>
            <a:r>
              <a:rPr lang="en-US" altLang="zh-CN" dirty="0"/>
              <a:t>m</a:t>
            </a:r>
            <a:r>
              <a:rPr lang="zh-CN" altLang="en-US" dirty="0"/>
              <a:t>的子串和</a:t>
            </a:r>
            <a:r>
              <a:rPr lang="en-US" altLang="zh-CN" dirty="0"/>
              <a:t>B</a:t>
            </a:r>
            <a:r>
              <a:rPr lang="zh-CN" altLang="en-US" dirty="0"/>
              <a:t>完全匹配</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Luogu5463 </a:t>
            </a:r>
            <a:r>
              <a:rPr lang="zh-CN" altLang="en-US" dirty="0"/>
              <a:t>小鱼比可爱（加强版）</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1&lt;=</a:t>
            </a:r>
            <a:r>
              <a:rPr lang="en-US" altLang="zh-CN" dirty="0" err="1"/>
              <a:t>n,ai</a:t>
            </a:r>
            <a:r>
              <a:rPr lang="en-US" altLang="zh-CN"/>
              <a:t>&lt;=1e6</a:t>
            </a:r>
            <a:endParaRPr lang="zh-CN" altLang="en-US" dirty="0"/>
          </a:p>
        </p:txBody>
      </p:sp>
      <p:pic>
        <p:nvPicPr>
          <p:cNvPr id="4" name="内容占位符 4"/>
          <p:cNvPicPr>
            <a:picLocks noChangeAspect="1"/>
          </p:cNvPicPr>
          <p:nvPr/>
        </p:nvPicPr>
        <p:blipFill>
          <a:blip r:embed="rId2"/>
          <a:stretch>
            <a:fillRect/>
          </a:stretch>
        </p:blipFill>
        <p:spPr>
          <a:xfrm>
            <a:off x="838200" y="1825625"/>
            <a:ext cx="10515600" cy="340237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p>
        </p:txBody>
      </p:sp>
      <p:sp>
        <p:nvSpPr>
          <p:cNvPr id="3" name="Content Placeholder 2"/>
          <p:cNvSpPr>
            <a:spLocks noGrp="1"/>
          </p:cNvSpPr>
          <p:nvPr>
            <p:ph idx="1"/>
          </p:nvPr>
        </p:nvSpPr>
        <p:spPr/>
        <p:txBody>
          <a:bodyPr/>
          <a:lstStyle/>
          <a:p>
            <a:r>
              <a:rPr lang="zh-CN" altLang="en-US" dirty="0"/>
              <a:t>字符串匹配问题可以考虑哈希的方法</a:t>
            </a:r>
            <a:endParaRPr lang="en-US" altLang="zh-CN" dirty="0"/>
          </a:p>
          <a:p>
            <a:r>
              <a:rPr lang="zh-CN" altLang="en-US" dirty="0"/>
              <a:t>我们注意到</a:t>
            </a:r>
            <a:r>
              <a:rPr lang="en-US" altLang="zh-CN" dirty="0"/>
              <a:t>A</a:t>
            </a:r>
            <a:r>
              <a:rPr lang="zh-CN" altLang="en-US" dirty="0"/>
              <a:t>数组不会进行任何修改</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因为</a:t>
            </a:r>
            <a:r>
              <a:rPr lang="en-US" altLang="zh-CN" dirty="0"/>
              <a:t>A</a:t>
            </a:r>
            <a:r>
              <a:rPr lang="zh-CN" altLang="en-US" dirty="0"/>
              <a:t>数组上没有任何修改</a:t>
            </a:r>
            <a:endParaRPr lang="en-US" altLang="zh-CN" dirty="0"/>
          </a:p>
          <a:p>
            <a:r>
              <a:rPr lang="zh-CN" altLang="en-US" dirty="0"/>
              <a:t>所以我们可以预处理出</a:t>
            </a:r>
            <a:r>
              <a:rPr lang="en-US" altLang="zh-CN" dirty="0"/>
              <a:t>A</a:t>
            </a:r>
            <a:r>
              <a:rPr lang="zh-CN" altLang="en-US" dirty="0"/>
              <a:t>数组长为</a:t>
            </a:r>
            <a:r>
              <a:rPr lang="en-US" altLang="zh-CN" dirty="0"/>
              <a:t>m</a:t>
            </a:r>
            <a:r>
              <a:rPr lang="zh-CN" altLang="en-US" dirty="0"/>
              <a:t>的每个连续区间的哈希值</a:t>
            </a:r>
            <a:endParaRPr lang="en-US" altLang="zh-CN" dirty="0"/>
          </a:p>
          <a:p>
            <a:r>
              <a:rPr lang="zh-CN" altLang="en-US" dirty="0"/>
              <a:t>这部分我们可以对</a:t>
            </a:r>
            <a:r>
              <a:rPr lang="en-US" altLang="zh-CN" dirty="0"/>
              <a:t>A</a:t>
            </a:r>
            <a:r>
              <a:rPr lang="zh-CN" altLang="en-US" dirty="0"/>
              <a:t>数组建立一棵线段树，然后进行</a:t>
            </a:r>
            <a:r>
              <a:rPr lang="en-US" altLang="zh-CN" dirty="0"/>
              <a:t>n-m+1</a:t>
            </a:r>
            <a:r>
              <a:rPr lang="zh-CN" altLang="en-US" dirty="0"/>
              <a:t>次区间哈希值的查询</a:t>
            </a:r>
            <a:endParaRPr lang="en-US" altLang="zh-CN" dirty="0"/>
          </a:p>
          <a:p>
            <a:r>
              <a:rPr lang="zh-CN" altLang="en-US" dirty="0"/>
              <a:t>用</a:t>
            </a:r>
            <a:r>
              <a:rPr lang="en-US" altLang="zh-CN" dirty="0"/>
              <a:t>map</a:t>
            </a:r>
            <a:r>
              <a:rPr lang="zh-CN" altLang="en-US" dirty="0"/>
              <a:t>存</a:t>
            </a:r>
            <a:r>
              <a:rPr lang="en-US" altLang="zh-CN" dirty="0"/>
              <a:t>A</a:t>
            </a:r>
            <a:r>
              <a:rPr lang="zh-CN" altLang="en-US" dirty="0"/>
              <a:t>数组每个长</a:t>
            </a:r>
            <a:r>
              <a:rPr lang="en-US" altLang="zh-CN" dirty="0"/>
              <a:t>m</a:t>
            </a:r>
            <a:r>
              <a:rPr lang="zh-CN" altLang="en-US" dirty="0"/>
              <a:t>的区间的哈希值</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Solution1</a:t>
            </a:r>
            <a:endParaRPr lang="zh-CN" altLang="en-US" dirty="0"/>
          </a:p>
        </p:txBody>
      </p:sp>
      <p:sp>
        <p:nvSpPr>
          <p:cNvPr id="3" name="Content Placeholder 2"/>
          <p:cNvSpPr>
            <a:spLocks noGrp="1"/>
          </p:cNvSpPr>
          <p:nvPr>
            <p:ph idx="1"/>
          </p:nvPr>
        </p:nvSpPr>
        <p:spPr/>
        <p:txBody>
          <a:bodyPr/>
          <a:lstStyle/>
          <a:p>
            <a:r>
              <a:rPr lang="zh-CN" altLang="en-US" dirty="0"/>
              <a:t>然后</a:t>
            </a:r>
            <a:r>
              <a:rPr lang="en-US" altLang="zh-CN" dirty="0"/>
              <a:t>B</a:t>
            </a:r>
            <a:r>
              <a:rPr lang="zh-CN" altLang="en-US" dirty="0"/>
              <a:t>数组我们也建立一棵线段树</a:t>
            </a:r>
            <a:endParaRPr lang="en-US" altLang="zh-CN" dirty="0"/>
          </a:p>
          <a:p>
            <a:r>
              <a:rPr lang="zh-CN" altLang="en-US" dirty="0"/>
              <a:t>这样每次</a:t>
            </a:r>
            <a:r>
              <a:rPr lang="en-US" altLang="zh-CN" dirty="0"/>
              <a:t>B</a:t>
            </a:r>
            <a:r>
              <a:rPr lang="zh-CN" altLang="en-US" dirty="0"/>
              <a:t>数组修改位置时我们可以知道其哈希值变成多少</a:t>
            </a:r>
            <a:endParaRPr lang="en-US" altLang="zh-CN" dirty="0"/>
          </a:p>
          <a:p>
            <a:r>
              <a:rPr lang="zh-CN" altLang="en-US" dirty="0"/>
              <a:t>知道后在</a:t>
            </a:r>
            <a:r>
              <a:rPr lang="en-US" altLang="zh-CN" dirty="0"/>
              <a:t>A</a:t>
            </a:r>
            <a:r>
              <a:rPr lang="zh-CN" altLang="en-US" dirty="0"/>
              <a:t>数组的</a:t>
            </a:r>
            <a:r>
              <a:rPr lang="en-US" altLang="zh-CN" dirty="0"/>
              <a:t>map</a:t>
            </a:r>
            <a:r>
              <a:rPr lang="zh-CN" altLang="en-US" dirty="0"/>
              <a:t>中查询即可</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p>
          <a:p>
            <a:r>
              <a:rPr lang="zh-CN" altLang="en-US" dirty="0"/>
              <a:t>可以做到</a:t>
            </a:r>
            <a:r>
              <a:rPr lang="en-US" altLang="zh-CN" dirty="0"/>
              <a:t>O(</a:t>
            </a:r>
            <a:r>
              <a:rPr lang="en-US" altLang="zh-CN" dirty="0" err="1"/>
              <a:t>n+mlogn</a:t>
            </a:r>
            <a:r>
              <a:rPr lang="en-US" altLang="zh-CN" dirty="0"/>
              <a:t>)</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其实这里的单点修改求哈希是可以直接</a:t>
            </a:r>
            <a:r>
              <a:rPr lang="en-US" altLang="zh-CN" dirty="0"/>
              <a:t>O(1)</a:t>
            </a:r>
            <a:r>
              <a:rPr lang="zh-CN" altLang="en-US" dirty="0"/>
              <a:t>维护的</a:t>
            </a:r>
            <a:endParaRPr lang="en-US" altLang="zh-CN" dirty="0"/>
          </a:p>
          <a:p>
            <a:r>
              <a:rPr lang="zh-CN" altLang="en-US" dirty="0"/>
              <a:t>假设修改了</a:t>
            </a:r>
            <a:r>
              <a:rPr lang="en-US" altLang="zh-CN" dirty="0"/>
              <a:t>x</a:t>
            </a:r>
            <a:r>
              <a:rPr lang="zh-CN" altLang="en-US" dirty="0"/>
              <a:t>位置为</a:t>
            </a:r>
            <a:r>
              <a:rPr lang="en-US" altLang="zh-CN" dirty="0"/>
              <a:t>y</a:t>
            </a:r>
          </a:p>
          <a:p>
            <a:r>
              <a:rPr lang="en-US" altLang="zh-CN" dirty="0"/>
              <a:t>hash-=power(</a:t>
            </a:r>
            <a:r>
              <a:rPr lang="en-US" altLang="zh-CN" dirty="0" err="1"/>
              <a:t>b,x</a:t>
            </a:r>
            <a:r>
              <a:rPr lang="en-US" altLang="zh-CN" dirty="0"/>
              <a:t>)*a[x]</a:t>
            </a:r>
          </a:p>
          <a:p>
            <a:r>
              <a:rPr lang="en-US" altLang="zh-CN" dirty="0"/>
              <a:t>a[x]=y</a:t>
            </a:r>
          </a:p>
          <a:p>
            <a:r>
              <a:rPr lang="en-US" altLang="zh-CN" dirty="0"/>
              <a:t>hash+=power(</a:t>
            </a:r>
            <a:r>
              <a:rPr lang="en-US" altLang="zh-CN" dirty="0" err="1"/>
              <a:t>b,x</a:t>
            </a:r>
            <a:r>
              <a:rPr lang="en-US" altLang="zh-CN" dirty="0"/>
              <a:t>)*a[x]</a:t>
            </a:r>
          </a:p>
          <a:p>
            <a:endParaRPr lang="en-US" altLang="zh-CN" dirty="0"/>
          </a:p>
          <a:p>
            <a:r>
              <a:rPr lang="zh-CN" altLang="en-US" dirty="0"/>
              <a:t>总时间复杂度</a:t>
            </a:r>
            <a:r>
              <a:rPr lang="en-US" altLang="zh-CN" dirty="0"/>
              <a:t>O(</a:t>
            </a:r>
            <a:r>
              <a:rPr lang="en-US" altLang="zh-CN" dirty="0" err="1"/>
              <a:t>n+m</a:t>
            </a:r>
            <a:r>
              <a:rPr lang="en-US" altLang="zh-CN" dirty="0"/>
              <a:t>)</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Luogu1115 </a:t>
            </a:r>
            <a:r>
              <a:rPr lang="zh-CN" altLang="en-US" dirty="0"/>
              <a:t>最大子段和（加强版）</a:t>
            </a:r>
          </a:p>
        </p:txBody>
      </p:sp>
      <p:sp>
        <p:nvSpPr>
          <p:cNvPr id="3" name="内容占位符 2"/>
          <p:cNvSpPr>
            <a:spLocks noGrp="1"/>
          </p:cNvSpPr>
          <p:nvPr>
            <p:ph idx="1"/>
          </p:nvPr>
        </p:nvSpPr>
        <p:spPr/>
        <p:txBody>
          <a:bodyPr/>
          <a:lstStyle/>
          <a:p>
            <a:r>
              <a:rPr lang="zh-CN" altLang="en-US" dirty="0"/>
              <a:t>给你一个序列，你需要找出两个子区间，满足这两个子区间互不相交，并且这两个子区间的和最大</a:t>
            </a:r>
            <a:endParaRPr lang="en-US" altLang="zh-CN" dirty="0"/>
          </a:p>
          <a:p>
            <a:r>
              <a:rPr lang="en-US" altLang="zh-CN" dirty="0"/>
              <a:t>n&lt;=1e6,-10^9&lt;=ai&lt;=10^9</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Luogu</a:t>
            </a:r>
            <a:r>
              <a:rPr lang="en-US" altLang="zh-CN" dirty="0"/>
              <a:t> T22526</a:t>
            </a:r>
            <a:endParaRPr lang="zh-CN" altLang="en-US" dirty="0"/>
          </a:p>
        </p:txBody>
      </p:sp>
      <p:sp>
        <p:nvSpPr>
          <p:cNvPr id="3" name="内容占位符 2"/>
          <p:cNvSpPr>
            <a:spLocks noGrp="1"/>
          </p:cNvSpPr>
          <p:nvPr>
            <p:ph idx="1"/>
          </p:nvPr>
        </p:nvSpPr>
        <p:spPr/>
        <p:txBody>
          <a:bodyPr/>
          <a:lstStyle/>
          <a:p>
            <a:r>
              <a:rPr lang="zh-CN" altLang="en-US" dirty="0"/>
              <a:t>给你一个长为</a:t>
            </a:r>
            <a:r>
              <a:rPr lang="en-US" altLang="zh-CN" dirty="0"/>
              <a:t>n</a:t>
            </a:r>
            <a:r>
              <a:rPr lang="zh-CN" altLang="en-US" dirty="0"/>
              <a:t>的序列</a:t>
            </a:r>
            <a:r>
              <a:rPr lang="en-US" altLang="zh-CN" dirty="0"/>
              <a:t>a</a:t>
            </a:r>
            <a:r>
              <a:rPr lang="zh-CN" altLang="en-US" dirty="0"/>
              <a:t>和一个常数</a:t>
            </a:r>
            <a:r>
              <a:rPr lang="en-US" altLang="zh-CN" dirty="0"/>
              <a:t>k</a:t>
            </a:r>
          </a:p>
          <a:p>
            <a:r>
              <a:rPr lang="zh-CN" altLang="en-US" dirty="0"/>
              <a:t>有</a:t>
            </a:r>
            <a:r>
              <a:rPr lang="en-US" altLang="zh-CN" dirty="0"/>
              <a:t>m</a:t>
            </a:r>
            <a:r>
              <a:rPr lang="zh-CN" altLang="en-US" dirty="0"/>
              <a:t>次询问，每次查询一个区间</a:t>
            </a:r>
            <a:r>
              <a:rPr lang="en-US" altLang="zh-CN" dirty="0"/>
              <a:t>[</a:t>
            </a:r>
            <a:r>
              <a:rPr lang="en-US" altLang="zh-CN" dirty="0" err="1"/>
              <a:t>l,r</a:t>
            </a:r>
            <a:r>
              <a:rPr lang="en-US" altLang="zh-CN" dirty="0"/>
              <a:t>]</a:t>
            </a:r>
            <a:r>
              <a:rPr lang="zh-CN" altLang="en-US" dirty="0"/>
              <a:t>内所有数最少分成多少个连续段，使得每段的和都 </a:t>
            </a:r>
            <a:r>
              <a:rPr lang="en-US" altLang="zh-CN" dirty="0"/>
              <a:t>&lt;= k</a:t>
            </a:r>
          </a:p>
          <a:p>
            <a:r>
              <a:rPr lang="zh-CN" altLang="en-US" dirty="0"/>
              <a:t>如果这一次查询无解，输出</a:t>
            </a:r>
            <a:r>
              <a:rPr lang="en-US" altLang="zh-CN" dirty="0"/>
              <a:t>“-1“</a:t>
            </a:r>
          </a:p>
          <a:p>
            <a:r>
              <a:rPr lang="zh-CN" altLang="en-US" dirty="0"/>
              <a:t>对于</a:t>
            </a:r>
            <a:r>
              <a:rPr lang="en-US" altLang="zh-CN" dirty="0"/>
              <a:t>100%</a:t>
            </a:r>
            <a:r>
              <a:rPr lang="zh-CN" altLang="en-US" dirty="0"/>
              <a:t>的数据，</a:t>
            </a:r>
            <a:r>
              <a:rPr lang="en-US" altLang="zh-CN" dirty="0"/>
              <a:t>1 &lt;= n , m &lt;= 1000000 , 1 &lt;= ai , x &lt;= 1000000000</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先考虑只有一次询问怎么做？</a:t>
            </a:r>
            <a:endParaRPr lang="en-US" altLang="zh-CN" dirty="0"/>
          </a:p>
          <a:p>
            <a:r>
              <a:rPr lang="zh-CN" altLang="en-US" dirty="0"/>
              <a:t>贪心，从左往右，尽可能选一个最长的和</a:t>
            </a:r>
            <a:r>
              <a:rPr lang="en-US" altLang="zh-CN" dirty="0"/>
              <a:t>&lt;=k</a:t>
            </a:r>
            <a:r>
              <a:rPr lang="zh-CN" altLang="en-US" dirty="0"/>
              <a:t>的区间，之后继续这样一直选</a:t>
            </a:r>
            <a:endParaRPr lang="en-US" altLang="zh-CN" dirty="0"/>
          </a:p>
          <a:p>
            <a:r>
              <a:rPr lang="zh-CN" altLang="en-US" dirty="0"/>
              <a:t>多次询问能否用数据结构方法优化？</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考虑对每个点</a:t>
            </a:r>
            <a:r>
              <a:rPr lang="en-US" altLang="zh-CN" dirty="0"/>
              <a:t>x</a:t>
            </a:r>
            <a:r>
              <a:rPr lang="zh-CN" altLang="en-US" dirty="0"/>
              <a:t>，找到其后面最远的</a:t>
            </a:r>
            <a:r>
              <a:rPr lang="en-US" altLang="zh-CN" dirty="0"/>
              <a:t>y</a:t>
            </a:r>
            <a:r>
              <a:rPr lang="zh-CN" altLang="en-US" dirty="0"/>
              <a:t>，满足 </a:t>
            </a:r>
            <a:r>
              <a:rPr lang="en-US" altLang="zh-CN" dirty="0"/>
              <a:t>[</a:t>
            </a:r>
            <a:r>
              <a:rPr lang="en-US" altLang="zh-CN" dirty="0" err="1"/>
              <a:t>x,y</a:t>
            </a:r>
            <a:r>
              <a:rPr lang="en-US" altLang="zh-CN" dirty="0"/>
              <a:t>] </a:t>
            </a:r>
            <a:r>
              <a:rPr lang="zh-CN" altLang="en-US" dirty="0"/>
              <a:t>的和 </a:t>
            </a:r>
            <a:r>
              <a:rPr lang="en-US" altLang="zh-CN" dirty="0"/>
              <a:t>&lt;= k</a:t>
            </a:r>
            <a:r>
              <a:rPr lang="zh-CN" altLang="en-US" dirty="0"/>
              <a:t>，则将</a:t>
            </a:r>
            <a:r>
              <a:rPr lang="en-US" altLang="zh-CN" dirty="0"/>
              <a:t>x</a:t>
            </a:r>
            <a:r>
              <a:rPr lang="zh-CN" altLang="en-US" dirty="0"/>
              <a:t>到</a:t>
            </a:r>
            <a:r>
              <a:rPr lang="en-US" altLang="zh-CN" dirty="0"/>
              <a:t>y+1</a:t>
            </a:r>
            <a:r>
              <a:rPr lang="zh-CN" altLang="en-US" dirty="0"/>
              <a:t>连一条边</a:t>
            </a:r>
            <a:endParaRPr lang="en-US" altLang="zh-CN" dirty="0"/>
          </a:p>
          <a:p>
            <a:r>
              <a:rPr lang="zh-CN" altLang="en-US" dirty="0"/>
              <a:t>因为每个点都向比其大的点连边，这样会构成一个森林（因为可能有不连通的情况，比如存在一个位置</a:t>
            </a:r>
            <a:r>
              <a:rPr lang="en-US" altLang="zh-CN" dirty="0"/>
              <a:t>&gt;k</a:t>
            </a:r>
            <a:r>
              <a:rPr lang="zh-CN" altLang="en-US" dirty="0"/>
              <a:t>），每走一条树上的边，则相当于找到一个区间</a:t>
            </a:r>
            <a:endParaRPr lang="en-US" altLang="zh-CN" dirty="0"/>
          </a:p>
          <a:p>
            <a:r>
              <a:rPr lang="zh-CN" altLang="en-US" dirty="0"/>
              <a:t>问题变为询问这个点最近的一个</a:t>
            </a:r>
            <a:r>
              <a:rPr lang="en-US" altLang="zh-CN" dirty="0"/>
              <a:t>&gt;r</a:t>
            </a:r>
            <a:r>
              <a:rPr lang="zh-CN" altLang="en-US" dirty="0"/>
              <a:t>的祖先</a:t>
            </a:r>
            <a:endParaRPr lang="en-US" altLang="zh-CN" dirty="0"/>
          </a:p>
          <a:p>
            <a:r>
              <a:rPr lang="zh-CN" altLang="en-US" dirty="0"/>
              <a:t>使用倍增算法优化即可</a:t>
            </a:r>
            <a:endParaRPr lang="en-US" altLang="zh-CN" dirty="0"/>
          </a:p>
          <a:p>
            <a:r>
              <a:rPr lang="zh-CN" altLang="en-US" dirty="0"/>
              <a:t>总时间复杂度 </a:t>
            </a:r>
            <a:r>
              <a:rPr lang="en-US" altLang="zh-CN" dirty="0"/>
              <a:t>O((</a:t>
            </a:r>
            <a:r>
              <a:rPr lang="en-US" altLang="zh-CN" dirty="0" err="1"/>
              <a:t>n+m</a:t>
            </a:r>
            <a:r>
              <a:rPr lang="en-US" altLang="zh-CN" dirty="0"/>
              <a:t>)</a:t>
            </a:r>
            <a:r>
              <a:rPr lang="en-US" altLang="zh-CN" dirty="0" err="1"/>
              <a:t>logn</a:t>
            </a:r>
            <a:r>
              <a:rPr lang="en-US" altLang="zh-CN"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Luogu4344 [SHOI2015]</a:t>
            </a:r>
            <a:r>
              <a:rPr lang="zh-CN" altLang="en-US" dirty="0"/>
              <a:t>脑洞治疗仪</a:t>
            </a:r>
          </a:p>
        </p:txBody>
      </p:sp>
      <p:pic>
        <p:nvPicPr>
          <p:cNvPr id="7" name="内容占位符 6"/>
          <p:cNvPicPr>
            <a:picLocks noGrp="1" noChangeAspect="1"/>
          </p:cNvPicPr>
          <p:nvPr>
            <p:ph idx="1"/>
          </p:nvPr>
        </p:nvPicPr>
        <p:blipFill>
          <a:blip r:embed="rId2"/>
          <a:stretch>
            <a:fillRect/>
          </a:stretch>
        </p:blipFill>
        <p:spPr>
          <a:xfrm>
            <a:off x="6246620" y="1690688"/>
            <a:ext cx="5945380" cy="1955192"/>
          </a:xfrm>
        </p:spPr>
      </p:pic>
      <p:pic>
        <p:nvPicPr>
          <p:cNvPr id="5" name="图片 4"/>
          <p:cNvPicPr>
            <a:picLocks noChangeAspect="1"/>
          </p:cNvPicPr>
          <p:nvPr/>
        </p:nvPicPr>
        <p:blipFill>
          <a:blip r:embed="rId3"/>
          <a:stretch>
            <a:fillRect/>
          </a:stretch>
        </p:blipFill>
        <p:spPr>
          <a:xfrm>
            <a:off x="135255" y="1263015"/>
            <a:ext cx="6111240" cy="54527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7" name="内容占位符 6"/>
          <p:cNvSpPr>
            <a:spLocks noGrp="1"/>
          </p:cNvSpPr>
          <p:nvPr>
            <p:ph idx="1"/>
          </p:nvPr>
        </p:nvSpPr>
        <p:spPr/>
        <p:txBody>
          <a:bodyP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题意即</a:t>
            </a:r>
            <a:endParaRPr lang="en-US" altLang="zh-CN" dirty="0"/>
          </a:p>
          <a:p>
            <a:r>
              <a:rPr lang="en-US" altLang="zh-CN" dirty="0"/>
              <a:t>1.</a:t>
            </a:r>
            <a:r>
              <a:rPr lang="zh-CN" altLang="en-US" dirty="0"/>
              <a:t>区间赋</a:t>
            </a:r>
            <a:r>
              <a:rPr lang="en-US" altLang="zh-CN" dirty="0"/>
              <a:t>0</a:t>
            </a:r>
          </a:p>
          <a:p>
            <a:r>
              <a:rPr lang="en-US" altLang="zh-CN" dirty="0"/>
              <a:t>2.</a:t>
            </a:r>
            <a:r>
              <a:rPr lang="zh-CN" altLang="en-US" dirty="0"/>
              <a:t>区间最长连续</a:t>
            </a:r>
            <a:r>
              <a:rPr lang="en-US" altLang="zh-CN" dirty="0"/>
              <a:t>0</a:t>
            </a:r>
          </a:p>
          <a:p>
            <a:r>
              <a:rPr lang="en-US" altLang="zh-CN" dirty="0"/>
              <a:t>3.</a:t>
            </a:r>
            <a:r>
              <a:rPr lang="zh-CN" altLang="en-US" dirty="0"/>
              <a:t>把一个区间的</a:t>
            </a:r>
            <a:r>
              <a:rPr lang="en-US" altLang="zh-CN" dirty="0"/>
              <a:t>1</a:t>
            </a:r>
            <a:r>
              <a:rPr lang="zh-CN" altLang="en-US" dirty="0"/>
              <a:t>依次填到另一个区间</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使用线段树维护序列，对每个节点维护其是否为全</a:t>
            </a:r>
            <a:r>
              <a:rPr lang="en-US" altLang="zh-CN" dirty="0"/>
              <a:t>1</a:t>
            </a:r>
            <a:r>
              <a:rPr lang="zh-CN" altLang="en-US" dirty="0"/>
              <a:t>，以及内部最长</a:t>
            </a:r>
            <a:r>
              <a:rPr lang="en-US" altLang="zh-CN" dirty="0"/>
              <a:t>0</a:t>
            </a:r>
            <a:r>
              <a:rPr lang="zh-CN" altLang="en-US" dirty="0"/>
              <a:t>段，以及左右最长</a:t>
            </a:r>
            <a:r>
              <a:rPr lang="en-US" altLang="zh-CN" dirty="0"/>
              <a:t>0</a:t>
            </a:r>
            <a:r>
              <a:rPr lang="zh-CN" altLang="en-US" dirty="0"/>
              <a:t>段</a:t>
            </a:r>
            <a:endParaRPr lang="en-US" altLang="zh-CN" dirty="0"/>
          </a:p>
          <a:p>
            <a:r>
              <a:rPr lang="zh-CN" altLang="en-US" dirty="0"/>
              <a:t>对于</a:t>
            </a:r>
            <a:r>
              <a:rPr lang="en-US" altLang="zh-CN" dirty="0"/>
              <a:t>3</a:t>
            </a:r>
            <a:r>
              <a:rPr lang="zh-CN" altLang="en-US" dirty="0"/>
              <a:t>操作，我们查区间和，这样就可以知道区间有多少</a:t>
            </a:r>
            <a:r>
              <a:rPr lang="en-US" altLang="zh-CN" dirty="0"/>
              <a:t>1</a:t>
            </a:r>
            <a:r>
              <a:rPr lang="zh-CN" altLang="en-US" dirty="0"/>
              <a:t>了</a:t>
            </a:r>
            <a:endParaRPr lang="en-US" altLang="zh-CN" dirty="0"/>
          </a:p>
          <a:p>
            <a:r>
              <a:rPr lang="zh-CN" altLang="en-US" dirty="0"/>
              <a:t>然后我们在填到的区间中二分一下填到哪个位置用完了我们挖出来的</a:t>
            </a:r>
            <a:r>
              <a:rPr lang="en-US" altLang="zh-CN" dirty="0"/>
              <a:t>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为了实现这两步需要维护每个节点代表的区间和</a:t>
            </a:r>
            <a:endParaRPr lang="en-US" altLang="zh-CN" dirty="0"/>
          </a:p>
          <a:p>
            <a:r>
              <a:rPr lang="zh-CN" altLang="en-US" dirty="0"/>
              <a:t>然后就把</a:t>
            </a:r>
            <a:r>
              <a:rPr lang="en-US" altLang="zh-CN" dirty="0"/>
              <a:t>3</a:t>
            </a:r>
            <a:r>
              <a:rPr lang="zh-CN" altLang="en-US" dirty="0"/>
              <a:t>操作转换为了：</a:t>
            </a:r>
            <a:endParaRPr lang="en-US" altLang="zh-CN" dirty="0"/>
          </a:p>
          <a:p>
            <a:r>
              <a:rPr lang="zh-CN" altLang="en-US" dirty="0"/>
              <a:t>区间修改为</a:t>
            </a:r>
            <a:r>
              <a:rPr lang="en-US" altLang="zh-CN" dirty="0"/>
              <a:t>0</a:t>
            </a:r>
            <a:r>
              <a:rPr lang="zh-CN" altLang="en-US" dirty="0"/>
              <a:t>或</a:t>
            </a:r>
            <a:r>
              <a:rPr lang="en-US" altLang="zh-CN" dirty="0"/>
              <a:t>1</a:t>
            </a:r>
          </a:p>
          <a:p>
            <a:r>
              <a:rPr lang="zh-CN" altLang="en-US" dirty="0"/>
              <a:t>这样的操作</a:t>
            </a:r>
          </a:p>
          <a:p>
            <a:endParaRPr lang="en-US" altLang="zh-CN" dirty="0"/>
          </a:p>
          <a:p>
            <a:r>
              <a:rPr lang="zh-CN" altLang="en-US" dirty="0"/>
              <a:t>每次直接二分位置然后线段树的话时间复杂度为</a:t>
            </a:r>
            <a:r>
              <a:rPr lang="en-US" altLang="zh-CN" dirty="0"/>
              <a:t>O(n+mlog^2n)</a:t>
            </a:r>
          </a:p>
          <a:p>
            <a:r>
              <a:rPr lang="zh-CN" altLang="en-US" dirty="0"/>
              <a:t>可以做到</a:t>
            </a:r>
            <a:r>
              <a:rPr lang="en-US" altLang="zh-CN" dirty="0"/>
              <a:t>O(</a:t>
            </a:r>
            <a:r>
              <a:rPr lang="en-US" altLang="zh-CN" dirty="0" err="1"/>
              <a:t>n+mlogn</a:t>
            </a:r>
            <a:r>
              <a:rPr lang="en-US" altLang="zh-CN" dirty="0"/>
              <a:t>)</a:t>
            </a:r>
            <a:r>
              <a:rPr lang="zh-CN" altLang="en-US" dirty="0"/>
              <a:t>，在线段树上二分即可</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DGCD</a:t>
            </a:r>
            <a:r>
              <a:rPr lang="zh-CN" altLang="en-US" dirty="0"/>
              <a:t>（弱化版）</a:t>
            </a:r>
          </a:p>
        </p:txBody>
      </p:sp>
      <p:sp>
        <p:nvSpPr>
          <p:cNvPr id="3" name="内容占位符 2"/>
          <p:cNvSpPr>
            <a:spLocks noGrp="1"/>
          </p:cNvSpPr>
          <p:nvPr>
            <p:ph idx="1"/>
          </p:nvPr>
        </p:nvSpPr>
        <p:spPr/>
        <p:txBody>
          <a:bodyPr/>
          <a:lstStyle/>
          <a:p>
            <a:r>
              <a:rPr lang="zh-CN" altLang="en-US" dirty="0"/>
              <a:t>给出一个长为</a:t>
            </a:r>
            <a:r>
              <a:rPr lang="en-US" altLang="zh-CN" dirty="0"/>
              <a:t>n</a:t>
            </a:r>
            <a:r>
              <a:rPr lang="zh-CN" altLang="en-US" dirty="0"/>
              <a:t>的序列，有</a:t>
            </a:r>
            <a:r>
              <a:rPr lang="en-US" altLang="zh-CN" dirty="0"/>
              <a:t>m</a:t>
            </a:r>
            <a:r>
              <a:rPr lang="zh-CN" altLang="en-US" dirty="0"/>
              <a:t>次操作：</a:t>
            </a:r>
            <a:br>
              <a:rPr lang="zh-CN" altLang="en-US" dirty="0"/>
            </a:br>
            <a:endParaRPr lang="zh-CN" altLang="en-US" dirty="0"/>
          </a:p>
          <a:p>
            <a:r>
              <a:rPr lang="en-US" altLang="zh-CN" dirty="0"/>
              <a:t>1.</a:t>
            </a:r>
            <a:r>
              <a:rPr lang="zh-CN" altLang="en-US" dirty="0"/>
              <a:t>询问区间</a:t>
            </a:r>
            <a:r>
              <a:rPr lang="en-US" altLang="zh-CN" dirty="0" err="1"/>
              <a:t>gcd</a:t>
            </a:r>
            <a:endParaRPr lang="en-US" altLang="zh-CN" dirty="0"/>
          </a:p>
          <a:p>
            <a:r>
              <a:rPr lang="en-US" altLang="zh-CN" dirty="0"/>
              <a:t>2.</a:t>
            </a:r>
            <a:r>
              <a:rPr lang="zh-CN" altLang="en-US" dirty="0"/>
              <a:t>区间加</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在序列上如何维护呢？</a:t>
            </a:r>
            <a:endParaRPr lang="en-US" altLang="zh-CN" dirty="0"/>
          </a:p>
          <a:p>
            <a:r>
              <a:rPr lang="en-US" altLang="zh-CN" dirty="0" err="1"/>
              <a:t>gcd</a:t>
            </a:r>
            <a:r>
              <a:rPr lang="en-US" altLang="zh-CN" dirty="0"/>
              <a:t>( a , b ) = </a:t>
            </a:r>
            <a:r>
              <a:rPr lang="en-US" altLang="zh-CN" dirty="0" err="1"/>
              <a:t>gcd</a:t>
            </a:r>
            <a:r>
              <a:rPr lang="en-US" altLang="zh-CN" dirty="0"/>
              <a:t>( a - b , b )</a:t>
            </a:r>
          </a:p>
          <a:p>
            <a:r>
              <a:rPr lang="zh-CN" altLang="en-US" dirty="0"/>
              <a:t>将每个位置差分：</a:t>
            </a:r>
            <a:endParaRPr lang="en-US" altLang="zh-CN" dirty="0"/>
          </a:p>
          <a:p>
            <a:r>
              <a:rPr lang="en-US" altLang="zh-CN" dirty="0"/>
              <a:t>b[</a:t>
            </a:r>
            <a:r>
              <a:rPr lang="en-US" altLang="zh-CN" dirty="0" err="1"/>
              <a:t>i</a:t>
            </a:r>
            <a:r>
              <a:rPr lang="en-US" altLang="zh-CN" dirty="0"/>
              <a:t>] = a[i-1]-a[</a:t>
            </a:r>
            <a:r>
              <a:rPr lang="en-US" altLang="zh-CN" dirty="0" err="1"/>
              <a:t>i</a:t>
            </a:r>
            <a:r>
              <a:rPr lang="en-US" altLang="zh-CN" dirty="0"/>
              <a:t>]</a:t>
            </a:r>
          </a:p>
          <a:p>
            <a:r>
              <a:rPr lang="zh-CN" altLang="en-US" dirty="0"/>
              <a:t>则</a:t>
            </a:r>
            <a:r>
              <a:rPr lang="en-US" altLang="zh-CN" dirty="0"/>
              <a:t>a</a:t>
            </a:r>
            <a:r>
              <a:rPr lang="zh-CN" altLang="en-US" dirty="0"/>
              <a:t>的区间加对应了</a:t>
            </a:r>
            <a:r>
              <a:rPr lang="en-US" altLang="zh-CN" dirty="0"/>
              <a:t>b</a:t>
            </a:r>
            <a:r>
              <a:rPr lang="zh-CN" altLang="en-US" dirty="0"/>
              <a:t>的单点修改</a:t>
            </a:r>
            <a:endParaRPr lang="en-US" altLang="zh-CN" dirty="0"/>
          </a:p>
          <a:p>
            <a:r>
              <a:rPr lang="en-US" altLang="zh-CN" dirty="0"/>
              <a:t>a</a:t>
            </a:r>
            <a:r>
              <a:rPr lang="zh-CN" altLang="en-US" dirty="0"/>
              <a:t>的区间</a:t>
            </a:r>
            <a:r>
              <a:rPr lang="en-US" altLang="zh-CN" dirty="0" err="1"/>
              <a:t>gcd</a:t>
            </a:r>
            <a:r>
              <a:rPr lang="zh-CN" altLang="en-US" dirty="0"/>
              <a:t>和</a:t>
            </a:r>
            <a:r>
              <a:rPr lang="en-US" altLang="zh-CN" dirty="0"/>
              <a:t>b</a:t>
            </a:r>
            <a:r>
              <a:rPr lang="zh-CN" altLang="en-US" dirty="0"/>
              <a:t>的区间</a:t>
            </a:r>
            <a:r>
              <a:rPr lang="en-US" altLang="zh-CN" dirty="0" err="1"/>
              <a:t>gcd</a:t>
            </a:r>
            <a:r>
              <a:rPr lang="zh-CN" altLang="en-US" dirty="0"/>
              <a:t>（特判端点）相同</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所以我们可以维护差分后的序列，区间加变成了单点修改，就可以维护了，注意需要特判端点</a:t>
            </a:r>
            <a:endParaRPr lang="en-US" altLang="zh-CN" dirty="0"/>
          </a:p>
          <a:p>
            <a:endParaRPr lang="en-US" altLang="zh-CN" dirty="0"/>
          </a:p>
          <a:p>
            <a:r>
              <a:rPr lang="zh-CN" altLang="en-US" dirty="0"/>
              <a:t>区间</a:t>
            </a:r>
            <a:r>
              <a:rPr lang="en-US" altLang="zh-CN" dirty="0" err="1"/>
              <a:t>gcd</a:t>
            </a:r>
            <a:r>
              <a:rPr lang="zh-CN" altLang="en-US" dirty="0"/>
              <a:t>是</a:t>
            </a:r>
            <a:r>
              <a:rPr lang="en-US" altLang="zh-CN" dirty="0"/>
              <a:t>O( </a:t>
            </a:r>
            <a:r>
              <a:rPr lang="en-US" altLang="zh-CN" dirty="0" err="1"/>
              <a:t>logn</a:t>
            </a:r>
            <a:r>
              <a:rPr lang="en-US" altLang="zh-CN" dirty="0"/>
              <a:t> + </a:t>
            </a:r>
            <a:r>
              <a:rPr lang="en-US" altLang="zh-CN" dirty="0" err="1"/>
              <a:t>logv</a:t>
            </a:r>
            <a:r>
              <a:rPr lang="en-US" altLang="zh-CN" dirty="0"/>
              <a:t> )</a:t>
            </a:r>
            <a:r>
              <a:rPr lang="zh-CN" altLang="en-US" dirty="0"/>
              <a:t>的</a:t>
            </a:r>
            <a:endParaRPr lang="en-US" altLang="zh-CN" dirty="0"/>
          </a:p>
          <a:p>
            <a:endParaRPr lang="en-US" altLang="zh-CN" dirty="0"/>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 6315 Naive Operations</a:t>
            </a:r>
            <a:endParaRPr lang="zh-CN" altLang="en-US" dirty="0"/>
          </a:p>
        </p:txBody>
      </p:sp>
      <p:sp>
        <p:nvSpPr>
          <p:cNvPr id="3" name="内容占位符 2"/>
          <p:cNvSpPr>
            <a:spLocks noGrp="1"/>
          </p:cNvSpPr>
          <p:nvPr>
            <p:ph idx="1"/>
          </p:nvPr>
        </p:nvSpPr>
        <p:spPr/>
        <p:txBody>
          <a:bodyPr/>
          <a:lstStyle/>
          <a:p>
            <a:r>
              <a:rPr lang="zh-CN" altLang="en-US" dirty="0"/>
              <a:t>给两个序列</a:t>
            </a:r>
            <a:r>
              <a:rPr lang="en-US" altLang="zh-CN" dirty="0"/>
              <a:t>a</a:t>
            </a:r>
            <a:r>
              <a:rPr lang="zh-CN" altLang="en-US" dirty="0"/>
              <a:t>和</a:t>
            </a:r>
            <a:r>
              <a:rPr lang="en-US" altLang="zh-CN" dirty="0"/>
              <a:t>b</a:t>
            </a:r>
            <a:r>
              <a:rPr lang="zh-CN" altLang="en-US" dirty="0"/>
              <a:t>，</a:t>
            </a:r>
            <a:r>
              <a:rPr lang="en-US" altLang="zh-CN" dirty="0"/>
              <a:t>b</a:t>
            </a:r>
            <a:r>
              <a:rPr lang="zh-CN" altLang="en-US" dirty="0"/>
              <a:t>是</a:t>
            </a:r>
            <a:r>
              <a:rPr lang="en-US" altLang="zh-CN" dirty="0"/>
              <a:t>1-n</a:t>
            </a:r>
            <a:r>
              <a:rPr lang="zh-CN" altLang="en-US" dirty="0"/>
              <a:t>的</a:t>
            </a:r>
            <a:r>
              <a:rPr lang="zh-CN" altLang="en-US" dirty="0">
                <a:solidFill>
                  <a:srgbClr val="FF0000"/>
                </a:solidFill>
              </a:rPr>
              <a:t>排列</a:t>
            </a:r>
            <a:endParaRPr lang="en-US" altLang="zh-CN" dirty="0">
              <a:solidFill>
                <a:srgbClr val="FF0000"/>
              </a:solidFill>
            </a:endParaRPr>
          </a:p>
          <a:p>
            <a:r>
              <a:rPr lang="en-US" altLang="zh-CN" dirty="0"/>
              <a:t>1.a</a:t>
            </a:r>
            <a:r>
              <a:rPr lang="zh-CN" altLang="en-US" dirty="0"/>
              <a:t>区间加</a:t>
            </a:r>
            <a:r>
              <a:rPr lang="en-US" altLang="zh-CN" dirty="0">
                <a:solidFill>
                  <a:srgbClr val="FF0000"/>
                </a:solidFill>
              </a:rPr>
              <a:t>1</a:t>
            </a:r>
          </a:p>
          <a:p>
            <a:r>
              <a:rPr lang="en-US" altLang="zh-CN" dirty="0"/>
              <a:t>2.</a:t>
            </a:r>
            <a:r>
              <a:rPr lang="zh-CN" altLang="en-US" dirty="0"/>
              <a:t>求区间内所有</a:t>
            </a:r>
            <a:r>
              <a:rPr lang="en-US" altLang="zh-CN" dirty="0"/>
              <a:t>[</a:t>
            </a:r>
            <a:r>
              <a:rPr lang="en-US" altLang="zh-CN" dirty="0" err="1"/>
              <a:t>ai</a:t>
            </a:r>
            <a:r>
              <a:rPr lang="en-US" altLang="zh-CN" dirty="0"/>
              <a:t>/bi]</a:t>
            </a:r>
            <a:r>
              <a:rPr lang="zh-CN" altLang="en-US" dirty="0"/>
              <a:t>的和</a:t>
            </a:r>
            <a:endParaRPr lang="en-US" altLang="zh-CN" dirty="0"/>
          </a:p>
          <a:p>
            <a:r>
              <a:rPr lang="en-US" altLang="zh-CN" dirty="0"/>
              <a:t>[]</a:t>
            </a:r>
            <a:r>
              <a:rPr lang="zh-CN" altLang="en-US" dirty="0"/>
              <a:t>表示下取整</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假设进行了</a:t>
            </a:r>
            <a:r>
              <a:rPr lang="en-US" altLang="zh-CN" dirty="0"/>
              <a:t>n</a:t>
            </a:r>
            <a:r>
              <a:rPr lang="zh-CN" altLang="en-US" dirty="0"/>
              <a:t>次全局加</a:t>
            </a:r>
            <a:endParaRPr lang="en-US" altLang="zh-CN" dirty="0"/>
          </a:p>
          <a:p>
            <a:r>
              <a:rPr lang="zh-CN" altLang="en-US" dirty="0"/>
              <a:t>发现全局的和是</a:t>
            </a:r>
            <a:r>
              <a:rPr lang="en-US" altLang="zh-CN" dirty="0"/>
              <a:t>sigma( n/1 + n/2 + … + n/n ) = O( </a:t>
            </a:r>
            <a:r>
              <a:rPr lang="en-US" altLang="zh-CN" dirty="0" err="1"/>
              <a:t>nlogn</a:t>
            </a:r>
            <a:r>
              <a:rPr lang="en-US" altLang="zh-CN" dirty="0"/>
              <a:t> )</a:t>
            </a:r>
          </a:p>
          <a:p>
            <a:r>
              <a:rPr lang="zh-CN" altLang="en-US" dirty="0"/>
              <a:t>这是一个调和级数</a:t>
            </a:r>
            <a:endParaRPr lang="en-US" altLang="zh-CN" dirty="0"/>
          </a:p>
          <a:p>
            <a:r>
              <a:rPr lang="zh-CN" altLang="en-US" dirty="0"/>
              <a:t>用树状数组维护答案序列</a:t>
            </a:r>
            <a:endParaRPr lang="en-US" altLang="zh-CN" dirty="0"/>
          </a:p>
          <a:p>
            <a:r>
              <a:rPr lang="zh-CN" altLang="en-US" dirty="0"/>
              <a:t>于是每次如果有一个点的答案发生变化，就在一个点位置</a:t>
            </a:r>
            <a:r>
              <a:rPr lang="en-US" altLang="zh-CN" dirty="0"/>
              <a:t>+1</a:t>
            </a:r>
            <a:r>
              <a:rPr lang="zh-CN" altLang="en-US" dirty="0"/>
              <a:t>即可</a:t>
            </a:r>
            <a:endParaRPr lang="en-US" altLang="zh-CN" dirty="0"/>
          </a:p>
          <a:p>
            <a:r>
              <a:rPr lang="zh-CN" altLang="en-US" dirty="0"/>
              <a:t>总复杂度</a:t>
            </a:r>
            <a:r>
              <a:rPr lang="en-US" altLang="zh-CN" dirty="0"/>
              <a:t>O( mlog^2n )</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怎么找出每次修改的位置呢</a:t>
            </a:r>
            <a:endParaRPr lang="en-US" altLang="zh-CN" dirty="0"/>
          </a:p>
          <a:p>
            <a:r>
              <a:rPr lang="zh-CN" altLang="en-US" dirty="0"/>
              <a:t>线段树维护序列，每个位置初始是 </a:t>
            </a:r>
            <a:r>
              <a:rPr lang="en-US" altLang="zh-CN" dirty="0"/>
              <a:t>-bi</a:t>
            </a:r>
          </a:p>
          <a:p>
            <a:r>
              <a:rPr lang="zh-CN" altLang="en-US" dirty="0"/>
              <a:t>每次区间加</a:t>
            </a:r>
            <a:r>
              <a:rPr lang="en-US" altLang="zh-CN" dirty="0"/>
              <a:t>1</a:t>
            </a:r>
            <a:r>
              <a:rPr lang="zh-CN" altLang="en-US" dirty="0"/>
              <a:t>相当于线段树的区间加</a:t>
            </a:r>
            <a:r>
              <a:rPr lang="en-US" altLang="zh-CN" dirty="0"/>
              <a:t>1</a:t>
            </a:r>
          </a:p>
          <a:p>
            <a:r>
              <a:rPr lang="zh-CN" altLang="en-US" dirty="0"/>
              <a:t>每次操作完之后，找哪些位置是</a:t>
            </a:r>
            <a:r>
              <a:rPr lang="en-US" altLang="zh-CN" dirty="0"/>
              <a:t>0</a:t>
            </a:r>
            <a:r>
              <a:rPr lang="zh-CN" altLang="en-US" dirty="0"/>
              <a:t>，这个可以维护一个最大值来维护出来</a:t>
            </a:r>
          </a:p>
          <a:p>
            <a:r>
              <a:rPr lang="zh-CN" altLang="en-US" dirty="0"/>
              <a:t>把这些</a:t>
            </a:r>
            <a:r>
              <a:rPr lang="en-US" altLang="zh-CN" dirty="0"/>
              <a:t>0</a:t>
            </a:r>
            <a:r>
              <a:rPr lang="zh-CN" altLang="en-US" dirty="0"/>
              <a:t>位置直接进行修改即可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Thanks for listening</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8" y="1673424"/>
            <a:ext cx="9217023" cy="518457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en-US" altLang="zh-CN" dirty="0"/>
              <a:t>Luogu5482 [JLOI2011]</a:t>
            </a:r>
            <a:r>
              <a:rPr lang="zh-CN" altLang="en-US" dirty="0"/>
              <a:t>不等式组</a:t>
            </a:r>
            <a:endParaRPr lang="en-US" altLang="zh-CN" dirty="0"/>
          </a:p>
        </p:txBody>
      </p:sp>
      <p:sp>
        <p:nvSpPr>
          <p:cNvPr id="25603" name="内容占位符 2"/>
          <p:cNvSpPr>
            <a:spLocks noGrp="1" noChangeArrowheads="1"/>
          </p:cNvSpPr>
          <p:nvPr>
            <p:ph idx="1"/>
          </p:nvPr>
        </p:nvSpPr>
        <p:spPr/>
        <p:txBody>
          <a:bodyPr/>
          <a:lstStyle/>
          <a:p>
            <a:pPr eaLnBrk="1" hangingPunct="1"/>
            <a:r>
              <a:rPr lang="zh-CN" altLang="en-US" dirty="0"/>
              <a:t>你需要维护一堆不等式</a:t>
            </a:r>
            <a:endParaRPr lang="en-US" altLang="zh-CN" dirty="0"/>
          </a:p>
          <a:p>
            <a:pPr eaLnBrk="1" hangingPunct="1"/>
            <a:r>
              <a:rPr lang="en-US" altLang="zh-CN" dirty="0"/>
              <a:t>1.</a:t>
            </a:r>
            <a:r>
              <a:rPr lang="zh-CN" altLang="en-US" dirty="0"/>
              <a:t>插入一个</a:t>
            </a:r>
            <a:r>
              <a:rPr lang="en-US" altLang="zh-CN" dirty="0" err="1"/>
              <a:t>ax+b</a:t>
            </a:r>
            <a:r>
              <a:rPr lang="en-US" altLang="zh-CN" dirty="0"/>
              <a:t>&gt;c</a:t>
            </a:r>
            <a:r>
              <a:rPr lang="zh-CN" altLang="en-US" dirty="0"/>
              <a:t>的不等式</a:t>
            </a:r>
            <a:endParaRPr lang="en-US" altLang="zh-CN" dirty="0"/>
          </a:p>
          <a:p>
            <a:r>
              <a:rPr lang="en-US" altLang="zh-CN" dirty="0"/>
              <a:t>2.</a:t>
            </a:r>
            <a:r>
              <a:rPr lang="zh-CN" altLang="en-US" dirty="0"/>
              <a:t>删除第</a:t>
            </a:r>
            <a:r>
              <a:rPr lang="en-US" altLang="zh-CN" dirty="0" err="1"/>
              <a:t>i</a:t>
            </a:r>
            <a:r>
              <a:rPr lang="zh-CN" altLang="en-US" dirty="0"/>
              <a:t>个插入的不等式</a:t>
            </a:r>
            <a:endParaRPr lang="en-US" altLang="zh-CN" dirty="0"/>
          </a:p>
          <a:p>
            <a:pPr eaLnBrk="1" hangingPunct="1"/>
            <a:r>
              <a:rPr lang="en-US" altLang="zh-CN" dirty="0"/>
              <a:t>3.</a:t>
            </a:r>
            <a:r>
              <a:rPr lang="zh-CN" altLang="en-US" dirty="0"/>
              <a:t>查询</a:t>
            </a:r>
            <a:r>
              <a:rPr lang="en-US" altLang="zh-CN" dirty="0"/>
              <a:t>x=k</a:t>
            </a:r>
            <a:r>
              <a:rPr lang="zh-CN" altLang="en-US" dirty="0"/>
              <a:t>的时候成立的不等式个数</a:t>
            </a:r>
            <a:endParaRPr lang="en-US" altLang="zh-CN" dirty="0"/>
          </a:p>
          <a:p>
            <a:pPr eaLnBrk="1" hangingPunct="1"/>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en-US" altLang="zh-CN" dirty="0"/>
              <a:t>Solution</a:t>
            </a:r>
          </a:p>
        </p:txBody>
      </p:sp>
      <p:sp>
        <p:nvSpPr>
          <p:cNvPr id="26627" name="内容占位符 2"/>
          <p:cNvSpPr>
            <a:spLocks noGrp="1" noChangeArrowheads="1"/>
          </p:cNvSpPr>
          <p:nvPr>
            <p:ph idx="1"/>
          </p:nvPr>
        </p:nvSpPr>
        <p:spPr/>
        <p:txBody>
          <a:bodyPr/>
          <a:lstStyle/>
          <a:p>
            <a:pPr eaLnBrk="1" hangingPunct="1"/>
            <a:r>
              <a:rPr lang="en-US" altLang="zh-CN" dirty="0" err="1"/>
              <a:t>ax+b</a:t>
            </a:r>
            <a:r>
              <a:rPr lang="en-US" altLang="zh-CN" dirty="0"/>
              <a:t>&gt;c  </a:t>
            </a:r>
            <a:r>
              <a:rPr lang="en-US" altLang="zh-CN" dirty="0">
                <a:sym typeface="Wingdings" panose="05000000000000000000" pitchFamily="2" charset="2"/>
              </a:rPr>
              <a:t> x &gt; ( c – b ) / a</a:t>
            </a:r>
          </a:p>
          <a:p>
            <a:pPr eaLnBrk="1" hangingPunct="1"/>
            <a:r>
              <a:rPr lang="zh-CN" altLang="en-US" dirty="0">
                <a:sym typeface="Wingdings" panose="05000000000000000000" pitchFamily="2" charset="2"/>
              </a:rPr>
              <a:t>开个值域上的</a:t>
            </a:r>
            <a:r>
              <a:rPr lang="zh-CN" altLang="en-US" dirty="0"/>
              <a:t>树状树组</a:t>
            </a:r>
            <a:endParaRPr lang="en-US" altLang="zh-CN" dirty="0"/>
          </a:p>
          <a:p>
            <a:pPr eaLnBrk="1" hangingPunct="1"/>
            <a:r>
              <a:rPr lang="zh-CN" altLang="en-US" dirty="0"/>
              <a:t>然后每次插入取个整</a:t>
            </a:r>
            <a:endParaRPr lang="en-US" altLang="zh-CN" dirty="0"/>
          </a:p>
          <a:p>
            <a:pPr eaLnBrk="1" hangingPunct="1"/>
            <a:r>
              <a:rPr lang="zh-CN" altLang="en-US" dirty="0"/>
              <a:t>查询直接查前缀和</a:t>
            </a:r>
            <a:endParaRPr lang="en-US" altLang="zh-CN" dirty="0"/>
          </a:p>
          <a:p>
            <a:pPr eaLnBrk="1" hangingPunct="1"/>
            <a:r>
              <a:rPr lang="zh-CN" altLang="en-US" dirty="0"/>
              <a:t>即可</a:t>
            </a:r>
            <a:endParaRPr lang="en-US" altLang="zh-CN" dirty="0"/>
          </a:p>
          <a:p>
            <a:pPr eaLnBrk="1" hangingPunct="1"/>
            <a:r>
              <a:rPr lang="zh-CN" altLang="en-US" dirty="0"/>
              <a:t>注意细节</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Luogu1168 </a:t>
            </a:r>
            <a:r>
              <a:rPr lang="zh-CN" altLang="en-US" dirty="0"/>
              <a:t>中位数</a:t>
            </a:r>
          </a:p>
        </p:txBody>
      </p:sp>
      <p:pic>
        <p:nvPicPr>
          <p:cNvPr id="5" name="内容占位符 4"/>
          <p:cNvPicPr>
            <a:picLocks noGrp="1" noChangeAspect="1"/>
          </p:cNvPicPr>
          <p:nvPr>
            <p:ph idx="1"/>
          </p:nvPr>
        </p:nvPicPr>
        <p:blipFill>
          <a:blip r:embed="rId2"/>
          <a:stretch>
            <a:fillRect/>
          </a:stretch>
        </p:blipFill>
        <p:spPr>
          <a:xfrm>
            <a:off x="838200" y="1690688"/>
            <a:ext cx="9858375" cy="78105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Luogu1637 </a:t>
            </a:r>
            <a:r>
              <a:rPr lang="zh-CN" altLang="en-US" dirty="0"/>
              <a:t>三元上升子序列</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782175" cy="1628775"/>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IwNDJiYTdhNzQxZDA4MTgxMDc3YmZjNzFjZDAxMmYifQ=="/>
  <p:tag name="KSO_WPP_MARK_KEY" val="c0fd29ab-5682-4b58-992c-d6259e75f52f"/>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2138</Words>
  <Application>Microsoft Office PowerPoint</Application>
  <PresentationFormat>宽屏</PresentationFormat>
  <Paragraphs>217</Paragraphs>
  <Slides>49</Slides>
  <Notes>0</Notes>
  <HiddenSlides>0</HiddenSlides>
  <MMClips>0</MMClips>
  <ScaleCrop>false</ScaleCrop>
  <HeadingPairs>
    <vt:vector size="8" baseType="variant">
      <vt:variant>
        <vt:lpstr>已用的字体</vt:lpstr>
      </vt:variant>
      <vt:variant>
        <vt:i4>2</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3" baseType="lpstr">
      <vt:lpstr>Arial</vt:lpstr>
      <vt:lpstr>Calibri</vt:lpstr>
      <vt:lpstr>Office 主题</vt:lpstr>
      <vt:lpstr>Paintbrush Picture</vt:lpstr>
      <vt:lpstr>数据结构杂题选讲</vt:lpstr>
      <vt:lpstr>自我介绍</vt:lpstr>
      <vt:lpstr>Luogu5463 小鱼比可爱（加强版）</vt:lpstr>
      <vt:lpstr>Solution</vt:lpstr>
      <vt:lpstr>Luogu5482 [JLOI2011]不等式组</vt:lpstr>
      <vt:lpstr>Solution</vt:lpstr>
      <vt:lpstr>Luogu1168 中位数</vt:lpstr>
      <vt:lpstr>Solution</vt:lpstr>
      <vt:lpstr>Luogu1637 三元上升子序列</vt:lpstr>
      <vt:lpstr>Solution</vt:lpstr>
      <vt:lpstr>Luogu4513 小白逛公园</vt:lpstr>
      <vt:lpstr>Solution</vt:lpstr>
      <vt:lpstr>Solution</vt:lpstr>
      <vt:lpstr>某经典问题</vt:lpstr>
      <vt:lpstr>Solution</vt:lpstr>
      <vt:lpstr>Solution</vt:lpstr>
      <vt:lpstr>Luogu7706 「Wdsr-2.7」文文的摄影布置</vt:lpstr>
      <vt:lpstr>Solution</vt:lpstr>
      <vt:lpstr>P6033 [NOIP2004 提高组] 合并果子 加强版</vt:lpstr>
      <vt:lpstr>Solution</vt:lpstr>
      <vt:lpstr>经典问题</vt:lpstr>
      <vt:lpstr>Solution</vt:lpstr>
      <vt:lpstr>Bzoj2054 疯狂的馒头</vt:lpstr>
      <vt:lpstr>Solution</vt:lpstr>
      <vt:lpstr>Solution</vt:lpstr>
      <vt:lpstr>Luogu4036 [JSOI2008]火星人（弱化版）</vt:lpstr>
      <vt:lpstr>Solution</vt:lpstr>
      <vt:lpstr>Solution</vt:lpstr>
      <vt:lpstr>Luogu5310 [Ynoi2011] 遥远的过去（弱化版）</vt:lpstr>
      <vt:lpstr>分析</vt:lpstr>
      <vt:lpstr>Solution</vt:lpstr>
      <vt:lpstr>Solution1</vt:lpstr>
      <vt:lpstr>Solution2</vt:lpstr>
      <vt:lpstr>Luogu1115 最大子段和（加强版）</vt:lpstr>
      <vt:lpstr>Solution</vt:lpstr>
      <vt:lpstr>Luogu T22526</vt:lpstr>
      <vt:lpstr>Solution</vt:lpstr>
      <vt:lpstr>Solution</vt:lpstr>
      <vt:lpstr>Luogu4344 [SHOI2015]脑洞治疗仪</vt:lpstr>
      <vt:lpstr>Solution</vt:lpstr>
      <vt:lpstr>Solution</vt:lpstr>
      <vt:lpstr>Solution</vt:lpstr>
      <vt:lpstr>Codechef DGCD（弱化版）</vt:lpstr>
      <vt:lpstr>Solution</vt:lpstr>
      <vt:lpstr>Solution</vt:lpstr>
      <vt:lpstr>HDU 6315 Naive Operations</vt:lpstr>
      <vt:lpstr>Solution</vt:lpstr>
      <vt:lpstr>Solution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数据结构杂题选讲</dc:title>
  <dc:creator>Chengze Cai</dc:creator>
  <cp:lastModifiedBy>fengq Z</cp:lastModifiedBy>
  <cp:revision>47</cp:revision>
  <dcterms:created xsi:type="dcterms:W3CDTF">2023-01-11T09:16:00Z</dcterms:created>
  <dcterms:modified xsi:type="dcterms:W3CDTF">2023-01-13T11:25:48Z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83BFB0A7615E41D6947D5E27D5783007</vt:lpwstr>
  </property>
  <property fmtid="{D5CDD505-2E9C-101B-9397-08002B2CF9AE}" pid="3" name="KSOProductBuildVer">
    <vt:lpwstr>2052-11.1.0.13703</vt:lpwstr>
  </property>
</Properties>
</file>