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Col>
    <a:lastRow>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lastRow>
    <a:firstRow>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14"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5" name="Title Text"/>
          <p:cNvSpPr txBox="1"/>
          <p:nvPr>
            <p:ph type="title"/>
          </p:nvPr>
        </p:nvSpPr>
        <p:spPr>
          <a:xfrm>
            <a:off x="1050877" y="1322386"/>
            <a:ext cx="10363201" cy="1470001"/>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1"/>
          </a:xfrm>
          <a:prstGeom prst="rect">
            <a:avLst/>
          </a:prstGeom>
        </p:spPr>
        <p:txBody>
          <a:bodyPr/>
          <a:lstStyle>
            <a:lvl1pPr marL="381000" indent="-304800" algn="ctr">
              <a:buClrTx/>
              <a:buSzTx/>
              <a:buFontTx/>
              <a:buNone/>
              <a:defRPr b="1" sz="2000">
                <a:solidFill>
                  <a:srgbClr val="17365D"/>
                </a:solidFill>
              </a:defRPr>
            </a:lvl1pPr>
            <a:lvl2pPr marL="381000" indent="177800" algn="ctr">
              <a:buClrTx/>
              <a:buSzTx/>
              <a:buFontTx/>
              <a:buNone/>
              <a:defRPr b="1" sz="2000">
                <a:solidFill>
                  <a:srgbClr val="17365D"/>
                </a:solidFill>
              </a:defRPr>
            </a:lvl2pPr>
            <a:lvl3pPr marL="381000" indent="647700" algn="ctr">
              <a:buClrTx/>
              <a:buSzTx/>
              <a:buFontTx/>
              <a:buNone/>
              <a:defRPr b="1" sz="2000">
                <a:solidFill>
                  <a:srgbClr val="17365D"/>
                </a:solidFill>
              </a:defRPr>
            </a:lvl3pPr>
            <a:lvl4pPr marL="381000" indent="1117600" algn="ctr">
              <a:buClrTx/>
              <a:buSzTx/>
              <a:buFontTx/>
              <a:buNone/>
              <a:defRPr b="1" sz="2000">
                <a:solidFill>
                  <a:srgbClr val="17365D"/>
                </a:solidFill>
              </a:defRPr>
            </a:lvl4pPr>
            <a:lvl5pPr marL="381000" indent="1574800" algn="ctr">
              <a:buClrTx/>
              <a:buSzTx/>
              <a:buFontTx/>
              <a:buNone/>
              <a:defRPr b="1" sz="2000">
                <a:solidFill>
                  <a:srgbClr val="17365D"/>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14"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115"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1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117" name="Body Level One…"/>
          <p:cNvSpPr txBox="1"/>
          <p:nvPr>
            <p:ph type="body" idx="1"/>
          </p:nvPr>
        </p:nvSpPr>
        <p:spPr>
          <a:xfrm rot="5400000">
            <a:off x="3670300" y="-1714500"/>
            <a:ext cx="4953000" cy="106680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25"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126"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27" name="Title Text"/>
          <p:cNvSpPr txBox="1"/>
          <p:nvPr>
            <p:ph type="title"/>
          </p:nvPr>
        </p:nvSpPr>
        <p:spPr>
          <a:xfrm rot="5400000">
            <a:off x="7285049" y="1828791"/>
            <a:ext cx="5851501" cy="2743201"/>
          </a:xfrm>
          <a:prstGeom prst="rect">
            <a:avLst/>
          </a:prstGeom>
        </p:spPr>
        <p:txBody>
          <a:bodyPr/>
          <a:lstStyle>
            <a:lvl1pPr>
              <a:defRPr>
                <a:solidFill>
                  <a:srgbClr val="FF0000"/>
                </a:solidFill>
              </a:defRPr>
            </a:lvl1pPr>
          </a:lstStyle>
          <a:p>
            <a:pPr/>
            <a:r>
              <a:t>Title Text</a:t>
            </a:r>
          </a:p>
        </p:txBody>
      </p:sp>
      <p:sp>
        <p:nvSpPr>
          <p:cNvPr id="128" name="Body Level One…"/>
          <p:cNvSpPr txBox="1"/>
          <p:nvPr>
            <p:ph type="body" idx="1"/>
          </p:nvPr>
        </p:nvSpPr>
        <p:spPr>
          <a:xfrm rot="5400000">
            <a:off x="1696999" y="-812860"/>
            <a:ext cx="5851501" cy="80265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3"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34"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35" name="Title Text"/>
          <p:cNvSpPr txBox="1"/>
          <p:nvPr>
            <p:ph type="title"/>
          </p:nvPr>
        </p:nvSpPr>
        <p:spPr>
          <a:xfrm>
            <a:off x="963084" y="4406903"/>
            <a:ext cx="10363201" cy="1362001"/>
          </a:xfrm>
          <a:prstGeom prst="rect">
            <a:avLst/>
          </a:prstGeom>
        </p:spPr>
        <p:txBody>
          <a:bodyPr anchor="t"/>
          <a:lstStyle>
            <a:lvl1pPr>
              <a:defRPr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301"/>
          </a:xfrm>
          <a:prstGeom prst="rect">
            <a:avLst/>
          </a:prstGeom>
        </p:spPr>
        <p:txBody>
          <a:bodyPr anchor="b"/>
          <a:lstStyle>
            <a:lvl1pPr marL="228600" indent="0">
              <a:buClrTx/>
              <a:buSzTx/>
              <a:buFontTx/>
              <a:buNone/>
              <a:defRPr sz="2000">
                <a:solidFill>
                  <a:srgbClr val="888888"/>
                </a:solidFill>
              </a:defRPr>
            </a:lvl1pPr>
            <a:lvl2pPr marL="228600" indent="457200">
              <a:buClrTx/>
              <a:buSzTx/>
              <a:buFontTx/>
              <a:buNone/>
              <a:defRPr sz="2000">
                <a:solidFill>
                  <a:srgbClr val="888888"/>
                </a:solidFill>
              </a:defRPr>
            </a:lvl2pPr>
            <a:lvl3pPr marL="228600" indent="914400">
              <a:buClrTx/>
              <a:buSzTx/>
              <a:buFontTx/>
              <a:buNone/>
              <a:defRPr sz="2000">
                <a:solidFill>
                  <a:srgbClr val="888888"/>
                </a:solidFill>
              </a:defRPr>
            </a:lvl3pPr>
            <a:lvl4pPr marL="228600" indent="1371600">
              <a:buClrTx/>
              <a:buSzTx/>
              <a:buFontTx/>
              <a:buNone/>
              <a:defRPr sz="2000">
                <a:solidFill>
                  <a:srgbClr val="888888"/>
                </a:solidFill>
              </a:defRPr>
            </a:lvl4pPr>
            <a:lvl5pPr marL="228600" indent="1828800">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4"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45"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701" cy="4526101"/>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8" name="Google Shape;34;p5"/>
          <p:cNvSpPr txBox="1"/>
          <p:nvPr>
            <p:ph type="body" sz="half" idx="21"/>
          </p:nvPr>
        </p:nvSpPr>
        <p:spPr>
          <a:xfrm>
            <a:off x="6197600" y="1600203"/>
            <a:ext cx="5384701" cy="4526101"/>
          </a:xfrm>
          <a:prstGeom prst="rect">
            <a:avLst/>
          </a:prstGeom>
        </p:spPr>
        <p:txBody>
          <a:bodyPr/>
          <a:lstStyle/>
          <a:p>
            <a:pPr indent="-406400">
              <a:spcBef>
                <a:spcPts val="500"/>
              </a:spcBef>
              <a:buSzPts val="2800"/>
              <a:defRPr sz="2800"/>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6"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57"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58" name="Title Text"/>
          <p:cNvSpPr txBox="1"/>
          <p:nvPr>
            <p:ph type="title"/>
          </p:nvPr>
        </p:nvSpPr>
        <p:spPr>
          <a:xfrm>
            <a:off x="859367" y="304800"/>
            <a:ext cx="10668001" cy="487500"/>
          </a:xfrm>
          <a:prstGeom prst="rect">
            <a:avLst/>
          </a:prstGeom>
        </p:spPr>
        <p:txBody>
          <a:bodyPr/>
          <a:lstStyle>
            <a:lvl1pPr>
              <a:defRPr>
                <a:solidFill>
                  <a:srgbClr val="FF0000"/>
                </a:solidFill>
              </a:defRPr>
            </a:lvl1pPr>
          </a:lstStyle>
          <a:p>
            <a:pPr/>
            <a:r>
              <a:t>Title Text</a:t>
            </a:r>
          </a:p>
        </p:txBody>
      </p:sp>
      <p:sp>
        <p:nvSpPr>
          <p:cNvPr id="59" name="Body Level One…"/>
          <p:cNvSpPr txBox="1"/>
          <p:nvPr>
            <p:ph type="body" sz="quarter" idx="1"/>
          </p:nvPr>
        </p:nvSpPr>
        <p:spPr>
          <a:xfrm>
            <a:off x="609600" y="1535112"/>
            <a:ext cx="5386800" cy="639901"/>
          </a:xfrm>
          <a:prstGeom prst="rect">
            <a:avLst/>
          </a:prstGeom>
        </p:spPr>
        <p:txBody>
          <a:bodyPr anchor="b"/>
          <a:lstStyle>
            <a:lvl1pPr marL="228600" indent="0">
              <a:buClrTx/>
              <a:buSzTx/>
              <a:buFontTx/>
              <a:buNone/>
              <a:defRPr b="1"/>
            </a:lvl1pPr>
            <a:lvl2pPr marL="228600" indent="457200">
              <a:buClrTx/>
              <a:buSzTx/>
              <a:buFontTx/>
              <a:buNone/>
              <a:defRPr b="1"/>
            </a:lvl2pPr>
            <a:lvl3pPr marL="228600" indent="914400">
              <a:buClrTx/>
              <a:buSzTx/>
              <a:buFontTx/>
              <a:buNone/>
              <a:defRPr b="1"/>
            </a:lvl3pPr>
            <a:lvl4pPr marL="228600" indent="1371600">
              <a:buClrTx/>
              <a:buSzTx/>
              <a:buFontTx/>
              <a:buNone/>
              <a:defRPr b="1"/>
            </a:lvl4pPr>
            <a:lvl5pPr marL="228600" indent="1828800">
              <a:buClrTx/>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60" name="Google Shape;41;p6"/>
          <p:cNvSpPr txBox="1"/>
          <p:nvPr>
            <p:ph type="body" sz="half" idx="21"/>
          </p:nvPr>
        </p:nvSpPr>
        <p:spPr>
          <a:xfrm>
            <a:off x="609599" y="2174875"/>
            <a:ext cx="5386802" cy="3951300"/>
          </a:xfrm>
          <a:prstGeom prst="rect">
            <a:avLst/>
          </a:prstGeom>
        </p:spPr>
        <p:txBody>
          <a:bodyPr/>
          <a:lstStyle/>
          <a:p>
            <a:pPr/>
          </a:p>
        </p:txBody>
      </p:sp>
      <p:sp>
        <p:nvSpPr>
          <p:cNvPr id="61" name="Google Shape;42;p6"/>
          <p:cNvSpPr txBox="1"/>
          <p:nvPr>
            <p:ph type="body" sz="quarter" idx="22"/>
          </p:nvPr>
        </p:nvSpPr>
        <p:spPr>
          <a:xfrm>
            <a:off x="6193368" y="1535112"/>
            <a:ext cx="5388902" cy="639901"/>
          </a:xfrm>
          <a:prstGeom prst="rect">
            <a:avLst/>
          </a:prstGeom>
        </p:spPr>
        <p:txBody>
          <a:bodyPr anchor="b"/>
          <a:lstStyle/>
          <a:p>
            <a:pPr marL="228600" indent="0">
              <a:buClrTx/>
              <a:buSzTx/>
              <a:buFontTx/>
              <a:buNone/>
              <a:defRPr b="1"/>
            </a:pPr>
          </a:p>
        </p:txBody>
      </p:sp>
      <p:sp>
        <p:nvSpPr>
          <p:cNvPr id="62" name="Google Shape;43;p6"/>
          <p:cNvSpPr txBox="1"/>
          <p:nvPr>
            <p:ph type="body" sz="half" idx="23"/>
          </p:nvPr>
        </p:nvSpPr>
        <p:spPr>
          <a:xfrm>
            <a:off x="6193368" y="2174875"/>
            <a:ext cx="5388902" cy="3951300"/>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70"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71"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72" name="Title Text"/>
          <p:cNvSpPr txBox="1"/>
          <p:nvPr>
            <p:ph type="title"/>
          </p:nvPr>
        </p:nvSpPr>
        <p:spPr>
          <a:xfrm>
            <a:off x="3860800" y="274638"/>
            <a:ext cx="7721700" cy="487501"/>
          </a:xfrm>
          <a:prstGeom prst="rect">
            <a:avLst/>
          </a:prstGeom>
        </p:spPr>
        <p:txBody>
          <a:bodyPr/>
          <a:lstStyle>
            <a:lvl1pPr>
              <a:defRPr>
                <a:solidFill>
                  <a:srgbClr val="FF0000"/>
                </a:solidFill>
              </a:defRPr>
            </a:lvl1pPr>
          </a:lstStyle>
          <a:p>
            <a:pPr/>
            <a:r>
              <a:t>Title Text</a:t>
            </a:r>
          </a:p>
        </p:txBody>
      </p:sp>
      <p:pic>
        <p:nvPicPr>
          <p:cNvPr id="73" name="Google Shape;52;p7" descr="Google Shape;52;p7"/>
          <p:cNvPicPr>
            <a:picLocks noChangeAspect="1"/>
          </p:cNvPicPr>
          <p:nvPr/>
        </p:nvPicPr>
        <p:blipFill>
          <a:blip r:embed="rId3">
            <a:extLst/>
          </a:blip>
          <a:stretch>
            <a:fillRect/>
          </a:stretch>
        </p:blipFill>
        <p:spPr>
          <a:xfrm>
            <a:off x="2505208" y="139873"/>
            <a:ext cx="9686795" cy="698327"/>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1"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82"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90"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91"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92" name="Title Text"/>
          <p:cNvSpPr txBox="1"/>
          <p:nvPr>
            <p:ph type="title"/>
          </p:nvPr>
        </p:nvSpPr>
        <p:spPr>
          <a:xfrm>
            <a:off x="609601" y="273050"/>
            <a:ext cx="4011002" cy="1162200"/>
          </a:xfrm>
          <a:prstGeom prst="rect">
            <a:avLst/>
          </a:prstGeom>
        </p:spPr>
        <p:txBody>
          <a:bodyPr anchor="b"/>
          <a:lstStyle>
            <a:lvl1pPr>
              <a:defRPr sz="2000">
                <a:solidFill>
                  <a:srgbClr val="FF0000"/>
                </a:solidFill>
              </a:defRPr>
            </a:lvl1pPr>
          </a:lstStyle>
          <a:p>
            <a:pPr/>
            <a:r>
              <a:t>Title Text</a:t>
            </a:r>
          </a:p>
        </p:txBody>
      </p:sp>
      <p:sp>
        <p:nvSpPr>
          <p:cNvPr id="93" name="Body Level One…"/>
          <p:cNvSpPr txBox="1"/>
          <p:nvPr>
            <p:ph type="body" idx="1"/>
          </p:nvPr>
        </p:nvSpPr>
        <p:spPr>
          <a:xfrm>
            <a:off x="4766733" y="273053"/>
            <a:ext cx="6815701" cy="5853001"/>
          </a:xfrm>
          <a:prstGeom prst="rect">
            <a:avLst/>
          </a:prstGeom>
        </p:spPr>
        <p:txBody>
          <a:bodyPr/>
          <a:lstStyle>
            <a:lvl1pPr indent="-431800">
              <a:spcBef>
                <a:spcPts val="600"/>
              </a:spcBef>
              <a:buSzPts val="3200"/>
              <a:defRPr sz="3200"/>
            </a:lvl1pPr>
            <a:lvl2pPr marL="972457" indent="-464457">
              <a:spcBef>
                <a:spcPts val="600"/>
              </a:spcBef>
              <a:buSzPts val="3200"/>
              <a:defRPr sz="3200"/>
            </a:lvl2pPr>
            <a:lvl3pPr marL="1498600" indent="-508000">
              <a:spcBef>
                <a:spcPts val="600"/>
              </a:spcBef>
              <a:buSzPts val="3200"/>
              <a:defRPr sz="3200"/>
            </a:lvl3pPr>
            <a:lvl4pPr marL="2042160" indent="-568960">
              <a:spcBef>
                <a:spcPts val="600"/>
              </a:spcBef>
              <a:buSzPts val="3200"/>
              <a:defRPr sz="3200"/>
            </a:lvl4pPr>
            <a:lvl5pPr marL="2499360" indent="-568960">
              <a:spcBef>
                <a:spcPts val="600"/>
              </a:spcBef>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Google Shape;60;p9"/>
          <p:cNvSpPr txBox="1"/>
          <p:nvPr>
            <p:ph type="body" sz="half" idx="21"/>
          </p:nvPr>
        </p:nvSpPr>
        <p:spPr>
          <a:xfrm>
            <a:off x="609601" y="1435103"/>
            <a:ext cx="4011002" cy="4691101"/>
          </a:xfrm>
          <a:prstGeom prst="rect">
            <a:avLst/>
          </a:prstGeom>
        </p:spPr>
        <p:txBody>
          <a:bodyPr/>
          <a:lstStyle/>
          <a:p>
            <a:pPr marL="228600" indent="0">
              <a:spcBef>
                <a:spcPts val="200"/>
              </a:spcBef>
              <a:buClrTx/>
              <a:buSzTx/>
              <a:buFontTx/>
              <a:buNone/>
              <a:defRPr sz="14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02"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103"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04" name="Title Text"/>
          <p:cNvSpPr txBox="1"/>
          <p:nvPr>
            <p:ph type="title"/>
          </p:nvPr>
        </p:nvSpPr>
        <p:spPr>
          <a:xfrm>
            <a:off x="2389716" y="4800600"/>
            <a:ext cx="7315201" cy="566701"/>
          </a:xfrm>
          <a:prstGeom prst="rect">
            <a:avLst/>
          </a:prstGeom>
        </p:spPr>
        <p:txBody>
          <a:bodyPr anchor="b"/>
          <a:lstStyle>
            <a:lvl1pPr>
              <a:defRPr sz="2000">
                <a:solidFill>
                  <a:srgbClr val="FF0000"/>
                </a:solidFill>
              </a:defRPr>
            </a:lvl1pPr>
          </a:lstStyle>
          <a:p>
            <a:pPr/>
            <a:r>
              <a:t>Title Text</a:t>
            </a:r>
          </a:p>
        </p:txBody>
      </p:sp>
      <p:sp>
        <p:nvSpPr>
          <p:cNvPr id="105" name="Google Shape;66;p10"/>
          <p:cNvSpPr/>
          <p:nvPr>
            <p:ph type="pic" sz="half" idx="21"/>
          </p:nvPr>
        </p:nvSpPr>
        <p:spPr>
          <a:xfrm>
            <a:off x="2389716" y="612775"/>
            <a:ext cx="7315201" cy="4114800"/>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2389716" y="5367337"/>
            <a:ext cx="7315201" cy="804901"/>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1;p1"/>
          <p:cNvSpPr/>
          <p:nvPr/>
        </p:nvSpPr>
        <p:spPr>
          <a:xfrm>
            <a:off x="812800" y="914400"/>
            <a:ext cx="10668000" cy="0"/>
          </a:xfrm>
          <a:prstGeom prst="line">
            <a:avLst/>
          </a:prstGeom>
          <a:ln w="57150">
            <a:solidFill>
              <a:srgbClr val="000000"/>
            </a:solidFill>
          </a:ln>
        </p:spPr>
        <p:txBody>
          <a:bodyPr lIns="45719" rIns="45719"/>
          <a:lstStyle/>
          <a:p>
            <a:pPr/>
          </a:p>
        </p:txBody>
      </p:sp>
      <p:pic>
        <p:nvPicPr>
          <p:cNvPr id="3"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4" name="Title Text"/>
          <p:cNvSpPr txBox="1"/>
          <p:nvPr>
            <p:ph type="title"/>
          </p:nvPr>
        </p:nvSpPr>
        <p:spPr>
          <a:xfrm>
            <a:off x="812800" y="274638"/>
            <a:ext cx="10668000" cy="4875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12800" y="1143000"/>
            <a:ext cx="10668000" cy="495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625" y="6397953"/>
            <a:ext cx="297875" cy="281901"/>
          </a:xfrm>
          <a:prstGeom prst="rect">
            <a:avLst/>
          </a:prstGeom>
          <a:ln w="12700">
            <a:miter lim="400000"/>
          </a:ln>
        </p:spPr>
        <p:txBody>
          <a:bodyPr wrap="none" lIns="45699" tIns="45699" rIns="45699" bIns="45699"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9pPr>
    </p:titleStyle>
    <p:bodyStyle>
      <a:lvl1pPr marL="457200" marR="0" indent="-3810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1pPr>
      <a:lvl2pPr marL="985519" marR="0" indent="-42671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2pPr>
      <a:lvl3pPr marL="1485900" marR="0" indent="-4572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3pPr>
      <a:lvl4pPr marL="19939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4pPr>
      <a:lvl5pPr marL="24511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5pPr>
      <a:lvl6pPr marL="28117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6pPr>
      <a:lvl7pPr marL="32689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7pPr>
      <a:lvl8pPr marL="37261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8pPr>
      <a:lvl9pPr marL="41833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cd.who.int/browse/2025-01/mms/en" TargetMode="External"/><Relationship Id="rId3" Type="http://schemas.openxmlformats.org/officeDocument/2006/relationships/hyperlink" Target="https://www.psychiatry.org/psychiatrists/practice/dsm" TargetMode="External"/><Relationship Id="rId4" Type="http://schemas.openxmlformats.org/officeDocument/2006/relationships/hyperlink" Target="https://docs.python.org/3/" TargetMode="External"/><Relationship Id="rId5" Type="http://schemas.openxmlformats.org/officeDocument/2006/relationships/hyperlink" Target="https://flask.palletsprojects.com/" TargetMode="External"/><Relationship Id="rId6" Type="http://schemas.openxmlformats.org/officeDocument/2006/relationships/hyperlink" Target="https://www.mongodb.com/atlas" TargetMode="External"/><Relationship Id="rId7" Type="http://schemas.openxmlformats.org/officeDocument/2006/relationships/hyperlink" Target="https://doi.org/10.2196/15585"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87;p13"/>
          <p:cNvSpPr txBox="1"/>
          <p:nvPr>
            <p:ph type="ctrTitle"/>
          </p:nvPr>
        </p:nvSpPr>
        <p:spPr>
          <a:xfrm>
            <a:off x="790468" y="1069101"/>
            <a:ext cx="10363201" cy="962899"/>
          </a:xfrm>
          <a:prstGeom prst="rect">
            <a:avLst/>
          </a:prstGeom>
        </p:spPr>
        <p:txBody>
          <a:bodyPr/>
          <a:lstStyle>
            <a:lvl1pPr>
              <a:defRPr b="0" sz="2200">
                <a:solidFill>
                  <a:srgbClr val="000000"/>
                </a:solidFill>
                <a:latin typeface="+mj-lt"/>
                <a:ea typeface="+mj-ea"/>
                <a:cs typeface="+mj-cs"/>
                <a:sym typeface="Arial"/>
              </a:defRPr>
            </a:lvl1pPr>
          </a:lstStyle>
          <a:p>
            <a:pPr/>
            <a:r>
              <a:t>                 Suggestive Automated Mental Health Identification System </a:t>
            </a:r>
          </a:p>
        </p:txBody>
      </p:sp>
      <p:sp>
        <p:nvSpPr>
          <p:cNvPr id="139" name="Google Shape;88;p13"/>
          <p:cNvSpPr txBox="1"/>
          <p:nvPr>
            <p:ph type="subTitle" sz="quarter" idx="1"/>
          </p:nvPr>
        </p:nvSpPr>
        <p:spPr>
          <a:xfrm>
            <a:off x="790468" y="2045352"/>
            <a:ext cx="4391131" cy="552301"/>
          </a:xfrm>
          <a:prstGeom prst="rect">
            <a:avLst/>
          </a:prstGeom>
        </p:spPr>
        <p:txBody>
          <a:bodyPr/>
          <a:lstStyle>
            <a:lvl1pPr marL="0" indent="0" algn="l">
              <a:spcBef>
                <a:spcPts val="0"/>
              </a:spcBef>
              <a:defRPr b="0" sz="1800">
                <a:latin typeface="Cambria"/>
                <a:ea typeface="Cambria"/>
                <a:cs typeface="Cambria"/>
                <a:sym typeface="Cambria"/>
              </a:defRPr>
            </a:lvl1pPr>
          </a:lstStyle>
          <a:p>
            <a:pPr/>
            <a:r>
              <a:t>Batch Number:CSE_99,PSCS_487 </a:t>
            </a:r>
          </a:p>
        </p:txBody>
      </p:sp>
      <p:sp>
        <p:nvSpPr>
          <p:cNvPr id="140" name="Google Shape;90;p13"/>
          <p:cNvSpPr txBox="1"/>
          <p:nvPr/>
        </p:nvSpPr>
        <p:spPr>
          <a:xfrm>
            <a:off x="6525920" y="2513339"/>
            <a:ext cx="5422851" cy="20205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defRPr sz="1656">
                <a:solidFill>
                  <a:srgbClr val="17365D"/>
                </a:solidFill>
                <a:latin typeface="Cambria"/>
                <a:ea typeface="Cambria"/>
                <a:cs typeface="Cambria"/>
                <a:sym typeface="Cambria"/>
              </a:defRPr>
            </a:pPr>
            <a:r>
              <a:t>Under the Supervision of,</a:t>
            </a:r>
          </a:p>
          <a:p>
            <a:pPr algn="ctr" defTabSz="841247">
              <a:spcBef>
                <a:spcPts val="300"/>
              </a:spcBef>
              <a:defRPr sz="1840">
                <a:solidFill>
                  <a:srgbClr val="17365D"/>
                </a:solidFill>
                <a:latin typeface="Cambria"/>
                <a:ea typeface="Cambria"/>
                <a:cs typeface="Cambria"/>
                <a:sym typeface="Cambria"/>
              </a:defRPr>
            </a:pPr>
          </a:p>
          <a:p>
            <a:pPr defTabSz="841247">
              <a:spcBef>
                <a:spcPts val="200"/>
              </a:spcBef>
              <a:defRPr sz="1564">
                <a:solidFill>
                  <a:srgbClr val="17365D"/>
                </a:solidFill>
                <a:latin typeface="Cambria"/>
                <a:ea typeface="Cambria"/>
                <a:cs typeface="Cambria"/>
                <a:sym typeface="Cambria"/>
              </a:defRPr>
            </a:pPr>
            <a:r>
              <a:t>Dr.Dr. B Chandrashekar</a:t>
            </a:r>
          </a:p>
          <a:p>
            <a:pPr defTabSz="841247">
              <a:spcBef>
                <a:spcPts val="200"/>
              </a:spcBef>
              <a:defRPr sz="1564">
                <a:solidFill>
                  <a:srgbClr val="17365D"/>
                </a:solidFill>
                <a:latin typeface="Cambria"/>
                <a:ea typeface="Cambria"/>
                <a:cs typeface="Cambria"/>
                <a:sym typeface="Cambria"/>
              </a:defRPr>
            </a:pPr>
            <a:r>
              <a:t>Professor</a:t>
            </a:r>
          </a:p>
          <a:p>
            <a:pPr defTabSz="841247">
              <a:spcBef>
                <a:spcPts val="200"/>
              </a:spcBef>
              <a:defRPr sz="1564">
                <a:solidFill>
                  <a:srgbClr val="17365D"/>
                </a:solidFill>
                <a:latin typeface="Cambria"/>
                <a:ea typeface="Cambria"/>
                <a:cs typeface="Cambria"/>
                <a:sym typeface="Cambria"/>
              </a:defRPr>
            </a:pPr>
            <a:r>
              <a:t>School of Computer Science and Engineering</a:t>
            </a:r>
          </a:p>
          <a:p>
            <a:pPr defTabSz="841247">
              <a:spcBef>
                <a:spcPts val="200"/>
              </a:spcBef>
              <a:defRPr sz="1564">
                <a:solidFill>
                  <a:srgbClr val="17365D"/>
                </a:solidFill>
                <a:latin typeface="Cambria"/>
                <a:ea typeface="Cambria"/>
                <a:cs typeface="Cambria"/>
                <a:sym typeface="Cambria"/>
              </a:defRPr>
            </a:pPr>
            <a:r>
              <a:t>Presidency University</a:t>
            </a:r>
          </a:p>
        </p:txBody>
      </p:sp>
      <p:graphicFrame>
        <p:nvGraphicFramePr>
          <p:cNvPr id="141" name="Google Shape;89;p13"/>
          <p:cNvGraphicFramePr/>
          <p:nvPr/>
        </p:nvGraphicFramePr>
        <p:xfrm>
          <a:off x="553346" y="2721840"/>
          <a:ext cx="5418676" cy="183745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5000"/>
                <a:gridCol w="3333674"/>
              </a:tblGrid>
              <a:tr h="306243">
                <a:tc>
                  <a:txBody>
                    <a:bodyPr/>
                    <a:lstStyle/>
                    <a:p>
                      <a:pPr lvl="1" algn="ctr">
                        <a:defRPr b="1" sz="1800">
                          <a:solidFill>
                            <a:srgbClr val="17365D"/>
                          </a:solidFill>
                          <a:sym typeface="Arial"/>
                        </a:defRPr>
                      </a:pPr>
                      <a:r>
                        <a:t>Roll Number</a:t>
                      </a:r>
                    </a:p>
                  </a:txBody>
                  <a:tcPr marL="45725" marR="45725" marT="45725" marB="45725" anchor="ctr" anchorCtr="0" horzOverflow="overflow"/>
                </a:tc>
                <a:tc>
                  <a:txBody>
                    <a:bodyPr/>
                    <a:lstStyle/>
                    <a:p>
                      <a:pPr algn="ctr">
                        <a:defRPr sz="1800"/>
                      </a:pPr>
                      <a:r>
                        <a:rPr b="1">
                          <a:solidFill>
                            <a:srgbClr val="17365D"/>
                          </a:solidFill>
                          <a:sym typeface="Arial"/>
                        </a:rPr>
                        <a:t>Student Name</a:t>
                      </a:r>
                    </a:p>
                  </a:txBody>
                  <a:tcPr marL="45725" marR="45725" marT="45725" marB="45725" anchor="ctr" anchorCtr="0" horzOverflow="overflow"/>
                </a:tc>
              </a:tr>
              <a:tr h="306243">
                <a:tc>
                  <a:txBody>
                    <a:bodyPr/>
                    <a:lstStyle/>
                    <a:p>
                      <a:pPr algn="l">
                        <a:defRPr sz="1800"/>
                      </a:pPr>
                      <a:r>
                        <a:rPr sz="1400">
                          <a:sym typeface="Arial"/>
                        </a:rPr>
                        <a:t>20221CSE0537</a:t>
                      </a:r>
                    </a:p>
                  </a:txBody>
                  <a:tcPr marL="45725" marR="45725" marT="45725" marB="45725" anchor="ctr" anchorCtr="0" horzOverflow="overflow"/>
                </a:tc>
                <a:tc>
                  <a:txBody>
                    <a:bodyPr/>
                    <a:lstStyle/>
                    <a:p>
                      <a:pPr algn="l">
                        <a:defRPr sz="1800"/>
                      </a:pPr>
                      <a:r>
                        <a:rPr sz="1400">
                          <a:sym typeface="Arial"/>
                        </a:rPr>
                        <a:t>MONOJ KUMAR B K</a:t>
                      </a:r>
                    </a:p>
                  </a:txBody>
                  <a:tcPr marL="45725" marR="45725" marT="45725" marB="45725" anchor="ctr" anchorCtr="0" horzOverflow="overflow"/>
                </a:tc>
              </a:tr>
              <a:tr h="306243">
                <a:tc>
                  <a:txBody>
                    <a:bodyPr/>
                    <a:lstStyle/>
                    <a:p>
                      <a:pPr algn="l">
                        <a:defRPr sz="1800"/>
                      </a:pPr>
                      <a:r>
                        <a:rPr sz="1400">
                          <a:sym typeface="Arial"/>
                        </a:rPr>
                        <a:t>20221CSE0536</a:t>
                      </a:r>
                    </a:p>
                  </a:txBody>
                  <a:tcPr marL="45725" marR="45725" marT="45725" marB="45725" anchor="ctr" anchorCtr="0" horzOverflow="overflow"/>
                </a:tc>
                <a:tc>
                  <a:txBody>
                    <a:bodyPr/>
                    <a:lstStyle/>
                    <a:p>
                      <a:pPr algn="l">
                        <a:defRPr sz="1800"/>
                      </a:pPr>
                      <a:r>
                        <a:rPr sz="1400">
                          <a:sym typeface="Arial"/>
                        </a:rPr>
                        <a:t>MAHENDRA S</a:t>
                      </a:r>
                    </a:p>
                  </a:txBody>
                  <a:tcPr marL="45725" marR="45725" marT="45725" marB="45725" anchor="ctr" anchorCtr="0" horzOverflow="overflow"/>
                </a:tc>
              </a:tr>
              <a:tr h="306243">
                <a:tc>
                  <a:txBody>
                    <a:bodyPr/>
                    <a:lstStyle/>
                    <a:p>
                      <a:pPr algn="l">
                        <a:defRPr sz="1800"/>
                      </a:pPr>
                      <a:r>
                        <a:rPr sz="1400">
                          <a:sym typeface="Arial"/>
                        </a:rPr>
                        <a:t>20221CSE0608</a:t>
                      </a:r>
                    </a:p>
                  </a:txBody>
                  <a:tcPr marL="45725" marR="45725" marT="45725" marB="45725" anchor="ctr" anchorCtr="0" horzOverflow="overflow"/>
                </a:tc>
                <a:tc>
                  <a:txBody>
                    <a:bodyPr/>
                    <a:lstStyle/>
                    <a:p>
                      <a:pPr algn="l">
                        <a:defRPr sz="1800"/>
                      </a:pPr>
                      <a:r>
                        <a:rPr sz="1400">
                          <a:sym typeface="Arial"/>
                        </a:rPr>
                        <a:t>PAVAN</a:t>
                      </a:r>
                    </a:p>
                  </a:txBody>
                  <a:tcPr marL="45725" marR="45725" marT="45725" marB="45725" anchor="ctr" anchorCtr="0" horzOverflow="overflow"/>
                </a:tc>
              </a:tr>
              <a:tr h="306243">
                <a:tc>
                  <a:txBody>
                    <a:bodyPr/>
                    <a:lstStyle/>
                    <a:p>
                      <a:pPr algn="l">
                        <a:defRPr sz="1400">
                          <a:sym typeface="Arial"/>
                        </a:defRPr>
                      </a:pPr>
                    </a:p>
                  </a:txBody>
                  <a:tcPr marL="45725" marR="45725" marT="45725" marB="45725" anchor="ctr" anchorCtr="0" horzOverflow="overflow"/>
                </a:tc>
                <a:tc>
                  <a:txBody>
                    <a:bodyPr/>
                    <a:lstStyle/>
                    <a:p>
                      <a:pPr algn="l">
                        <a:defRPr sz="1400">
                          <a:sym typeface="Arial"/>
                        </a:defRPr>
                      </a:pPr>
                    </a:p>
                  </a:txBody>
                  <a:tcPr marL="45725" marR="45725" marT="45725" marB="45725" anchor="ctr" anchorCtr="0" horzOverflow="overflow"/>
                </a:tc>
              </a:tr>
              <a:tr h="306243">
                <a:tc>
                  <a:txBody>
                    <a:bodyPr/>
                    <a:lstStyle/>
                    <a:p>
                      <a:pPr algn="l">
                        <a:defRPr sz="1400">
                          <a:sym typeface="Arial"/>
                        </a:defRPr>
                      </a:pPr>
                    </a:p>
                  </a:txBody>
                  <a:tcPr marL="45725" marR="45725" marT="45725" marB="45725" anchor="ctr" anchorCtr="0" horzOverflow="overflow"/>
                </a:tc>
                <a:tc>
                  <a:txBody>
                    <a:bodyPr/>
                    <a:lstStyle/>
                    <a:p>
                      <a:pPr algn="l">
                        <a:defRPr sz="1400">
                          <a:sym typeface="Arial"/>
                        </a:defRPr>
                      </a:pPr>
                    </a:p>
                  </a:txBody>
                  <a:tcPr marL="45725" marR="45725" marT="45725" marB="45725" anchor="ctr" anchorCtr="0" horzOverflow="overflow"/>
                </a:tc>
              </a:tr>
            </a:tbl>
          </a:graphicData>
        </a:graphic>
      </p:graphicFrame>
      <p:sp>
        <p:nvSpPr>
          <p:cNvPr id="142" name="Google Shape;91;p13"/>
          <p:cNvSpPr txBox="1"/>
          <p:nvPr/>
        </p:nvSpPr>
        <p:spPr>
          <a:xfrm>
            <a:off x="2877949" y="136440"/>
            <a:ext cx="5407525" cy="662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sz="1800">
                <a:solidFill>
                  <a:srgbClr val="17365D"/>
                </a:solidFill>
                <a:latin typeface="Cambria"/>
                <a:ea typeface="Cambria"/>
                <a:cs typeface="Cambria"/>
                <a:sym typeface="Cambria"/>
              </a:defRPr>
            </a:pPr>
            <a:r>
              <a:t>CSE7101- Capstone Project</a:t>
            </a:r>
          </a:p>
          <a:p>
            <a:pPr algn="ctr">
              <a:spcBef>
                <a:spcPts val="300"/>
              </a:spcBef>
              <a:defRPr sz="1800">
                <a:solidFill>
                  <a:srgbClr val="17365D"/>
                </a:solidFill>
                <a:latin typeface="Cambria"/>
                <a:ea typeface="Cambria"/>
                <a:cs typeface="Cambria"/>
                <a:sym typeface="Cambria"/>
              </a:defRPr>
            </a:pPr>
            <a:r>
              <a:t>Review-1</a:t>
            </a:r>
          </a:p>
        </p:txBody>
      </p:sp>
      <p:sp>
        <p:nvSpPr>
          <p:cNvPr id="143" name="Google Shape;91;p13"/>
          <p:cNvSpPr txBox="1"/>
          <p:nvPr/>
        </p:nvSpPr>
        <p:spPr>
          <a:xfrm>
            <a:off x="45724" y="4533900"/>
            <a:ext cx="12158466" cy="11582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800">
                <a:solidFill>
                  <a:schemeClr val="accent1"/>
                </a:solidFill>
                <a:latin typeface="Cambria"/>
                <a:ea typeface="Cambria"/>
                <a:cs typeface="Cambria"/>
                <a:sym typeface="Cambria"/>
              </a:defRPr>
            </a:pPr>
            <a:r>
              <a:t>Name of the Program: B.Tech CSE</a:t>
            </a:r>
          </a:p>
          <a:p>
            <a:pPr>
              <a:defRPr sz="1800">
                <a:solidFill>
                  <a:schemeClr val="accent1"/>
                </a:solidFill>
                <a:latin typeface="Cambria"/>
                <a:ea typeface="Cambria"/>
                <a:cs typeface="Cambria"/>
                <a:sym typeface="Cambria"/>
              </a:defRPr>
            </a:pPr>
            <a:r>
              <a:t>Name of the HoD: Dr. Asif Mohammed </a:t>
            </a:r>
            <a:endParaRPr>
              <a:solidFill>
                <a:srgbClr val="FF0000"/>
              </a:solidFill>
            </a:endParaRPr>
          </a:p>
          <a:p>
            <a:pPr>
              <a:defRPr sz="1800">
                <a:solidFill>
                  <a:schemeClr val="accent1"/>
                </a:solidFill>
                <a:latin typeface="Cambria"/>
                <a:ea typeface="Cambria"/>
                <a:cs typeface="Cambria"/>
                <a:sym typeface="Cambria"/>
              </a:defRPr>
            </a:pPr>
            <a:r>
              <a:t>Name of the Program Project Coordinator: </a:t>
            </a:r>
            <a:r>
              <a:rPr>
                <a:solidFill>
                  <a:srgbClr val="FF0000"/>
                </a:solidFill>
              </a:rPr>
              <a:t>Dr. Jayavadivel Ravi</a:t>
            </a:r>
            <a:endParaRPr>
              <a:solidFill>
                <a:srgbClr val="FF0000"/>
              </a:solidFill>
            </a:endParaRPr>
          </a:p>
          <a:p>
            <a:pPr>
              <a:defRPr sz="1800">
                <a:solidFill>
                  <a:schemeClr val="accent1"/>
                </a:solidFill>
                <a:latin typeface="Cambria"/>
                <a:ea typeface="Cambria"/>
                <a:cs typeface="Cambria"/>
                <a:sym typeface="Cambria"/>
              </a:defRPr>
            </a:pPr>
            <a:r>
              <a:t>Name of the School Project Coordinators: </a:t>
            </a:r>
            <a:r>
              <a:rPr>
                <a:solidFill>
                  <a:srgbClr val="000000"/>
                </a:solidFill>
              </a:rPr>
              <a:t>Dr. Sampath A K , Dr. Geetha A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44;p22"/>
          <p:cNvSpPr txBox="1"/>
          <p:nvPr>
            <p:ph type="title"/>
          </p:nvPr>
        </p:nvSpPr>
        <p:spPr>
          <a:prstGeom prst="rect">
            <a:avLst/>
          </a:prstGeom>
        </p:spPr>
        <p:txBody>
          <a:bodyPr/>
          <a:lstStyle>
            <a:lvl1pPr defTabSz="868680">
              <a:defRPr b="0" sz="2660">
                <a:latin typeface="Cambria"/>
                <a:ea typeface="Cambria"/>
                <a:cs typeface="Cambria"/>
                <a:sym typeface="Cambria"/>
              </a:defRPr>
            </a:lvl1pPr>
          </a:lstStyle>
          <a:p>
            <a:pPr/>
            <a:r>
              <a:t>References (IEEE Paper format)</a:t>
            </a:r>
          </a:p>
        </p:txBody>
      </p:sp>
      <p:sp>
        <p:nvSpPr>
          <p:cNvPr id="174" name="Google Shape;145;p22"/>
          <p:cNvSpPr txBox="1"/>
          <p:nvPr>
            <p:ph type="body" idx="1"/>
          </p:nvPr>
        </p:nvSpPr>
        <p:spPr>
          <a:prstGeom prst="rect">
            <a:avLst/>
          </a:prstGeom>
        </p:spPr>
        <p:txBody>
          <a:bodyPr/>
          <a:lstStyle/>
          <a:p>
            <a:pPr marL="0" indent="149352" defTabSz="896111">
              <a:spcBef>
                <a:spcPts val="0"/>
              </a:spcBef>
              <a:buSzTx/>
              <a:buNone/>
              <a:defRPr sz="2352">
                <a:latin typeface="Cambria"/>
                <a:ea typeface="Cambria"/>
                <a:cs typeface="Cambria"/>
                <a:sym typeface="Cambria"/>
              </a:defRPr>
            </a:pPr>
          </a:p>
          <a:p>
            <a:pPr marL="0" indent="0" defTabSz="896111">
              <a:spcBef>
                <a:spcPts val="0"/>
              </a:spcBef>
              <a:buClrTx/>
              <a:buSzTx/>
              <a:buFontTx/>
              <a:buNone/>
              <a:defRPr b="1" sz="1862">
                <a:latin typeface="+mj-lt"/>
                <a:ea typeface="+mj-ea"/>
                <a:cs typeface="+mj-cs"/>
                <a:sym typeface="Arial"/>
              </a:defRPr>
            </a:pPr>
            <a:r>
              <a:t>Official Mental Health Classification &amp; Symptom Criteria</a:t>
            </a:r>
          </a:p>
          <a:p>
            <a:pPr marL="176864" indent="-176864" defTabSz="896111">
              <a:spcBef>
                <a:spcPts val="0"/>
              </a:spcBef>
              <a:buClrTx/>
              <a:buSzPct val="100000"/>
              <a:buFontTx/>
              <a:defRPr sz="1764">
                <a:latin typeface="+mj-lt"/>
                <a:ea typeface="+mj-ea"/>
                <a:cs typeface="+mj-cs"/>
                <a:sym typeface="Arial"/>
              </a:defRPr>
            </a:pPr>
            <a:r>
              <a:t>ICD‑11 for Mortality and Morbidity Statistics (WHO) – Official disorder definitions, symptoms, and diagnostic criteria.</a:t>
            </a:r>
            <a:br/>
            <a:r>
              <a:t>Link: </a:t>
            </a:r>
            <a:r>
              <a:rPr u="sng">
                <a:hlinkClick r:id="rId2" invalidUrl="" action="" tgtFrame="" tooltip="" history="1" highlightClick="0" endSnd="0"/>
              </a:rPr>
              <a:t>https://icd.who.int/browse/2025-01/mms/en</a:t>
            </a:r>
          </a:p>
          <a:p>
            <a:pPr marL="176864" indent="-176864" defTabSz="896111">
              <a:spcBef>
                <a:spcPts val="0"/>
              </a:spcBef>
              <a:buClrTx/>
              <a:buSzPct val="100000"/>
              <a:buFontTx/>
              <a:defRPr sz="1764">
                <a:latin typeface="+mj-lt"/>
                <a:ea typeface="+mj-ea"/>
                <a:cs typeface="+mj-cs"/>
                <a:sym typeface="Arial"/>
              </a:defRPr>
            </a:pPr>
            <a:r>
              <a:t>DSM‑5 (APA) – Diagnostic and Statistical Manual of Mental Disorders (secondary reference, USA standard).</a:t>
            </a:r>
            <a:br/>
            <a:r>
              <a:t>Link: </a:t>
            </a:r>
            <a:r>
              <a:rPr u="sng">
                <a:hlinkClick r:id="rId3" invalidUrl="" action="" tgtFrame="" tooltip="" history="1" highlightClick="0" endSnd="0"/>
              </a:rPr>
              <a:t>https://www.psychiatry.org/psychiatrists/practice/dsm</a:t>
            </a:r>
            <a:br/>
          </a:p>
          <a:p>
            <a:pPr marL="0" indent="0" defTabSz="896111">
              <a:spcBef>
                <a:spcPts val="0"/>
              </a:spcBef>
              <a:buClrTx/>
              <a:buSzTx/>
              <a:buFontTx/>
              <a:buNone/>
              <a:defRPr b="1" sz="1764">
                <a:latin typeface="+mj-lt"/>
                <a:ea typeface="+mj-ea"/>
                <a:cs typeface="+mj-cs"/>
                <a:sym typeface="Arial"/>
              </a:defRPr>
            </a:pPr>
            <a:r>
              <a:t>Development Tools &amp; Libraries</a:t>
            </a:r>
          </a:p>
          <a:p>
            <a:pPr marL="137561" indent="-137561" defTabSz="896111">
              <a:spcBef>
                <a:spcPts val="0"/>
              </a:spcBef>
              <a:buClrTx/>
              <a:buSzPct val="100000"/>
              <a:buFontTx/>
              <a:defRPr sz="1764">
                <a:latin typeface="+mj-lt"/>
                <a:ea typeface="+mj-ea"/>
                <a:cs typeface="+mj-cs"/>
                <a:sym typeface="Arial"/>
              </a:defRPr>
            </a:pPr>
            <a:r>
              <a:t>Python Official Documentation: </a:t>
            </a:r>
            <a:r>
              <a:rPr u="sng">
                <a:hlinkClick r:id="rId4" invalidUrl="" action="" tgtFrame="" tooltip="" history="1" highlightClick="0" endSnd="0"/>
              </a:rPr>
              <a:t>https://docs.python.org/3/</a:t>
            </a:r>
          </a:p>
          <a:p>
            <a:pPr marL="137561" indent="-137561" defTabSz="896111">
              <a:spcBef>
                <a:spcPts val="0"/>
              </a:spcBef>
              <a:buClrTx/>
              <a:buSzPct val="100000"/>
              <a:buFontTx/>
              <a:defRPr sz="1764">
                <a:latin typeface="+mj-lt"/>
                <a:ea typeface="+mj-ea"/>
                <a:cs typeface="+mj-cs"/>
                <a:sym typeface="Arial"/>
              </a:defRPr>
            </a:pPr>
            <a:r>
              <a:t>Flask Web Framework: </a:t>
            </a:r>
            <a:r>
              <a:rPr u="sng">
                <a:solidFill>
                  <a:srgbClr val="0000FF"/>
                </a:solidFill>
                <a:uFill>
                  <a:solidFill>
                    <a:srgbClr val="0000FF"/>
                  </a:solidFill>
                </a:uFill>
                <a:hlinkClick r:id="rId5" invalidUrl="" action="" tgtFrame="" tooltip="" history="1" highlightClick="0" endSnd="0"/>
              </a:rPr>
              <a:t>https://flask.palletsprojects.com/</a:t>
            </a:r>
          </a:p>
          <a:p>
            <a:pPr marL="137561" indent="-137561" defTabSz="896111">
              <a:spcBef>
                <a:spcPts val="0"/>
              </a:spcBef>
              <a:buClrTx/>
              <a:buSzPct val="100000"/>
              <a:buFontTx/>
              <a:defRPr sz="1764">
                <a:latin typeface="+mj-lt"/>
                <a:ea typeface="+mj-ea"/>
                <a:cs typeface="+mj-cs"/>
                <a:sym typeface="Arial"/>
              </a:defRPr>
            </a:pPr>
            <a:r>
              <a:t>MongoDB Atlas (Cloud NoSQL): </a:t>
            </a:r>
            <a:r>
              <a:rPr u="sng">
                <a:hlinkClick r:id="rId6" invalidUrl="" action="" tgtFrame="" tooltip="" history="1" highlightClick="0" endSnd="0"/>
              </a:rPr>
              <a:t>https://www.mongodb.com/atlas</a:t>
            </a:r>
          </a:p>
          <a:p>
            <a:pPr marL="137561" indent="-137561" defTabSz="448055">
              <a:spcBef>
                <a:spcPts val="0"/>
              </a:spcBef>
              <a:buClrTx/>
              <a:buSzPct val="100000"/>
              <a:buFontTx/>
              <a:defRPr sz="1764">
                <a:solidFill>
                  <a:srgbClr val="E8E8E6"/>
                </a:solidFill>
                <a:latin typeface="+mn-lt"/>
                <a:ea typeface="+mn-ea"/>
                <a:cs typeface="+mn-cs"/>
                <a:sym typeface="Helvetica"/>
              </a:defRPr>
            </a:pPr>
          </a:p>
          <a:p>
            <a:pPr marL="0" indent="0" defTabSz="896111">
              <a:spcBef>
                <a:spcPts val="0"/>
              </a:spcBef>
              <a:buClrTx/>
              <a:buSzTx/>
              <a:buFontTx/>
              <a:buNone/>
              <a:defRPr b="1" sz="1764">
                <a:latin typeface="+mj-lt"/>
                <a:ea typeface="+mj-ea"/>
                <a:cs typeface="+mj-cs"/>
                <a:sym typeface="Arial"/>
              </a:defRPr>
            </a:pPr>
            <a:r>
              <a:t>AI in Mental Health Research Papers </a:t>
            </a:r>
          </a:p>
          <a:p>
            <a:pPr marL="176864" indent="-176864" defTabSz="896111">
              <a:spcBef>
                <a:spcPts val="0"/>
              </a:spcBef>
              <a:buClrTx/>
              <a:buSzPct val="100000"/>
              <a:buFontTx/>
              <a:defRPr sz="1764">
                <a:latin typeface="+mj-lt"/>
                <a:ea typeface="+mj-ea"/>
                <a:cs typeface="+mj-cs"/>
                <a:sym typeface="Arial"/>
              </a:defRPr>
            </a:pPr>
            <a:r>
              <a:t>Abd-alrazaq, A. A., et al. "Chatbots to support self-management of mental health: Review." </a:t>
            </a:r>
            <a:r>
              <a:rPr i="1"/>
              <a:t>JMIR</a:t>
            </a:r>
            <a:r>
              <a:t> (2020).</a:t>
            </a:r>
            <a:br/>
            <a:r>
              <a:t>Link: </a:t>
            </a:r>
            <a:r>
              <a:rPr u="sng">
                <a:hlinkClick r:id="rId7" invalidUrl="" action="" tgtFrame="" tooltip="" history="1" highlightClick="0" endSnd="0"/>
              </a:rPr>
              <a:t>https://doi.org/10.2196/15585</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Picture 4" descr="Picture 4"/>
          <p:cNvPicPr>
            <a:picLocks noChangeAspect="1"/>
          </p:cNvPicPr>
          <p:nvPr/>
        </p:nvPicPr>
        <p:blipFill>
          <a:blip r:embed="rId2">
            <a:extLst/>
          </a:blip>
          <a:stretch>
            <a:fillRect/>
          </a:stretch>
        </p:blipFill>
        <p:spPr>
          <a:xfrm>
            <a:off x="4082810" y="1441315"/>
            <a:ext cx="3893306" cy="393547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96;p14"/>
          <p:cNvSpPr txBox="1"/>
          <p:nvPr>
            <p:ph type="title"/>
          </p:nvPr>
        </p:nvSpPr>
        <p:spPr>
          <a:xfrm>
            <a:off x="812800" y="287338"/>
            <a:ext cx="10668000" cy="487501"/>
          </a:xfrm>
          <a:prstGeom prst="rect">
            <a:avLst/>
          </a:prstGeom>
        </p:spPr>
        <p:txBody>
          <a:bodyPr/>
          <a:lstStyle>
            <a:lvl1pPr defTabSz="868680">
              <a:defRPr b="0" sz="2660">
                <a:latin typeface="Cambria"/>
                <a:ea typeface="Cambria"/>
                <a:cs typeface="Cambria"/>
                <a:sym typeface="Cambria"/>
              </a:defRPr>
            </a:lvl1pPr>
          </a:lstStyle>
          <a:p>
            <a:pPr/>
            <a:r>
              <a:t>Problem Statement Number:PSCS_487</a:t>
            </a:r>
          </a:p>
        </p:txBody>
      </p:sp>
      <p:sp>
        <p:nvSpPr>
          <p:cNvPr id="146" name="Google Shape;97;p14"/>
          <p:cNvSpPr txBox="1"/>
          <p:nvPr>
            <p:ph type="body" idx="1"/>
          </p:nvPr>
        </p:nvSpPr>
        <p:spPr>
          <a:xfrm>
            <a:off x="812800" y="1168400"/>
            <a:ext cx="10668000" cy="4953001"/>
          </a:xfrm>
          <a:prstGeom prst="rect">
            <a:avLst/>
          </a:prstGeom>
        </p:spPr>
        <p:txBody>
          <a:bodyPr/>
          <a:lstStyle/>
          <a:p>
            <a:pPr marL="190500" indent="-38100" algn="just">
              <a:spcBef>
                <a:spcPts val="0"/>
              </a:spcBef>
              <a:buSzTx/>
              <a:buNone/>
              <a:defRPr>
                <a:latin typeface="Cambria"/>
                <a:ea typeface="Cambria"/>
                <a:cs typeface="Cambria"/>
                <a:sym typeface="Cambria"/>
              </a:defRPr>
            </a:pPr>
            <a:r>
              <a:t>Organization: </a:t>
            </a:r>
          </a:p>
          <a:p>
            <a:pPr marL="190500" indent="-38100" algn="just">
              <a:lnSpc>
                <a:spcPct val="200000"/>
              </a:lnSpc>
              <a:spcBef>
                <a:spcPts val="0"/>
              </a:spcBef>
              <a:buSzTx/>
              <a:buNone/>
              <a:defRPr>
                <a:latin typeface="Cambria"/>
                <a:ea typeface="Cambria"/>
                <a:cs typeface="Cambria"/>
                <a:sym typeface="Cambria"/>
              </a:defRPr>
            </a:pPr>
            <a:r>
              <a:t>Category ( Software ) :Software </a:t>
            </a:r>
          </a:p>
          <a:p>
            <a:pPr marL="190500" indent="-38100" algn="just">
              <a:lnSpc>
                <a:spcPct val="200000"/>
              </a:lnSpc>
              <a:spcBef>
                <a:spcPts val="0"/>
              </a:spcBef>
              <a:buSzTx/>
              <a:buNone/>
              <a:defRPr>
                <a:latin typeface="Cambria"/>
                <a:ea typeface="Cambria"/>
                <a:cs typeface="Cambria"/>
                <a:sym typeface="Cambria"/>
              </a:defRPr>
            </a:pPr>
            <a:r>
              <a:rPr>
                <a:latin typeface="Cambria Bold"/>
                <a:ea typeface="Cambria Bold"/>
                <a:cs typeface="Cambria Bold"/>
                <a:sym typeface="Cambria Bold"/>
              </a:rPr>
              <a:t>Problem Description</a:t>
            </a:r>
            <a:r>
              <a:t>: </a:t>
            </a:r>
            <a:r>
              <a:rPr sz="2200"/>
              <a:t>A significant portion of the population lives with undiagnosed mental health disorders. Barriers such as social stigma, lack of awareness, and limited access to professional care contribute to delays in diagnosis and treatment. There is a compelling need for automated, accessible tools that can assist individuals in early identification and guidance for mental health concerns.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96;p14"/>
          <p:cNvSpPr txBox="1"/>
          <p:nvPr>
            <p:ph type="title"/>
          </p:nvPr>
        </p:nvSpPr>
        <p:spPr>
          <a:prstGeom prst="rect">
            <a:avLst/>
          </a:prstGeom>
        </p:spPr>
        <p:txBody>
          <a:bodyPr/>
          <a:lstStyle>
            <a:lvl1pPr defTabSz="868680">
              <a:defRPr b="0" sz="2660">
                <a:latin typeface="Cambria"/>
                <a:ea typeface="Cambria"/>
                <a:cs typeface="Cambria"/>
                <a:sym typeface="Cambria"/>
              </a:defRPr>
            </a:lvl1pPr>
          </a:lstStyle>
          <a:p>
            <a:pPr/>
            <a:r>
              <a:t>Content</a:t>
            </a:r>
          </a:p>
        </p:txBody>
      </p:sp>
      <p:sp>
        <p:nvSpPr>
          <p:cNvPr id="149" name="Google Shape;97;p14"/>
          <p:cNvSpPr txBox="1"/>
          <p:nvPr>
            <p:ph type="body" idx="1"/>
          </p:nvPr>
        </p:nvSpPr>
        <p:spPr>
          <a:xfrm>
            <a:off x="655782" y="1466273"/>
            <a:ext cx="10668001" cy="3924299"/>
          </a:xfrm>
          <a:prstGeom prst="rect">
            <a:avLst/>
          </a:prstGeom>
        </p:spPr>
        <p:txBody>
          <a:bodyPr/>
          <a:lstStyle/>
          <a:p>
            <a:pPr marL="495300" indent="-342900" algn="just">
              <a:lnSpc>
                <a:spcPct val="160000"/>
              </a:lnSpc>
              <a:spcBef>
                <a:spcPts val="0"/>
              </a:spcBef>
              <a:buSzPts val="1600"/>
              <a:defRPr sz="1600">
                <a:latin typeface="Cambria"/>
                <a:ea typeface="Cambria"/>
                <a:cs typeface="Cambria"/>
                <a:sym typeface="Cambria"/>
              </a:defRPr>
            </a:pPr>
            <a:r>
              <a:t>Problem Statement</a:t>
            </a:r>
          </a:p>
          <a:p>
            <a:pPr marL="495300" indent="-342900" algn="just">
              <a:lnSpc>
                <a:spcPct val="160000"/>
              </a:lnSpc>
              <a:spcBef>
                <a:spcPts val="0"/>
              </a:spcBef>
              <a:buSzPts val="1600"/>
              <a:defRPr sz="1600">
                <a:latin typeface="Cambria"/>
                <a:ea typeface="Cambria"/>
                <a:cs typeface="Cambria"/>
                <a:sym typeface="Cambria"/>
              </a:defRPr>
            </a:pPr>
            <a:r>
              <a:t>Objectives</a:t>
            </a:r>
          </a:p>
          <a:p>
            <a:pPr marL="495300" indent="-342900" algn="just">
              <a:lnSpc>
                <a:spcPct val="160000"/>
              </a:lnSpc>
              <a:spcBef>
                <a:spcPts val="0"/>
              </a:spcBef>
              <a:buSzPts val="1600"/>
              <a:defRPr sz="1600">
                <a:latin typeface="Cambria"/>
                <a:ea typeface="Cambria"/>
                <a:cs typeface="Cambria"/>
                <a:sym typeface="Cambria"/>
              </a:defRPr>
            </a:pPr>
            <a:r>
              <a:t>Background and Related work for title Selection</a:t>
            </a:r>
          </a:p>
          <a:p>
            <a:pPr marL="495300" indent="-342900" algn="just">
              <a:lnSpc>
                <a:spcPct val="160000"/>
              </a:lnSpc>
              <a:spcBef>
                <a:spcPts val="0"/>
              </a:spcBef>
              <a:buSzPts val="1600"/>
              <a:defRPr sz="1600">
                <a:latin typeface="Cambria"/>
                <a:ea typeface="Cambria"/>
                <a:cs typeface="Cambria"/>
                <a:sym typeface="Cambria"/>
              </a:defRPr>
            </a:pPr>
            <a:r>
              <a:t>Analysis of Problem Statement</a:t>
            </a:r>
          </a:p>
          <a:p>
            <a:pPr marL="495300" indent="-342900" algn="just">
              <a:lnSpc>
                <a:spcPct val="160000"/>
              </a:lnSpc>
              <a:spcBef>
                <a:spcPts val="0"/>
              </a:spcBef>
              <a:buSzPts val="1600"/>
              <a:defRPr sz="1600">
                <a:latin typeface="Cambria"/>
                <a:ea typeface="Cambria"/>
                <a:cs typeface="Cambria"/>
                <a:sym typeface="Cambria"/>
              </a:defRPr>
            </a:pPr>
            <a:r>
              <a:t>Innovation or Novel Contributions</a:t>
            </a:r>
            <a:endParaRPr sz="3200"/>
          </a:p>
          <a:p>
            <a:pPr marL="495300" indent="-342900" algn="just">
              <a:lnSpc>
                <a:spcPct val="160000"/>
              </a:lnSpc>
              <a:spcBef>
                <a:spcPts val="0"/>
              </a:spcBef>
              <a:buSzPts val="1600"/>
              <a:defRPr sz="1600">
                <a:latin typeface="Cambria"/>
                <a:ea typeface="Cambria"/>
                <a:cs typeface="Cambria"/>
                <a:sym typeface="Cambria"/>
              </a:defRPr>
            </a:pPr>
            <a:r>
              <a:t>Git-hub Link</a:t>
            </a:r>
          </a:p>
          <a:p>
            <a:pPr marL="495300" indent="-342900" algn="just">
              <a:lnSpc>
                <a:spcPct val="160000"/>
              </a:lnSpc>
              <a:spcBef>
                <a:spcPts val="0"/>
              </a:spcBef>
              <a:buSzPts val="1600"/>
              <a:defRPr sz="1600">
                <a:latin typeface="Cambria"/>
                <a:ea typeface="Cambria"/>
                <a:cs typeface="Cambria"/>
                <a:sym typeface="Cambria"/>
              </a:defRPr>
            </a:pPr>
            <a:r>
              <a:t>Timeline of the Project</a:t>
            </a:r>
          </a:p>
          <a:p>
            <a:pPr marL="495300" indent="-342900" algn="just">
              <a:lnSpc>
                <a:spcPct val="160000"/>
              </a:lnSpc>
              <a:spcBef>
                <a:spcPts val="0"/>
              </a:spcBef>
              <a:buSzPts val="1600"/>
              <a:defRPr sz="1600">
                <a:latin typeface="Cambria"/>
                <a:ea typeface="Cambria"/>
                <a:cs typeface="Cambria"/>
                <a:sym typeface="Cambria"/>
              </a:defRPr>
            </a:pPr>
            <a:r>
              <a:t>References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14;p17"/>
          <p:cNvSpPr txBox="1"/>
          <p:nvPr>
            <p:ph type="title"/>
          </p:nvPr>
        </p:nvSpPr>
        <p:spPr>
          <a:prstGeom prst="rect">
            <a:avLst/>
          </a:prstGeom>
        </p:spPr>
        <p:txBody>
          <a:bodyPr/>
          <a:lstStyle>
            <a:lvl1pPr indent="144779" defTabSz="868680">
              <a:lnSpc>
                <a:spcPct val="200000"/>
              </a:lnSpc>
              <a:defRPr b="0" sz="2660">
                <a:latin typeface="Cambria"/>
                <a:ea typeface="Cambria"/>
                <a:cs typeface="Cambria"/>
                <a:sym typeface="Cambria"/>
              </a:defRPr>
            </a:lvl1pPr>
          </a:lstStyle>
          <a:p>
            <a:pPr/>
            <a:r>
              <a:t>Analysis of Problem Statement</a:t>
            </a:r>
          </a:p>
        </p:txBody>
      </p:sp>
      <p:sp>
        <p:nvSpPr>
          <p:cNvPr id="152" name="Google Shape;115;p17"/>
          <p:cNvSpPr txBox="1"/>
          <p:nvPr>
            <p:ph type="body" idx="1"/>
          </p:nvPr>
        </p:nvSpPr>
        <p:spPr>
          <a:xfrm>
            <a:off x="812800" y="1143000"/>
            <a:ext cx="10668000" cy="4953000"/>
          </a:xfrm>
          <a:prstGeom prst="rect">
            <a:avLst/>
          </a:prstGeom>
        </p:spPr>
        <p:txBody>
          <a:bodyPr/>
          <a:lstStyle/>
          <a:p>
            <a:pPr marL="190500" indent="-38100" algn="just">
              <a:spcBef>
                <a:spcPts val="0"/>
              </a:spcBef>
              <a:buSzTx/>
              <a:buNone/>
              <a:defRPr>
                <a:latin typeface="Cambria"/>
                <a:ea typeface="Cambria"/>
                <a:cs typeface="Cambria"/>
                <a:sym typeface="Cambria"/>
              </a:defRPr>
            </a:pPr>
            <a:r>
              <a:t>Technology Stack Components:</a:t>
            </a:r>
          </a:p>
          <a:p>
            <a:pPr marL="190500" indent="-38100" algn="just">
              <a:spcBef>
                <a:spcPts val="0"/>
              </a:spcBef>
              <a:buSzTx/>
              <a:buNone/>
              <a:defRPr>
                <a:latin typeface="Cambria"/>
                <a:ea typeface="Cambria"/>
                <a:cs typeface="Cambria"/>
                <a:sym typeface="Cambria"/>
              </a:defRPr>
            </a:pPr>
          </a:p>
          <a:p>
            <a:pPr lvl="1" marL="601578" indent="-220578">
              <a:spcBef>
                <a:spcPts val="0"/>
              </a:spcBef>
              <a:buClrTx/>
              <a:buSzPct val="100000"/>
              <a:buFontTx/>
              <a:buChar char="•"/>
              <a:defRPr sz="2200">
                <a:latin typeface="+mj-lt"/>
                <a:ea typeface="+mj-ea"/>
                <a:cs typeface="+mj-cs"/>
                <a:sym typeface="Arial"/>
              </a:defRPr>
            </a:pPr>
            <a:r>
              <a:t>Frontend: React.js / Flutter (for chatbot interface).</a:t>
            </a:r>
          </a:p>
          <a:p>
            <a:pPr lvl="1" marL="601578" indent="-220578">
              <a:spcBef>
                <a:spcPts val="0"/>
              </a:spcBef>
              <a:buClrTx/>
              <a:buSzPct val="100000"/>
              <a:buFontTx/>
              <a:buChar char="•"/>
              <a:defRPr sz="2200">
                <a:latin typeface="+mj-lt"/>
                <a:ea typeface="+mj-ea"/>
                <a:cs typeface="+mj-cs"/>
                <a:sym typeface="Arial"/>
              </a:defRPr>
            </a:pPr>
            <a:r>
              <a:t>Backend: Python (NLTK, TensorFlow for AI logic)</a:t>
            </a:r>
          </a:p>
          <a:p>
            <a:pPr lvl="1" marL="601578" indent="-220578">
              <a:spcBef>
                <a:spcPts val="0"/>
              </a:spcBef>
              <a:buClrTx/>
              <a:buSzPct val="100000"/>
              <a:buFontTx/>
              <a:buChar char="•"/>
              <a:defRPr sz="2200">
                <a:latin typeface="+mj-lt"/>
                <a:ea typeface="+mj-ea"/>
                <a:cs typeface="+mj-cs"/>
                <a:sym typeface="Arial"/>
              </a:defRPr>
            </a:pPr>
            <a:r>
              <a:t>Database: MongoDB (for symptom/question/response storage)</a:t>
            </a:r>
          </a:p>
          <a:p>
            <a:pPr lvl="1" marL="601578" indent="-220578">
              <a:spcBef>
                <a:spcPts val="0"/>
              </a:spcBef>
              <a:buClrTx/>
              <a:buSzPct val="100000"/>
              <a:buFontTx/>
              <a:buChar char="•"/>
              <a:defRPr sz="2200">
                <a:latin typeface="+mj-lt"/>
                <a:ea typeface="+mj-ea"/>
                <a:cs typeface="+mj-cs"/>
                <a:sym typeface="Arial"/>
              </a:defRPr>
            </a:pPr>
            <a:r>
              <a:t>API: RESTful for communication between chatbot and backend</a:t>
            </a:r>
          </a:p>
          <a:p>
            <a:pPr lvl="1" marL="601578" indent="-220578">
              <a:spcBef>
                <a:spcPts val="0"/>
              </a:spcBef>
              <a:buClrTx/>
              <a:buSzPct val="100000"/>
              <a:buFontTx/>
              <a:buChar char="•"/>
              <a:defRPr sz="2200">
                <a:latin typeface="+mj-lt"/>
                <a:ea typeface="+mj-ea"/>
                <a:cs typeface="+mj-cs"/>
                <a:sym typeface="Arial"/>
              </a:defRPr>
            </a:pPr>
            <a:r>
              <a:t>Data Source: ICD-11 for disorder criteria and symptom sets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14;p17"/>
          <p:cNvSpPr txBox="1"/>
          <p:nvPr>
            <p:ph type="title"/>
          </p:nvPr>
        </p:nvSpPr>
        <p:spPr>
          <a:prstGeom prst="rect">
            <a:avLst/>
          </a:prstGeom>
        </p:spPr>
        <p:txBody>
          <a:bodyPr/>
          <a:lstStyle>
            <a:lvl1pPr indent="144779" defTabSz="868680">
              <a:lnSpc>
                <a:spcPct val="200000"/>
              </a:lnSpc>
              <a:defRPr b="0" sz="2660">
                <a:latin typeface="Cambria"/>
                <a:ea typeface="Cambria"/>
                <a:cs typeface="Cambria"/>
                <a:sym typeface="Cambria"/>
              </a:defRPr>
            </a:lvl1pPr>
          </a:lstStyle>
          <a:p>
            <a:pPr/>
            <a:r>
              <a:t>Github Link</a:t>
            </a:r>
          </a:p>
        </p:txBody>
      </p:sp>
      <p:sp>
        <p:nvSpPr>
          <p:cNvPr id="155" name="Google Shape;115;p17"/>
          <p:cNvSpPr txBox="1"/>
          <p:nvPr>
            <p:ph type="body" idx="1"/>
          </p:nvPr>
        </p:nvSpPr>
        <p:spPr>
          <a:xfrm>
            <a:off x="812800" y="1143000"/>
            <a:ext cx="10668000" cy="4953000"/>
          </a:xfrm>
          <a:prstGeom prst="rect">
            <a:avLst/>
          </a:prstGeom>
        </p:spPr>
        <p:txBody>
          <a:bodyPr/>
          <a:lstStyle/>
          <a:p>
            <a:pPr/>
          </a:p>
        </p:txBody>
      </p:sp>
      <p:sp>
        <p:nvSpPr>
          <p:cNvPr id="156" name="Google Shape;115;p17"/>
          <p:cNvSpPr txBox="1"/>
          <p:nvPr/>
        </p:nvSpPr>
        <p:spPr>
          <a:xfrm>
            <a:off x="858525" y="1143000"/>
            <a:ext cx="10576550" cy="41783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indent="152400"/>
          </a:p>
          <a:p>
            <a:pPr marL="190500" indent="-38100" algn="just">
              <a:defRPr sz="2400">
                <a:solidFill>
                  <a:srgbClr val="953735"/>
                </a:solidFill>
                <a:latin typeface="Cambria"/>
                <a:ea typeface="Cambria"/>
                <a:cs typeface="Cambria"/>
                <a:sym typeface="Cambria"/>
              </a:defRPr>
            </a:pPr>
          </a:p>
          <a:p>
            <a:pPr marL="190500" indent="-38100" algn="just">
              <a:defRPr sz="2400">
                <a:latin typeface="Cambria"/>
                <a:ea typeface="Cambria"/>
                <a:cs typeface="Cambria"/>
                <a:sym typeface="Cambria"/>
              </a:defRPr>
            </a:pPr>
          </a:p>
          <a:p>
            <a:pPr marL="190500" indent="-38100" algn="just">
              <a:defRPr sz="2400">
                <a:latin typeface="Cambria"/>
                <a:ea typeface="Cambria"/>
                <a:cs typeface="Cambria"/>
                <a:sym typeface="Cambria"/>
              </a:defRPr>
            </a:pPr>
            <a:r>
              <a:t>GitHub Link for the project</a:t>
            </a:r>
          </a:p>
          <a:p>
            <a:pPr marL="190500" indent="-38100" algn="just">
              <a:defRPr sz="2400">
                <a:solidFill>
                  <a:srgbClr val="953735"/>
                </a:solidFill>
                <a:latin typeface="Cambria"/>
                <a:ea typeface="Cambria"/>
                <a:cs typeface="Cambria"/>
                <a:sym typeface="Cambria"/>
              </a:defRPr>
            </a:pPr>
            <a:r>
              <a:t>https://github.com/LeoMahendras/Captsone72025.git</a:t>
            </a:r>
          </a:p>
          <a:p>
            <a:pPr marL="190500" indent="-38100" algn="just">
              <a:lnSpc>
                <a:spcPct val="200000"/>
              </a:lnSpc>
              <a:defRPr sz="2400">
                <a:latin typeface="Cambria"/>
                <a:ea typeface="Cambria"/>
                <a:cs typeface="Cambria"/>
                <a:sym typeface="Cambria"/>
              </a:defRPr>
            </a:pPr>
          </a:p>
          <a:p>
            <a:pPr marL="190500" indent="-38100" algn="just">
              <a:lnSpc>
                <a:spcPct val="200000"/>
              </a:lnSpc>
              <a:defRPr sz="24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14;p17"/>
          <p:cNvSpPr txBox="1"/>
          <p:nvPr>
            <p:ph type="title"/>
          </p:nvPr>
        </p:nvSpPr>
        <p:spPr>
          <a:prstGeom prst="rect">
            <a:avLst/>
          </a:prstGeom>
        </p:spPr>
        <p:txBody>
          <a:bodyPr/>
          <a:lstStyle/>
          <a:p>
            <a:pPr indent="144779" defTabSz="868680">
              <a:lnSpc>
                <a:spcPct val="200000"/>
              </a:lnSpc>
              <a:defRPr b="0" sz="2660">
                <a:latin typeface="Cambria"/>
                <a:ea typeface="Cambria"/>
                <a:cs typeface="Cambria"/>
                <a:sym typeface="Cambria"/>
              </a:defRPr>
            </a:pPr>
            <a:r>
              <a:t>Analysis of Problem Statement </a:t>
            </a:r>
            <a:r>
              <a:rPr sz="1900"/>
              <a:t>(contd...)</a:t>
            </a:r>
          </a:p>
        </p:txBody>
      </p:sp>
      <p:sp>
        <p:nvSpPr>
          <p:cNvPr id="159" name="Google Shape;115;p17"/>
          <p:cNvSpPr txBox="1"/>
          <p:nvPr>
            <p:ph type="body" idx="1"/>
          </p:nvPr>
        </p:nvSpPr>
        <p:spPr>
          <a:xfrm>
            <a:off x="812800" y="1143000"/>
            <a:ext cx="10668000" cy="4953000"/>
          </a:xfrm>
          <a:prstGeom prst="rect">
            <a:avLst/>
          </a:prstGeom>
          <a:solidFill>
            <a:srgbClr val="FFFFFF"/>
          </a:solidFill>
          <a:ln w="25400">
            <a:solidFill>
              <a:schemeClr val="accent1"/>
            </a:solidFill>
            <a:round/>
          </a:ln>
          <a:effectLst>
            <a:outerShdw sx="100000" sy="100000" kx="0" ky="0" algn="b" rotWithShape="0" blurRad="38100" dist="23000" dir="5400000">
              <a:srgbClr val="000000">
                <a:alpha val="35000"/>
              </a:srgbClr>
            </a:outerShdw>
          </a:effectLst>
        </p:spPr>
        <p:txBody>
          <a:bodyPr/>
          <a:lstStyle/>
          <a:p>
            <a:pPr marL="0" indent="0">
              <a:spcBef>
                <a:spcPts val="0"/>
              </a:spcBef>
              <a:buClrTx/>
              <a:buSzTx/>
              <a:buFontTx/>
              <a:buNone/>
              <a:defRPr sz="2200">
                <a:latin typeface="+mj-lt"/>
                <a:ea typeface="+mj-ea"/>
                <a:cs typeface="+mj-cs"/>
                <a:sym typeface="Arial"/>
              </a:defRPr>
            </a:pPr>
            <a:r>
              <a:t>Software  Requirements:</a:t>
            </a:r>
          </a:p>
          <a:p>
            <a:pPr lvl="1" marL="601578" indent="-220578">
              <a:spcBef>
                <a:spcPts val="0"/>
              </a:spcBef>
              <a:buClrTx/>
              <a:buSzPct val="100000"/>
              <a:buFontTx/>
              <a:buChar char="•"/>
              <a:defRPr sz="2200">
                <a:latin typeface="+mj-lt"/>
                <a:ea typeface="+mj-ea"/>
                <a:cs typeface="+mj-cs"/>
                <a:sym typeface="Arial"/>
              </a:defRPr>
            </a:pPr>
          </a:p>
          <a:p>
            <a:pPr lvl="1" marL="601578" indent="-220578">
              <a:spcBef>
                <a:spcPts val="0"/>
              </a:spcBef>
              <a:buClrTx/>
              <a:buSzPct val="100000"/>
              <a:buFontTx/>
              <a:buChar char="•"/>
              <a:defRPr sz="2200">
                <a:latin typeface="+mj-lt"/>
                <a:ea typeface="+mj-ea"/>
                <a:cs typeface="+mj-cs"/>
                <a:sym typeface="Arial"/>
              </a:defRPr>
            </a:pPr>
            <a:r>
              <a:t>Windows/Linux/MacOS or Android/iOS (for app deployment)</a:t>
            </a:r>
          </a:p>
          <a:p>
            <a:pPr lvl="1" marL="601578" indent="-220578">
              <a:spcBef>
                <a:spcPts val="0"/>
              </a:spcBef>
              <a:buClrTx/>
              <a:buSzPct val="100000"/>
              <a:buFontTx/>
              <a:buChar char="•"/>
              <a:defRPr sz="2200">
                <a:latin typeface="+mj-lt"/>
                <a:ea typeface="+mj-ea"/>
                <a:cs typeface="+mj-cs"/>
                <a:sym typeface="Arial"/>
              </a:defRPr>
            </a:pPr>
            <a:r>
              <a:t>Internet connectivity for ICD-11 access and updates</a:t>
            </a:r>
          </a:p>
          <a:p>
            <a:pPr lvl="1" marL="601578" indent="-220578">
              <a:spcBef>
                <a:spcPts val="0"/>
              </a:spcBef>
              <a:buClrTx/>
              <a:buSzPct val="100000"/>
              <a:buFontTx/>
              <a:buChar char="•"/>
              <a:defRPr sz="2200">
                <a:latin typeface="+mj-lt"/>
                <a:ea typeface="+mj-ea"/>
                <a:cs typeface="+mj-cs"/>
                <a:sym typeface="Arial"/>
              </a:defRPr>
            </a:pPr>
            <a:r>
              <a:t>Minimum device requirements: 2GB RAM, modern browser/app runtime</a:t>
            </a:r>
          </a:p>
          <a:p>
            <a:pPr lvl="1" marL="601578" indent="-220578">
              <a:spcBef>
                <a:spcPts val="0"/>
              </a:spcBef>
              <a:buClrTx/>
              <a:buSzPct val="100000"/>
              <a:buFontTx/>
              <a:buChar char="•"/>
              <a:defRPr sz="2200">
                <a:latin typeface="+mj-lt"/>
                <a:ea typeface="+mj-ea"/>
                <a:cs typeface="+mj-cs"/>
                <a:sym typeface="Arial"/>
              </a:defRPr>
            </a:pPr>
          </a:p>
          <a:p>
            <a:pPr marL="220578" indent="-220578">
              <a:spcBef>
                <a:spcPts val="0"/>
              </a:spcBef>
              <a:buClrTx/>
              <a:buSzPct val="100000"/>
              <a:buFontTx/>
              <a:defRPr sz="2200">
                <a:latin typeface="+mj-lt"/>
                <a:ea typeface="+mj-ea"/>
                <a:cs typeface="+mj-cs"/>
                <a:sym typeface="Aria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4;p17"/>
          <p:cNvSpPr txBox="1"/>
          <p:nvPr>
            <p:ph type="title"/>
          </p:nvPr>
        </p:nvSpPr>
        <p:spPr>
          <a:prstGeom prst="rect">
            <a:avLst/>
          </a:prstGeom>
        </p:spPr>
        <p:txBody>
          <a:bodyPr/>
          <a:lstStyle/>
          <a:p>
            <a:pPr indent="144779" defTabSz="868680">
              <a:lnSpc>
                <a:spcPct val="200000"/>
              </a:lnSpc>
              <a:defRPr b="0" sz="2660">
                <a:latin typeface="Cambria"/>
                <a:ea typeface="Cambria"/>
                <a:cs typeface="Cambria"/>
                <a:sym typeface="Cambria"/>
              </a:defRPr>
            </a:pPr>
            <a:r>
              <a:t>Analysis of Problem Statement </a:t>
            </a:r>
            <a:r>
              <a:rPr sz="1900"/>
              <a:t>(contd...)</a:t>
            </a:r>
          </a:p>
        </p:txBody>
      </p:sp>
      <p:sp>
        <p:nvSpPr>
          <p:cNvPr id="162" name="Google Shape;115;p17"/>
          <p:cNvSpPr txBox="1"/>
          <p:nvPr>
            <p:ph type="body" idx="1"/>
          </p:nvPr>
        </p:nvSpPr>
        <p:spPr>
          <a:xfrm>
            <a:off x="812800" y="1143000"/>
            <a:ext cx="10668000" cy="4953000"/>
          </a:xfrm>
          <a:prstGeom prst="rect">
            <a:avLst/>
          </a:prstGeom>
          <a:solidFill>
            <a:srgbClr val="FFFFFF"/>
          </a:solidFill>
          <a:ln w="25400">
            <a:solidFill>
              <a:schemeClr val="accent1"/>
            </a:solidFill>
            <a:round/>
          </a:ln>
          <a:effectLst>
            <a:outerShdw sx="100000" sy="100000" kx="0" ky="0" algn="b" rotWithShape="0" blurRad="38100" dist="23000" dir="5400000">
              <a:srgbClr val="000000">
                <a:alpha val="35000"/>
              </a:srgbClr>
            </a:outerShdw>
          </a:effectLst>
        </p:spPr>
        <p:txBody>
          <a:bodyPr/>
          <a:lstStyle/>
          <a:p>
            <a:pPr marL="140368" indent="-140368">
              <a:spcBef>
                <a:spcPts val="0"/>
              </a:spcBef>
              <a:buClrTx/>
              <a:buSzPct val="100000"/>
              <a:buFontTx/>
              <a:defRPr sz="1800">
                <a:latin typeface="+mj-lt"/>
                <a:ea typeface="+mj-ea"/>
                <a:cs typeface="+mj-cs"/>
                <a:sym typeface="Arial"/>
              </a:defRPr>
            </a:pPr>
            <a:r>
              <a:rPr b="1"/>
              <a:t>Develop an intelligent AI chatbot </a:t>
            </a:r>
            <a:r>
              <a:t>tool capable of interactively screening users for mental health disorders using standardized symptom sets sourced from ICD-11 for Mortality and Morbidity Statistics.</a:t>
            </a:r>
          </a:p>
          <a:p>
            <a:pPr marL="140368" indent="-140368">
              <a:spcBef>
                <a:spcPts val="0"/>
              </a:spcBef>
              <a:buClrTx/>
              <a:buSzPct val="100000"/>
              <a:buFontTx/>
              <a:defRPr sz="1800">
                <a:latin typeface="+mj-lt"/>
                <a:ea typeface="+mj-ea"/>
                <a:cs typeface="+mj-cs"/>
                <a:sym typeface="Arial"/>
              </a:defRPr>
            </a:pPr>
            <a:r>
              <a:rPr b="1"/>
              <a:t>Create a dynamic questionnaire system</a:t>
            </a:r>
            <a:r>
              <a:t> that initially presents users with a curated list of 20+ primary symptoms representing all recognized mental disorders, allowing users to select the most relevant disorder based on their experience.</a:t>
            </a:r>
          </a:p>
          <a:p>
            <a:pPr marL="140368" indent="-140368">
              <a:spcBef>
                <a:spcPts val="0"/>
              </a:spcBef>
              <a:buClrTx/>
              <a:buSzPct val="100000"/>
              <a:buFontTx/>
              <a:defRPr sz="1800">
                <a:latin typeface="+mj-lt"/>
                <a:ea typeface="+mj-ea"/>
                <a:cs typeface="+mj-cs"/>
                <a:sym typeface="Arial"/>
              </a:defRPr>
            </a:pPr>
            <a:r>
              <a:rPr b="1"/>
              <a:t>Deploy targeted symptom analysis </a:t>
            </a:r>
            <a:r>
              <a:t>by asking 20+ disorder-specific questions for the user's chosen disorder, ensuring coverage of all major diagnostic criteria used by mental health professionals globally.</a:t>
            </a:r>
          </a:p>
          <a:p>
            <a:pPr marL="140368" indent="-140368">
              <a:spcBef>
                <a:spcPts val="0"/>
              </a:spcBef>
              <a:buClrTx/>
              <a:buSzPct val="100000"/>
              <a:buFontTx/>
              <a:defRPr sz="1800">
                <a:latin typeface="+mj-lt"/>
                <a:ea typeface="+mj-ea"/>
                <a:cs typeface="+mj-cs"/>
                <a:sym typeface="Arial"/>
              </a:defRPr>
            </a:pPr>
            <a:r>
              <a:rPr b="1"/>
              <a:t>Implement a symptom scoring mechanism</a:t>
            </a:r>
            <a:r>
              <a:t> where the system identifies a potential disorder if the user affirms 18 or more symptoms in the specialized question set, balancing sensitivity and specificity for reliable preliminary detection.</a:t>
            </a:r>
          </a:p>
          <a:p>
            <a:pPr marL="140368" indent="-140368">
              <a:spcBef>
                <a:spcPts val="0"/>
              </a:spcBef>
              <a:buClrTx/>
              <a:buSzPct val="100000"/>
              <a:buFontTx/>
              <a:defRPr sz="1800">
                <a:latin typeface="+mj-lt"/>
                <a:ea typeface="+mj-ea"/>
                <a:cs typeface="+mj-cs"/>
                <a:sym typeface="Arial"/>
              </a:defRPr>
            </a:pPr>
            <a:r>
              <a:rPr b="1"/>
              <a:t>Integrate evidence-based diagnostic guidance</a:t>
            </a:r>
            <a:r>
              <a:t> by providing the user with recommended diagnostic procedures and resources for further evaluation, ensuring bridge to medical help and accuracy in self-assessment.</a:t>
            </a:r>
          </a:p>
          <a:p>
            <a:pPr marL="140368" indent="-140368">
              <a:spcBef>
                <a:spcPts val="0"/>
              </a:spcBef>
              <a:buClrTx/>
              <a:buSzPct val="100000"/>
              <a:buFontTx/>
              <a:defRPr sz="1800">
                <a:latin typeface="+mj-lt"/>
                <a:ea typeface="+mj-ea"/>
                <a:cs typeface="+mj-cs"/>
                <a:sym typeface="Arial"/>
              </a:defRPr>
            </a:pPr>
            <a:r>
              <a:rPr b="1"/>
              <a:t>Ensure data privacy</a:t>
            </a:r>
            <a:r>
              <a:t> and ethical handling of all user responses, aligning with global standards for mental health technology solutions.</a:t>
            </a:r>
          </a:p>
          <a:p>
            <a:pPr marL="140368" indent="-140368">
              <a:spcBef>
                <a:spcPts val="0"/>
              </a:spcBef>
              <a:buClrTx/>
              <a:buSzPct val="100000"/>
              <a:buFontTx/>
              <a:defRPr sz="1800">
                <a:latin typeface="+mj-lt"/>
                <a:ea typeface="+mj-ea"/>
                <a:cs typeface="+mj-cs"/>
                <a:sym typeface="Arial"/>
              </a:defRPr>
            </a:pPr>
            <a:r>
              <a:t>Leverage validated international classification standards (ICD-11) to guarantee medical relevance, up-to-date criteria, and global applicability in mental health screening.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14;p17"/>
          <p:cNvSpPr txBox="1"/>
          <p:nvPr>
            <p:ph type="title"/>
          </p:nvPr>
        </p:nvSpPr>
        <p:spPr>
          <a:prstGeom prst="rect">
            <a:avLst/>
          </a:prstGeom>
        </p:spPr>
        <p:txBody>
          <a:bodyPr/>
          <a:lstStyle>
            <a:lvl1pPr defTabSz="868680">
              <a:defRPr b="0" sz="2660">
                <a:latin typeface="Cambria"/>
                <a:ea typeface="Cambria"/>
                <a:cs typeface="Cambria"/>
                <a:sym typeface="Cambria"/>
              </a:defRPr>
            </a:lvl1pPr>
          </a:lstStyle>
          <a:p>
            <a:pPr/>
            <a:r>
              <a:t>Timeline of the Project (Gantt Chart)</a:t>
            </a:r>
          </a:p>
        </p:txBody>
      </p:sp>
      <p:sp>
        <p:nvSpPr>
          <p:cNvPr id="165" name="Google Shape;115;p17"/>
          <p:cNvSpPr txBox="1"/>
          <p:nvPr>
            <p:ph type="body" idx="1"/>
          </p:nvPr>
        </p:nvSpPr>
        <p:spPr>
          <a:xfrm>
            <a:off x="594105" y="1045017"/>
            <a:ext cx="11003790" cy="5076313"/>
          </a:xfrm>
          <a:prstGeom prst="rect">
            <a:avLst/>
          </a:prstGeom>
          <a:solidFill>
            <a:srgbClr val="FFFFFF"/>
          </a:solidFill>
          <a:ln w="25400">
            <a:solidFill>
              <a:schemeClr val="accent1"/>
            </a:solidFill>
            <a:round/>
          </a:ln>
          <a:effectLst>
            <a:outerShdw sx="100000" sy="100000" kx="0" ky="0" algn="b" rotWithShape="0" blurRad="38100" dist="23000" dir="5400000">
              <a:srgbClr val="000000">
                <a:alpha val="35000"/>
              </a:srgbClr>
            </a:outerShdw>
          </a:effectLst>
        </p:spPr>
        <p:txBody>
          <a:bodyPr/>
          <a:lstStyle>
            <a:lvl1pPr marL="0" indent="0">
              <a:spcBef>
                <a:spcPts val="0"/>
              </a:spcBef>
              <a:buClrTx/>
              <a:buSzTx/>
              <a:buFontTx/>
              <a:buNone/>
              <a:defRPr sz="1400">
                <a:latin typeface="+mj-lt"/>
                <a:ea typeface="+mj-ea"/>
                <a:cs typeface="+mj-cs"/>
                <a:sym typeface="Arial"/>
              </a:defRPr>
            </a:lvl1pPr>
          </a:lstStyle>
          <a:p>
            <a:pPr/>
            <a:r>
              <a:t>Timeline</a:t>
            </a:r>
          </a:p>
        </p:txBody>
      </p:sp>
      <p:graphicFrame>
        <p:nvGraphicFramePr>
          <p:cNvPr id="166" name="Table 1"/>
          <p:cNvGraphicFramePr/>
          <p:nvPr/>
        </p:nvGraphicFramePr>
        <p:xfrm>
          <a:off x="864825" y="1394932"/>
          <a:ext cx="10576651" cy="3743884"/>
        </p:xfrm>
        <a:graphic xmlns:a="http://schemas.openxmlformats.org/drawingml/2006/main">
          <a:graphicData uri="http://schemas.openxmlformats.org/drawingml/2006/table">
            <a:tbl>
              <a:tblPr firstCol="0" firstRow="0" lastCol="0" lastRow="0" bandCol="0" bandRow="1" rtl="0">
                <a:tableStyleId>{2708684C-4D16-4618-839F-0558EEFCDFE6}</a:tableStyleId>
              </a:tblPr>
              <a:tblGrid>
                <a:gridCol w="3521316"/>
                <a:gridCol w="3521316"/>
                <a:gridCol w="3521316"/>
              </a:tblGrid>
              <a:tr h="226390">
                <a:tc>
                  <a:txBody>
                    <a:bodyPr/>
                    <a:lstStyle/>
                    <a:p>
                      <a:pPr algn="l">
                        <a:defRPr sz="1800"/>
                      </a:pPr>
                      <a:r>
                        <a:rPr sz="1400">
                          <a:sym typeface="Arial"/>
                        </a:rPr>
                        <a:t>            Week / Dates</a:t>
                      </a:r>
                    </a:p>
                  </a:txBody>
                  <a:tcPr marL="0" marR="0" marT="0" marB="0" anchor="t" anchorCtr="0" horzOverflow="overflow">
                    <a:solidFill>
                      <a:srgbClr val="A7A7A7"/>
                    </a:solidFill>
                  </a:tcPr>
                </a:tc>
                <a:tc>
                  <a:txBody>
                    <a:bodyPr/>
                    <a:lstStyle/>
                    <a:p>
                      <a:pPr algn="l">
                        <a:defRPr sz="1800"/>
                      </a:pPr>
                      <a:r>
                        <a:rPr sz="1400">
                          <a:sym typeface="Arial"/>
                        </a:rPr>
                        <a:t>                     Activity</a:t>
                      </a:r>
                    </a:p>
                  </a:txBody>
                  <a:tcPr marL="0" marR="0" marT="0" marB="0" anchor="t" anchorCtr="0" horzOverflow="overflow"/>
                </a:tc>
                <a:tc>
                  <a:txBody>
                    <a:bodyPr/>
                    <a:lstStyle/>
                    <a:p>
                      <a:pPr algn="l">
                        <a:defRPr sz="1800"/>
                      </a:pPr>
                      <a:r>
                        <a:rPr sz="1400">
                          <a:sym typeface="Arial"/>
                        </a:rPr>
                        <a:t>            Key Deliverables</a:t>
                      </a:r>
                    </a:p>
                  </a:txBody>
                  <a:tcPr marL="0" marR="0" marT="0" marB="0" anchor="t" anchorCtr="0" horzOverflow="overflow"/>
                </a:tc>
              </a:tr>
              <a:tr h="413283">
                <a:tc>
                  <a:txBody>
                    <a:bodyPr/>
                    <a:lstStyle/>
                    <a:p>
                      <a:pPr algn="l">
                        <a:defRPr sz="1800"/>
                      </a:pPr>
                      <a:r>
                        <a:rPr sz="1400">
                          <a:sym typeface="Arial"/>
                        </a:rPr>
                        <a:t>Week 1
13 Aug 2025</a:t>
                      </a:r>
                    </a:p>
                  </a:txBody>
                  <a:tcPr marL="0" marR="0" marT="0" marB="0" anchor="t" anchorCtr="0" horzOverflow="overflow">
                    <a:solidFill>
                      <a:srgbClr val="FFFFFF"/>
                    </a:solidFill>
                  </a:tcPr>
                </a:tc>
                <a:tc>
                  <a:txBody>
                    <a:bodyPr/>
                    <a:lstStyle/>
                    <a:p>
                      <a:pPr algn="l">
                        <a:defRPr sz="1800"/>
                      </a:pPr>
                      <a:r>
                        <a:rPr sz="1400">
                          <a:sym typeface="Arial"/>
                        </a:rPr>
                        <a:t>Review 1 – Problem Statement &amp; Objectives</a:t>
                      </a:r>
                    </a:p>
                  </a:txBody>
                  <a:tcPr marL="0" marR="0" marT="0" marB="0" anchor="t" anchorCtr="0" horzOverflow="overflow">
                    <a:solidFill>
                      <a:srgbClr val="FFFFFF"/>
                    </a:solidFill>
                  </a:tcPr>
                </a:tc>
                <a:tc>
                  <a:txBody>
                    <a:bodyPr/>
                    <a:lstStyle/>
                    <a:p>
                      <a:pPr algn="l">
                        <a:defRPr sz="1800"/>
                      </a:pPr>
                      <a:r>
                        <a:rPr sz="1400">
                          <a:sym typeface="Arial"/>
                        </a:rPr>
                        <a:t>Finalize project title with supervisor, define problem statement, gather references.</a:t>
                      </a:r>
                    </a:p>
                  </a:txBody>
                  <a:tcPr marL="0" marR="0" marT="0" marB="0" anchor="t" anchorCtr="0" horzOverflow="overflow">
                    <a:solidFill>
                      <a:srgbClr val="FFFFFF"/>
                    </a:solidFill>
                  </a:tcPr>
                </a:tc>
              </a:tr>
              <a:tr h="616483">
                <a:tc>
                  <a:txBody>
                    <a:bodyPr/>
                    <a:lstStyle/>
                    <a:p>
                      <a:pPr algn="l">
                        <a:defRPr sz="1800"/>
                      </a:pPr>
                      <a:r>
                        <a:rPr sz="1400">
                          <a:sym typeface="Arial"/>
                        </a:rPr>
                        <a:t>Week 2–3
14–27 Aug 2025</a:t>
                      </a:r>
                    </a:p>
                  </a:txBody>
                  <a:tcPr marL="0" marR="0" marT="0" marB="0" anchor="t" anchorCtr="0" horzOverflow="overflow">
                    <a:solidFill>
                      <a:srgbClr val="FFFFFF"/>
                    </a:solidFill>
                  </a:tcPr>
                </a:tc>
                <a:tc>
                  <a:txBody>
                    <a:bodyPr/>
                    <a:lstStyle/>
                    <a:p>
                      <a:pPr algn="l">
                        <a:defRPr sz="1800"/>
                      </a:pPr>
                      <a:r>
                        <a:rPr sz="1400">
                          <a:sym typeface="Arial"/>
                        </a:rPr>
                        <a:t>Requirement Analysis &amp; Literature Survey</a:t>
                      </a:r>
                    </a:p>
                  </a:txBody>
                  <a:tcPr marL="0" marR="0" marT="0" marB="0" anchor="t" anchorCtr="0" horzOverflow="overflow">
                    <a:solidFill>
                      <a:srgbClr val="FFFFFF"/>
                    </a:solidFill>
                  </a:tcPr>
                </a:tc>
                <a:tc>
                  <a:txBody>
                    <a:bodyPr/>
                    <a:lstStyle/>
                    <a:p>
                      <a:pPr algn="l">
                        <a:defRPr sz="1800"/>
                      </a:pPr>
                      <a:r>
                        <a:rPr sz="1400">
                          <a:sym typeface="Arial"/>
                        </a:rPr>
                        <a:t>Review 10+ research papers, document existing methods &amp; drawbacks, finalize feature list.</a:t>
                      </a:r>
                    </a:p>
                  </a:txBody>
                  <a:tcPr marL="0" marR="0" marT="0" marB="0" anchor="t" anchorCtr="0" horzOverflow="overflow">
                    <a:solidFill>
                      <a:srgbClr val="FFFFFF"/>
                    </a:solidFill>
                  </a:tcPr>
                </a:tc>
              </a:tr>
              <a:tr h="616483">
                <a:tc>
                  <a:txBody>
                    <a:bodyPr/>
                    <a:lstStyle/>
                    <a:p>
                      <a:pPr algn="l">
                        <a:defRPr sz="1800"/>
                      </a:pPr>
                      <a:r>
                        <a:rPr sz="1400">
                          <a:sym typeface="Arial"/>
                        </a:rPr>
                        <a:t>Week 4
03 Sep 2025</a:t>
                      </a:r>
                    </a:p>
                  </a:txBody>
                  <a:tcPr marL="0" marR="0" marT="0" marB="0" anchor="t" anchorCtr="0" horzOverflow="overflow">
                    <a:solidFill>
                      <a:srgbClr val="FFFFFF"/>
                    </a:solidFill>
                  </a:tcPr>
                </a:tc>
                <a:tc>
                  <a:txBody>
                    <a:bodyPr/>
                    <a:lstStyle/>
                    <a:p>
                      <a:pPr algn="l">
                        <a:defRPr sz="1800"/>
                      </a:pPr>
                      <a:r>
                        <a:rPr sz="1400">
                          <a:sym typeface="Arial"/>
                        </a:rPr>
                        <a:t>Review 2 – Proposal &amp; Architecture</a:t>
                      </a:r>
                    </a:p>
                  </a:txBody>
                  <a:tcPr marL="0" marR="0" marT="0" marB="0" anchor="t" anchorCtr="0" horzOverflow="overflow">
                    <a:solidFill>
                      <a:srgbClr val="FFFFFF"/>
                    </a:solidFill>
                  </a:tcPr>
                </a:tc>
                <a:tc>
                  <a:txBody>
                    <a:bodyPr/>
                    <a:lstStyle/>
                    <a:p>
                      <a:pPr algn="l">
                        <a:defRPr sz="1800"/>
                      </a:pPr>
                      <a:r>
                        <a:rPr sz="1400">
                          <a:sym typeface="Arial"/>
                        </a:rPr>
                        <a:t>Abstract, technology stack installation and preparing a css file containing disorder datasets </a:t>
                      </a:r>
                    </a:p>
                  </a:txBody>
                  <a:tcPr marL="0" marR="0" marT="0" marB="0" anchor="t" anchorCtr="0" horzOverflow="overflow">
                    <a:solidFill>
                      <a:srgbClr val="FFFFFF"/>
                    </a:solidFill>
                  </a:tcPr>
                </a:tc>
              </a:tr>
              <a:tr h="616483">
                <a:tc>
                  <a:txBody>
                    <a:bodyPr/>
                    <a:lstStyle/>
                    <a:p>
                      <a:pPr algn="l">
                        <a:defRPr sz="1800"/>
                      </a:pPr>
                      <a:r>
                        <a:rPr sz="1400">
                          <a:sym typeface="Arial"/>
                        </a:rPr>
                        <a:t>Week 5–6
04–17 Sep 2025</a:t>
                      </a:r>
                    </a:p>
                  </a:txBody>
                  <a:tcPr marL="0" marR="0" marT="0" marB="0" anchor="t" anchorCtr="0" horzOverflow="overflow">
                    <a:solidFill>
                      <a:srgbClr val="FFFFFF"/>
                    </a:solidFill>
                  </a:tcPr>
                </a:tc>
                <a:tc>
                  <a:txBody>
                    <a:bodyPr/>
                    <a:lstStyle/>
                    <a:p>
                      <a:pPr algn="l">
                        <a:defRPr sz="1800"/>
                      </a:pPr>
                      <a:r>
                        <a:rPr sz="1400">
                          <a:sym typeface="Arial"/>
                        </a:rPr>
                        <a:t>Proposed Method &amp; Dataset Preparation</a:t>
                      </a:r>
                    </a:p>
                  </a:txBody>
                  <a:tcPr marL="0" marR="0" marT="0" marB="0" anchor="t" anchorCtr="0" horzOverflow="overflow">
                    <a:solidFill>
                      <a:srgbClr val="FFFFFF"/>
                    </a:solidFill>
                  </a:tcPr>
                </a:tc>
                <a:tc>
                  <a:txBody>
                    <a:bodyPr/>
                    <a:lstStyle/>
                    <a:p>
                      <a:pPr algn="l">
                        <a:defRPr sz="1800"/>
                      </a:pPr>
                      <a:r>
                        <a:rPr sz="1400">
                          <a:sym typeface="Arial"/>
                        </a:rPr>
                        <a:t>Map disorders to symptom sets, design initial chatbot question bank, backend data model.</a:t>
                      </a:r>
                    </a:p>
                  </a:txBody>
                  <a:tcPr marL="0" marR="0" marT="0" marB="0" anchor="t" anchorCtr="0" horzOverflow="overflow">
                    <a:solidFill>
                      <a:srgbClr val="FFFFFF"/>
                    </a:solidFill>
                  </a:tcPr>
                </a:tc>
              </a:tr>
              <a:tr h="616483">
                <a:tc>
                  <a:txBody>
                    <a:bodyPr/>
                    <a:lstStyle/>
                    <a:p>
                      <a:pPr algn="l">
                        <a:defRPr sz="1800"/>
                      </a:pPr>
                      <a:r>
                        <a:rPr sz="1400">
                          <a:sym typeface="Arial"/>
                        </a:rPr>
                        <a:t>Week 7
23–26 Sep 2025</a:t>
                      </a:r>
                    </a:p>
                  </a:txBody>
                  <a:tcPr marL="0" marR="0" marT="0" marB="0" anchor="t" anchorCtr="0" horzOverflow="overflow">
                    <a:solidFill>
                      <a:srgbClr val="FFFFFF"/>
                    </a:solidFill>
                  </a:tcPr>
                </a:tc>
                <a:tc>
                  <a:txBody>
                    <a:bodyPr/>
                    <a:lstStyle/>
                    <a:p>
                      <a:pPr algn="l">
                        <a:defRPr sz="1800"/>
                      </a:pPr>
                      <a:r>
                        <a:rPr sz="1400">
                          <a:sym typeface="Arial"/>
                        </a:rPr>
                        <a:t>Review 3 – 50% Implementation</a:t>
                      </a:r>
                    </a:p>
                  </a:txBody>
                  <a:tcPr marL="0" marR="0" marT="0" marB="0" anchor="t" anchorCtr="0" horzOverflow="overflow">
                    <a:solidFill>
                      <a:srgbClr val="FFFFFF"/>
                    </a:solidFill>
                  </a:tcPr>
                </a:tc>
                <a:tc>
                  <a:txBody>
                    <a:bodyPr/>
                    <a:lstStyle/>
                    <a:p>
                      <a:pPr algn="l">
                        <a:defRPr sz="1800"/>
                      </a:pPr>
                      <a:r>
                        <a:rPr sz="1400">
                          <a:sym typeface="Arial"/>
                        </a:rPr>
                        <a:t>Implement chatbot UI, basic backend API, symptom scoring system for at least one disorder type, partial testing.</a:t>
                      </a:r>
                    </a:p>
                  </a:txBody>
                  <a:tcPr marL="0" marR="0" marT="0" marB="0" anchor="t" anchorCtr="0" horzOverflow="overflow">
                    <a:solidFill>
                      <a:srgbClr val="FFFFFF"/>
                    </a:solidFill>
                  </a:tcPr>
                </a:tc>
              </a:tr>
              <a:tr h="616483">
                <a:tc>
                  <a:txBody>
                    <a:bodyPr/>
                    <a:lstStyle/>
                    <a:p>
                      <a:pPr algn="l">
                        <a:defRPr sz="1800"/>
                      </a:pPr>
                      <a:r>
                        <a:rPr sz="1400">
                          <a:sym typeface="Arial"/>
                        </a:rPr>
                        <a:t>Week 8–9
27 Sep–10 Oct 2025</a:t>
                      </a:r>
                    </a:p>
                  </a:txBody>
                  <a:tcPr marL="0" marR="0" marT="0" marB="0" anchor="t" anchorCtr="0" horzOverflow="overflow">
                    <a:solidFill>
                      <a:srgbClr val="FFFFFF"/>
                    </a:solidFill>
                  </a:tcPr>
                </a:tc>
                <a:tc>
                  <a:txBody>
                    <a:bodyPr/>
                    <a:lstStyle/>
                    <a:p>
                      <a:pPr algn="l">
                        <a:defRPr sz="1800"/>
                      </a:pPr>
                      <a:r>
                        <a:rPr sz="1400">
                          <a:sym typeface="Arial"/>
                        </a:rPr>
                        <a:t>Model Development &amp; Integration</a:t>
                      </a:r>
                    </a:p>
                  </a:txBody>
                  <a:tcPr marL="0" marR="0" marT="0" marB="0" anchor="t" anchorCtr="0" horzOverflow="overflow">
                    <a:solidFill>
                      <a:srgbClr val="FFFFFF"/>
                    </a:solidFill>
                  </a:tcPr>
                </a:tc>
                <a:tc>
                  <a:txBody>
                    <a:bodyPr/>
                    <a:lstStyle/>
                    <a:p>
                      <a:pPr algn="l">
                        <a:defRPr sz="1800"/>
                      </a:pPr>
                      <a:r>
                        <a:rPr sz="1400">
                          <a:sym typeface="Arial"/>
                        </a:rPr>
                        <a:t>Integrate disorder-question mapping for multiple disorders, store results in DB, refine scoring logic.</a:t>
                      </a:r>
                    </a:p>
                  </a:txBody>
                  <a:tcPr marL="0" marR="0" marT="0" marB="0" anchor="t" anchorCtr="0" horzOverflow="overflow">
                    <a:solidFill>
                      <a:srgbClr val="FFFFFF"/>
                    </a:solidFill>
                  </a:tcPr>
                </a:tc>
              </a:tr>
              <a:tr h="616483">
                <a:tc>
                  <a:txBody>
                    <a:bodyPr/>
                    <a:lstStyle/>
                    <a:p>
                      <a:pPr algn="l">
                        <a:defRPr sz="1800"/>
                      </a:pPr>
                      <a:r>
                        <a:rPr sz="1400">
                          <a:sym typeface="Arial"/>
                        </a:rPr>
                        <a:t>Week 10
28–31 Oct 2025</a:t>
                      </a:r>
                    </a:p>
                  </a:txBody>
                  <a:tcPr marL="0" marR="0" marT="0" marB="0" anchor="t" anchorCtr="0" horzOverflow="overflow">
                    <a:solidFill>
                      <a:srgbClr val="FFFFFF"/>
                    </a:solidFill>
                  </a:tcPr>
                </a:tc>
                <a:tc>
                  <a:txBody>
                    <a:bodyPr/>
                    <a:lstStyle/>
                    <a:p>
                      <a:pPr algn="l">
                        <a:defRPr sz="1800"/>
                      </a:pPr>
                      <a:r>
                        <a:rPr sz="1400">
                          <a:sym typeface="Arial"/>
                        </a:rPr>
                        <a:t>Review 4 – 80% Implementation</a:t>
                      </a:r>
                    </a:p>
                  </a:txBody>
                  <a:tcPr marL="0" marR="0" marT="0" marB="0" anchor="t" anchorCtr="0" horzOverflow="overflow">
                    <a:solidFill>
                      <a:srgbClr val="FFFFFF"/>
                    </a:solidFill>
                  </a:tcPr>
                </a:tc>
                <a:tc>
                  <a:txBody>
                    <a:bodyPr/>
                    <a:lstStyle/>
                    <a:p>
                      <a:pPr algn="l">
                        <a:defRPr sz="1800"/>
                      </a:pPr>
                      <a:r>
                        <a:rPr sz="1400">
                          <a:sym typeface="Arial"/>
                        </a:rPr>
                        <a:t>Functioning chatbot covering most disorders, recommendation module for diagnostic methods, 80% completed code &amp; report submission.</a:t>
                      </a:r>
                    </a:p>
                  </a:txBody>
                  <a:tcPr marL="0" marR="0" marT="0" marB="0"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14;p17"/>
          <p:cNvSpPr txBox="1"/>
          <p:nvPr>
            <p:ph type="title"/>
          </p:nvPr>
        </p:nvSpPr>
        <p:spPr>
          <a:prstGeom prst="rect">
            <a:avLst/>
          </a:prstGeom>
        </p:spPr>
        <p:txBody>
          <a:bodyPr/>
          <a:lstStyle>
            <a:lvl1pPr defTabSz="868680">
              <a:defRPr b="0" sz="2660">
                <a:latin typeface="Cambria"/>
                <a:ea typeface="Cambria"/>
                <a:cs typeface="Cambria"/>
                <a:sym typeface="Cambria"/>
              </a:defRPr>
            </a:lvl1pPr>
          </a:lstStyle>
          <a:p>
            <a:pPr/>
            <a:r>
              <a:t>Timeline of the Project (Gantt Chart)</a:t>
            </a:r>
          </a:p>
        </p:txBody>
      </p:sp>
      <p:sp>
        <p:nvSpPr>
          <p:cNvPr id="169" name="Google Shape;115;p17"/>
          <p:cNvSpPr txBox="1"/>
          <p:nvPr>
            <p:ph type="body" idx="1"/>
          </p:nvPr>
        </p:nvSpPr>
        <p:spPr>
          <a:xfrm>
            <a:off x="812800" y="1143000"/>
            <a:ext cx="11003789" cy="5076312"/>
          </a:xfrm>
          <a:prstGeom prst="rect">
            <a:avLst/>
          </a:prstGeom>
          <a:solidFill>
            <a:srgbClr val="FFFFFF"/>
          </a:solidFill>
          <a:ln w="25400">
            <a:solidFill>
              <a:schemeClr val="accent1"/>
            </a:solidFill>
            <a:round/>
          </a:ln>
          <a:effectLst>
            <a:outerShdw sx="100000" sy="100000" kx="0" ky="0" algn="b" rotWithShape="0" blurRad="38100" dist="23000" dir="5400000">
              <a:srgbClr val="000000">
                <a:alpha val="35000"/>
              </a:srgbClr>
            </a:outerShdw>
          </a:effectLst>
        </p:spPr>
        <p:txBody>
          <a:bodyPr/>
          <a:lstStyle>
            <a:lvl1pPr marL="0" indent="0">
              <a:spcBef>
                <a:spcPts val="0"/>
              </a:spcBef>
              <a:buClrTx/>
              <a:buSzTx/>
              <a:buFontTx/>
              <a:buNone/>
              <a:defRPr sz="1400">
                <a:latin typeface="+mj-lt"/>
                <a:ea typeface="+mj-ea"/>
                <a:cs typeface="+mj-cs"/>
                <a:sym typeface="Arial"/>
              </a:defRPr>
            </a:lvl1pPr>
          </a:lstStyle>
          <a:p>
            <a:pPr/>
            <a:r>
              <a:t>Continued..</a:t>
            </a:r>
          </a:p>
        </p:txBody>
      </p:sp>
      <p:graphicFrame>
        <p:nvGraphicFramePr>
          <p:cNvPr id="170" name="Gantt Chart"/>
          <p:cNvGraphicFramePr/>
          <p:nvPr/>
        </p:nvGraphicFramePr>
        <p:xfrm>
          <a:off x="981851" y="3067619"/>
          <a:ext cx="10237823" cy="2972487"/>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5550944"/>
                <a:gridCol w="1182988"/>
                <a:gridCol w="1182988"/>
                <a:gridCol w="1128388"/>
                <a:gridCol w="1182988"/>
              </a:tblGrid>
              <a:tr h="197383">
                <a:tc gridSpan="5">
                  <a:txBody>
                    <a:bodyPr/>
                    <a:lstStyle/>
                    <a:p>
                      <a:pPr algn="l">
                        <a:defRPr sz="1800"/>
                      </a:pPr>
                      <a:r>
                        <a:rPr sz="1400">
                          <a:sym typeface="Arial"/>
                        </a:rPr>
                        <a:t>Gantt Chart</a:t>
                      </a:r>
                    </a:p>
                  </a:txBody>
                  <a:tcPr marL="0" marR="0" marT="0" marB="0" anchor="t" anchorCtr="0" horzOverflow="overflow">
                    <a:lnL/>
                    <a:lnR/>
                    <a:lnT/>
                    <a:lnB>
                      <a:solidFill>
                        <a:srgbClr val="000000"/>
                      </a:solidFill>
                      <a:miter lim="400000"/>
                    </a:lnB>
                    <a:solidFill>
                      <a:srgbClr val="000000">
                        <a:alpha val="0"/>
                      </a:srgbClr>
                    </a:solidFill>
                  </a:tcPr>
                </a:tc>
                <a:tc hMerge="1">
                  <a:tcPr/>
                </a:tc>
                <a:tc hMerge="1">
                  <a:tcPr/>
                </a:tc>
                <a:tc hMerge="1">
                  <a:tcPr/>
                </a:tc>
                <a:tc hMerge="1">
                  <a:tcPr/>
                </a:tc>
              </a:tr>
              <a:tr h="251416">
                <a:tc>
                  <a:txBody>
                    <a:bodyPr/>
                    <a:lstStyle/>
                    <a:p>
                      <a:pPr algn="l">
                        <a:defRPr sz="1800"/>
                      </a:pPr>
                      <a:r>
                        <a:rPr sz="1400">
                          <a:sym typeface="Arial"/>
                        </a:rPr>
                        <a:t>Phase /                     Task</a:t>
                      </a:r>
                    </a:p>
                  </a:txBody>
                  <a:tcPr marL="0" marR="0" marT="0" marB="0" anchor="t" anchorCtr="0" horzOverflow="overflow">
                    <a:lnL>
                      <a:solidFill>
                        <a:srgbClr val="000000"/>
                      </a:solidFill>
                      <a:miter lim="400000"/>
                    </a:lnL>
                    <a:lnT>
                      <a:solidFill>
                        <a:srgbClr val="000000"/>
                      </a:solidFill>
                      <a:miter lim="400000"/>
                    </a:lnT>
                  </a:tcPr>
                </a:tc>
                <a:tc>
                  <a:txBody>
                    <a:bodyPr/>
                    <a:lstStyle/>
                    <a:p>
                      <a:pPr algn="l">
                        <a:defRPr sz="1800"/>
                      </a:pPr>
                      <a:r>
                        <a:rPr sz="1400">
                          <a:sym typeface="Arial"/>
                        </a:rPr>
                        <a:t>Aug 2025</a:t>
                      </a:r>
                    </a:p>
                  </a:txBody>
                  <a:tcPr marL="0" marR="0" marT="0" marB="0" anchor="t" anchorCtr="0" horzOverflow="overflow">
                    <a:lnT>
                      <a:solidFill>
                        <a:srgbClr val="000000"/>
                      </a:solidFill>
                      <a:miter lim="400000"/>
                    </a:lnT>
                  </a:tcPr>
                </a:tc>
                <a:tc>
                  <a:txBody>
                    <a:bodyPr/>
                    <a:lstStyle/>
                    <a:p>
                      <a:pPr algn="l">
                        <a:defRPr sz="1800"/>
                      </a:pPr>
                      <a:r>
                        <a:rPr sz="1400">
                          <a:sym typeface="Arial"/>
                        </a:rPr>
                        <a:t>Sep 2025</a:t>
                      </a:r>
                    </a:p>
                  </a:txBody>
                  <a:tcPr marL="0" marR="0" marT="0" marB="0" anchor="t" anchorCtr="0" horzOverflow="overflow">
                    <a:lnT>
                      <a:solidFill>
                        <a:srgbClr val="000000"/>
                      </a:solidFill>
                      <a:miter lim="400000"/>
                    </a:lnT>
                  </a:tcPr>
                </a:tc>
                <a:tc>
                  <a:txBody>
                    <a:bodyPr/>
                    <a:lstStyle/>
                    <a:p>
                      <a:pPr algn="l">
                        <a:defRPr sz="1800"/>
                      </a:pPr>
                      <a:r>
                        <a:rPr sz="1400">
                          <a:sym typeface="Arial"/>
                        </a:rPr>
                        <a:t>Oct 2025</a:t>
                      </a:r>
                    </a:p>
                  </a:txBody>
                  <a:tcPr marL="0" marR="0" marT="0" marB="0" anchor="t" anchorCtr="0" horzOverflow="overflow">
                    <a:lnT>
                      <a:solidFill>
                        <a:srgbClr val="000000"/>
                      </a:solidFill>
                      <a:miter lim="400000"/>
                    </a:lnT>
                  </a:tcPr>
                </a:tc>
                <a:tc>
                  <a:txBody>
                    <a:bodyPr/>
                    <a:lstStyle/>
                    <a:p>
                      <a:pPr algn="l">
                        <a:defRPr sz="1800"/>
                      </a:pPr>
                      <a:r>
                        <a:rPr sz="1400">
                          <a:sym typeface="Arial"/>
                        </a:rPr>
                        <a:t>Nov 2025</a:t>
                      </a:r>
                    </a:p>
                  </a:txBody>
                  <a:tcPr marL="0" marR="0" marT="0" marB="0" anchor="t" anchorCtr="0" horzOverflow="overflow">
                    <a:lnR>
                      <a:solidFill>
                        <a:srgbClr val="000000"/>
                      </a:solidFill>
                      <a:miter lim="400000"/>
                    </a:lnR>
                    <a:lnT>
                      <a:solidFill>
                        <a:srgbClr val="000000"/>
                      </a:solidFill>
                      <a:miter lim="400000"/>
                    </a:lnT>
                  </a:tcPr>
                </a:tc>
              </a:tr>
              <a:tr h="251416">
                <a:tc>
                  <a:txBody>
                    <a:bodyPr/>
                    <a:lstStyle/>
                    <a:p>
                      <a:pPr algn="l">
                        <a:defRPr sz="1800"/>
                      </a:pPr>
                      <a:r>
                        <a:rPr sz="1400">
                          <a:sym typeface="Arial"/>
                        </a:rPr>
                        <a:t>Review 1 – Title, Problem Statement, Objectives</a:t>
                      </a:r>
                    </a:p>
                  </a:txBody>
                  <a:tcPr marL="0" marR="0" marT="0" marB="0" anchor="t" anchorCtr="0" horzOverflow="overflow">
                    <a:lnL>
                      <a:solidFill>
                        <a:srgbClr val="000000"/>
                      </a:solidFill>
                      <a:miter lim="400000"/>
                    </a:lnL>
                  </a:tcPr>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Requirement Analysis, Literature Survey</a:t>
                      </a:r>
                    </a:p>
                  </a:txBody>
                  <a:tcPr marL="0" marR="0" marT="0" marB="0" anchor="t" anchorCtr="0" horzOverflow="overflow">
                    <a:lnL>
                      <a:solidFill>
                        <a:srgbClr val="000000"/>
                      </a:solidFill>
                      <a:miter lim="400000"/>
                    </a:lnL>
                  </a:tcPr>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Review 2 – Proposal, Architecture, Modules</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Dataset Prep (ICD‑11), Question Bank</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Review 3 – 50% Implementation</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Model Development, Integration</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Review 4 – 80% Implementation</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400">
                          <a:sym typeface="Arial"/>
                        </a:defRPr>
                      </a:pP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Testing &amp; Debugging</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Deployment Prep, Documentation</a:t>
                      </a:r>
                    </a:p>
                  </a:txBody>
                  <a:tcPr marL="0" marR="0" marT="0" marB="0" anchor="t" anchorCtr="0" horzOverflow="overflow">
                    <a:lnL>
                      <a:solidFill>
                        <a:srgbClr val="000000"/>
                      </a:solidFill>
                      <a:miter lim="400000"/>
                    </a:lnL>
                  </a:tcPr>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400">
                          <a:sym typeface="Arial"/>
                        </a:defRPr>
                      </a:pPr>
                    </a:p>
                  </a:txBody>
                  <a:tcPr marL="0" marR="0" marT="0" marB="0" anchor="t" anchorCtr="0" horzOverflow="overflow"/>
                </a:tc>
                <a:tc>
                  <a:txBody>
                    <a:bodyPr/>
                    <a:lstStyle/>
                    <a:p>
                      <a:pPr algn="l">
                        <a:defRPr sz="1800"/>
                      </a:pPr>
                      <a:r>
                        <a:rPr sz="1400">
                          <a:sym typeface="Arial"/>
                        </a:rPr>
                        <a:t>███</a:t>
                      </a:r>
                    </a:p>
                  </a:txBody>
                  <a:tcPr marL="0" marR="0" marT="0" marB="0" anchor="t" anchorCtr="0" horzOverflow="overflow">
                    <a:lnR>
                      <a:solidFill>
                        <a:srgbClr val="000000"/>
                      </a:solidFill>
                      <a:miter lim="400000"/>
                    </a:lnR>
                  </a:tcPr>
                </a:tc>
              </a:tr>
              <a:tr h="251416">
                <a:tc>
                  <a:txBody>
                    <a:bodyPr/>
                    <a:lstStyle/>
                    <a:p>
                      <a:pPr algn="l">
                        <a:defRPr sz="1800"/>
                      </a:pPr>
                      <a:r>
                        <a:rPr sz="1400">
                          <a:sym typeface="Arial"/>
                        </a:rPr>
                        <a:t>Final Viva – Demo &amp; Submission</a:t>
                      </a:r>
                    </a:p>
                  </a:txBody>
                  <a:tcPr marL="0" marR="0" marT="0" marB="0" anchor="t" anchorCtr="0" horzOverflow="overflow">
                    <a:lnL>
                      <a:solidFill>
                        <a:srgbClr val="000000"/>
                      </a:solidFill>
                      <a:miter lim="400000"/>
                    </a:lnL>
                    <a:lnB>
                      <a:solidFill>
                        <a:srgbClr val="000000"/>
                      </a:solidFill>
                      <a:miter lim="400000"/>
                    </a:lnB>
                  </a:tcPr>
                </a:tc>
                <a:tc>
                  <a:txBody>
                    <a:bodyPr/>
                    <a:lstStyle/>
                    <a:p>
                      <a:pPr algn="l">
                        <a:defRPr sz="1400">
                          <a:sym typeface="Arial"/>
                        </a:defRPr>
                      </a:pPr>
                    </a:p>
                  </a:txBody>
                  <a:tcPr marL="0" marR="0" marT="0" marB="0" anchor="t" anchorCtr="0" horzOverflow="overflow">
                    <a:lnB>
                      <a:solidFill>
                        <a:srgbClr val="000000"/>
                      </a:solidFill>
                      <a:miter lim="400000"/>
                    </a:lnB>
                  </a:tcPr>
                </a:tc>
                <a:tc>
                  <a:txBody>
                    <a:bodyPr/>
                    <a:lstStyle/>
                    <a:p>
                      <a:pPr algn="l">
                        <a:defRPr sz="1400">
                          <a:sym typeface="Arial"/>
                        </a:defRPr>
                      </a:pPr>
                    </a:p>
                  </a:txBody>
                  <a:tcPr marL="0" marR="0" marT="0" marB="0" anchor="t" anchorCtr="0" horzOverflow="overflow">
                    <a:lnB>
                      <a:solidFill>
                        <a:srgbClr val="000000"/>
                      </a:solidFill>
                      <a:miter lim="400000"/>
                    </a:lnB>
                  </a:tcPr>
                </a:tc>
                <a:tc>
                  <a:txBody>
                    <a:bodyPr/>
                    <a:lstStyle/>
                    <a:p>
                      <a:pPr algn="l">
                        <a:defRPr sz="1400">
                          <a:sym typeface="Arial"/>
                        </a:defRPr>
                      </a:pPr>
                    </a:p>
                  </a:txBody>
                  <a:tcPr marL="0" marR="0" marT="0" marB="0" anchor="t" anchorCtr="0" horzOverflow="overflow">
                    <a:lnB>
                      <a:solidFill>
                        <a:srgbClr val="000000"/>
                      </a:solidFill>
                      <a:miter lim="400000"/>
                    </a:lnB>
                  </a:tcPr>
                </a:tc>
                <a:tc>
                  <a:txBody>
                    <a:bodyPr/>
                    <a:lstStyle/>
                    <a:p>
                      <a:pPr algn="l">
                        <a:defRPr sz="1800"/>
                      </a:pPr>
                      <a:r>
                        <a:rPr sz="1400">
                          <a:sym typeface="Arial"/>
                        </a:rPr>
                        <a:t>█</a:t>
                      </a:r>
                    </a:p>
                  </a:txBody>
                  <a:tcPr marL="0" marR="0" marT="0" marB="0" anchor="t" anchorCtr="0" horzOverflow="overflow">
                    <a:lnR>
                      <a:solidFill>
                        <a:srgbClr val="000000"/>
                      </a:solidFill>
                      <a:miter lim="400000"/>
                    </a:lnR>
                    <a:lnB>
                      <a:solidFill>
                        <a:srgbClr val="000000"/>
                      </a:solidFill>
                      <a:miter lim="400000"/>
                    </a:lnB>
                  </a:tcPr>
                </a:tc>
              </a:tr>
            </a:tbl>
          </a:graphicData>
        </a:graphic>
      </p:graphicFrame>
      <p:graphicFrame>
        <p:nvGraphicFramePr>
          <p:cNvPr id="171" name="Table 1"/>
          <p:cNvGraphicFramePr/>
          <p:nvPr/>
        </p:nvGraphicFramePr>
        <p:xfrm>
          <a:off x="1082338" y="1438481"/>
          <a:ext cx="10477413" cy="1548968"/>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3488237"/>
                <a:gridCol w="3488237"/>
                <a:gridCol w="3488237"/>
              </a:tblGrid>
              <a:tr h="768133">
                <a:tc>
                  <a:txBody>
                    <a:bodyPr/>
                    <a:lstStyle/>
                    <a:p>
                      <a:pPr algn="l">
                        <a:defRPr sz="1800"/>
                      </a:pPr>
                      <a:r>
                        <a:rPr sz="1400">
                          <a:sym typeface="Arial"/>
                        </a:rPr>
                        <a:t>Week 11–12
01–14 Nov 2025</a:t>
                      </a:r>
                    </a:p>
                  </a:txBody>
                  <a:tcPr marL="0" marR="0" marT="0" marB="0" anchor="t" anchorCtr="0" horzOverflow="overflow">
                    <a:solidFill>
                      <a:srgbClr val="FFFFFF"/>
                    </a:solidFill>
                  </a:tcPr>
                </a:tc>
                <a:tc>
                  <a:txBody>
                    <a:bodyPr/>
                    <a:lstStyle/>
                    <a:p>
                      <a:pPr algn="l">
                        <a:defRPr sz="1800"/>
                      </a:pPr>
                      <a:r>
                        <a:rPr sz="1400">
                          <a:sym typeface="Arial"/>
                        </a:rPr>
                        <a:t>Final Testing &amp; Deployment Prep</a:t>
                      </a:r>
                    </a:p>
                  </a:txBody>
                  <a:tcPr marL="0" marR="0" marT="0" marB="0" anchor="t" anchorCtr="0" horzOverflow="overflow">
                    <a:solidFill>
                      <a:srgbClr val="FFFFFF"/>
                    </a:solidFill>
                  </a:tcPr>
                </a:tc>
                <a:tc>
                  <a:txBody>
                    <a:bodyPr/>
                    <a:lstStyle/>
                    <a:p>
                      <a:pPr algn="l">
                        <a:defRPr sz="1800"/>
                      </a:pPr>
                      <a:r>
                        <a:rPr sz="1400">
                          <a:sym typeface="Arial"/>
                        </a:rPr>
                        <a:t>Run test cases for different disorders, fix bugs, prepare deployment documents, integrate GitHub repo with code &amp; documentation.</a:t>
                      </a:r>
                    </a:p>
                  </a:txBody>
                  <a:tcPr marL="0" marR="0" marT="0" marB="0" anchor="t" anchorCtr="0" horzOverflow="overflow">
                    <a:solidFill>
                      <a:srgbClr val="FFFFFF"/>
                    </a:solidFill>
                  </a:tcPr>
                </a:tc>
              </a:tr>
              <a:tr h="768133">
                <a:tc>
                  <a:txBody>
                    <a:bodyPr/>
                    <a:lstStyle/>
                    <a:p>
                      <a:pPr algn="l">
                        <a:defRPr sz="1800"/>
                      </a:pPr>
                      <a:r>
                        <a:rPr sz="1400">
                          <a:sym typeface="Arial"/>
                        </a:rPr>
                        <a:t>Week 13
17–21 Nov 2025</a:t>
                      </a:r>
                    </a:p>
                  </a:txBody>
                  <a:tcPr marL="0" marR="0" marT="0" marB="0" anchor="t" anchorCtr="0" horzOverflow="overflow">
                    <a:solidFill>
                      <a:srgbClr val="FFFFFF"/>
                    </a:solidFill>
                  </a:tcPr>
                </a:tc>
                <a:tc>
                  <a:txBody>
                    <a:bodyPr/>
                    <a:lstStyle/>
                    <a:p>
                      <a:pPr algn="l">
                        <a:defRPr sz="1800"/>
                      </a:pPr>
                      <a:r>
                        <a:rPr sz="1400">
                          <a:sym typeface="Arial"/>
                        </a:rPr>
                        <a:t>Final VIVA</a:t>
                      </a:r>
                    </a:p>
                  </a:txBody>
                  <a:tcPr marL="0" marR="0" marT="0" marB="0" anchor="t" anchorCtr="0" horzOverflow="overflow">
                    <a:solidFill>
                      <a:srgbClr val="FFFFFF"/>
                    </a:solidFill>
                  </a:tcPr>
                </a:tc>
                <a:tc>
                  <a:txBody>
                    <a:bodyPr/>
                    <a:lstStyle/>
                    <a:p>
                      <a:pPr algn="l">
                        <a:defRPr sz="1800"/>
                      </a:pPr>
                      <a:r>
                        <a:rPr sz="1400">
                          <a:sym typeface="Arial"/>
                        </a:rPr>
                        <a:t>Full live demo (all features working), final report &amp; GitHub ready, submit Turnitin plagiarism report, present SDG alignment.</a:t>
                      </a:r>
                    </a:p>
                  </a:txBody>
                  <a:tcPr marL="0" marR="0" marT="0" marB="0"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Arial"/>
        <a:ea typeface="Arial"/>
        <a:cs typeface="Arial"/>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Arial"/>
        <a:ea typeface="Arial"/>
        <a:cs typeface="Arial"/>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