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50CE-7484-FB9F-23B6-74D5331D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07FB1-68B8-CB60-F9DA-63F4A87E4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884B-7F50-8710-5530-2D0E2C0F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70EC-20C5-8D9C-D636-CBF2B152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C7332-7823-DD77-2075-43C08C8A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3A5E-0A6D-8F43-7C4A-C60A6551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EB66-DE5F-3DEB-753D-BA0EB437E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1E19-CDF7-5A1F-B027-FF2148B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FA61-29E1-FDDF-6114-01D5DB57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A69FD-D6D7-A349-2EC1-409060D9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DFDCA-6A84-EB95-9545-95420919D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F9DF-F4B4-8572-FCAA-177BB4B7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71ADA-B74B-E152-4645-2F412471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4D22-45BA-09D9-3318-94DA0DDF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8AF54-C49B-6CD0-A849-6D71059B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369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8DD1-E4E6-B50C-582B-83AC1E15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8779-3B7F-0562-C72E-1938DE94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32C4-0977-F76D-886F-7B7E13B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98235-3053-9B23-B49D-42652F5C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11F5-168C-7761-E551-CED1211D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7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07E3-0418-1D96-0FA7-4AEEBF9DE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3EAE6-0481-40CA-9EE8-A6F4B7663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D969-7F02-C7FC-A1FB-B80D7C8D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C92F-3366-6E34-CD2F-D6E72D92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7887-C4E0-162D-23B6-DD2FFB06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3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554C-E96A-9ED3-5AA7-9E367B5D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077E-7157-C0DE-6B76-D945F33D7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0BE6E-6089-AC81-5C45-D186482D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6C3D-02D6-E9B3-8DFC-3F73ADFE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A0893-BE93-BF4F-16F5-F5E43D76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960E1-C498-FADF-5277-A505805A4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43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0877-92F7-7E79-D294-ADC11F90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DF592-1730-1F20-5A35-C58028597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F1268-3F40-DB9A-CE04-941B4469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A2D0F-9DBF-E13E-E974-EBC0F6A5F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8DA56-6C8C-7B49-5DAA-98D24577A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66B90-28DE-C04F-76A3-94FC3387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924034-A91A-95E5-C85E-82FB44B5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7B32-16B5-47A1-0FAF-EBE57F82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9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AAEA2-C765-5AF1-B6B5-03635EC4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4D60F-5B3D-938E-8D1C-9EECF600B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6480-D35A-5AC5-43D3-E8D26E75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AD14E-4B0A-E12B-91D9-4634CCAB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53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E0FA8-2F82-0F75-350E-F4715EE5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91A41-3724-1D38-038B-5C78C069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09D05-AC67-8266-5E40-1839B135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0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8C10-22CB-A1E6-BD61-581EFA072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613A-131D-E3E8-EAA6-504B4001C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B601-A128-0FB1-FB06-2D41CBA14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9818D-94BC-E6A2-2AF6-CAC709713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B19BB-21FD-4832-314B-74D84D62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465B-B1B0-9B8E-1DF9-C49EB897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2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C2EF-804B-9EE3-B183-9B96B1AB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F49862-1EDC-CCCF-5D64-AE25C9972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C0F3-C38F-7C10-9CFA-841B0F59F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729F-F429-2BC2-1575-437134EC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B6052-8D38-9900-6E56-3963D6BF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F592A-8B06-EF9E-331A-472AA455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752DA-9C7F-5908-80F8-1F8F5FD60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E05E7-6DE3-EA21-9C61-3F6C18855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9312-9962-B406-6B58-F86B0B6A2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977F-AF70-4D94-8B26-D112D795E85E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8F4EB-AA81-FDDC-9392-F8668A3E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0516D-CB60-68D8-B1F5-45FB610F0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FFA36-89AB-4A46-824A-4DC5DF8E8A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66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CF57-54FE-758D-3CA8-1294E9A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048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TECHNICAL COMPARISION BETWEEN .EXE AND .MSI</a:t>
            </a:r>
            <a:br>
              <a:rPr lang="en-US" dirty="0"/>
            </a:br>
            <a:r>
              <a:rPr lang="en-US" dirty="0"/>
              <a:t>AND</a:t>
            </a:r>
            <a:br>
              <a:rPr lang="en-US" dirty="0"/>
            </a:br>
            <a:r>
              <a:rPr lang="en-US" dirty="0"/>
              <a:t>CONCEPT OF </a:t>
            </a:r>
            <a:r>
              <a:rPr lang="en-US" b="1" dirty="0"/>
              <a:t>DLL</a:t>
            </a:r>
            <a:r>
              <a:rPr lang="en-US" dirty="0"/>
              <a:t> AND </a:t>
            </a:r>
            <a:r>
              <a:rPr lang="en-US" b="1" dirty="0"/>
              <a:t>SYS</a:t>
            </a:r>
            <a:r>
              <a:rPr lang="en-US" dirty="0"/>
              <a:t> FILE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B9C8B-BBAC-1B04-C50E-EA345536E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086"/>
            <a:ext cx="9144000" cy="1655762"/>
          </a:xfrm>
        </p:spPr>
        <p:txBody>
          <a:bodyPr/>
          <a:lstStyle/>
          <a:p>
            <a:r>
              <a:rPr lang="en-US" b="1" dirty="0"/>
              <a:t>PRESENTED BY:-MANOJIT KUMAR DAS</a:t>
            </a:r>
          </a:p>
          <a:p>
            <a:r>
              <a:rPr lang="en-US" b="1" dirty="0"/>
              <a:t>                 HEMANT ISSAR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640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D2A-1ACF-C40F-16C5-F417180A1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1325563"/>
          </a:xfrm>
        </p:spPr>
        <p:txBody>
          <a:bodyPr/>
          <a:lstStyle/>
          <a:p>
            <a:r>
              <a:rPr lang="en-US" b="1" dirty="0"/>
              <a:t>.EXE vs .MSI</a:t>
            </a:r>
            <a:endParaRPr lang="en-IN" b="1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68FB598-E783-221B-FD5D-FC20C9798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588865"/>
              </p:ext>
            </p:extLst>
          </p:nvPr>
        </p:nvGraphicFramePr>
        <p:xfrm>
          <a:off x="1847130" y="1264919"/>
          <a:ext cx="8497739" cy="5010732"/>
        </p:xfrm>
        <a:graphic>
          <a:graphicData uri="http://schemas.openxmlformats.org/drawingml/2006/table">
            <a:tbl>
              <a:tblPr firstCol="1" lastCol="1" bandCol="1">
                <a:tableStyleId>{793D81CF-94F2-401A-BA57-92F5A7B2D0C5}</a:tableStyleId>
              </a:tblPr>
              <a:tblGrid>
                <a:gridCol w="2401739">
                  <a:extLst>
                    <a:ext uri="{9D8B030D-6E8A-4147-A177-3AD203B41FA5}">
                      <a16:colId xmlns:a16="http://schemas.microsoft.com/office/drawing/2014/main" val="1406090712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380618547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2568188158"/>
                    </a:ext>
                  </a:extLst>
                </a:gridCol>
              </a:tblGrid>
              <a:tr h="295209">
                <a:tc>
                  <a:txBody>
                    <a:bodyPr/>
                    <a:lstStyle/>
                    <a:p>
                      <a:r>
                        <a:rPr lang="en-IN" sz="1600" dirty="0"/>
                        <a:t>Feature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.exe Installer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.msi Installer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770038422"/>
                  </a:ext>
                </a:extLst>
              </a:tr>
              <a:tr h="741239">
                <a:tc>
                  <a:txBody>
                    <a:bodyPr/>
                    <a:lstStyle/>
                    <a:p>
                      <a:r>
                        <a:rPr lang="en-IN" sz="1600" b="1" dirty="0"/>
                        <a:t>Installation Command line</a:t>
                      </a:r>
                      <a:endParaRPr lang="en-IN" sz="1600" dirty="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Custom and varies per application; often supports silent install via /S or /quiet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Standardized: msiexec /i filename.msi /quiet or /qn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407650689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r>
                        <a:rPr lang="en-IN" sz="1600" b="1"/>
                        <a:t>Uninstallation Commandline</a:t>
                      </a:r>
                      <a:endParaRPr lang="en-IN" sz="16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Custom; often uses UninstallString from registry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Standard: msiexec /x {ProductCode}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232019179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r>
                        <a:rPr lang="en-IN" sz="1600" b="1"/>
                        <a:t>Repair</a:t>
                      </a:r>
                      <a:endParaRPr lang="en-IN" sz="16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Rare and custom if supported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Built-in: msiexec /f {ProductCode}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643562458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r>
                        <a:rPr lang="en-IN" sz="1600" b="1"/>
                        <a:t>Auto Update</a:t>
                      </a:r>
                      <a:endParaRPr lang="en-IN" sz="16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implemented manually by the developer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Not supported natively; needs external logic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687439443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IN" sz="1600" b="1"/>
                        <a:t>Shortcuts</a:t>
                      </a:r>
                      <a:endParaRPr lang="en-IN" sz="16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Handled by script or logic in the .exe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Automatically defined in the MSI tables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640286031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r>
                        <a:rPr lang="en-IN" sz="1600" b="1"/>
                        <a:t>Rollback</a:t>
                      </a:r>
                      <a:endParaRPr lang="en-IN" sz="16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Typically not supported unless custom logic is used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Fully supported via transaction-based install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2221880345"/>
                  </a:ext>
                </a:extLst>
              </a:tr>
              <a:tr h="518224">
                <a:tc>
                  <a:txBody>
                    <a:bodyPr/>
                    <a:lstStyle/>
                    <a:p>
                      <a:r>
                        <a:rPr lang="en-IN" sz="1600" b="1"/>
                        <a:t>Self Healing</a:t>
                      </a:r>
                      <a:endParaRPr lang="en-IN" sz="16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Not supported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Supported using Windows Installer features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3178775018"/>
                  </a:ext>
                </a:extLst>
              </a:tr>
              <a:tr h="721944">
                <a:tc>
                  <a:txBody>
                    <a:bodyPr/>
                    <a:lstStyle/>
                    <a:p>
                      <a:r>
                        <a:rPr lang="en-IN" sz="1600" b="1"/>
                        <a:t>Version Control</a:t>
                      </a:r>
                      <a:endParaRPr lang="en-IN" sz="1600"/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Must be manually handled in script or logic</a:t>
                      </a:r>
                    </a:p>
                  </a:txBody>
                  <a:tcPr marL="69069" marR="69069" marT="34534" marB="34534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Native version control with automatic upgrade/downgrade checks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9166450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E5370EA-5E5B-59D4-F35C-DFCCE980A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29268"/>
              </p:ext>
            </p:extLst>
          </p:nvPr>
        </p:nvGraphicFramePr>
        <p:xfrm>
          <a:off x="280218" y="253181"/>
          <a:ext cx="11631561" cy="6351638"/>
        </p:xfrm>
        <a:graphic>
          <a:graphicData uri="http://schemas.openxmlformats.org/drawingml/2006/table">
            <a:tbl>
              <a:tblPr/>
              <a:tblGrid>
                <a:gridCol w="11631561">
                  <a:extLst>
                    <a:ext uri="{9D8B030D-6E8A-4147-A177-3AD203B41FA5}">
                      <a16:colId xmlns:a16="http://schemas.microsoft.com/office/drawing/2014/main" val="795103581"/>
                    </a:ext>
                  </a:extLst>
                </a:gridCol>
              </a:tblGrid>
              <a:tr h="63516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2178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04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2156-E28B-DEED-A8F8-D310E5D4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641"/>
            <a:ext cx="10515600" cy="1325563"/>
          </a:xfrm>
        </p:spPr>
        <p:txBody>
          <a:bodyPr/>
          <a:lstStyle/>
          <a:p>
            <a:r>
              <a:rPr lang="en-US" b="1" dirty="0"/>
              <a:t>OVERVIEW AND USE OF “</a:t>
            </a:r>
            <a:r>
              <a:rPr lang="en-US" b="1" dirty="0" err="1"/>
              <a:t>dll</a:t>
            </a:r>
            <a:r>
              <a:rPr lang="en-US" b="1" dirty="0"/>
              <a:t>” FILE: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B866-B61D-FF8E-13A5-33F536D9D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53219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DLL (Dynamic Link Library)</a:t>
            </a:r>
            <a:r>
              <a:rPr lang="en-US" dirty="0"/>
              <a:t> file contains compiled code, data, and resources used by multiple programs simultaneously. It promotes </a:t>
            </a:r>
            <a:r>
              <a:rPr lang="en-US" b="1" dirty="0"/>
              <a:t>modular programming</a:t>
            </a:r>
            <a:r>
              <a:rPr lang="en-US" dirty="0"/>
              <a:t>, allowing code reuse and separation of concerns. </a:t>
            </a:r>
          </a:p>
          <a:p>
            <a:pPr marL="0" indent="0">
              <a:buNone/>
            </a:pPr>
            <a:r>
              <a:rPr lang="en-US" sz="3200" b="1" dirty="0"/>
              <a:t>PURPOSE OF USE:</a:t>
            </a:r>
          </a:p>
          <a:p>
            <a:pPr marL="0" indent="0">
              <a:buNone/>
            </a:pPr>
            <a:r>
              <a:rPr lang="en-US" dirty="0"/>
              <a:t>DLLs reduce memory usage and disk space since shared code does not need to be </a:t>
            </a:r>
            <a:r>
              <a:rPr lang="en-US" dirty="0" err="1"/>
              <a:t>duplicated.They</a:t>
            </a:r>
            <a:r>
              <a:rPr lang="en-US" dirty="0"/>
              <a:t> enable dynamic linking, meaning functions are loaded at the runtime rather than statically in compile time.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48B0A25-03B0-AF20-7A2A-D1B329736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750462"/>
              </p:ext>
            </p:extLst>
          </p:nvPr>
        </p:nvGraphicFramePr>
        <p:xfrm>
          <a:off x="334297" y="226142"/>
          <a:ext cx="11592232" cy="6390968"/>
        </p:xfrm>
        <a:graphic>
          <a:graphicData uri="http://schemas.openxmlformats.org/drawingml/2006/table">
            <a:tbl>
              <a:tblPr/>
              <a:tblGrid>
                <a:gridCol w="11592232">
                  <a:extLst>
                    <a:ext uri="{9D8B030D-6E8A-4147-A177-3AD203B41FA5}">
                      <a16:colId xmlns:a16="http://schemas.microsoft.com/office/drawing/2014/main" val="707510926"/>
                    </a:ext>
                  </a:extLst>
                </a:gridCol>
              </a:tblGrid>
              <a:tr h="639096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58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40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8CE8-09D4-68F5-5055-659435BC9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en-US" b="1" dirty="0"/>
              <a:t>OVERVIEW AND USE OF “sys” FILE: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76C2-445D-007E-0E6D-57ACC2AF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57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.sys</a:t>
            </a:r>
            <a:r>
              <a:rPr lang="en-US" dirty="0"/>
              <a:t> file is a </a:t>
            </a:r>
            <a:r>
              <a:rPr lang="en-US" b="1" dirty="0"/>
              <a:t>Windows system file</a:t>
            </a:r>
            <a:r>
              <a:rPr lang="en-US" dirty="0"/>
              <a:t> typically used for device drivers or low-level system components.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b="1" dirty="0"/>
              <a:t>PURPOSE OF USE:</a:t>
            </a:r>
          </a:p>
          <a:p>
            <a:pPr marL="0" indent="0">
              <a:buNone/>
            </a:pPr>
            <a:r>
              <a:rPr lang="en-US" dirty="0"/>
              <a:t>It allows the operating system to communicate directly with hardware or manage core system functions. These files run in </a:t>
            </a:r>
            <a:r>
              <a:rPr lang="en-US" b="1" dirty="0"/>
              <a:t>kernel mode</a:t>
            </a:r>
            <a:r>
              <a:rPr lang="en-US" dirty="0"/>
              <a:t>, offering high-level privileges and control. Improper modification can cause system instability or failure.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FBD47C8-26A0-18C6-D05B-73353D49B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728212"/>
              </p:ext>
            </p:extLst>
          </p:nvPr>
        </p:nvGraphicFramePr>
        <p:xfrm>
          <a:off x="304800" y="235974"/>
          <a:ext cx="11611897" cy="6312310"/>
        </p:xfrm>
        <a:graphic>
          <a:graphicData uri="http://schemas.openxmlformats.org/drawingml/2006/table">
            <a:tbl>
              <a:tblPr/>
              <a:tblGrid>
                <a:gridCol w="11611897">
                  <a:extLst>
                    <a:ext uri="{9D8B030D-6E8A-4147-A177-3AD203B41FA5}">
                      <a16:colId xmlns:a16="http://schemas.microsoft.com/office/drawing/2014/main" val="219590161"/>
                    </a:ext>
                  </a:extLst>
                </a:gridCol>
              </a:tblGrid>
              <a:tr h="63123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28575" cmpd="sng">
                      <a:solidFill>
                        <a:schemeClr val="tx1"/>
                      </a:solidFill>
                      <a:prstDash val="solid"/>
                    </a:lnL>
                    <a:lnR w="28575" cmpd="sng">
                      <a:solidFill>
                        <a:schemeClr val="tx1"/>
                      </a:solidFill>
                      <a:prstDash val="solid"/>
                    </a:lnR>
                    <a:lnT w="28575" cmpd="sng">
                      <a:solidFill>
                        <a:schemeClr val="tx1"/>
                      </a:solidFill>
                      <a:prstDash val="solid"/>
                    </a:lnT>
                    <a:lnB w="28575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17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86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329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TECHNICAL COMPARISION BETWEEN .EXE AND .MSI AND CONCEPT OF DLL AND SYS FILE</vt:lpstr>
      <vt:lpstr>.EXE vs .MSI</vt:lpstr>
      <vt:lpstr>OVERVIEW AND USE OF “dll” FILE:</vt:lpstr>
      <vt:lpstr>OVERVIEW AND USE OF “sys” FILE: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MONOJIT DAS</dc:creator>
  <cp:lastModifiedBy>MONOJIT DAS</cp:lastModifiedBy>
  <cp:revision>3</cp:revision>
  <dcterms:created xsi:type="dcterms:W3CDTF">2025-08-04T17:57:09Z</dcterms:created>
  <dcterms:modified xsi:type="dcterms:W3CDTF">2025-08-05T10:00:56Z</dcterms:modified>
</cp:coreProperties>
</file>