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3" r:id="rId10"/>
    <p:sldId id="262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75"/>
    <a:srgbClr val="36A8F5"/>
    <a:srgbClr val="091C42"/>
    <a:srgbClr val="0E224A"/>
    <a:srgbClr val="000030"/>
    <a:srgbClr val="000C36"/>
    <a:srgbClr val="0A162E"/>
    <a:srgbClr val="071530"/>
    <a:srgbClr val="051430"/>
    <a:srgbClr val="101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E6AB5-39B4-42DA-A7FF-3FCB300A95A1}" v="387" dt="2022-02-17T22:06:52.719"/>
    <p1510:client id="{255537D3-339A-40DD-9C3A-A64753F03161}" v="48" dt="2021-11-24T19:53:39.156"/>
    <p1510:client id="{33A48669-29F7-44D1-AE0F-C740043C27E5}" v="61" dt="2021-11-19T15:02:41.963"/>
    <p1510:client id="{33D5668B-2915-4A7C-AD3F-43FA9E97CEFE}" v="742" dt="2021-11-26T11:07:00.238"/>
    <p1510:client id="{3847FDF6-CB83-4216-B9E0-92CE2E3D3B06}" v="105" dt="2022-02-13T17:37:50.275"/>
    <p1510:client id="{501D7856-E4EC-47E6-9DC6-5E6EC4B06E5C}" v="307" dt="2022-02-17T00:48:04.978"/>
    <p1510:client id="{740F2387-E7D2-4450-92B1-8F3F4A2B1776}" v="621" dt="2021-11-18T15:29:46.617"/>
    <p1510:client id="{7F937059-27F5-4F75-A92B-D4C221D4F3F4}" v="242" dt="2022-02-13T22:02:51.591"/>
    <p1510:client id="{C772F58F-40C5-42A5-ADC8-3C7430AB4250}" v="202" dt="2021-11-26T14:37:59.2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2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8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6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5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2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9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1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5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9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1267B1D-6947-494C-B7B8-15A194695115}"/>
              </a:ext>
            </a:extLst>
          </p:cNvPr>
          <p:cNvSpPr/>
          <p:nvPr/>
        </p:nvSpPr>
        <p:spPr>
          <a:xfrm>
            <a:off x="-1710" y="-1710"/>
            <a:ext cx="12191998" cy="6857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DC66C33-97DA-41BA-8C4D-CDBC0CBBCA3C}"/>
              </a:ext>
            </a:extLst>
          </p:cNvPr>
          <p:cNvSpPr/>
          <p:nvPr/>
        </p:nvSpPr>
        <p:spPr>
          <a:xfrm>
            <a:off x="1953" y="1954"/>
            <a:ext cx="12191999" cy="2920998"/>
          </a:xfrm>
          <a:prstGeom prst="rect">
            <a:avLst/>
          </a:prstGeom>
          <a:solidFill>
            <a:srgbClr val="17377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57615" y="3801204"/>
            <a:ext cx="4888894" cy="1602965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sz="1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Шлыков Дмитрий Артемович</a:t>
            </a:r>
          </a:p>
          <a:p>
            <a:pPr algn="r"/>
            <a:r>
              <a:rPr lang="ru-RU" sz="1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Ученик 10 </a:t>
            </a:r>
            <a:r>
              <a:rPr lang="ru-RU" sz="1400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” Б”</a:t>
            </a:r>
            <a:r>
              <a:rPr lang="ru-RU" sz="1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класса </a:t>
            </a:r>
            <a:endParaRPr lang="ru-RU">
              <a:solidFill>
                <a:schemeClr val="bg1"/>
              </a:solidFill>
              <a:latin typeface="Calibri" panose="020F0502020204030204"/>
              <a:ea typeface="+mn-lt"/>
              <a:cs typeface="+mn-lt"/>
            </a:endParaRPr>
          </a:p>
          <a:p>
            <a:pPr algn="r"/>
            <a:r>
              <a:rPr lang="ru-RU" sz="1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ГБОУ "Школы №1492"</a:t>
            </a:r>
            <a:endParaRPr lang="ru-RU" dirty="0">
              <a:solidFill>
                <a:schemeClr val="bg1"/>
              </a:solidFill>
              <a:cs typeface="Calibri"/>
            </a:endParaRPr>
          </a:p>
          <a:p>
            <a:pPr algn="r"/>
            <a:r>
              <a:rPr lang="ru-RU" sz="1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Руководитель: Русаков Алексей Михайлович</a:t>
            </a:r>
          </a:p>
          <a:p>
            <a:pPr algn="r"/>
            <a:r>
              <a:rPr lang="ru-RU" sz="1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Преподаватель в детском технопарке “Альтаир” РТУ МИРЭА</a:t>
            </a:r>
            <a:endParaRPr lang="ru-RU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ru-RU" dirty="0">
              <a:cs typeface="Calibri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7536" y="1190250"/>
            <a:ext cx="8825658" cy="989777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Проект на тему: “Бот </a:t>
            </a:r>
            <a:r>
              <a:rPr lang="ru-RU" sz="3200" dirty="0" err="1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Telegram</a:t>
            </a:r>
            <a:r>
              <a:rPr lang="ru-RU" sz="3200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 для помощи в выборе смартфона”</a:t>
            </a:r>
            <a:endParaRPr lang="ru-RU" sz="32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675E9-501B-4278-97CE-376D081619D5}"/>
              </a:ext>
            </a:extLst>
          </p:cNvPr>
          <p:cNvSpPr txBox="1"/>
          <p:nvPr/>
        </p:nvSpPr>
        <p:spPr>
          <a:xfrm>
            <a:off x="5750169" y="6335809"/>
            <a:ext cx="69166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2022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17DEDC0-B2B6-4CAA-BF32-A608D41875CA}"/>
              </a:ext>
            </a:extLst>
          </p:cNvPr>
          <p:cNvSpPr/>
          <p:nvPr/>
        </p:nvSpPr>
        <p:spPr>
          <a:xfrm>
            <a:off x="1342780" y="2417396"/>
            <a:ext cx="537307" cy="10062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C56DB4-C50E-49F6-AEA1-E71DD549C602}"/>
              </a:ext>
            </a:extLst>
          </p:cNvPr>
          <p:cNvSpPr/>
          <p:nvPr/>
        </p:nvSpPr>
        <p:spPr>
          <a:xfrm>
            <a:off x="-19357" y="-7067"/>
            <a:ext cx="12208385" cy="686619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A2A79F-A796-49F5-BA87-64845A58D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813" y="2779202"/>
            <a:ext cx="6713794" cy="1722827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В результате был создан бот </a:t>
            </a:r>
            <a:r>
              <a:rPr lang="ru-RU" sz="24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Telegram</a:t>
            </a:r>
            <a:r>
              <a:rPr lang="ru-RU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;</a:t>
            </a:r>
          </a:p>
          <a:p>
            <a:r>
              <a:rPr lang="ru-RU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Разработана логика работы;</a:t>
            </a:r>
            <a:endParaRPr lang="ru-RU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r>
              <a:rPr lang="ru-RU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Разработана база данных с описанием каждого смартфона.</a:t>
            </a:r>
            <a:endParaRPr lang="ru-RU">
              <a:solidFill>
                <a:schemeClr val="bg1"/>
              </a:solidFill>
              <a:latin typeface="Times New Roman"/>
              <a:cs typeface="Calibri"/>
            </a:endParaRPr>
          </a:p>
          <a:p>
            <a:endParaRPr lang="ru-RU" dirty="0">
              <a:cs typeface="Calibri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FE12BF9-A6BC-4586-8F5C-C9CB5FCAE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809" y="5529006"/>
            <a:ext cx="1369595" cy="1204387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876B3ED-B4A3-448E-91E7-EE908D63BF0A}"/>
              </a:ext>
            </a:extLst>
          </p:cNvPr>
          <p:cNvSpPr txBox="1">
            <a:spLocks/>
          </p:cNvSpPr>
          <p:nvPr/>
        </p:nvSpPr>
        <p:spPr>
          <a:xfrm>
            <a:off x="-22121" y="-3585"/>
            <a:ext cx="2903793" cy="6872595"/>
          </a:xfrm>
          <a:prstGeom prst="rect">
            <a:avLst/>
          </a:prstGeom>
          <a:solidFill>
            <a:srgbClr val="173775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Результаты:</a:t>
            </a:r>
            <a:endParaRPr lang="ru-RU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6589D44-8390-4E4C-A840-7A0BFCE4246F}"/>
              </a:ext>
            </a:extLst>
          </p:cNvPr>
          <p:cNvSpPr/>
          <p:nvPr/>
        </p:nvSpPr>
        <p:spPr>
          <a:xfrm>
            <a:off x="2245214" y="779827"/>
            <a:ext cx="1221152" cy="5275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091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2F63EC-6B0A-41A0-B6E0-5AA6FCA516FF}"/>
              </a:ext>
            </a:extLst>
          </p:cNvPr>
          <p:cNvSpPr/>
          <p:nvPr/>
        </p:nvSpPr>
        <p:spPr>
          <a:xfrm>
            <a:off x="3214" y="1127"/>
            <a:ext cx="12208385" cy="686619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A0C0BFC-006D-4F8E-AE05-F895EF44A1F9}"/>
              </a:ext>
            </a:extLst>
          </p:cNvPr>
          <p:cNvSpPr/>
          <p:nvPr/>
        </p:nvSpPr>
        <p:spPr>
          <a:xfrm>
            <a:off x="-3859" y="1782550"/>
            <a:ext cx="12199868" cy="5095847"/>
          </a:xfrm>
          <a:prstGeom prst="rect">
            <a:avLst/>
          </a:prstGeom>
          <a:solidFill>
            <a:srgbClr val="000030"/>
          </a:solidFill>
          <a:ln>
            <a:solidFill>
              <a:srgbClr val="000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pic>
        <p:nvPicPr>
          <p:cNvPr id="2" name="Рисунок 6" descr="Изображение выглядит как внешний, дерево, гора, природа&#10;&#10;Автоматически созданное описание">
            <a:extLst>
              <a:ext uri="{FF2B5EF4-FFF2-40B4-BE49-F238E27FC236}">
                <a16:creationId xmlns:a16="http://schemas.microsoft.com/office/drawing/2014/main" id="{FCF70BD3-B85E-4A29-83BA-1EDC14C08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3" y="-1242631"/>
            <a:ext cx="12209440" cy="8392596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8811BE81-107D-407C-A164-CF3F0B5A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42" y="2298803"/>
            <a:ext cx="5812504" cy="1325563"/>
          </a:xfrm>
          <a:ln>
            <a:noFill/>
          </a:ln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imes New Roman"/>
                <a:cs typeface="Calibri Ligh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79573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C47D2BF-D801-44BA-8732-6A85D356873B}"/>
              </a:ext>
            </a:extLst>
          </p:cNvPr>
          <p:cNvSpPr/>
          <p:nvPr/>
        </p:nvSpPr>
        <p:spPr>
          <a:xfrm>
            <a:off x="-2970" y="1126"/>
            <a:ext cx="12191998" cy="6857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68857D06-4518-4F0E-9303-12AACF7B950F}"/>
              </a:ext>
            </a:extLst>
          </p:cNvPr>
          <p:cNvSpPr/>
          <p:nvPr/>
        </p:nvSpPr>
        <p:spPr>
          <a:xfrm rot="-2340000">
            <a:off x="1857951" y="5745047"/>
            <a:ext cx="1720645" cy="1909096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627F773A-9475-42FD-AAA8-6CF83F61B0B4}"/>
              </a:ext>
            </a:extLst>
          </p:cNvPr>
          <p:cNvSpPr/>
          <p:nvPr/>
        </p:nvSpPr>
        <p:spPr>
          <a:xfrm rot="840000">
            <a:off x="-1375034" y="4842961"/>
            <a:ext cx="5448706" cy="3351160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9FD15429-BF0E-4D71-8F99-67B6E0326FFA}"/>
              </a:ext>
            </a:extLst>
          </p:cNvPr>
          <p:cNvSpPr/>
          <p:nvPr/>
        </p:nvSpPr>
        <p:spPr>
          <a:xfrm rot="4920000">
            <a:off x="-429605" y="-1506504"/>
            <a:ext cx="4301611" cy="335116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ый треугольник 4">
            <a:extLst>
              <a:ext uri="{FF2B5EF4-FFF2-40B4-BE49-F238E27FC236}">
                <a16:creationId xmlns:a16="http://schemas.microsoft.com/office/drawing/2014/main" id="{66310ACD-B1A0-46AF-8938-947DA5839640}"/>
              </a:ext>
            </a:extLst>
          </p:cNvPr>
          <p:cNvSpPr/>
          <p:nvPr/>
        </p:nvSpPr>
        <p:spPr>
          <a:xfrm rot="13680000">
            <a:off x="-2576418" y="1149062"/>
            <a:ext cx="5112772" cy="4563806"/>
          </a:xfrm>
          <a:prstGeom prst="rtTriangle">
            <a:avLst/>
          </a:prstGeom>
          <a:solidFill>
            <a:srgbClr val="173775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4E315-9162-4958-8694-65083661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96" y="2765834"/>
            <a:ext cx="2100827" cy="1325563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Цель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4576D1-C8F3-4073-A75A-DEDC39A0E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975" y="2970779"/>
            <a:ext cx="6386052" cy="1317033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Разработать бота, который сможет по запросам пользователя подобрать смартфоны, наиболее подходящие ему.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75DCAFC9-B940-4331-8E8C-33C0561E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013" y="4763663"/>
            <a:ext cx="2005781" cy="169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0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14D2B66-D87C-4663-85DA-4976204AFA27}"/>
              </a:ext>
            </a:extLst>
          </p:cNvPr>
          <p:cNvSpPr/>
          <p:nvPr/>
        </p:nvSpPr>
        <p:spPr>
          <a:xfrm>
            <a:off x="-2970" y="-7067"/>
            <a:ext cx="12191998" cy="686619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7BDD4B-604D-4233-A012-3984FAFFF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749" y="2721815"/>
            <a:ext cx="6047180" cy="2224725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Создать бота в </a:t>
            </a:r>
            <a:r>
              <a:rPr lang="ru-RU" sz="24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Telegram</a:t>
            </a:r>
            <a:r>
              <a:rPr lang="ru-RU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;</a:t>
            </a:r>
            <a:endParaRPr lang="ru-RU" sz="2400" dirty="0">
              <a:solidFill>
                <a:schemeClr val="bg1"/>
              </a:solidFill>
              <a:latin typeface="Times New Roman"/>
              <a:cs typeface="Calibri"/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Создать для него базу данных о различных смартфонах;</a:t>
            </a:r>
            <a:endParaRPr lang="ru-RU" dirty="0">
              <a:solidFill>
                <a:schemeClr val="bg1"/>
              </a:solidFill>
              <a:latin typeface="Times New Roman"/>
              <a:cs typeface="Calibri"/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Написать код для управления им;</a:t>
            </a:r>
            <a:endParaRPr lang="ru-RU" dirty="0">
              <a:solidFill>
                <a:schemeClr val="bg1"/>
              </a:solidFill>
              <a:latin typeface="Times New Roman"/>
              <a:cs typeface="Calibri"/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Создать удобный виртуальный интерфейс;</a:t>
            </a:r>
            <a:endParaRPr lang="ru-RU" dirty="0">
              <a:solidFill>
                <a:schemeClr val="bg1"/>
              </a:solidFill>
              <a:latin typeface="Times New Roman"/>
              <a:cs typeface="Calibri"/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Перенести получившийся проект в </a:t>
            </a:r>
            <a:r>
              <a:rPr lang="ru-RU" sz="24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Telegram</a:t>
            </a:r>
            <a:r>
              <a:rPr lang="ru-RU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.</a:t>
            </a:r>
            <a:endParaRPr lang="ru-RU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ru-RU" sz="24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ru-RU" dirty="0">
              <a:cs typeface="Calibri"/>
            </a:endParaRPr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14AB9B7C-9F36-4166-A3D0-954E326C494A}"/>
              </a:ext>
            </a:extLst>
          </p:cNvPr>
          <p:cNvSpPr/>
          <p:nvPr/>
        </p:nvSpPr>
        <p:spPr>
          <a:xfrm rot="4920000">
            <a:off x="-429605" y="-1506504"/>
            <a:ext cx="4301611" cy="335116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C56E4110-105C-48CE-A694-96D9444D5F6B}"/>
              </a:ext>
            </a:extLst>
          </p:cNvPr>
          <p:cNvSpPr/>
          <p:nvPr/>
        </p:nvSpPr>
        <p:spPr>
          <a:xfrm rot="19260000">
            <a:off x="1857951" y="5745047"/>
            <a:ext cx="1720645" cy="1909096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13855F20-D1B4-4F70-B8C1-234067B46401}"/>
              </a:ext>
            </a:extLst>
          </p:cNvPr>
          <p:cNvSpPr/>
          <p:nvPr/>
        </p:nvSpPr>
        <p:spPr>
          <a:xfrm rot="840000">
            <a:off x="-1375034" y="4842961"/>
            <a:ext cx="5448706" cy="3351160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ый треугольник 4">
            <a:extLst>
              <a:ext uri="{FF2B5EF4-FFF2-40B4-BE49-F238E27FC236}">
                <a16:creationId xmlns:a16="http://schemas.microsoft.com/office/drawing/2014/main" id="{3A9588AF-A96A-477C-9537-7CAB0F642237}"/>
              </a:ext>
            </a:extLst>
          </p:cNvPr>
          <p:cNvSpPr/>
          <p:nvPr/>
        </p:nvSpPr>
        <p:spPr>
          <a:xfrm rot="13680000">
            <a:off x="-2583031" y="1143368"/>
            <a:ext cx="5104579" cy="4596581"/>
          </a:xfrm>
          <a:prstGeom prst="rtTriangle">
            <a:avLst/>
          </a:prstGeom>
          <a:solidFill>
            <a:srgbClr val="173775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>
              <a:cs typeface="Calibri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0F9FA-40A9-4AB7-9727-5A1ECABF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61" y="3028027"/>
            <a:ext cx="2092633" cy="81756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Задачи:</a:t>
            </a:r>
          </a:p>
        </p:txBody>
      </p:sp>
    </p:spTree>
    <p:extLst>
      <p:ext uri="{BB962C8B-B14F-4D97-AF65-F5344CB8AC3E}">
        <p14:creationId xmlns:p14="http://schemas.microsoft.com/office/powerpoint/2010/main" val="4157180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B9D75FD-29BD-4B5E-9568-8A1267284C22}"/>
              </a:ext>
            </a:extLst>
          </p:cNvPr>
          <p:cNvSpPr/>
          <p:nvPr/>
        </p:nvSpPr>
        <p:spPr>
          <a:xfrm>
            <a:off x="-2970" y="1494"/>
            <a:ext cx="12191998" cy="6866191"/>
          </a:xfrm>
          <a:prstGeom prst="rect">
            <a:avLst/>
          </a:prstGeom>
          <a:ln w="57150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ru-RU" dirty="0">
              <a:cs typeface="Calibri"/>
            </a:endParaRPr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584475F0-AA1D-4A4D-BC64-137F6085C520}"/>
              </a:ext>
            </a:extLst>
          </p:cNvPr>
          <p:cNvSpPr/>
          <p:nvPr/>
        </p:nvSpPr>
        <p:spPr>
          <a:xfrm rot="19260000">
            <a:off x="1857951" y="5745047"/>
            <a:ext cx="1720645" cy="1909096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0926B412-ADA3-406D-B42F-8F4A496DAC7C}"/>
              </a:ext>
            </a:extLst>
          </p:cNvPr>
          <p:cNvSpPr/>
          <p:nvPr/>
        </p:nvSpPr>
        <p:spPr>
          <a:xfrm rot="840000">
            <a:off x="-1375034" y="4842961"/>
            <a:ext cx="5448706" cy="3351160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54287B53-FEAA-46D2-80D6-900B93D2FBFD}"/>
              </a:ext>
            </a:extLst>
          </p:cNvPr>
          <p:cNvSpPr/>
          <p:nvPr/>
        </p:nvSpPr>
        <p:spPr>
          <a:xfrm rot="4920000">
            <a:off x="-429605" y="-1506504"/>
            <a:ext cx="4301611" cy="335116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ый треугольник 4">
            <a:extLst>
              <a:ext uri="{FF2B5EF4-FFF2-40B4-BE49-F238E27FC236}">
                <a16:creationId xmlns:a16="http://schemas.microsoft.com/office/drawing/2014/main" id="{690B8ECF-5F9C-40A0-9E17-5E4EC9F2EDF2}"/>
              </a:ext>
            </a:extLst>
          </p:cNvPr>
          <p:cNvSpPr/>
          <p:nvPr/>
        </p:nvSpPr>
        <p:spPr>
          <a:xfrm rot="13680000">
            <a:off x="-2578298" y="1132737"/>
            <a:ext cx="5112772" cy="4612967"/>
          </a:xfrm>
          <a:prstGeom prst="rtTriangle">
            <a:avLst/>
          </a:prstGeom>
          <a:solidFill>
            <a:srgbClr val="173775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>
              <a:cs typeface="Calibri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CE4DB-C424-4F66-A0C6-EAA524E9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6961" y="2888738"/>
            <a:ext cx="3673988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Этапы исследования:</a:t>
            </a:r>
            <a:endParaRPr lang="ru-RU" sz="360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C2A215-0279-49DF-9B6D-4B229D07A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502" y="3029580"/>
            <a:ext cx="5529964" cy="1204554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Изучение материалов по данной теме;</a:t>
            </a:r>
            <a:endParaRPr lang="ru-RU" sz="2000" dirty="0">
              <a:latin typeface="Calibri"/>
              <a:ea typeface="Arial"/>
              <a:cs typeface="Arial"/>
            </a:endParaRPr>
          </a:p>
          <a:p>
            <a:r>
              <a:rPr lang="ru-RU" sz="2000" dirty="0">
                <a:solidFill>
                  <a:schemeClr val="bg1"/>
                </a:solidFill>
                <a:ea typeface="+mn-lt"/>
                <a:cs typeface="+mn-lt"/>
              </a:rPr>
              <a:t>Программирование</a:t>
            </a:r>
            <a:r>
              <a:rPr lang="ru-RU" sz="2000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;</a:t>
            </a:r>
            <a:endParaRPr lang="en-US" sz="2000" dirty="0">
              <a:solidFill>
                <a:schemeClr val="bg1"/>
              </a:solidFill>
              <a:latin typeface="Calibri"/>
              <a:ea typeface="Arial"/>
              <a:cs typeface="Arial"/>
            </a:endParaRPr>
          </a:p>
          <a:p>
            <a:pPr lvl="0" rtl="0">
              <a:buChar char="•"/>
            </a:pPr>
            <a:r>
              <a:rPr lang="ru-RU" sz="2000" dirty="0">
                <a:solidFill>
                  <a:schemeClr val="bg1"/>
                </a:solidFill>
                <a:ea typeface="+mn-lt"/>
                <a:cs typeface="+mn-lt"/>
              </a:rPr>
              <a:t>Внедрение</a:t>
            </a:r>
            <a:r>
              <a:rPr lang="ru-RU" sz="2000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.</a:t>
            </a:r>
            <a:endParaRPr lang="ru-RU" sz="2000" dirty="0">
              <a:solidFill>
                <a:schemeClr val="bg1"/>
              </a:solidFill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0956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B064696-9941-4C7D-B7CE-7E67ECE1807A}"/>
              </a:ext>
            </a:extLst>
          </p:cNvPr>
          <p:cNvSpPr/>
          <p:nvPr/>
        </p:nvSpPr>
        <p:spPr>
          <a:xfrm>
            <a:off x="-11163" y="3137"/>
            <a:ext cx="12208385" cy="686619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5344F8-546A-45B7-954A-A56688043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81728" y="2283952"/>
            <a:ext cx="5349544" cy="65507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Times New Roman"/>
                <a:cs typeface="Times New Roman"/>
              </a:rPr>
              <a:t>Описание технологий для работы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734368-3A5C-465F-9022-A7946571A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80066" y="3021371"/>
            <a:ext cx="5292190" cy="1474428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/>
                <a:cs typeface="Times New Roman"/>
              </a:rPr>
              <a:t>Язык программирования - Python;</a:t>
            </a:r>
          </a:p>
          <a:p>
            <a:r>
              <a:rPr lang="ru-RU" sz="2400" dirty="0">
                <a:solidFill>
                  <a:schemeClr val="bg1"/>
                </a:solidFill>
                <a:latin typeface="Times New Roman"/>
                <a:cs typeface="Times New Roman"/>
              </a:rPr>
              <a:t>Среда разработки - Visual Studio Code;</a:t>
            </a:r>
          </a:p>
          <a:p>
            <a:r>
              <a:rPr lang="ru-RU" sz="2400" dirty="0">
                <a:solidFill>
                  <a:schemeClr val="bg1"/>
                </a:solidFill>
                <a:latin typeface="Times New Roman"/>
                <a:cs typeface="Times New Roman"/>
              </a:rPr>
              <a:t>Библиотека - </a:t>
            </a:r>
            <a:r>
              <a:rPr lang="ru-RU" sz="2400" dirty="0" err="1">
                <a:solidFill>
                  <a:schemeClr val="bg1"/>
                </a:solidFill>
                <a:latin typeface="Times New Roman"/>
                <a:cs typeface="Times New Roman"/>
              </a:rPr>
              <a:t>py</a:t>
            </a:r>
            <a:r>
              <a:rPr lang="ru-RU" sz="24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TelegramBotAPI</a:t>
            </a:r>
            <a:r>
              <a:rPr lang="ru-RU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.</a:t>
            </a:r>
            <a:endParaRPr lang="ru-RU" sz="2400" dirty="0">
              <a:solidFill>
                <a:schemeClr val="bg1"/>
              </a:solidFill>
              <a:latin typeface="Times New Roman"/>
              <a:cs typeface="Calibri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76B3F923-527F-40AB-B6F6-921AB8BAB16B}"/>
              </a:ext>
            </a:extLst>
          </p:cNvPr>
          <p:cNvSpPr/>
          <p:nvPr/>
        </p:nvSpPr>
        <p:spPr>
          <a:xfrm rot="4920000">
            <a:off x="-429605" y="-1506504"/>
            <a:ext cx="4301611" cy="335116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7CF25B4F-FBB0-40C8-BBD5-A6D22299E322}"/>
              </a:ext>
            </a:extLst>
          </p:cNvPr>
          <p:cNvSpPr/>
          <p:nvPr/>
        </p:nvSpPr>
        <p:spPr>
          <a:xfrm rot="19260000">
            <a:off x="1857951" y="5745047"/>
            <a:ext cx="1720645" cy="1909096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FC741624-57F3-49D5-BDF0-A89138DF4BFE}"/>
              </a:ext>
            </a:extLst>
          </p:cNvPr>
          <p:cNvSpPr/>
          <p:nvPr/>
        </p:nvSpPr>
        <p:spPr>
          <a:xfrm rot="840000">
            <a:off x="-1375034" y="4842961"/>
            <a:ext cx="5448706" cy="3351160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ый треугольник 7">
            <a:extLst>
              <a:ext uri="{FF2B5EF4-FFF2-40B4-BE49-F238E27FC236}">
                <a16:creationId xmlns:a16="http://schemas.microsoft.com/office/drawing/2014/main" id="{B78A6EDD-EEA1-4063-85C6-E081D2066CFA}"/>
              </a:ext>
            </a:extLst>
          </p:cNvPr>
          <p:cNvSpPr/>
          <p:nvPr/>
        </p:nvSpPr>
        <p:spPr>
          <a:xfrm rot="13680000">
            <a:off x="-2578298" y="1132737"/>
            <a:ext cx="5112772" cy="4612967"/>
          </a:xfrm>
          <a:prstGeom prst="rtTriangle">
            <a:avLst/>
          </a:prstGeom>
          <a:solidFill>
            <a:srgbClr val="173775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>
              <a:cs typeface="Calibri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8FDE12-B5FC-4B81-8280-D12DBAB08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68" y="2790415"/>
            <a:ext cx="3665796" cy="1325563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/>
                <a:cs typeface="Times New Roman"/>
              </a:rPr>
              <a:t>Методы исследования и оборудование:</a:t>
            </a:r>
            <a:endParaRPr lang="ru-RU" sz="36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91593CC2-4C23-41D0-943B-5BBA397FC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883" y="1238046"/>
            <a:ext cx="1366686" cy="1374878"/>
          </a:xfrm>
          <a:prstGeom prst="rect">
            <a:avLst/>
          </a:prstGeom>
        </p:spPr>
      </p:pic>
      <p:pic>
        <p:nvPicPr>
          <p:cNvPr id="9" name="Рисунок 10">
            <a:extLst>
              <a:ext uri="{FF2B5EF4-FFF2-40B4-BE49-F238E27FC236}">
                <a16:creationId xmlns:a16="http://schemas.microsoft.com/office/drawing/2014/main" id="{0D6530FB-2071-49F3-B0B9-6DF88A326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2465" y="2385142"/>
            <a:ext cx="1030749" cy="89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72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4F0F403-DA6D-459F-A703-D8A086D684C1}"/>
              </a:ext>
            </a:extLst>
          </p:cNvPr>
          <p:cNvSpPr/>
          <p:nvPr/>
        </p:nvSpPr>
        <p:spPr>
          <a:xfrm>
            <a:off x="-19357" y="-7067"/>
            <a:ext cx="12208385" cy="686619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20642469-C637-4409-B08C-5A23C7AB142E}"/>
              </a:ext>
            </a:extLst>
          </p:cNvPr>
          <p:cNvSpPr/>
          <p:nvPr/>
        </p:nvSpPr>
        <p:spPr>
          <a:xfrm rot="-2340000">
            <a:off x="1857951" y="5745047"/>
            <a:ext cx="1720645" cy="1909096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DB176B50-51C2-4FF5-9059-7FFDA026085E}"/>
              </a:ext>
            </a:extLst>
          </p:cNvPr>
          <p:cNvSpPr/>
          <p:nvPr/>
        </p:nvSpPr>
        <p:spPr>
          <a:xfrm rot="840000">
            <a:off x="-1375034" y="4842961"/>
            <a:ext cx="5448706" cy="3351160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8E5952-2024-477A-AC76-BDED65CA7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619" y="2746752"/>
            <a:ext cx="6050117" cy="2175628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Бот нужен для тех, кто не сильно разбирается в смартфонах, ведь число моделей телефонов постоянно растёт.</a:t>
            </a:r>
            <a:endParaRPr lang="ru-RU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ru-RU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Имеет особенности в виде своей простоты в использовании.</a:t>
            </a:r>
          </a:p>
          <a:p>
            <a:endParaRPr lang="ru-RU" dirty="0">
              <a:latin typeface="Times New Roman"/>
              <a:cs typeface="Calibri"/>
            </a:endParaRPr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49259B5A-E1F9-4A5A-8766-A068CC0D975D}"/>
              </a:ext>
            </a:extLst>
          </p:cNvPr>
          <p:cNvSpPr/>
          <p:nvPr/>
        </p:nvSpPr>
        <p:spPr>
          <a:xfrm rot="4920000">
            <a:off x="-429605" y="-1506504"/>
            <a:ext cx="4301611" cy="335116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ый треугольник 4">
            <a:extLst>
              <a:ext uri="{FF2B5EF4-FFF2-40B4-BE49-F238E27FC236}">
                <a16:creationId xmlns:a16="http://schemas.microsoft.com/office/drawing/2014/main" id="{272921F1-A12D-4F0B-89F9-51C13E875BB1}"/>
              </a:ext>
            </a:extLst>
          </p:cNvPr>
          <p:cNvSpPr/>
          <p:nvPr/>
        </p:nvSpPr>
        <p:spPr>
          <a:xfrm rot="13680000">
            <a:off x="-2578298" y="1132737"/>
            <a:ext cx="5112772" cy="4612967"/>
          </a:xfrm>
          <a:prstGeom prst="rtTriangle">
            <a:avLst/>
          </a:prstGeom>
          <a:solidFill>
            <a:srgbClr val="17377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>
              <a:cs typeface="Calibri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1418B-07F3-4722-AA0F-2F81F813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75" y="2921511"/>
            <a:ext cx="3444568" cy="1341950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Функционал программного средства:</a:t>
            </a:r>
          </a:p>
        </p:txBody>
      </p:sp>
    </p:spTree>
    <p:extLst>
      <p:ext uri="{BB962C8B-B14F-4D97-AF65-F5344CB8AC3E}">
        <p14:creationId xmlns:p14="http://schemas.microsoft.com/office/powerpoint/2010/main" val="297338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3D86083-1A6B-4EB4-B1CD-40CF62B0E917}"/>
              </a:ext>
            </a:extLst>
          </p:cNvPr>
          <p:cNvSpPr/>
          <p:nvPr/>
        </p:nvSpPr>
        <p:spPr>
          <a:xfrm>
            <a:off x="-19357" y="-7067"/>
            <a:ext cx="12208385" cy="686619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3">
            <a:extLst>
              <a:ext uri="{FF2B5EF4-FFF2-40B4-BE49-F238E27FC236}">
                <a16:creationId xmlns:a16="http://schemas.microsoft.com/office/drawing/2014/main" id="{5CA0D260-0D6A-4B58-96D8-327454C92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424" y="1936980"/>
            <a:ext cx="3791666" cy="605401"/>
          </a:xfr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566D947-71C7-4BA8-B155-2190FD4828DD}"/>
              </a:ext>
            </a:extLst>
          </p:cNvPr>
          <p:cNvSpPr txBox="1">
            <a:spLocks/>
          </p:cNvSpPr>
          <p:nvPr/>
        </p:nvSpPr>
        <p:spPr>
          <a:xfrm>
            <a:off x="2460" y="-3583"/>
            <a:ext cx="12187082" cy="1235435"/>
          </a:xfrm>
          <a:prstGeom prst="rect">
            <a:avLst/>
          </a:prstGeom>
          <a:solidFill>
            <a:srgbClr val="173775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Прототип программного средства. </a:t>
            </a:r>
            <a:endParaRPr lang="ru-RU" dirty="0">
              <a:solidFill>
                <a:schemeClr val="bg1"/>
              </a:solidFill>
              <a:latin typeface="Times New Roman"/>
            </a:endParaRPr>
          </a:p>
        </p:txBody>
      </p:sp>
      <p:pic>
        <p:nvPicPr>
          <p:cNvPr id="4" name="Рисунок 5" descr="Изображение выглядит как текст, снимок экрана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5FC5427C-66B0-4159-B275-95B60EE6A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271" y="2663487"/>
            <a:ext cx="3791974" cy="2841992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A1C30C51-E625-4778-BC7F-5AF56495F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934529"/>
            <a:ext cx="3644489" cy="357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6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93BF39B-1B90-463B-9112-8BD1F272CCDC}"/>
              </a:ext>
            </a:extLst>
          </p:cNvPr>
          <p:cNvSpPr/>
          <p:nvPr/>
        </p:nvSpPr>
        <p:spPr>
          <a:xfrm>
            <a:off x="-19357" y="-7067"/>
            <a:ext cx="12208385" cy="686619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111E32-E453-411F-9A38-913CB7C50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266" y="2834210"/>
            <a:ext cx="5640440" cy="1624396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В ходе разработки остались не выяснены некоторые вопросы, связанные с дополнительными функциями, а также дальнейшими направлениями исследований.</a:t>
            </a:r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9E5F5-E222-4813-B91B-A63A5C64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0" y="2987061"/>
            <a:ext cx="2797278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Исправление ошибок:</a:t>
            </a:r>
            <a:endParaRPr lang="ru-RU" sz="36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AA63C98-5F4D-43FE-89A0-EFAF07895EE5}"/>
              </a:ext>
            </a:extLst>
          </p:cNvPr>
          <p:cNvSpPr txBox="1">
            <a:spLocks/>
          </p:cNvSpPr>
          <p:nvPr/>
        </p:nvSpPr>
        <p:spPr>
          <a:xfrm>
            <a:off x="-22121" y="-3584"/>
            <a:ext cx="2903793" cy="6872595"/>
          </a:xfrm>
          <a:prstGeom prst="rect">
            <a:avLst/>
          </a:prstGeom>
          <a:solidFill>
            <a:srgbClr val="173775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Исправление ошибок: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A3B28D2-7F53-4292-82F8-92949154AAFC}"/>
              </a:ext>
            </a:extLst>
          </p:cNvPr>
          <p:cNvSpPr/>
          <p:nvPr/>
        </p:nvSpPr>
        <p:spPr>
          <a:xfrm>
            <a:off x="2245214" y="779827"/>
            <a:ext cx="1221152" cy="5275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52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B71FBD8-EDD4-4802-AA7E-CE67D52EE3D5}"/>
              </a:ext>
            </a:extLst>
          </p:cNvPr>
          <p:cNvSpPr/>
          <p:nvPr/>
        </p:nvSpPr>
        <p:spPr>
          <a:xfrm>
            <a:off x="-19357" y="1127"/>
            <a:ext cx="12208385" cy="686619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24494-27D7-45EF-A921-84B6BDE7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121" y="-3584"/>
            <a:ext cx="2903793" cy="6872595"/>
          </a:xfrm>
          <a:solidFill>
            <a:srgbClr val="173775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Перспективы рынка: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6EFAD196-BF73-4A35-BFD8-3B6DD221B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62179" y="1013951"/>
            <a:ext cx="6553996" cy="5413646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>
                <a:ea typeface="+mn-lt"/>
                <a:cs typeface="+mn-lt"/>
              </a:rPr>
              <a:t>    </a:t>
            </a:r>
            <a:r>
              <a:rPr lang="ru-RU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Интерес к ботам </a:t>
            </a:r>
            <a:r>
              <a:rPr lang="ru-RU" sz="24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Telegram</a:t>
            </a:r>
            <a:r>
              <a:rPr lang="ru-RU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неуклонно растет, как и сама аудитория </a:t>
            </a:r>
            <a:r>
              <a:rPr lang="ru-RU" sz="24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Telegram</a:t>
            </a:r>
            <a:r>
              <a:rPr lang="ru-RU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.</a:t>
            </a:r>
            <a:endParaRPr lang="ru-RU" sz="2400">
              <a:solidFill>
                <a:schemeClr val="bg1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Плюсы бота в сравнении с приложением или сайтом.</a:t>
            </a:r>
          </a:p>
          <a:p>
            <a:r>
              <a:rPr lang="ru-RU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Персональное внимание к каждому клиенту;</a:t>
            </a:r>
          </a:p>
          <a:p>
            <a:r>
              <a:rPr lang="ru-RU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Текстовый интерфейс потребляет мало трафика.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Это очень важно в свете того, что около половины пользователей выходят в интернет только с мобильных устройств, и не у всех есть </a:t>
            </a:r>
            <a:r>
              <a:rPr lang="ru-RU" sz="24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безлимит</a:t>
            </a:r>
            <a:r>
              <a:rPr lang="ru-RU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или высокая скорость.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Не требует установки и авторизации.   </a:t>
            </a:r>
            <a:endParaRPr lang="ru-RU" sz="2400">
              <a:solidFill>
                <a:schemeClr val="bg1"/>
              </a:solidFill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Чтобы воспользоваться ботом, клиенту не нужно скачивать и устанавливать приложение на телефон или заполнять форму регистрации на сайте или в приложении.   </a:t>
            </a:r>
            <a:endParaRPr lang="ru-RU" sz="2400">
              <a:solidFill>
                <a:schemeClr val="bg1"/>
              </a:solidFill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Все эти факторы увеличивают число пользователей ботов в </a:t>
            </a:r>
            <a:r>
              <a:rPr lang="ru-RU" sz="24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Telegram</a:t>
            </a:r>
            <a:r>
              <a:rPr lang="ru-RU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.</a:t>
            </a:r>
            <a:r>
              <a:rPr lang="ru-RU" sz="1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</a:t>
            </a:r>
            <a:endParaRPr lang="ru-RU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ru-RU" dirty="0">
              <a:solidFill>
                <a:schemeClr val="bg1"/>
              </a:solidFill>
              <a:latin typeface="Times New Roman"/>
              <a:cs typeface="Calibri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3375EC2-B153-4640-8718-1E29E2D7E111}"/>
              </a:ext>
            </a:extLst>
          </p:cNvPr>
          <p:cNvSpPr/>
          <p:nvPr/>
        </p:nvSpPr>
        <p:spPr>
          <a:xfrm>
            <a:off x="2245214" y="779827"/>
            <a:ext cx="1221152" cy="5275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319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Проект на тему: “Бот Telegram для помощи в выборе смартфона”</vt:lpstr>
      <vt:lpstr>Цель работы:</vt:lpstr>
      <vt:lpstr>Задачи:</vt:lpstr>
      <vt:lpstr>Этапы исследования:</vt:lpstr>
      <vt:lpstr>Методы исследования и оборудование:</vt:lpstr>
      <vt:lpstr>Функционал программного средства:</vt:lpstr>
      <vt:lpstr>Презентация PowerPoint</vt:lpstr>
      <vt:lpstr>Исправление ошибок:</vt:lpstr>
      <vt:lpstr>Перспективы рынка: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1348</cp:revision>
  <dcterms:created xsi:type="dcterms:W3CDTF">2021-11-17T19:10:15Z</dcterms:created>
  <dcterms:modified xsi:type="dcterms:W3CDTF">2022-02-17T22:09:44Z</dcterms:modified>
</cp:coreProperties>
</file>