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9"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7" d="100"/>
          <a:sy n="87" d="100"/>
        </p:scale>
        <p:origin x="288"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DE2F-A64E-4D65-A9E8-C895B2BDE625}"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68B5F-7C0C-4F7A-B5F6-53CBFC0DCC94}" type="slidenum">
              <a:rPr lang="en-IN" smtClean="0"/>
              <a:t>‹#›</a:t>
            </a:fld>
            <a:endParaRPr lang="en-IN"/>
          </a:p>
        </p:txBody>
      </p:sp>
    </p:spTree>
    <p:extLst>
      <p:ext uri="{BB962C8B-B14F-4D97-AF65-F5344CB8AC3E}">
        <p14:creationId xmlns:p14="http://schemas.microsoft.com/office/powerpoint/2010/main" val="3059056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C68B5F-7C0C-4F7A-B5F6-53CBFC0DCC94}" type="slidenum">
              <a:rPr lang="en-IN" smtClean="0"/>
              <a:t>2</a:t>
            </a:fld>
            <a:endParaRPr lang="en-IN"/>
          </a:p>
        </p:txBody>
      </p:sp>
    </p:spTree>
    <p:extLst>
      <p:ext uri="{BB962C8B-B14F-4D97-AF65-F5344CB8AC3E}">
        <p14:creationId xmlns:p14="http://schemas.microsoft.com/office/powerpoint/2010/main" val="397516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C68B5F-7C0C-4F7A-B5F6-53CBFC0DCC94}" type="slidenum">
              <a:rPr lang="en-IN" smtClean="0"/>
              <a:t>3</a:t>
            </a:fld>
            <a:endParaRPr lang="en-IN"/>
          </a:p>
        </p:txBody>
      </p:sp>
    </p:spTree>
    <p:extLst>
      <p:ext uri="{BB962C8B-B14F-4D97-AF65-F5344CB8AC3E}">
        <p14:creationId xmlns:p14="http://schemas.microsoft.com/office/powerpoint/2010/main" val="397121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C68B5F-7C0C-4F7A-B5F6-53CBFC0DCC94}" type="slidenum">
              <a:rPr lang="en-IN" smtClean="0"/>
              <a:t>5</a:t>
            </a:fld>
            <a:endParaRPr lang="en-IN"/>
          </a:p>
        </p:txBody>
      </p:sp>
    </p:spTree>
    <p:extLst>
      <p:ext uri="{BB962C8B-B14F-4D97-AF65-F5344CB8AC3E}">
        <p14:creationId xmlns:p14="http://schemas.microsoft.com/office/powerpoint/2010/main" val="3292717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1c_ZXSQR9zDm9EbxZyfS6q4qla3Fy2mu/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kolegite.com/EE_library/books_and_lectures/&#1040;&#1074;&#1090;&#1086;&#1084;&#1072;&#1090;&#1080;&#1079;&#1072;&#1094;&#1080;&#1103;%20&#1085;&#1072;%20&#10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958C-1771-E3CC-1511-F6729F97377A}"/>
              </a:ext>
            </a:extLst>
          </p:cNvPr>
          <p:cNvSpPr>
            <a:spLocks noGrp="1"/>
          </p:cNvSpPr>
          <p:nvPr>
            <p:ph type="ctrTitle"/>
          </p:nvPr>
        </p:nvSpPr>
        <p:spPr>
          <a:xfrm>
            <a:off x="2114418" y="1122363"/>
            <a:ext cx="9547314" cy="2387600"/>
          </a:xfrm>
        </p:spPr>
        <p:txBody>
          <a:bodyPr>
            <a:normAutofit fontScale="90000"/>
          </a:bodyPr>
          <a:lstStyle/>
          <a:p>
            <a:r>
              <a:rPr lang="en-GB" dirty="0">
                <a:solidFill>
                  <a:schemeClr val="bg1"/>
                </a:solidFill>
              </a:rPr>
              <a:t>EE 669 VLSI Technology</a:t>
            </a:r>
            <a:br>
              <a:rPr lang="en-GB" dirty="0">
                <a:solidFill>
                  <a:schemeClr val="bg1"/>
                </a:solidFill>
              </a:rPr>
            </a:br>
            <a:br>
              <a:rPr lang="en-GB" dirty="0">
                <a:solidFill>
                  <a:schemeClr val="bg1"/>
                </a:solidFill>
              </a:rPr>
            </a:br>
            <a:r>
              <a:rPr lang="en-GB" dirty="0">
                <a:solidFill>
                  <a:schemeClr val="bg1"/>
                </a:solidFill>
              </a:rPr>
              <a:t>Assignment 2</a:t>
            </a:r>
            <a:r>
              <a:rPr lang="en-GB" sz="3600" dirty="0">
                <a:solidFill>
                  <a:schemeClr val="bg1"/>
                </a:solidFill>
              </a:rPr>
              <a:t>: </a:t>
            </a:r>
            <a:br>
              <a:rPr lang="en-GB" sz="3600" dirty="0">
                <a:solidFill>
                  <a:schemeClr val="bg1"/>
                </a:solidFill>
              </a:rPr>
            </a:br>
            <a:r>
              <a:rPr lang="en-GB" sz="3600" b="1" i="0" u="none" strike="noStrike" baseline="0" dirty="0">
                <a:solidFill>
                  <a:schemeClr val="bg1"/>
                </a:solidFill>
              </a:rPr>
              <a:t>Solution of exercise questions</a:t>
            </a:r>
            <a:endParaRPr lang="en-IN" sz="3600" dirty="0">
              <a:solidFill>
                <a:schemeClr val="bg1"/>
              </a:solidFill>
            </a:endParaRPr>
          </a:p>
        </p:txBody>
      </p:sp>
      <p:sp>
        <p:nvSpPr>
          <p:cNvPr id="3" name="Subtitle 2">
            <a:extLst>
              <a:ext uri="{FF2B5EF4-FFF2-40B4-BE49-F238E27FC236}">
                <a16:creationId xmlns:a16="http://schemas.microsoft.com/office/drawing/2014/main" id="{9A5B7571-68DD-8710-D34B-CA3932E08BC3}"/>
              </a:ext>
            </a:extLst>
          </p:cNvPr>
          <p:cNvSpPr>
            <a:spLocks noGrp="1"/>
          </p:cNvSpPr>
          <p:nvPr>
            <p:ph type="subTitle" idx="1"/>
          </p:nvPr>
        </p:nvSpPr>
        <p:spPr>
          <a:xfrm>
            <a:off x="2114418" y="3802454"/>
            <a:ext cx="8791575" cy="1655762"/>
          </a:xfrm>
        </p:spPr>
        <p:txBody>
          <a:bodyPr/>
          <a:lstStyle/>
          <a:p>
            <a:r>
              <a:rPr lang="en-GB" dirty="0">
                <a:solidFill>
                  <a:schemeClr val="bg1"/>
                </a:solidFill>
                <a:latin typeface="+mj-lt"/>
              </a:rPr>
              <a:t>Kartik </a:t>
            </a:r>
            <a:r>
              <a:rPr lang="en-GB" dirty="0" err="1">
                <a:solidFill>
                  <a:schemeClr val="bg1"/>
                </a:solidFill>
                <a:latin typeface="+mj-lt"/>
              </a:rPr>
              <a:t>Chikkanagoudar</a:t>
            </a:r>
            <a:endParaRPr lang="en-GB" dirty="0">
              <a:solidFill>
                <a:schemeClr val="bg1"/>
              </a:solidFill>
              <a:latin typeface="+mj-lt"/>
            </a:endParaRPr>
          </a:p>
          <a:p>
            <a:r>
              <a:rPr lang="en-GB" dirty="0">
                <a:solidFill>
                  <a:schemeClr val="bg1"/>
                </a:solidFill>
                <a:latin typeface="+mj-lt"/>
              </a:rPr>
              <a:t>21D170023</a:t>
            </a:r>
          </a:p>
          <a:p>
            <a:endParaRPr lang="en-IN" dirty="0">
              <a:solidFill>
                <a:schemeClr val="bg1"/>
              </a:solidFill>
              <a:latin typeface="+mj-lt"/>
            </a:endParaRPr>
          </a:p>
        </p:txBody>
      </p:sp>
    </p:spTree>
    <p:extLst>
      <p:ext uri="{BB962C8B-B14F-4D97-AF65-F5344CB8AC3E}">
        <p14:creationId xmlns:p14="http://schemas.microsoft.com/office/powerpoint/2010/main" val="173018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CAEB-7DAB-02FF-600E-AA94A03A9143}"/>
              </a:ext>
            </a:extLst>
          </p:cNvPr>
          <p:cNvSpPr>
            <a:spLocks noGrp="1"/>
          </p:cNvSpPr>
          <p:nvPr>
            <p:ph type="title"/>
          </p:nvPr>
        </p:nvSpPr>
        <p:spPr>
          <a:xfrm>
            <a:off x="0" y="0"/>
            <a:ext cx="12192000" cy="331940"/>
          </a:xfrm>
          <a:solidFill>
            <a:schemeClr val="bg2">
              <a:lumMod val="25000"/>
              <a:lumOff val="75000"/>
            </a:schemeClr>
          </a:solidFill>
        </p:spPr>
        <p:txBody>
          <a:bodyPr>
            <a:normAutofit fontScale="90000"/>
          </a:bodyPr>
          <a:lstStyle/>
          <a:p>
            <a:r>
              <a:rPr lang="en-GB" sz="2400" dirty="0">
                <a:solidFill>
                  <a:schemeClr val="bg1"/>
                </a:solidFill>
              </a:rPr>
              <a:t>Lecture 7 Slide 14 : Exercise  : </a:t>
            </a:r>
            <a:r>
              <a:rPr lang="en-IN" sz="2200" dirty="0">
                <a:solidFill>
                  <a:schemeClr val="bg1"/>
                </a:solidFill>
              </a:rPr>
              <a:t>sequence of process steps for replacement gate process</a:t>
            </a:r>
            <a:endParaRPr lang="en-IN" sz="2400" dirty="0">
              <a:solidFill>
                <a:schemeClr val="bg1"/>
              </a:solidFill>
            </a:endParaRPr>
          </a:p>
        </p:txBody>
      </p:sp>
      <p:sp>
        <p:nvSpPr>
          <p:cNvPr id="5" name="TextBox 4">
            <a:extLst>
              <a:ext uri="{FF2B5EF4-FFF2-40B4-BE49-F238E27FC236}">
                <a16:creationId xmlns:a16="http://schemas.microsoft.com/office/drawing/2014/main" id="{50023C23-6B85-82CF-DD13-FD6E4263003D}"/>
              </a:ext>
            </a:extLst>
          </p:cNvPr>
          <p:cNvSpPr txBox="1"/>
          <p:nvPr/>
        </p:nvSpPr>
        <p:spPr>
          <a:xfrm>
            <a:off x="269111" y="413598"/>
            <a:ext cx="11653778" cy="6350456"/>
          </a:xfrm>
          <a:prstGeom prst="rect">
            <a:avLst/>
          </a:prstGeom>
          <a:noFill/>
        </p:spPr>
        <p:txBody>
          <a:bodyPr wrap="square" rtlCol="0">
            <a:spAutoFit/>
          </a:bodyPr>
          <a:lstStyle/>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CMP and Gate Etching</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 thick oxide layer is removed using chemical-mechanical polishing (CMP), and then the polysilicon gate is selectively etched away using a plasma etch process that stops on the gate oxide.</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Gate Oxide Removal and Chemical Oxide Formation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The thin gate oxide is removed using a quick wet etch, revealing the bare silicon channel surface. To stabilize the interface between the silicon and the dielectric, a very thin (&lt; 1nm) chemical oxide is formed on the silicon surface.</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High-K Dielectric Deposition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 high-K dielectric material, such as hafnium oxide (HfO2), is deposited atomic layer by atomic layer in an ALD reactor. This process involves alternating between two precursors to build up the dielectric film one atomic layer at a time, resulting in a precise and controlled thickness of 2nm - 3nm.</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Capping Layer Deposition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To protect the high-K dielectric from contamination and damage during subsequent processing steps, a thin capping layer of titanium nitride (</a:t>
            </a:r>
            <a:r>
              <a:rPr lang="en-GB"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TiN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is deposited using either ALD or sputtering.</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Etch-Stop Layer Deposition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 thin tantalum nitride (</a:t>
            </a:r>
            <a:r>
              <a:rPr lang="en-GB"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TaN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layer is deposited to serve as an etch-stop layer. This layer allows for the formation of different metals in the NMOS and PMOS transistors, enabling control of the gate threshold voltage.</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Metal Layer Deposition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 thick </a:t>
            </a:r>
            <a:r>
              <a:rPr lang="en-GB"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TiN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layer is deposited everywhere to set the PMOS work function, while a deposited </a:t>
            </a:r>
            <a:r>
              <a:rPr lang="en-GB"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aluminum</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layer sets the work function for the NMOS device. Both gate stacks are then filled with a final metal, such as thick </a:t>
            </a:r>
            <a:r>
              <a:rPr lang="en-GB"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aluminum</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or tungsten.</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CMP and Planarization</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The entire surface is planarized using CMP to bring all the gate stacks to a uniform level, resulting in the final replacement metal gate (RMG) structure.</a:t>
            </a:r>
          </a:p>
          <a:p>
            <a:pPr marL="342900" indent="-342900" algn="just">
              <a:spcAft>
                <a:spcPts val="800"/>
              </a:spcAft>
              <a:buFont typeface="+mj-lt"/>
              <a:buAutoNum type="arabicPeriod"/>
            </a:pPr>
            <a:r>
              <a:rPr lang="en-GB"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Low-Temperature Anneals</a:t>
            </a:r>
            <a:r>
              <a:rPr lang="en-GB"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One or more low-temperature anneals (approximately 400°C) are performed during the stack depositions to induce some interdiffusion between the metal layers. This interdiffusion helps to correctly set the work function in the NMOS and PMOS devices, respectively.</a:t>
            </a:r>
            <a:r>
              <a:rPr lang="en-GB" dirty="0"/>
              <a:t>                                                   </a:t>
            </a:r>
            <a:endParaRPr lang="en-IN"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7368338F-F17C-2407-DFE6-E0B6C3201228}"/>
              </a:ext>
            </a:extLst>
          </p:cNvPr>
          <p:cNvSpPr txBox="1"/>
          <p:nvPr/>
        </p:nvSpPr>
        <p:spPr>
          <a:xfrm>
            <a:off x="7572369" y="6611779"/>
            <a:ext cx="4703561" cy="246221"/>
          </a:xfrm>
          <a:prstGeom prst="rect">
            <a:avLst/>
          </a:prstGeom>
          <a:noFill/>
        </p:spPr>
        <p:txBody>
          <a:bodyPr wrap="square" rtlCol="0">
            <a:spAutoFit/>
          </a:bodyPr>
          <a:lstStyle/>
          <a:p>
            <a:r>
              <a:rPr lang="en-GB" sz="1000" dirty="0">
                <a:solidFill>
                  <a:schemeClr val="bg1"/>
                </a:solidFill>
              </a:rPr>
              <a:t>Plummer and Griffin, Integrated Circuit Fabrication: Science and Technology, 2023</a:t>
            </a:r>
            <a:endParaRPr lang="en-IN" sz="1000" dirty="0">
              <a:solidFill>
                <a:schemeClr val="bg1"/>
              </a:solidFill>
            </a:endParaRPr>
          </a:p>
        </p:txBody>
      </p:sp>
      <p:sp>
        <p:nvSpPr>
          <p:cNvPr id="11" name="TextBox 10">
            <a:extLst>
              <a:ext uri="{FF2B5EF4-FFF2-40B4-BE49-F238E27FC236}">
                <a16:creationId xmlns:a16="http://schemas.microsoft.com/office/drawing/2014/main" id="{B311DE7B-5050-E01A-6B6A-5E1F2EA2317B}"/>
              </a:ext>
            </a:extLst>
          </p:cNvPr>
          <p:cNvSpPr txBox="1"/>
          <p:nvPr/>
        </p:nvSpPr>
        <p:spPr>
          <a:xfrm>
            <a:off x="11899726" y="6488668"/>
            <a:ext cx="292274" cy="369332"/>
          </a:xfrm>
          <a:prstGeom prst="rect">
            <a:avLst/>
          </a:prstGeom>
          <a:noFill/>
        </p:spPr>
        <p:txBody>
          <a:bodyPr wrap="square" rtlCol="0">
            <a:spAutoFit/>
          </a:bodyPr>
          <a:lstStyle/>
          <a:p>
            <a:r>
              <a:rPr lang="en-GB" dirty="0">
                <a:solidFill>
                  <a:schemeClr val="bg1"/>
                </a:solidFill>
              </a:rPr>
              <a:t>1</a:t>
            </a:r>
            <a:endParaRPr lang="en-IN" dirty="0">
              <a:solidFill>
                <a:schemeClr val="bg1"/>
              </a:solidFill>
            </a:endParaRPr>
          </a:p>
        </p:txBody>
      </p:sp>
    </p:spTree>
    <p:extLst>
      <p:ext uri="{BB962C8B-B14F-4D97-AF65-F5344CB8AC3E}">
        <p14:creationId xmlns:p14="http://schemas.microsoft.com/office/powerpoint/2010/main" val="75592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CAEB-7DAB-02FF-600E-AA94A03A9143}"/>
              </a:ext>
            </a:extLst>
          </p:cNvPr>
          <p:cNvSpPr>
            <a:spLocks noGrp="1"/>
          </p:cNvSpPr>
          <p:nvPr>
            <p:ph type="title"/>
          </p:nvPr>
        </p:nvSpPr>
        <p:spPr>
          <a:xfrm>
            <a:off x="0" y="0"/>
            <a:ext cx="12192000" cy="331940"/>
          </a:xfrm>
          <a:solidFill>
            <a:schemeClr val="bg2">
              <a:lumMod val="25000"/>
              <a:lumOff val="75000"/>
            </a:schemeClr>
          </a:solidFill>
        </p:spPr>
        <p:txBody>
          <a:bodyPr>
            <a:normAutofit fontScale="90000"/>
          </a:bodyPr>
          <a:lstStyle/>
          <a:p>
            <a:r>
              <a:rPr lang="en-GB" sz="2400" dirty="0">
                <a:solidFill>
                  <a:schemeClr val="bg1"/>
                </a:solidFill>
              </a:rPr>
              <a:t>Lecture 8 Slide 22 : Exercise 2 : </a:t>
            </a:r>
            <a:r>
              <a:rPr lang="en-IN" sz="2400" dirty="0">
                <a:solidFill>
                  <a:schemeClr val="bg1"/>
                </a:solidFill>
              </a:rPr>
              <a:t>Original vs Modern dual damascene process</a:t>
            </a:r>
          </a:p>
        </p:txBody>
      </p:sp>
      <p:graphicFrame>
        <p:nvGraphicFramePr>
          <p:cNvPr id="9" name="Table 8">
            <a:extLst>
              <a:ext uri="{FF2B5EF4-FFF2-40B4-BE49-F238E27FC236}">
                <a16:creationId xmlns:a16="http://schemas.microsoft.com/office/drawing/2014/main" id="{50BCA36E-C4A9-A816-F9FF-F04231F220C2}"/>
              </a:ext>
            </a:extLst>
          </p:cNvPr>
          <p:cNvGraphicFramePr>
            <a:graphicFrameLocks noGrp="1"/>
          </p:cNvGraphicFramePr>
          <p:nvPr>
            <p:extLst>
              <p:ext uri="{D42A27DB-BD31-4B8C-83A1-F6EECF244321}">
                <p14:modId xmlns:p14="http://schemas.microsoft.com/office/powerpoint/2010/main" val="2926818328"/>
              </p:ext>
            </p:extLst>
          </p:nvPr>
        </p:nvGraphicFramePr>
        <p:xfrm>
          <a:off x="193109" y="387110"/>
          <a:ext cx="11805782" cy="6263594"/>
        </p:xfrm>
        <a:graphic>
          <a:graphicData uri="http://schemas.openxmlformats.org/drawingml/2006/table">
            <a:tbl>
              <a:tblPr firstRow="1" bandRow="1">
                <a:tableStyleId>{073A0DAA-6AF3-43AB-8588-CEC1D06C72B9}</a:tableStyleId>
              </a:tblPr>
              <a:tblGrid>
                <a:gridCol w="5902891">
                  <a:extLst>
                    <a:ext uri="{9D8B030D-6E8A-4147-A177-3AD203B41FA5}">
                      <a16:colId xmlns:a16="http://schemas.microsoft.com/office/drawing/2014/main" val="480184010"/>
                    </a:ext>
                  </a:extLst>
                </a:gridCol>
                <a:gridCol w="5902891">
                  <a:extLst>
                    <a:ext uri="{9D8B030D-6E8A-4147-A177-3AD203B41FA5}">
                      <a16:colId xmlns:a16="http://schemas.microsoft.com/office/drawing/2014/main" val="3136133256"/>
                    </a:ext>
                  </a:extLst>
                </a:gridCol>
              </a:tblGrid>
              <a:tr h="430748">
                <a:tc>
                  <a:txBody>
                    <a:bodyPr/>
                    <a:lstStyle/>
                    <a:p>
                      <a:pPr algn="ctr"/>
                      <a:r>
                        <a:rPr lang="en-GB" dirty="0">
                          <a:solidFill>
                            <a:sysClr val="windowText" lastClr="000000"/>
                          </a:solidFill>
                        </a:rPr>
                        <a:t>Original Dual Damascene process</a:t>
                      </a:r>
                      <a:endParaRPr lang="en-IN" dirty="0">
                        <a:solidFill>
                          <a:sysClr val="windowText" lastClr="000000"/>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a:r>
                        <a:rPr lang="en-GB" dirty="0">
                          <a:solidFill>
                            <a:sysClr val="windowText" lastClr="000000"/>
                          </a:solidFill>
                        </a:rPr>
                        <a:t>Modern Dual Damascene Process</a:t>
                      </a:r>
                      <a:endParaRPr lang="en-IN" dirty="0">
                        <a:solidFill>
                          <a:sysClr val="windowText" lastClr="000000"/>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61552124"/>
                  </a:ext>
                </a:extLst>
              </a:tr>
              <a:tr h="5832846">
                <a:tc>
                  <a:txBody>
                    <a:bodyPr/>
                    <a:lstStyle/>
                    <a:p>
                      <a:endParaRPr lang="en-IN" dirty="0">
                        <a:ln>
                          <a:solidFill>
                            <a:sysClr val="windowText" lastClr="000000"/>
                          </a:solidFill>
                        </a:ln>
                        <a:solidFill>
                          <a:sysClr val="windowText" lastClr="000000"/>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endParaRPr lang="en-IN" dirty="0">
                        <a:ln>
                          <a:solidFill>
                            <a:sysClr val="windowText" lastClr="000000"/>
                          </a:solidFill>
                        </a:ln>
                        <a:solidFill>
                          <a:sysClr val="windowText" lastClr="000000"/>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14686838"/>
                  </a:ext>
                </a:extLst>
              </a:tr>
            </a:tbl>
          </a:graphicData>
        </a:graphic>
      </p:graphicFrame>
      <p:grpSp>
        <p:nvGrpSpPr>
          <p:cNvPr id="42" name="Group 41">
            <a:extLst>
              <a:ext uri="{FF2B5EF4-FFF2-40B4-BE49-F238E27FC236}">
                <a16:creationId xmlns:a16="http://schemas.microsoft.com/office/drawing/2014/main" id="{19A1EE56-1302-8EF8-80E1-1302DB74A11E}"/>
              </a:ext>
            </a:extLst>
          </p:cNvPr>
          <p:cNvGrpSpPr/>
          <p:nvPr/>
        </p:nvGrpSpPr>
        <p:grpSpPr>
          <a:xfrm>
            <a:off x="6449173" y="1442109"/>
            <a:ext cx="5240394" cy="2076799"/>
            <a:chOff x="6385847" y="1736974"/>
            <a:chExt cx="5240394" cy="2076799"/>
          </a:xfrm>
        </p:grpSpPr>
        <p:sp>
          <p:nvSpPr>
            <p:cNvPr id="17" name="Rectangle 16">
              <a:extLst>
                <a:ext uri="{FF2B5EF4-FFF2-40B4-BE49-F238E27FC236}">
                  <a16:creationId xmlns:a16="http://schemas.microsoft.com/office/drawing/2014/main" id="{2B90C216-E8E9-F0A7-1D53-53C9FE98F24C}"/>
                </a:ext>
              </a:extLst>
            </p:cNvPr>
            <p:cNvSpPr/>
            <p:nvPr/>
          </p:nvSpPr>
          <p:spPr>
            <a:xfrm>
              <a:off x="7394193" y="304422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154EC42A-7960-3B49-353B-8C91E8D886DD}"/>
                </a:ext>
              </a:extLst>
            </p:cNvPr>
            <p:cNvSpPr/>
            <p:nvPr/>
          </p:nvSpPr>
          <p:spPr>
            <a:xfrm>
              <a:off x="6388274" y="2986327"/>
              <a:ext cx="5237967" cy="45719"/>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40AD8FD-2D18-0D5E-63D3-26468E3DACD8}"/>
                </a:ext>
              </a:extLst>
            </p:cNvPr>
            <p:cNvSpPr/>
            <p:nvPr/>
          </p:nvSpPr>
          <p:spPr>
            <a:xfrm>
              <a:off x="7945340" y="305150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18F8DD-AF0F-0C35-E119-1B1A588D0CE6}"/>
                </a:ext>
              </a:extLst>
            </p:cNvPr>
            <p:cNvSpPr/>
            <p:nvPr/>
          </p:nvSpPr>
          <p:spPr>
            <a:xfrm>
              <a:off x="6388274" y="3051508"/>
              <a:ext cx="1005918"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797F3403-745B-4841-73C7-37A9D7841CEC}"/>
                </a:ext>
              </a:extLst>
            </p:cNvPr>
            <p:cNvSpPr/>
            <p:nvPr/>
          </p:nvSpPr>
          <p:spPr>
            <a:xfrm>
              <a:off x="6388274" y="2535391"/>
              <a:ext cx="5237967"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SiO2 (PECVD)</a:t>
              </a:r>
              <a:endParaRPr lang="en-IN" dirty="0">
                <a:solidFill>
                  <a:schemeClr val="bg1"/>
                </a:solidFill>
              </a:endParaRPr>
            </a:p>
          </p:txBody>
        </p:sp>
        <p:sp>
          <p:nvSpPr>
            <p:cNvPr id="24" name="Rectangle 23">
              <a:extLst>
                <a:ext uri="{FF2B5EF4-FFF2-40B4-BE49-F238E27FC236}">
                  <a16:creationId xmlns:a16="http://schemas.microsoft.com/office/drawing/2014/main" id="{F675DC39-D354-D083-2168-B6F3A2BDB855}"/>
                </a:ext>
              </a:extLst>
            </p:cNvPr>
            <p:cNvSpPr/>
            <p:nvPr/>
          </p:nvSpPr>
          <p:spPr>
            <a:xfrm>
              <a:off x="6388274" y="2447895"/>
              <a:ext cx="5237967"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32F3D8D-D803-B1EC-395B-E4E111A67D33}"/>
                </a:ext>
              </a:extLst>
            </p:cNvPr>
            <p:cNvSpPr/>
            <p:nvPr/>
          </p:nvSpPr>
          <p:spPr>
            <a:xfrm>
              <a:off x="6388274" y="2011835"/>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B4B9689-B018-CC95-DBC8-93F2219E5426}"/>
                </a:ext>
              </a:extLst>
            </p:cNvPr>
            <p:cNvSpPr/>
            <p:nvPr/>
          </p:nvSpPr>
          <p:spPr>
            <a:xfrm>
              <a:off x="10617896" y="305150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76475A8-2027-272A-FFA8-48E56E902219}"/>
                </a:ext>
              </a:extLst>
            </p:cNvPr>
            <p:cNvSpPr/>
            <p:nvPr/>
          </p:nvSpPr>
          <p:spPr>
            <a:xfrm>
              <a:off x="7945340" y="2011835"/>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SiO2 (PECVD)</a:t>
              </a:r>
              <a:endParaRPr lang="en-IN" dirty="0">
                <a:solidFill>
                  <a:schemeClr val="bg1"/>
                </a:solidFill>
              </a:endParaRPr>
            </a:p>
          </p:txBody>
        </p:sp>
        <p:sp>
          <p:nvSpPr>
            <p:cNvPr id="28" name="Rectangle 27">
              <a:extLst>
                <a:ext uri="{FF2B5EF4-FFF2-40B4-BE49-F238E27FC236}">
                  <a16:creationId xmlns:a16="http://schemas.microsoft.com/office/drawing/2014/main" id="{89364DEE-9F57-5E68-3E11-C026F044C23F}"/>
                </a:ext>
              </a:extLst>
            </p:cNvPr>
            <p:cNvSpPr/>
            <p:nvPr/>
          </p:nvSpPr>
          <p:spPr>
            <a:xfrm>
              <a:off x="10617897" y="2006531"/>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9BA444C-B427-1F89-C034-161AD1FF96A5}"/>
                </a:ext>
              </a:extLst>
            </p:cNvPr>
            <p:cNvSpPr/>
            <p:nvPr/>
          </p:nvSpPr>
          <p:spPr>
            <a:xfrm>
              <a:off x="10066750"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D468958B-C2B6-8FAF-3402-5D295242137E}"/>
                </a:ext>
              </a:extLst>
            </p:cNvPr>
            <p:cNvSpPr/>
            <p:nvPr/>
          </p:nvSpPr>
          <p:spPr>
            <a:xfrm>
              <a:off x="6387060" y="1937891"/>
              <a:ext cx="1005919"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953903E-04FF-9F4D-4138-E4D3EDC8EA24}"/>
                </a:ext>
              </a:extLst>
            </p:cNvPr>
            <p:cNvSpPr/>
            <p:nvPr/>
          </p:nvSpPr>
          <p:spPr>
            <a:xfrm>
              <a:off x="10617896" y="1914448"/>
              <a:ext cx="1005919"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8A04F83-8278-0271-6D18-0FA48400E99D}"/>
                </a:ext>
              </a:extLst>
            </p:cNvPr>
            <p:cNvSpPr/>
            <p:nvPr/>
          </p:nvSpPr>
          <p:spPr>
            <a:xfrm>
              <a:off x="7945340" y="1931934"/>
              <a:ext cx="2121409"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9BAEF970-3128-932E-C20B-71062AA40183}"/>
                </a:ext>
              </a:extLst>
            </p:cNvPr>
            <p:cNvSpPr/>
            <p:nvPr/>
          </p:nvSpPr>
          <p:spPr>
            <a:xfrm>
              <a:off x="6385847" y="1753991"/>
              <a:ext cx="683882" cy="16825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5AA921CB-963B-4816-BFE9-FB17E2CC97C1}"/>
                </a:ext>
              </a:extLst>
            </p:cNvPr>
            <p:cNvSpPr/>
            <p:nvPr/>
          </p:nvSpPr>
          <p:spPr>
            <a:xfrm>
              <a:off x="10939425" y="1736974"/>
              <a:ext cx="683882" cy="16825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8DFEBE58-9042-9A9F-6F2C-F6CAF1FE2598}"/>
                </a:ext>
              </a:extLst>
            </p:cNvPr>
            <p:cNvSpPr/>
            <p:nvPr/>
          </p:nvSpPr>
          <p:spPr>
            <a:xfrm>
              <a:off x="8270198" y="1736975"/>
              <a:ext cx="1468760" cy="174554"/>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0A70AB62-9129-654A-1FB5-3C67B68DAC4B}"/>
                </a:ext>
              </a:extLst>
            </p:cNvPr>
            <p:cNvSpPr/>
            <p:nvPr/>
          </p:nvSpPr>
          <p:spPr>
            <a:xfrm>
              <a:off x="7392979"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5B3E49ED-D84E-B10B-61DB-812BC8D4B23C}"/>
                </a:ext>
              </a:extLst>
            </p:cNvPr>
            <p:cNvSpPr/>
            <p:nvPr/>
          </p:nvSpPr>
          <p:spPr>
            <a:xfrm>
              <a:off x="7944126" y="305878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Interlayer dielectric(SiO2)</a:t>
              </a:r>
              <a:endParaRPr lang="en-IN" dirty="0"/>
            </a:p>
          </p:txBody>
        </p:sp>
        <p:sp>
          <p:nvSpPr>
            <p:cNvPr id="40" name="Rectangle 39">
              <a:extLst>
                <a:ext uri="{FF2B5EF4-FFF2-40B4-BE49-F238E27FC236}">
                  <a16:creationId xmlns:a16="http://schemas.microsoft.com/office/drawing/2014/main" id="{4475215A-E38E-D05A-6442-B211FEDC5355}"/>
                </a:ext>
              </a:extLst>
            </p:cNvPr>
            <p:cNvSpPr/>
            <p:nvPr/>
          </p:nvSpPr>
          <p:spPr>
            <a:xfrm>
              <a:off x="10616682" y="305878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DDC3CF42-9296-1A34-405F-4C8B395044BA}"/>
                </a:ext>
              </a:extLst>
            </p:cNvPr>
            <p:cNvSpPr/>
            <p:nvPr/>
          </p:nvSpPr>
          <p:spPr>
            <a:xfrm>
              <a:off x="10065536" y="305878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 name="Group 104">
            <a:extLst>
              <a:ext uri="{FF2B5EF4-FFF2-40B4-BE49-F238E27FC236}">
                <a16:creationId xmlns:a16="http://schemas.microsoft.com/office/drawing/2014/main" id="{0DE00977-5646-926B-1976-580A46DB1AA7}"/>
              </a:ext>
            </a:extLst>
          </p:cNvPr>
          <p:cNvGrpSpPr/>
          <p:nvPr/>
        </p:nvGrpSpPr>
        <p:grpSpPr>
          <a:xfrm>
            <a:off x="512649" y="1717718"/>
            <a:ext cx="5240396" cy="1807241"/>
            <a:chOff x="500967" y="1897007"/>
            <a:chExt cx="5240396" cy="1807241"/>
          </a:xfrm>
        </p:grpSpPr>
        <p:grpSp>
          <p:nvGrpSpPr>
            <p:cNvPr id="85" name="Group 84">
              <a:extLst>
                <a:ext uri="{FF2B5EF4-FFF2-40B4-BE49-F238E27FC236}">
                  <a16:creationId xmlns:a16="http://schemas.microsoft.com/office/drawing/2014/main" id="{4BF2D723-31B5-1D0A-7EC0-B6492917B354}"/>
                </a:ext>
              </a:extLst>
            </p:cNvPr>
            <p:cNvGrpSpPr/>
            <p:nvPr/>
          </p:nvGrpSpPr>
          <p:grpSpPr>
            <a:xfrm>
              <a:off x="500967" y="1897007"/>
              <a:ext cx="5240396" cy="1807241"/>
              <a:chOff x="500967" y="1897007"/>
              <a:chExt cx="5240396" cy="1807241"/>
            </a:xfrm>
          </p:grpSpPr>
          <p:grpSp>
            <p:nvGrpSpPr>
              <p:cNvPr id="43" name="Group 42">
                <a:extLst>
                  <a:ext uri="{FF2B5EF4-FFF2-40B4-BE49-F238E27FC236}">
                    <a16:creationId xmlns:a16="http://schemas.microsoft.com/office/drawing/2014/main" id="{A3346D7C-0D91-3584-5944-8A8DCF53CED3}"/>
                  </a:ext>
                </a:extLst>
              </p:cNvPr>
              <p:cNvGrpSpPr/>
              <p:nvPr/>
            </p:nvGrpSpPr>
            <p:grpSpPr>
              <a:xfrm>
                <a:off x="500967" y="1897007"/>
                <a:ext cx="5240396" cy="1807241"/>
                <a:chOff x="6385845" y="2006531"/>
                <a:chExt cx="5240396" cy="1807241"/>
              </a:xfrm>
            </p:grpSpPr>
            <p:sp>
              <p:nvSpPr>
                <p:cNvPr id="44" name="Rectangle 43">
                  <a:extLst>
                    <a:ext uri="{FF2B5EF4-FFF2-40B4-BE49-F238E27FC236}">
                      <a16:creationId xmlns:a16="http://schemas.microsoft.com/office/drawing/2014/main" id="{48669B13-86EA-BEA4-4789-0864D571FACA}"/>
                    </a:ext>
                  </a:extLst>
                </p:cNvPr>
                <p:cNvSpPr/>
                <p:nvPr/>
              </p:nvSpPr>
              <p:spPr>
                <a:xfrm>
                  <a:off x="7394193" y="304422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EA15A8CC-0A9B-54B2-7CA2-E88433E21779}"/>
                    </a:ext>
                  </a:extLst>
                </p:cNvPr>
                <p:cNvSpPr/>
                <p:nvPr/>
              </p:nvSpPr>
              <p:spPr>
                <a:xfrm>
                  <a:off x="6388274" y="2986327"/>
                  <a:ext cx="5237967" cy="45719"/>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D71C04C-B3FD-940A-E649-D1E7B7B34345}"/>
                    </a:ext>
                  </a:extLst>
                </p:cNvPr>
                <p:cNvSpPr/>
                <p:nvPr/>
              </p:nvSpPr>
              <p:spPr>
                <a:xfrm>
                  <a:off x="7945340" y="305150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Interlayer dielectric(SiO2)</a:t>
                  </a:r>
                  <a:endParaRPr lang="en-IN" dirty="0"/>
                </a:p>
              </p:txBody>
            </p:sp>
            <p:sp>
              <p:nvSpPr>
                <p:cNvPr id="47" name="Rectangle 46">
                  <a:extLst>
                    <a:ext uri="{FF2B5EF4-FFF2-40B4-BE49-F238E27FC236}">
                      <a16:creationId xmlns:a16="http://schemas.microsoft.com/office/drawing/2014/main" id="{90C90E7B-A4E2-B686-F1C7-DAF191E93BFD}"/>
                    </a:ext>
                  </a:extLst>
                </p:cNvPr>
                <p:cNvSpPr/>
                <p:nvPr/>
              </p:nvSpPr>
              <p:spPr>
                <a:xfrm>
                  <a:off x="6388274" y="3051508"/>
                  <a:ext cx="1005918"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57B52856-9D60-BEDA-B6F6-866F1ECDB016}"/>
                    </a:ext>
                  </a:extLst>
                </p:cNvPr>
                <p:cNvSpPr/>
                <p:nvPr/>
              </p:nvSpPr>
              <p:spPr>
                <a:xfrm>
                  <a:off x="6385845" y="2447893"/>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7059A2F2-7EB3-6AAE-72D7-EB6D1E19C158}"/>
                    </a:ext>
                  </a:extLst>
                </p:cNvPr>
                <p:cNvSpPr/>
                <p:nvPr/>
              </p:nvSpPr>
              <p:spPr>
                <a:xfrm>
                  <a:off x="6388274" y="2011835"/>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CB198329-68CB-85A4-1290-E837F76FBDA6}"/>
                    </a:ext>
                  </a:extLst>
                </p:cNvPr>
                <p:cNvSpPr/>
                <p:nvPr/>
              </p:nvSpPr>
              <p:spPr>
                <a:xfrm>
                  <a:off x="10617896" y="305150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76C2AB72-110F-CB8A-7BF3-6AFC2EF66091}"/>
                    </a:ext>
                  </a:extLst>
                </p:cNvPr>
                <p:cNvSpPr/>
                <p:nvPr/>
              </p:nvSpPr>
              <p:spPr>
                <a:xfrm>
                  <a:off x="7945340" y="2011835"/>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SiO2 (PECVD)</a:t>
                  </a:r>
                  <a:endParaRPr lang="en-IN" dirty="0">
                    <a:solidFill>
                      <a:schemeClr val="bg1"/>
                    </a:solidFill>
                  </a:endParaRPr>
                </a:p>
              </p:txBody>
            </p:sp>
            <p:sp>
              <p:nvSpPr>
                <p:cNvPr id="53" name="Rectangle 52">
                  <a:extLst>
                    <a:ext uri="{FF2B5EF4-FFF2-40B4-BE49-F238E27FC236}">
                      <a16:creationId xmlns:a16="http://schemas.microsoft.com/office/drawing/2014/main" id="{86253387-09E0-5FB4-B12F-D29E015C8C95}"/>
                    </a:ext>
                  </a:extLst>
                </p:cNvPr>
                <p:cNvSpPr/>
                <p:nvPr/>
              </p:nvSpPr>
              <p:spPr>
                <a:xfrm>
                  <a:off x="10617897" y="2006531"/>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C1FF31F9-F28B-9019-8083-2A195ECF1815}"/>
                    </a:ext>
                  </a:extLst>
                </p:cNvPr>
                <p:cNvSpPr/>
                <p:nvPr/>
              </p:nvSpPr>
              <p:spPr>
                <a:xfrm>
                  <a:off x="10066750"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A52F1830-E730-C68A-DFCB-FAA7B8933266}"/>
                    </a:ext>
                  </a:extLst>
                </p:cNvPr>
                <p:cNvSpPr/>
                <p:nvPr/>
              </p:nvSpPr>
              <p:spPr>
                <a:xfrm>
                  <a:off x="7392979"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5F663955-6AB9-BF5A-79B1-B7FB86B4910B}"/>
                    </a:ext>
                  </a:extLst>
                </p:cNvPr>
                <p:cNvSpPr/>
                <p:nvPr/>
              </p:nvSpPr>
              <p:spPr>
                <a:xfrm>
                  <a:off x="10616682" y="305878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576F7FD4-0FEA-1C7A-BEDD-2A0E267558B0}"/>
                    </a:ext>
                  </a:extLst>
                </p:cNvPr>
                <p:cNvSpPr/>
                <p:nvPr/>
              </p:nvSpPr>
              <p:spPr>
                <a:xfrm>
                  <a:off x="10065536" y="305878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5" name="Rectangle 64">
                <a:extLst>
                  <a:ext uri="{FF2B5EF4-FFF2-40B4-BE49-F238E27FC236}">
                    <a16:creationId xmlns:a16="http://schemas.microsoft.com/office/drawing/2014/main" id="{A482B8C6-7D8F-5C69-4B5F-69D7E92CC668}"/>
                  </a:ext>
                </a:extLst>
              </p:cNvPr>
              <p:cNvSpPr/>
              <p:nvPr/>
            </p:nvSpPr>
            <p:spPr>
              <a:xfrm>
                <a:off x="502182" y="2431729"/>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2241620B-F941-C807-852A-84CF1F6D8C97}"/>
                  </a:ext>
                </a:extLst>
              </p:cNvPr>
              <p:cNvSpPr/>
              <p:nvPr/>
            </p:nvSpPr>
            <p:spPr>
              <a:xfrm>
                <a:off x="2059248" y="2431729"/>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SiO2 (PECVD)</a:t>
                </a:r>
                <a:endParaRPr lang="en-IN" dirty="0">
                  <a:solidFill>
                    <a:schemeClr val="bg1"/>
                  </a:solidFill>
                </a:endParaRPr>
              </a:p>
            </p:txBody>
          </p:sp>
          <p:sp>
            <p:nvSpPr>
              <p:cNvPr id="67" name="Rectangle 66">
                <a:extLst>
                  <a:ext uri="{FF2B5EF4-FFF2-40B4-BE49-F238E27FC236}">
                    <a16:creationId xmlns:a16="http://schemas.microsoft.com/office/drawing/2014/main" id="{A162AE62-2EC6-C15E-C8A8-8073DD2DF6A0}"/>
                  </a:ext>
                </a:extLst>
              </p:cNvPr>
              <p:cNvSpPr/>
              <p:nvPr/>
            </p:nvSpPr>
            <p:spPr>
              <a:xfrm>
                <a:off x="4731805" y="2426425"/>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8" name="Rectangle 67">
              <a:extLst>
                <a:ext uri="{FF2B5EF4-FFF2-40B4-BE49-F238E27FC236}">
                  <a16:creationId xmlns:a16="http://schemas.microsoft.com/office/drawing/2014/main" id="{C7BCFDF0-7803-64ED-6F31-1C6142CF55FC}"/>
                </a:ext>
              </a:extLst>
            </p:cNvPr>
            <p:cNvSpPr/>
            <p:nvPr/>
          </p:nvSpPr>
          <p:spPr>
            <a:xfrm>
              <a:off x="4730591" y="2341221"/>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BCD06E81-9252-EAC8-D5BE-D8A97687F367}"/>
                </a:ext>
              </a:extLst>
            </p:cNvPr>
            <p:cNvSpPr/>
            <p:nvPr/>
          </p:nvSpPr>
          <p:spPr>
            <a:xfrm>
              <a:off x="2055606" y="2333065"/>
              <a:ext cx="2125051" cy="933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 name="Group 105">
            <a:extLst>
              <a:ext uri="{FF2B5EF4-FFF2-40B4-BE49-F238E27FC236}">
                <a16:creationId xmlns:a16="http://schemas.microsoft.com/office/drawing/2014/main" id="{23D5A405-5C6E-07C8-4394-91B28D7C653F}"/>
              </a:ext>
            </a:extLst>
          </p:cNvPr>
          <p:cNvGrpSpPr/>
          <p:nvPr/>
        </p:nvGrpSpPr>
        <p:grpSpPr>
          <a:xfrm>
            <a:off x="502939" y="4786167"/>
            <a:ext cx="5240396" cy="1807242"/>
            <a:chOff x="500967" y="1897007"/>
            <a:chExt cx="5240396" cy="1807242"/>
          </a:xfrm>
        </p:grpSpPr>
        <p:grpSp>
          <p:nvGrpSpPr>
            <p:cNvPr id="107" name="Group 106">
              <a:extLst>
                <a:ext uri="{FF2B5EF4-FFF2-40B4-BE49-F238E27FC236}">
                  <a16:creationId xmlns:a16="http://schemas.microsoft.com/office/drawing/2014/main" id="{7B3FA022-BBB7-6BF8-8310-461E0BD8B0ED}"/>
                </a:ext>
              </a:extLst>
            </p:cNvPr>
            <p:cNvGrpSpPr/>
            <p:nvPr/>
          </p:nvGrpSpPr>
          <p:grpSpPr>
            <a:xfrm>
              <a:off x="500967" y="1897007"/>
              <a:ext cx="5240396" cy="1807242"/>
              <a:chOff x="500967" y="1897007"/>
              <a:chExt cx="5240396" cy="1807242"/>
            </a:xfrm>
          </p:grpSpPr>
          <p:grpSp>
            <p:nvGrpSpPr>
              <p:cNvPr id="110" name="Group 109">
                <a:extLst>
                  <a:ext uri="{FF2B5EF4-FFF2-40B4-BE49-F238E27FC236}">
                    <a16:creationId xmlns:a16="http://schemas.microsoft.com/office/drawing/2014/main" id="{8AD5D95B-D9B1-E591-262F-C8CD1A12CDA1}"/>
                  </a:ext>
                </a:extLst>
              </p:cNvPr>
              <p:cNvGrpSpPr/>
              <p:nvPr/>
            </p:nvGrpSpPr>
            <p:grpSpPr>
              <a:xfrm>
                <a:off x="500967" y="1897007"/>
                <a:ext cx="5240396" cy="1807242"/>
                <a:chOff x="6385845" y="2006531"/>
                <a:chExt cx="5240396" cy="1807242"/>
              </a:xfrm>
            </p:grpSpPr>
            <p:sp>
              <p:nvSpPr>
                <p:cNvPr id="114" name="Rectangle 113">
                  <a:extLst>
                    <a:ext uri="{FF2B5EF4-FFF2-40B4-BE49-F238E27FC236}">
                      <a16:creationId xmlns:a16="http://schemas.microsoft.com/office/drawing/2014/main" id="{0546485B-754B-1AE4-1E97-0BAA52D97E00}"/>
                    </a:ext>
                  </a:extLst>
                </p:cNvPr>
                <p:cNvSpPr/>
                <p:nvPr/>
              </p:nvSpPr>
              <p:spPr>
                <a:xfrm>
                  <a:off x="7394193" y="304422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a:extLst>
                    <a:ext uri="{FF2B5EF4-FFF2-40B4-BE49-F238E27FC236}">
                      <a16:creationId xmlns:a16="http://schemas.microsoft.com/office/drawing/2014/main" id="{F58D03C1-CF68-DCBD-22C5-18BA0A9F8156}"/>
                    </a:ext>
                  </a:extLst>
                </p:cNvPr>
                <p:cNvSpPr/>
                <p:nvPr/>
              </p:nvSpPr>
              <p:spPr>
                <a:xfrm>
                  <a:off x="6388274" y="2986327"/>
                  <a:ext cx="5237967" cy="45719"/>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4AFE0148-6693-4E12-E04C-04F8CD791649}"/>
                    </a:ext>
                  </a:extLst>
                </p:cNvPr>
                <p:cNvSpPr/>
                <p:nvPr/>
              </p:nvSpPr>
              <p:spPr>
                <a:xfrm>
                  <a:off x="7945340" y="305150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a:extLst>
                    <a:ext uri="{FF2B5EF4-FFF2-40B4-BE49-F238E27FC236}">
                      <a16:creationId xmlns:a16="http://schemas.microsoft.com/office/drawing/2014/main" id="{8C6A65F6-DA3B-63C4-8192-C3B5F68CFCE8}"/>
                    </a:ext>
                  </a:extLst>
                </p:cNvPr>
                <p:cNvSpPr/>
                <p:nvPr/>
              </p:nvSpPr>
              <p:spPr>
                <a:xfrm>
                  <a:off x="6388274" y="3051508"/>
                  <a:ext cx="1005918"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Rectangle 117">
                  <a:extLst>
                    <a:ext uri="{FF2B5EF4-FFF2-40B4-BE49-F238E27FC236}">
                      <a16:creationId xmlns:a16="http://schemas.microsoft.com/office/drawing/2014/main" id="{A3C4FAB2-5A14-C276-4428-BE43D89AD716}"/>
                    </a:ext>
                  </a:extLst>
                </p:cNvPr>
                <p:cNvSpPr/>
                <p:nvPr/>
              </p:nvSpPr>
              <p:spPr>
                <a:xfrm>
                  <a:off x="6385845" y="2447893"/>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70D365A3-24D7-D047-1A17-25987A1BE72B}"/>
                    </a:ext>
                  </a:extLst>
                </p:cNvPr>
                <p:cNvSpPr/>
                <p:nvPr/>
              </p:nvSpPr>
              <p:spPr>
                <a:xfrm>
                  <a:off x="6388274" y="2011835"/>
                  <a:ext cx="734255"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Rectangle 119">
                  <a:extLst>
                    <a:ext uri="{FF2B5EF4-FFF2-40B4-BE49-F238E27FC236}">
                      <a16:creationId xmlns:a16="http://schemas.microsoft.com/office/drawing/2014/main" id="{39DF5F72-0742-CD09-4455-07C8AB0B3164}"/>
                    </a:ext>
                  </a:extLst>
                </p:cNvPr>
                <p:cNvSpPr/>
                <p:nvPr/>
              </p:nvSpPr>
              <p:spPr>
                <a:xfrm>
                  <a:off x="10617896" y="305150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21F35AAE-D7E2-1C80-F4CB-8FF2885678DD}"/>
                    </a:ext>
                  </a:extLst>
                </p:cNvPr>
                <p:cNvSpPr/>
                <p:nvPr/>
              </p:nvSpPr>
              <p:spPr>
                <a:xfrm>
                  <a:off x="8262397" y="2011835"/>
                  <a:ext cx="148433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2" name="Rectangle 121">
                  <a:extLst>
                    <a:ext uri="{FF2B5EF4-FFF2-40B4-BE49-F238E27FC236}">
                      <a16:creationId xmlns:a16="http://schemas.microsoft.com/office/drawing/2014/main" id="{1D884A9F-B740-F1BB-1673-DD0D25DC6C67}"/>
                    </a:ext>
                  </a:extLst>
                </p:cNvPr>
                <p:cNvSpPr/>
                <p:nvPr/>
              </p:nvSpPr>
              <p:spPr>
                <a:xfrm>
                  <a:off x="10936168" y="2006531"/>
                  <a:ext cx="690072"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3" name="Rectangle 122">
                  <a:extLst>
                    <a:ext uri="{FF2B5EF4-FFF2-40B4-BE49-F238E27FC236}">
                      <a16:creationId xmlns:a16="http://schemas.microsoft.com/office/drawing/2014/main" id="{CC1B504F-DA06-70E7-71A0-9F5DC9FC8E5D}"/>
                    </a:ext>
                  </a:extLst>
                </p:cNvPr>
                <p:cNvSpPr/>
                <p:nvPr/>
              </p:nvSpPr>
              <p:spPr>
                <a:xfrm>
                  <a:off x="10066750"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a:extLst>
                    <a:ext uri="{FF2B5EF4-FFF2-40B4-BE49-F238E27FC236}">
                      <a16:creationId xmlns:a16="http://schemas.microsoft.com/office/drawing/2014/main" id="{2678D272-ACF9-1DDD-1D40-0EAED1B8CDE0}"/>
                    </a:ext>
                  </a:extLst>
                </p:cNvPr>
                <p:cNvSpPr/>
                <p:nvPr/>
              </p:nvSpPr>
              <p:spPr>
                <a:xfrm>
                  <a:off x="7392979"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43489AD1-A240-F7C8-F3EA-4CBDEB850B58}"/>
                    </a:ext>
                  </a:extLst>
                </p:cNvPr>
                <p:cNvSpPr/>
                <p:nvPr/>
              </p:nvSpPr>
              <p:spPr>
                <a:xfrm>
                  <a:off x="7944126" y="305878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a:extLst>
                    <a:ext uri="{FF2B5EF4-FFF2-40B4-BE49-F238E27FC236}">
                      <a16:creationId xmlns:a16="http://schemas.microsoft.com/office/drawing/2014/main" id="{E0283556-E1DF-342D-94B6-3C2DB85A58A8}"/>
                    </a:ext>
                  </a:extLst>
                </p:cNvPr>
                <p:cNvSpPr/>
                <p:nvPr/>
              </p:nvSpPr>
              <p:spPr>
                <a:xfrm>
                  <a:off x="10616682" y="305878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512646F6-79F0-55A3-7E42-2CBD1AF0BF9F}"/>
                    </a:ext>
                  </a:extLst>
                </p:cNvPr>
                <p:cNvSpPr/>
                <p:nvPr/>
              </p:nvSpPr>
              <p:spPr>
                <a:xfrm>
                  <a:off x="10065536" y="305878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a:extLst>
                  <a:ext uri="{FF2B5EF4-FFF2-40B4-BE49-F238E27FC236}">
                    <a16:creationId xmlns:a16="http://schemas.microsoft.com/office/drawing/2014/main" id="{35385178-A568-7AAB-D546-21E90C5D3003}"/>
                  </a:ext>
                </a:extLst>
              </p:cNvPr>
              <p:cNvSpPr/>
              <p:nvPr/>
            </p:nvSpPr>
            <p:spPr>
              <a:xfrm>
                <a:off x="502182" y="2431729"/>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D802ACCB-11E7-22CE-B9CA-C1A912A9BF0D}"/>
                  </a:ext>
                </a:extLst>
              </p:cNvPr>
              <p:cNvSpPr/>
              <p:nvPr/>
            </p:nvSpPr>
            <p:spPr>
              <a:xfrm>
                <a:off x="2059248" y="2431729"/>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 name="Rectangle 112">
                <a:extLst>
                  <a:ext uri="{FF2B5EF4-FFF2-40B4-BE49-F238E27FC236}">
                    <a16:creationId xmlns:a16="http://schemas.microsoft.com/office/drawing/2014/main" id="{21E32659-83EE-1E44-F3D2-4E7F76B9B4CC}"/>
                  </a:ext>
                </a:extLst>
              </p:cNvPr>
              <p:cNvSpPr/>
              <p:nvPr/>
            </p:nvSpPr>
            <p:spPr>
              <a:xfrm>
                <a:off x="4731805" y="2426425"/>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8" name="Rectangle 107">
              <a:extLst>
                <a:ext uri="{FF2B5EF4-FFF2-40B4-BE49-F238E27FC236}">
                  <a16:creationId xmlns:a16="http://schemas.microsoft.com/office/drawing/2014/main" id="{B9F19EC3-3A8F-EBC4-A350-1047F69931E6}"/>
                </a:ext>
              </a:extLst>
            </p:cNvPr>
            <p:cNvSpPr/>
            <p:nvPr/>
          </p:nvSpPr>
          <p:spPr>
            <a:xfrm>
              <a:off x="4730591" y="2341221"/>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a:extLst>
                <a:ext uri="{FF2B5EF4-FFF2-40B4-BE49-F238E27FC236}">
                  <a16:creationId xmlns:a16="http://schemas.microsoft.com/office/drawing/2014/main" id="{8C74AD88-8943-0E15-F7BC-F03D4D40D3F3}"/>
                </a:ext>
              </a:extLst>
            </p:cNvPr>
            <p:cNvSpPr/>
            <p:nvPr/>
          </p:nvSpPr>
          <p:spPr>
            <a:xfrm>
              <a:off x="2055606" y="2333065"/>
              <a:ext cx="2125051" cy="933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 name="Group 127">
            <a:extLst>
              <a:ext uri="{FF2B5EF4-FFF2-40B4-BE49-F238E27FC236}">
                <a16:creationId xmlns:a16="http://schemas.microsoft.com/office/drawing/2014/main" id="{71A63350-B87E-AA96-54A9-77848F29186D}"/>
              </a:ext>
            </a:extLst>
          </p:cNvPr>
          <p:cNvGrpSpPr/>
          <p:nvPr/>
        </p:nvGrpSpPr>
        <p:grpSpPr>
          <a:xfrm>
            <a:off x="6446239" y="4537043"/>
            <a:ext cx="5240394" cy="2076799"/>
            <a:chOff x="6385847" y="1736974"/>
            <a:chExt cx="5240394" cy="2076799"/>
          </a:xfrm>
        </p:grpSpPr>
        <p:sp>
          <p:nvSpPr>
            <p:cNvPr id="129" name="Rectangle 128">
              <a:extLst>
                <a:ext uri="{FF2B5EF4-FFF2-40B4-BE49-F238E27FC236}">
                  <a16:creationId xmlns:a16="http://schemas.microsoft.com/office/drawing/2014/main" id="{854E6565-1EF8-6BD6-89DD-EBEEA8D9F0A7}"/>
                </a:ext>
              </a:extLst>
            </p:cNvPr>
            <p:cNvSpPr/>
            <p:nvPr/>
          </p:nvSpPr>
          <p:spPr>
            <a:xfrm>
              <a:off x="7394193" y="304422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a:extLst>
                <a:ext uri="{FF2B5EF4-FFF2-40B4-BE49-F238E27FC236}">
                  <a16:creationId xmlns:a16="http://schemas.microsoft.com/office/drawing/2014/main" id="{D626CD6C-D347-5C80-0386-525BEC2B2B46}"/>
                </a:ext>
              </a:extLst>
            </p:cNvPr>
            <p:cNvSpPr/>
            <p:nvPr/>
          </p:nvSpPr>
          <p:spPr>
            <a:xfrm>
              <a:off x="6388274" y="2986327"/>
              <a:ext cx="5237967" cy="45719"/>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ectangle 130">
              <a:extLst>
                <a:ext uri="{FF2B5EF4-FFF2-40B4-BE49-F238E27FC236}">
                  <a16:creationId xmlns:a16="http://schemas.microsoft.com/office/drawing/2014/main" id="{BC000700-39DC-E023-7BA1-95B53F961868}"/>
                </a:ext>
              </a:extLst>
            </p:cNvPr>
            <p:cNvSpPr/>
            <p:nvPr/>
          </p:nvSpPr>
          <p:spPr>
            <a:xfrm>
              <a:off x="7945340" y="305150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a:extLst>
                <a:ext uri="{FF2B5EF4-FFF2-40B4-BE49-F238E27FC236}">
                  <a16:creationId xmlns:a16="http://schemas.microsoft.com/office/drawing/2014/main" id="{9A15DC64-4DF7-FD28-11F7-28AE3B6C0DAF}"/>
                </a:ext>
              </a:extLst>
            </p:cNvPr>
            <p:cNvSpPr/>
            <p:nvPr/>
          </p:nvSpPr>
          <p:spPr>
            <a:xfrm>
              <a:off x="6388274" y="3051508"/>
              <a:ext cx="1005918"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13972FD3-3DE4-B029-C52B-3F70331B5D85}"/>
                </a:ext>
              </a:extLst>
            </p:cNvPr>
            <p:cNvSpPr/>
            <p:nvPr/>
          </p:nvSpPr>
          <p:spPr>
            <a:xfrm>
              <a:off x="6388274" y="2011835"/>
              <a:ext cx="690072"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6" name="Rectangle 135">
              <a:extLst>
                <a:ext uri="{FF2B5EF4-FFF2-40B4-BE49-F238E27FC236}">
                  <a16:creationId xmlns:a16="http://schemas.microsoft.com/office/drawing/2014/main" id="{DD96BB28-1EB9-31D0-7003-CFAF83014BFD}"/>
                </a:ext>
              </a:extLst>
            </p:cNvPr>
            <p:cNvSpPr/>
            <p:nvPr/>
          </p:nvSpPr>
          <p:spPr>
            <a:xfrm>
              <a:off x="10617896" y="305150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a:extLst>
                <a:ext uri="{FF2B5EF4-FFF2-40B4-BE49-F238E27FC236}">
                  <a16:creationId xmlns:a16="http://schemas.microsoft.com/office/drawing/2014/main" id="{471F332D-09C4-413D-BDE9-BF8C79AB4892}"/>
                </a:ext>
              </a:extLst>
            </p:cNvPr>
            <p:cNvSpPr/>
            <p:nvPr/>
          </p:nvSpPr>
          <p:spPr>
            <a:xfrm>
              <a:off x="8270199" y="2011835"/>
              <a:ext cx="1468760"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8" name="Rectangle 137">
              <a:extLst>
                <a:ext uri="{FF2B5EF4-FFF2-40B4-BE49-F238E27FC236}">
                  <a16:creationId xmlns:a16="http://schemas.microsoft.com/office/drawing/2014/main" id="{E0DD1F53-168A-B748-1CDF-4B961417F68F}"/>
                </a:ext>
              </a:extLst>
            </p:cNvPr>
            <p:cNvSpPr/>
            <p:nvPr/>
          </p:nvSpPr>
          <p:spPr>
            <a:xfrm>
              <a:off x="10943571" y="2006531"/>
              <a:ext cx="682670"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Rectangle 138">
              <a:extLst>
                <a:ext uri="{FF2B5EF4-FFF2-40B4-BE49-F238E27FC236}">
                  <a16:creationId xmlns:a16="http://schemas.microsoft.com/office/drawing/2014/main" id="{666FFEF0-D1B2-8C4A-2F78-571D902C829B}"/>
                </a:ext>
              </a:extLst>
            </p:cNvPr>
            <p:cNvSpPr/>
            <p:nvPr/>
          </p:nvSpPr>
          <p:spPr>
            <a:xfrm>
              <a:off x="10066750"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6DDA5843-FF03-219D-920A-8A429962A00B}"/>
                </a:ext>
              </a:extLst>
            </p:cNvPr>
            <p:cNvSpPr/>
            <p:nvPr/>
          </p:nvSpPr>
          <p:spPr>
            <a:xfrm>
              <a:off x="6387060" y="1937891"/>
              <a:ext cx="682669" cy="73944"/>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Rectangle 140">
              <a:extLst>
                <a:ext uri="{FF2B5EF4-FFF2-40B4-BE49-F238E27FC236}">
                  <a16:creationId xmlns:a16="http://schemas.microsoft.com/office/drawing/2014/main" id="{EB557B70-0956-16F2-E50D-92B64C7CBE75}"/>
                </a:ext>
              </a:extLst>
            </p:cNvPr>
            <p:cNvSpPr/>
            <p:nvPr/>
          </p:nvSpPr>
          <p:spPr>
            <a:xfrm>
              <a:off x="10939425" y="1912507"/>
              <a:ext cx="684390" cy="74561"/>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2" name="Rectangle 141">
              <a:extLst>
                <a:ext uri="{FF2B5EF4-FFF2-40B4-BE49-F238E27FC236}">
                  <a16:creationId xmlns:a16="http://schemas.microsoft.com/office/drawing/2014/main" id="{E2107D63-8168-8DF4-BF13-C0E51AC0E4F0}"/>
                </a:ext>
              </a:extLst>
            </p:cNvPr>
            <p:cNvSpPr/>
            <p:nvPr/>
          </p:nvSpPr>
          <p:spPr>
            <a:xfrm>
              <a:off x="8266569" y="1914448"/>
              <a:ext cx="1468760" cy="90106"/>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0EF0770A-29FA-6D46-450E-98FE18F6871A}"/>
                </a:ext>
              </a:extLst>
            </p:cNvPr>
            <p:cNvSpPr/>
            <p:nvPr/>
          </p:nvSpPr>
          <p:spPr>
            <a:xfrm>
              <a:off x="6385847" y="1753991"/>
              <a:ext cx="683882" cy="16825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4" name="Rectangle 143">
              <a:extLst>
                <a:ext uri="{FF2B5EF4-FFF2-40B4-BE49-F238E27FC236}">
                  <a16:creationId xmlns:a16="http://schemas.microsoft.com/office/drawing/2014/main" id="{787EBB48-918E-E814-8232-7924BD9F58E8}"/>
                </a:ext>
              </a:extLst>
            </p:cNvPr>
            <p:cNvSpPr/>
            <p:nvPr/>
          </p:nvSpPr>
          <p:spPr>
            <a:xfrm>
              <a:off x="10939425" y="1736974"/>
              <a:ext cx="683882" cy="16825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5" name="Rectangle 144">
              <a:extLst>
                <a:ext uri="{FF2B5EF4-FFF2-40B4-BE49-F238E27FC236}">
                  <a16:creationId xmlns:a16="http://schemas.microsoft.com/office/drawing/2014/main" id="{3D4BD9AF-841C-6117-D0FB-E37B57875F65}"/>
                </a:ext>
              </a:extLst>
            </p:cNvPr>
            <p:cNvSpPr/>
            <p:nvPr/>
          </p:nvSpPr>
          <p:spPr>
            <a:xfrm>
              <a:off x="8270198" y="1736975"/>
              <a:ext cx="1468760" cy="174554"/>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6" name="Rectangle 145">
              <a:extLst>
                <a:ext uri="{FF2B5EF4-FFF2-40B4-BE49-F238E27FC236}">
                  <a16:creationId xmlns:a16="http://schemas.microsoft.com/office/drawing/2014/main" id="{5999959F-7515-5DF9-8C22-0D0CADF97B7B}"/>
                </a:ext>
              </a:extLst>
            </p:cNvPr>
            <p:cNvSpPr/>
            <p:nvPr/>
          </p:nvSpPr>
          <p:spPr>
            <a:xfrm>
              <a:off x="7392979"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9A489843-3F55-A3DE-7205-AE42D76A0061}"/>
                </a:ext>
              </a:extLst>
            </p:cNvPr>
            <p:cNvSpPr/>
            <p:nvPr/>
          </p:nvSpPr>
          <p:spPr>
            <a:xfrm>
              <a:off x="7944126" y="305878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extLst>
                <a:ext uri="{FF2B5EF4-FFF2-40B4-BE49-F238E27FC236}">
                  <a16:creationId xmlns:a16="http://schemas.microsoft.com/office/drawing/2014/main" id="{B5DEF8D6-C838-2C6C-4E5B-DE7879FDBB69}"/>
                </a:ext>
              </a:extLst>
            </p:cNvPr>
            <p:cNvSpPr/>
            <p:nvPr/>
          </p:nvSpPr>
          <p:spPr>
            <a:xfrm>
              <a:off x="10616682" y="305878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2402515C-9ECA-A705-4593-9F74B3AB3779}"/>
                </a:ext>
              </a:extLst>
            </p:cNvPr>
            <p:cNvSpPr/>
            <p:nvPr/>
          </p:nvSpPr>
          <p:spPr>
            <a:xfrm>
              <a:off x="10065536" y="305878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6" name="TextBox 175">
            <a:extLst>
              <a:ext uri="{FF2B5EF4-FFF2-40B4-BE49-F238E27FC236}">
                <a16:creationId xmlns:a16="http://schemas.microsoft.com/office/drawing/2014/main" id="{FABEDE94-85F8-60CA-F088-78E1F1725E07}"/>
              </a:ext>
            </a:extLst>
          </p:cNvPr>
          <p:cNvSpPr txBox="1"/>
          <p:nvPr/>
        </p:nvSpPr>
        <p:spPr>
          <a:xfrm>
            <a:off x="9275954" y="874705"/>
            <a:ext cx="2065804" cy="369332"/>
          </a:xfrm>
          <a:prstGeom prst="rect">
            <a:avLst/>
          </a:prstGeom>
          <a:noFill/>
        </p:spPr>
        <p:txBody>
          <a:bodyPr wrap="square">
            <a:spAutoFit/>
          </a:bodyPr>
          <a:lstStyle/>
          <a:p>
            <a:pPr algn="ctr"/>
            <a:r>
              <a:rPr lang="en-GB" u="sng" dirty="0">
                <a:solidFill>
                  <a:schemeClr val="bg1"/>
                </a:solidFill>
              </a:rPr>
              <a:t>Hard mask</a:t>
            </a:r>
            <a:endParaRPr lang="en-IN" u="sng" dirty="0">
              <a:solidFill>
                <a:schemeClr val="bg1"/>
              </a:solidFill>
            </a:endParaRPr>
          </a:p>
        </p:txBody>
      </p:sp>
      <p:sp>
        <p:nvSpPr>
          <p:cNvPr id="177" name="Arrow: Right 176">
            <a:extLst>
              <a:ext uri="{FF2B5EF4-FFF2-40B4-BE49-F238E27FC236}">
                <a16:creationId xmlns:a16="http://schemas.microsoft.com/office/drawing/2014/main" id="{7A0F8413-BC1C-FB76-0EA4-A58560A4626C}"/>
              </a:ext>
            </a:extLst>
          </p:cNvPr>
          <p:cNvSpPr/>
          <p:nvPr/>
        </p:nvSpPr>
        <p:spPr>
          <a:xfrm rot="9343068">
            <a:off x="9078604" y="1209879"/>
            <a:ext cx="712724" cy="83190"/>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Arrow: Right 177">
            <a:extLst>
              <a:ext uri="{FF2B5EF4-FFF2-40B4-BE49-F238E27FC236}">
                <a16:creationId xmlns:a16="http://schemas.microsoft.com/office/drawing/2014/main" id="{0ABBCD46-5641-ED28-B4CA-8A8110CECA54}"/>
              </a:ext>
            </a:extLst>
          </p:cNvPr>
          <p:cNvSpPr/>
          <p:nvPr/>
        </p:nvSpPr>
        <p:spPr>
          <a:xfrm rot="2205832">
            <a:off x="10818258" y="1231726"/>
            <a:ext cx="486603" cy="77701"/>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TextBox 178">
            <a:extLst>
              <a:ext uri="{FF2B5EF4-FFF2-40B4-BE49-F238E27FC236}">
                <a16:creationId xmlns:a16="http://schemas.microsoft.com/office/drawing/2014/main" id="{C590EFA3-FC82-C795-6271-E0F2650D9069}"/>
              </a:ext>
            </a:extLst>
          </p:cNvPr>
          <p:cNvSpPr txBox="1"/>
          <p:nvPr/>
        </p:nvSpPr>
        <p:spPr>
          <a:xfrm>
            <a:off x="4845280" y="925101"/>
            <a:ext cx="1106035" cy="369332"/>
          </a:xfrm>
          <a:prstGeom prst="rect">
            <a:avLst/>
          </a:prstGeom>
          <a:noFill/>
        </p:spPr>
        <p:txBody>
          <a:bodyPr wrap="square">
            <a:spAutoFit/>
          </a:bodyPr>
          <a:lstStyle/>
          <a:p>
            <a:pPr algn="ctr"/>
            <a:r>
              <a:rPr lang="en-GB" u="sng" dirty="0">
                <a:solidFill>
                  <a:schemeClr val="bg1"/>
                </a:solidFill>
              </a:rPr>
              <a:t>Etch stop</a:t>
            </a:r>
            <a:endParaRPr lang="en-IN" u="sng" dirty="0">
              <a:solidFill>
                <a:schemeClr val="bg1"/>
              </a:solidFill>
            </a:endParaRPr>
          </a:p>
        </p:txBody>
      </p:sp>
      <p:sp>
        <p:nvSpPr>
          <p:cNvPr id="180" name="Arrow: Right 179">
            <a:extLst>
              <a:ext uri="{FF2B5EF4-FFF2-40B4-BE49-F238E27FC236}">
                <a16:creationId xmlns:a16="http://schemas.microsoft.com/office/drawing/2014/main" id="{DA22FBCD-4F05-77AD-6AAF-5B1C42D62727}"/>
              </a:ext>
            </a:extLst>
          </p:cNvPr>
          <p:cNvSpPr/>
          <p:nvPr/>
        </p:nvSpPr>
        <p:spPr>
          <a:xfrm rot="5400000">
            <a:off x="4825657" y="1648863"/>
            <a:ext cx="883942" cy="74290"/>
          </a:xfrm>
          <a:prstGeom prst="rightArrow">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1" name="Arrow: Right 180">
            <a:extLst>
              <a:ext uri="{FF2B5EF4-FFF2-40B4-BE49-F238E27FC236}">
                <a16:creationId xmlns:a16="http://schemas.microsoft.com/office/drawing/2014/main" id="{356FBC27-880F-2CEC-A54E-D515FBED7394}"/>
              </a:ext>
            </a:extLst>
          </p:cNvPr>
          <p:cNvSpPr/>
          <p:nvPr/>
        </p:nvSpPr>
        <p:spPr>
          <a:xfrm rot="2778758">
            <a:off x="5357095" y="1679010"/>
            <a:ext cx="1230147" cy="63368"/>
          </a:xfrm>
          <a:prstGeom prst="rightArrow">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2" name="TextBox 181">
            <a:extLst>
              <a:ext uri="{FF2B5EF4-FFF2-40B4-BE49-F238E27FC236}">
                <a16:creationId xmlns:a16="http://schemas.microsoft.com/office/drawing/2014/main" id="{5525DFE7-C916-0CF9-6FF3-95948465CCE6}"/>
              </a:ext>
            </a:extLst>
          </p:cNvPr>
          <p:cNvSpPr txBox="1"/>
          <p:nvPr/>
        </p:nvSpPr>
        <p:spPr>
          <a:xfrm>
            <a:off x="4634863" y="3600552"/>
            <a:ext cx="1550504" cy="646331"/>
          </a:xfrm>
          <a:prstGeom prst="rect">
            <a:avLst/>
          </a:prstGeom>
          <a:noFill/>
        </p:spPr>
        <p:txBody>
          <a:bodyPr wrap="square">
            <a:spAutoFit/>
          </a:bodyPr>
          <a:lstStyle/>
          <a:p>
            <a:pPr algn="ctr"/>
            <a:r>
              <a:rPr lang="en-GB" u="sng" dirty="0">
                <a:solidFill>
                  <a:schemeClr val="bg1"/>
                </a:solidFill>
              </a:rPr>
              <a:t>Metal contact/layer</a:t>
            </a:r>
            <a:endParaRPr lang="en-IN" u="sng" dirty="0">
              <a:solidFill>
                <a:schemeClr val="bg1"/>
              </a:solidFill>
            </a:endParaRPr>
          </a:p>
        </p:txBody>
      </p:sp>
      <p:sp>
        <p:nvSpPr>
          <p:cNvPr id="183" name="Arrow: Right 182">
            <a:extLst>
              <a:ext uri="{FF2B5EF4-FFF2-40B4-BE49-F238E27FC236}">
                <a16:creationId xmlns:a16="http://schemas.microsoft.com/office/drawing/2014/main" id="{82358FEE-81DA-F36E-D062-115C9DC199F4}"/>
              </a:ext>
            </a:extLst>
          </p:cNvPr>
          <p:cNvSpPr/>
          <p:nvPr/>
        </p:nvSpPr>
        <p:spPr>
          <a:xfrm rot="20358623">
            <a:off x="5872332" y="3471858"/>
            <a:ext cx="1617312" cy="12828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4" name="Arrow: Right 183">
            <a:extLst>
              <a:ext uri="{FF2B5EF4-FFF2-40B4-BE49-F238E27FC236}">
                <a16:creationId xmlns:a16="http://schemas.microsoft.com/office/drawing/2014/main" id="{2EA3C64E-A7F7-D2CB-EB53-60FE6CA2F4ED}"/>
              </a:ext>
            </a:extLst>
          </p:cNvPr>
          <p:cNvSpPr/>
          <p:nvPr/>
        </p:nvSpPr>
        <p:spPr>
          <a:xfrm rot="13230421">
            <a:off x="4545412" y="3649919"/>
            <a:ext cx="427143" cy="114821"/>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5" name="Arrow: Down 184">
            <a:extLst>
              <a:ext uri="{FF2B5EF4-FFF2-40B4-BE49-F238E27FC236}">
                <a16:creationId xmlns:a16="http://schemas.microsoft.com/office/drawing/2014/main" id="{44F25959-E7A5-86AE-515C-38ABBD8DB680}"/>
              </a:ext>
            </a:extLst>
          </p:cNvPr>
          <p:cNvSpPr/>
          <p:nvPr/>
        </p:nvSpPr>
        <p:spPr>
          <a:xfrm>
            <a:off x="2976369" y="3696932"/>
            <a:ext cx="306888" cy="802303"/>
          </a:xfrm>
          <a:prstGeom prst="downArrow">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Arrow: Down 185">
            <a:extLst>
              <a:ext uri="{FF2B5EF4-FFF2-40B4-BE49-F238E27FC236}">
                <a16:creationId xmlns:a16="http://schemas.microsoft.com/office/drawing/2014/main" id="{B4D3FE3C-0078-C646-CD73-0BF2728EADE4}"/>
              </a:ext>
            </a:extLst>
          </p:cNvPr>
          <p:cNvSpPr/>
          <p:nvPr/>
        </p:nvSpPr>
        <p:spPr>
          <a:xfrm>
            <a:off x="8893976" y="3599546"/>
            <a:ext cx="306888" cy="802303"/>
          </a:xfrm>
          <a:prstGeom prst="downArrow">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TextBox 186">
            <a:extLst>
              <a:ext uri="{FF2B5EF4-FFF2-40B4-BE49-F238E27FC236}">
                <a16:creationId xmlns:a16="http://schemas.microsoft.com/office/drawing/2014/main" id="{8DA20DA2-15EF-5BC4-CE74-4E5C94F089C0}"/>
              </a:ext>
            </a:extLst>
          </p:cNvPr>
          <p:cNvSpPr txBox="1"/>
          <p:nvPr/>
        </p:nvSpPr>
        <p:spPr>
          <a:xfrm>
            <a:off x="255487" y="4412408"/>
            <a:ext cx="2832513" cy="369332"/>
          </a:xfrm>
          <a:prstGeom prst="rect">
            <a:avLst/>
          </a:prstGeom>
          <a:noFill/>
        </p:spPr>
        <p:txBody>
          <a:bodyPr wrap="square">
            <a:spAutoFit/>
          </a:bodyPr>
          <a:lstStyle/>
          <a:p>
            <a:pPr algn="ctr"/>
            <a:r>
              <a:rPr lang="en-GB" u="sng" dirty="0">
                <a:solidFill>
                  <a:schemeClr val="bg1"/>
                </a:solidFill>
              </a:rPr>
              <a:t>After second lithography</a:t>
            </a:r>
            <a:endParaRPr lang="en-IN" u="sng" dirty="0">
              <a:solidFill>
                <a:schemeClr val="bg1"/>
              </a:solidFill>
            </a:endParaRPr>
          </a:p>
        </p:txBody>
      </p:sp>
      <p:sp>
        <p:nvSpPr>
          <p:cNvPr id="189" name="TextBox 188">
            <a:extLst>
              <a:ext uri="{FF2B5EF4-FFF2-40B4-BE49-F238E27FC236}">
                <a16:creationId xmlns:a16="http://schemas.microsoft.com/office/drawing/2014/main" id="{3C496153-AA09-0F62-BAB0-7A33473BC3AC}"/>
              </a:ext>
            </a:extLst>
          </p:cNvPr>
          <p:cNvSpPr txBox="1"/>
          <p:nvPr/>
        </p:nvSpPr>
        <p:spPr>
          <a:xfrm>
            <a:off x="6004139" y="4151230"/>
            <a:ext cx="2966953" cy="369332"/>
          </a:xfrm>
          <a:prstGeom prst="rect">
            <a:avLst/>
          </a:prstGeom>
          <a:noFill/>
        </p:spPr>
        <p:txBody>
          <a:bodyPr wrap="square">
            <a:spAutoFit/>
          </a:bodyPr>
          <a:lstStyle/>
          <a:p>
            <a:pPr algn="ctr"/>
            <a:r>
              <a:rPr lang="en-GB" u="sng" dirty="0">
                <a:solidFill>
                  <a:schemeClr val="bg1"/>
                </a:solidFill>
              </a:rPr>
              <a:t>After second lithography</a:t>
            </a:r>
            <a:endParaRPr lang="en-IN" u="sng" dirty="0">
              <a:solidFill>
                <a:schemeClr val="bg1"/>
              </a:solidFill>
            </a:endParaRPr>
          </a:p>
        </p:txBody>
      </p:sp>
      <p:sp>
        <p:nvSpPr>
          <p:cNvPr id="190" name="TextBox 189">
            <a:extLst>
              <a:ext uri="{FF2B5EF4-FFF2-40B4-BE49-F238E27FC236}">
                <a16:creationId xmlns:a16="http://schemas.microsoft.com/office/drawing/2014/main" id="{D9CD3894-31DD-B56D-BAC8-364E696B60E0}"/>
              </a:ext>
            </a:extLst>
          </p:cNvPr>
          <p:cNvSpPr txBox="1"/>
          <p:nvPr/>
        </p:nvSpPr>
        <p:spPr>
          <a:xfrm>
            <a:off x="364647" y="1304047"/>
            <a:ext cx="2587990" cy="369332"/>
          </a:xfrm>
          <a:prstGeom prst="rect">
            <a:avLst/>
          </a:prstGeom>
          <a:noFill/>
        </p:spPr>
        <p:txBody>
          <a:bodyPr wrap="square">
            <a:spAutoFit/>
          </a:bodyPr>
          <a:lstStyle/>
          <a:p>
            <a:pPr algn="ctr"/>
            <a:r>
              <a:rPr lang="en-GB" u="sng" dirty="0">
                <a:solidFill>
                  <a:schemeClr val="bg1"/>
                </a:solidFill>
              </a:rPr>
              <a:t>Before second lithography</a:t>
            </a:r>
            <a:endParaRPr lang="en-IN" u="sng" dirty="0">
              <a:solidFill>
                <a:schemeClr val="bg1"/>
              </a:solidFill>
            </a:endParaRPr>
          </a:p>
        </p:txBody>
      </p:sp>
      <p:sp>
        <p:nvSpPr>
          <p:cNvPr id="191" name="TextBox 190">
            <a:extLst>
              <a:ext uri="{FF2B5EF4-FFF2-40B4-BE49-F238E27FC236}">
                <a16:creationId xmlns:a16="http://schemas.microsoft.com/office/drawing/2014/main" id="{28BB5EA2-55DE-1AD8-3E4D-28E63ABC6372}"/>
              </a:ext>
            </a:extLst>
          </p:cNvPr>
          <p:cNvSpPr txBox="1"/>
          <p:nvPr/>
        </p:nvSpPr>
        <p:spPr>
          <a:xfrm>
            <a:off x="5931355" y="1055731"/>
            <a:ext cx="2966953" cy="369332"/>
          </a:xfrm>
          <a:prstGeom prst="rect">
            <a:avLst/>
          </a:prstGeom>
          <a:noFill/>
        </p:spPr>
        <p:txBody>
          <a:bodyPr wrap="square">
            <a:spAutoFit/>
          </a:bodyPr>
          <a:lstStyle/>
          <a:p>
            <a:pPr algn="ctr"/>
            <a:r>
              <a:rPr lang="en-GB" u="sng" dirty="0">
                <a:solidFill>
                  <a:schemeClr val="bg1"/>
                </a:solidFill>
              </a:rPr>
              <a:t>Before second lithography</a:t>
            </a:r>
            <a:endParaRPr lang="en-IN" u="sng" dirty="0">
              <a:solidFill>
                <a:schemeClr val="bg1"/>
              </a:solidFill>
            </a:endParaRPr>
          </a:p>
        </p:txBody>
      </p:sp>
      <p:sp>
        <p:nvSpPr>
          <p:cNvPr id="3" name="TextBox 2">
            <a:extLst>
              <a:ext uri="{FF2B5EF4-FFF2-40B4-BE49-F238E27FC236}">
                <a16:creationId xmlns:a16="http://schemas.microsoft.com/office/drawing/2014/main" id="{69778741-2759-E734-20B5-AF53E660665E}"/>
              </a:ext>
            </a:extLst>
          </p:cNvPr>
          <p:cNvSpPr txBox="1"/>
          <p:nvPr/>
        </p:nvSpPr>
        <p:spPr>
          <a:xfrm>
            <a:off x="141719" y="6644681"/>
            <a:ext cx="4703561" cy="246221"/>
          </a:xfrm>
          <a:prstGeom prst="rect">
            <a:avLst/>
          </a:prstGeom>
          <a:noFill/>
        </p:spPr>
        <p:txBody>
          <a:bodyPr wrap="square" rtlCol="0">
            <a:spAutoFit/>
          </a:bodyPr>
          <a:lstStyle/>
          <a:p>
            <a:r>
              <a:rPr lang="en-GB" sz="1000" dirty="0">
                <a:solidFill>
                  <a:schemeClr val="bg1"/>
                </a:solidFill>
              </a:rPr>
              <a:t>Plummer and Griffin, Integrated Circuit Fabrication: Science and Technology, 2023</a:t>
            </a:r>
            <a:endParaRPr lang="en-IN" sz="1000" dirty="0">
              <a:solidFill>
                <a:schemeClr val="bg1"/>
              </a:solidFill>
            </a:endParaRPr>
          </a:p>
        </p:txBody>
      </p:sp>
      <p:sp>
        <p:nvSpPr>
          <p:cNvPr id="6" name="TextBox 5">
            <a:extLst>
              <a:ext uri="{FF2B5EF4-FFF2-40B4-BE49-F238E27FC236}">
                <a16:creationId xmlns:a16="http://schemas.microsoft.com/office/drawing/2014/main" id="{6108822F-8814-B7C1-92A9-D8DCBA4CAF2D}"/>
              </a:ext>
            </a:extLst>
          </p:cNvPr>
          <p:cNvSpPr txBox="1"/>
          <p:nvPr/>
        </p:nvSpPr>
        <p:spPr>
          <a:xfrm>
            <a:off x="11935459" y="6553796"/>
            <a:ext cx="242170" cy="369332"/>
          </a:xfrm>
          <a:prstGeom prst="rect">
            <a:avLst/>
          </a:prstGeom>
          <a:noFill/>
        </p:spPr>
        <p:txBody>
          <a:bodyPr wrap="square" rtlCol="0">
            <a:spAutoFit/>
          </a:bodyPr>
          <a:lstStyle/>
          <a:p>
            <a:r>
              <a:rPr lang="en-GB" dirty="0">
                <a:solidFill>
                  <a:schemeClr val="bg1"/>
                </a:solidFill>
              </a:rPr>
              <a:t>2</a:t>
            </a:r>
            <a:endParaRPr lang="en-IN" dirty="0">
              <a:solidFill>
                <a:schemeClr val="bg1"/>
              </a:solidFill>
            </a:endParaRPr>
          </a:p>
        </p:txBody>
      </p:sp>
      <p:sp>
        <p:nvSpPr>
          <p:cNvPr id="8" name="Rectangle 7">
            <a:extLst>
              <a:ext uri="{FF2B5EF4-FFF2-40B4-BE49-F238E27FC236}">
                <a16:creationId xmlns:a16="http://schemas.microsoft.com/office/drawing/2014/main" id="{9D98D824-92AE-58DB-3EEA-111A7945A025}"/>
              </a:ext>
            </a:extLst>
          </p:cNvPr>
          <p:cNvSpPr/>
          <p:nvPr/>
        </p:nvSpPr>
        <p:spPr>
          <a:xfrm>
            <a:off x="6446758" y="5255861"/>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D090002-5313-52A2-1BAC-4273135888AB}"/>
              </a:ext>
            </a:extLst>
          </p:cNvPr>
          <p:cNvSpPr/>
          <p:nvPr/>
        </p:nvSpPr>
        <p:spPr>
          <a:xfrm>
            <a:off x="6447973" y="5349221"/>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203BFAD-5415-B6BC-F288-6A687BA9D6E0}"/>
              </a:ext>
            </a:extLst>
          </p:cNvPr>
          <p:cNvSpPr/>
          <p:nvPr/>
        </p:nvSpPr>
        <p:spPr>
          <a:xfrm>
            <a:off x="8005039" y="5349221"/>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0A9BAE4-EA26-8E04-5F86-F51970B7E80E}"/>
              </a:ext>
            </a:extLst>
          </p:cNvPr>
          <p:cNvSpPr/>
          <p:nvPr/>
        </p:nvSpPr>
        <p:spPr>
          <a:xfrm>
            <a:off x="10677596" y="5343917"/>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97E7FC3-C857-A76E-878B-0E39B90DF191}"/>
              </a:ext>
            </a:extLst>
          </p:cNvPr>
          <p:cNvSpPr/>
          <p:nvPr/>
        </p:nvSpPr>
        <p:spPr>
          <a:xfrm>
            <a:off x="10676382" y="5258713"/>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9CC12AB-6AC9-6D0B-BB84-91369456FD49}"/>
              </a:ext>
            </a:extLst>
          </p:cNvPr>
          <p:cNvSpPr/>
          <p:nvPr/>
        </p:nvSpPr>
        <p:spPr>
          <a:xfrm>
            <a:off x="8001397" y="5250557"/>
            <a:ext cx="2125051" cy="933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604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CAEB-7DAB-02FF-600E-AA94A03A9143}"/>
              </a:ext>
            </a:extLst>
          </p:cNvPr>
          <p:cNvSpPr>
            <a:spLocks noGrp="1"/>
          </p:cNvSpPr>
          <p:nvPr>
            <p:ph type="title"/>
          </p:nvPr>
        </p:nvSpPr>
        <p:spPr>
          <a:xfrm>
            <a:off x="0" y="0"/>
            <a:ext cx="12192000" cy="331940"/>
          </a:xfrm>
          <a:solidFill>
            <a:schemeClr val="bg2">
              <a:lumMod val="25000"/>
              <a:lumOff val="75000"/>
            </a:schemeClr>
          </a:solidFill>
        </p:spPr>
        <p:txBody>
          <a:bodyPr>
            <a:normAutofit fontScale="90000"/>
          </a:bodyPr>
          <a:lstStyle/>
          <a:p>
            <a:r>
              <a:rPr lang="en-GB" sz="2400" dirty="0">
                <a:solidFill>
                  <a:schemeClr val="bg1"/>
                </a:solidFill>
              </a:rPr>
              <a:t>Lecture 8 Slide 22 : Exercise 2 : </a:t>
            </a:r>
            <a:r>
              <a:rPr lang="en-IN" sz="2400" dirty="0">
                <a:solidFill>
                  <a:schemeClr val="bg1"/>
                </a:solidFill>
              </a:rPr>
              <a:t>Original vs Modern dual damascene process</a:t>
            </a:r>
          </a:p>
        </p:txBody>
      </p:sp>
      <p:graphicFrame>
        <p:nvGraphicFramePr>
          <p:cNvPr id="9" name="Table 8">
            <a:extLst>
              <a:ext uri="{FF2B5EF4-FFF2-40B4-BE49-F238E27FC236}">
                <a16:creationId xmlns:a16="http://schemas.microsoft.com/office/drawing/2014/main" id="{50BCA36E-C4A9-A816-F9FF-F04231F220C2}"/>
              </a:ext>
            </a:extLst>
          </p:cNvPr>
          <p:cNvGraphicFramePr>
            <a:graphicFrameLocks noGrp="1"/>
          </p:cNvGraphicFramePr>
          <p:nvPr>
            <p:extLst>
              <p:ext uri="{D42A27DB-BD31-4B8C-83A1-F6EECF244321}">
                <p14:modId xmlns:p14="http://schemas.microsoft.com/office/powerpoint/2010/main" val="1109957506"/>
              </p:ext>
            </p:extLst>
          </p:nvPr>
        </p:nvGraphicFramePr>
        <p:xfrm>
          <a:off x="193109" y="366325"/>
          <a:ext cx="11805782" cy="6221948"/>
        </p:xfrm>
        <a:graphic>
          <a:graphicData uri="http://schemas.openxmlformats.org/drawingml/2006/table">
            <a:tbl>
              <a:tblPr firstRow="1" bandRow="1">
                <a:tableStyleId>{073A0DAA-6AF3-43AB-8588-CEC1D06C72B9}</a:tableStyleId>
              </a:tblPr>
              <a:tblGrid>
                <a:gridCol w="5902891">
                  <a:extLst>
                    <a:ext uri="{9D8B030D-6E8A-4147-A177-3AD203B41FA5}">
                      <a16:colId xmlns:a16="http://schemas.microsoft.com/office/drawing/2014/main" val="480184010"/>
                    </a:ext>
                  </a:extLst>
                </a:gridCol>
                <a:gridCol w="5902891">
                  <a:extLst>
                    <a:ext uri="{9D8B030D-6E8A-4147-A177-3AD203B41FA5}">
                      <a16:colId xmlns:a16="http://schemas.microsoft.com/office/drawing/2014/main" val="3136133256"/>
                    </a:ext>
                  </a:extLst>
                </a:gridCol>
              </a:tblGrid>
              <a:tr h="430748">
                <a:tc>
                  <a:txBody>
                    <a:bodyPr/>
                    <a:lstStyle/>
                    <a:p>
                      <a:pPr algn="ctr"/>
                      <a:r>
                        <a:rPr lang="en-GB" dirty="0">
                          <a:solidFill>
                            <a:sysClr val="windowText" lastClr="000000"/>
                          </a:solidFill>
                        </a:rPr>
                        <a:t>Original Dual Damascene process</a:t>
                      </a:r>
                      <a:endParaRPr lang="en-IN" dirty="0">
                        <a:solidFill>
                          <a:sysClr val="windowText" lastClr="000000"/>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pPr algn="ctr"/>
                      <a:r>
                        <a:rPr lang="en-GB" dirty="0">
                          <a:solidFill>
                            <a:sysClr val="windowText" lastClr="000000"/>
                          </a:solidFill>
                        </a:rPr>
                        <a:t>Modern Dual Damascene Process</a:t>
                      </a:r>
                      <a:endParaRPr lang="en-IN" dirty="0">
                        <a:solidFill>
                          <a:sysClr val="windowText" lastClr="000000"/>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61552124"/>
                  </a:ext>
                </a:extLst>
              </a:tr>
              <a:tr h="5745164">
                <a:tc>
                  <a:txBody>
                    <a:bodyPr/>
                    <a:lstStyle/>
                    <a:p>
                      <a:endParaRPr lang="en-GB"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sz="1600" dirty="0">
                        <a:ln>
                          <a:solidFill>
                            <a:sysClr val="windowText" lastClr="000000"/>
                          </a:solidFill>
                        </a:ln>
                        <a:solidFill>
                          <a:sysClr val="windowText" lastClr="000000"/>
                        </a:solidFill>
                        <a:latin typeface="Corbel Light" panose="020B0303020204020204" pitchFamily="34" charset="0"/>
                      </a:endParaRPr>
                    </a:p>
                    <a:p>
                      <a:pPr marL="285750" indent="-285750">
                        <a:buFont typeface="Arial" panose="020B0604020202020204" pitchFamily="34" charset="0"/>
                        <a:buChar char="•"/>
                      </a:pPr>
                      <a:r>
                        <a:rPr lang="en-IN" sz="1600" dirty="0">
                          <a:ln>
                            <a:solidFill>
                              <a:sysClr val="windowText" lastClr="000000"/>
                            </a:solidFill>
                          </a:ln>
                          <a:solidFill>
                            <a:sysClr val="windowText" lastClr="000000"/>
                          </a:solidFill>
                          <a:latin typeface="Corbel Light" panose="020B0303020204020204" pitchFamily="34" charset="0"/>
                        </a:rPr>
                        <a:t>In the original process the first lithography would etch down to the lower etch stop layer. Hence a via would be formed across the two dielectric layers.</a:t>
                      </a:r>
                    </a:p>
                    <a:p>
                      <a:pPr marL="285750" indent="-285750">
                        <a:buFont typeface="Arial" panose="020B0604020202020204" pitchFamily="34" charset="0"/>
                        <a:buChar char="•"/>
                      </a:pPr>
                      <a:endParaRPr lang="en-IN" sz="1600" dirty="0">
                        <a:ln>
                          <a:solidFill>
                            <a:sysClr val="windowText" lastClr="000000"/>
                          </a:solidFill>
                        </a:ln>
                        <a:solidFill>
                          <a:sysClr val="windowText" lastClr="000000"/>
                        </a:solidFill>
                        <a:latin typeface="Corbel Light" panose="020B0303020204020204" pitchFamily="34" charset="0"/>
                      </a:endParaRPr>
                    </a:p>
                    <a:p>
                      <a:pPr marL="285750" indent="-285750">
                        <a:buFont typeface="Arial" panose="020B0604020202020204" pitchFamily="34" charset="0"/>
                        <a:buChar char="•"/>
                      </a:pPr>
                      <a:r>
                        <a:rPr lang="en-IN" sz="1600" dirty="0">
                          <a:ln>
                            <a:solidFill>
                              <a:sysClr val="windowText" lastClr="000000"/>
                            </a:solidFill>
                          </a:ln>
                          <a:solidFill>
                            <a:sysClr val="windowText" lastClr="000000"/>
                          </a:solidFill>
                          <a:latin typeface="Corbel Light" panose="020B0303020204020204" pitchFamily="34" charset="0"/>
                        </a:rPr>
                        <a:t>After this the second lithography etches down to the middle etch stop in the pattern of the new metal layer and we get the etched metal layer pattern and via</a:t>
                      </a:r>
                    </a:p>
                    <a:p>
                      <a:pPr marL="285750" indent="-285750">
                        <a:buFont typeface="Arial" panose="020B0604020202020204" pitchFamily="34" charset="0"/>
                        <a:buChar char="•"/>
                      </a:pPr>
                      <a:endParaRPr lang="en-IN" sz="1600" dirty="0">
                        <a:ln>
                          <a:solidFill>
                            <a:sysClr val="windowText" lastClr="000000"/>
                          </a:solidFill>
                        </a:ln>
                        <a:solidFill>
                          <a:sysClr val="windowText" lastClr="000000"/>
                        </a:solidFill>
                        <a:latin typeface="Corbel Light" panose="020B0303020204020204" pitchFamily="34" charset="0"/>
                      </a:endParaRPr>
                    </a:p>
                    <a:p>
                      <a:pPr marL="285750" indent="-285750">
                        <a:buFont typeface="Arial" panose="020B0604020202020204" pitchFamily="34" charset="0"/>
                        <a:buChar char="•"/>
                      </a:pPr>
                      <a:r>
                        <a:rPr lang="en-IN" sz="1600" dirty="0">
                          <a:ln>
                            <a:solidFill>
                              <a:sysClr val="windowText" lastClr="000000"/>
                            </a:solidFill>
                          </a:ln>
                          <a:solidFill>
                            <a:sysClr val="windowText" lastClr="000000"/>
                          </a:solidFill>
                          <a:latin typeface="Corbel Light" panose="020B0303020204020204" pitchFamily="34" charset="0"/>
                        </a:rPr>
                        <a:t>The problem with this process is that during second lithography the deep via created after first etch does not properly get cleaned of photoresist which causes issues in the deposition on metal in the via. Also since the surface is very non-uniform after first-etch the second lithography becomes more complex</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tc>
                  <a:txBody>
                    <a:bodyPr/>
                    <a:lstStyle/>
                    <a:p>
                      <a:r>
                        <a:rPr lang="en-GB" dirty="0">
                          <a:ln>
                            <a:solidFill>
                              <a:sysClr val="windowText" lastClr="000000"/>
                            </a:solidFill>
                          </a:ln>
                          <a:solidFill>
                            <a:sysClr val="windowText" lastClr="000000"/>
                          </a:solidFill>
                        </a:rPr>
                        <a:t> </a:t>
                      </a: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dirty="0">
                        <a:ln>
                          <a:solidFill>
                            <a:sysClr val="windowText" lastClr="000000"/>
                          </a:solidFill>
                        </a:ln>
                        <a:solidFill>
                          <a:sysClr val="windowText" lastClr="000000"/>
                        </a:solidFill>
                      </a:endParaRPr>
                    </a:p>
                    <a:p>
                      <a:endParaRPr lang="en-IN" sz="1800" dirty="0">
                        <a:ln>
                          <a:solidFill>
                            <a:sysClr val="windowText" lastClr="000000"/>
                          </a:solidFill>
                        </a:ln>
                        <a:solidFill>
                          <a:sysClr val="windowText" lastClr="000000"/>
                        </a:solidFill>
                        <a:latin typeface="+mn-lt"/>
                      </a:endParaRPr>
                    </a:p>
                    <a:p>
                      <a:endParaRPr lang="en-IN" sz="400" dirty="0">
                        <a:ln>
                          <a:solidFill>
                            <a:sysClr val="windowText" lastClr="000000"/>
                          </a:solidFill>
                        </a:ln>
                        <a:solidFill>
                          <a:sysClr val="windowText" lastClr="000000"/>
                        </a:solidFill>
                        <a:latin typeface="Corbel Light" panose="020B0303020204020204" pitchFamily="34" charset="0"/>
                      </a:endParaRPr>
                    </a:p>
                    <a:p>
                      <a:pPr marL="285750" indent="-285750">
                        <a:buFont typeface="Arial" panose="020B0604020202020204" pitchFamily="34" charset="0"/>
                        <a:buChar char="•"/>
                      </a:pPr>
                      <a:r>
                        <a:rPr lang="en-IN" sz="1600" dirty="0">
                          <a:ln>
                            <a:solidFill>
                              <a:sysClr val="windowText" lastClr="000000"/>
                            </a:solidFill>
                          </a:ln>
                          <a:solidFill>
                            <a:sysClr val="windowText" lastClr="000000"/>
                          </a:solidFill>
                          <a:latin typeface="Corbel Light" panose="020B0303020204020204" pitchFamily="34" charset="0"/>
                        </a:rPr>
                        <a:t>In the modern process a hard mask is </a:t>
                      </a:r>
                      <a:r>
                        <a:rPr lang="en-IN" sz="1600" dirty="0" err="1">
                          <a:ln>
                            <a:solidFill>
                              <a:sysClr val="windowText" lastClr="000000"/>
                            </a:solidFill>
                          </a:ln>
                          <a:solidFill>
                            <a:sysClr val="windowText" lastClr="000000"/>
                          </a:solidFill>
                          <a:latin typeface="Corbel Light" panose="020B0303020204020204" pitchFamily="34" charset="0"/>
                        </a:rPr>
                        <a:t>patterened</a:t>
                      </a:r>
                      <a:r>
                        <a:rPr lang="en-IN" sz="1600" dirty="0">
                          <a:ln>
                            <a:solidFill>
                              <a:sysClr val="windowText" lastClr="000000"/>
                            </a:solidFill>
                          </a:ln>
                          <a:solidFill>
                            <a:sysClr val="windowText" lastClr="000000"/>
                          </a:solidFill>
                          <a:latin typeface="Corbel Light" panose="020B0303020204020204" pitchFamily="34" charset="0"/>
                        </a:rPr>
                        <a:t> according to the pattern of the new metal layer. Then in the first lithography the vias are etched down the middle etch stop. Hence we have a via in the first dielectric layer and a hard mask in the metal layer pattern on the top. The second dielectric layer is untouched.</a:t>
                      </a:r>
                    </a:p>
                    <a:p>
                      <a:pPr marL="285750" indent="-285750">
                        <a:buFont typeface="Arial" panose="020B0604020202020204" pitchFamily="34" charset="0"/>
                        <a:buChar char="•"/>
                      </a:pPr>
                      <a:endParaRPr lang="en-IN" sz="1600" dirty="0">
                        <a:ln>
                          <a:solidFill>
                            <a:sysClr val="windowText" lastClr="000000"/>
                          </a:solidFill>
                        </a:ln>
                        <a:solidFill>
                          <a:sysClr val="windowText" lastClr="000000"/>
                        </a:solidFill>
                        <a:latin typeface="Corbel Light" panose="020B0303020204020204" pitchFamily="34" charset="0"/>
                      </a:endParaRPr>
                    </a:p>
                    <a:p>
                      <a:pPr marL="285750" indent="-285750">
                        <a:buFont typeface="Arial" panose="020B0604020202020204" pitchFamily="34" charset="0"/>
                        <a:buChar char="•"/>
                      </a:pPr>
                      <a:r>
                        <a:rPr lang="en-IN" sz="1600" dirty="0">
                          <a:ln>
                            <a:solidFill>
                              <a:sysClr val="windowText" lastClr="000000"/>
                            </a:solidFill>
                          </a:ln>
                          <a:solidFill>
                            <a:sysClr val="windowText" lastClr="000000"/>
                          </a:solidFill>
                          <a:latin typeface="Corbel Light" panose="020B0303020204020204" pitchFamily="34" charset="0"/>
                        </a:rPr>
                        <a:t>After this the second lithography etches the pattern of the hard mask down to the middle etch stop. Simultaneously the already etched via etched down to the lower etch stop forming the metal-contact via.</a:t>
                      </a:r>
                    </a:p>
                    <a:p>
                      <a:pPr marL="285750" indent="-285750">
                        <a:buFont typeface="Arial" panose="020B0604020202020204" pitchFamily="34" charset="0"/>
                        <a:buChar char="•"/>
                      </a:pPr>
                      <a:endParaRPr lang="en-IN" sz="1600" dirty="0">
                        <a:ln>
                          <a:solidFill>
                            <a:sysClr val="windowText" lastClr="000000"/>
                          </a:solidFill>
                        </a:ln>
                        <a:solidFill>
                          <a:sysClr val="windowText" lastClr="000000"/>
                        </a:solidFill>
                        <a:latin typeface="Corbel Light" panose="020B0303020204020204" pitchFamily="34" charset="0"/>
                      </a:endParaRPr>
                    </a:p>
                    <a:p>
                      <a:pPr marL="285750" indent="-285750">
                        <a:buFont typeface="Arial" panose="020B0604020202020204" pitchFamily="34" charset="0"/>
                        <a:buChar char="•"/>
                      </a:pPr>
                      <a:r>
                        <a:rPr lang="en-IN" sz="1600" dirty="0">
                          <a:ln>
                            <a:solidFill>
                              <a:sysClr val="windowText" lastClr="000000"/>
                            </a:solidFill>
                          </a:ln>
                          <a:solidFill>
                            <a:sysClr val="windowText" lastClr="000000"/>
                          </a:solidFill>
                          <a:latin typeface="Corbel Light" panose="020B0303020204020204" pitchFamily="34" charset="0"/>
                        </a:rPr>
                        <a:t>This method proves to be better than the original since it provides a relatively flat surface for the second lithography</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14686838"/>
                  </a:ext>
                </a:extLst>
              </a:tr>
            </a:tbl>
          </a:graphicData>
        </a:graphic>
      </p:graphicFrame>
      <p:grpSp>
        <p:nvGrpSpPr>
          <p:cNvPr id="42" name="Group 41">
            <a:extLst>
              <a:ext uri="{FF2B5EF4-FFF2-40B4-BE49-F238E27FC236}">
                <a16:creationId xmlns:a16="http://schemas.microsoft.com/office/drawing/2014/main" id="{19A1EE56-1302-8EF8-80E1-1302DB74A11E}"/>
              </a:ext>
            </a:extLst>
          </p:cNvPr>
          <p:cNvGrpSpPr/>
          <p:nvPr/>
        </p:nvGrpSpPr>
        <p:grpSpPr>
          <a:xfrm>
            <a:off x="6672881" y="1288392"/>
            <a:ext cx="5030931" cy="1925877"/>
            <a:chOff x="6385847" y="1736974"/>
            <a:chExt cx="5240394" cy="2076799"/>
          </a:xfrm>
        </p:grpSpPr>
        <p:sp>
          <p:nvSpPr>
            <p:cNvPr id="17" name="Rectangle 16">
              <a:extLst>
                <a:ext uri="{FF2B5EF4-FFF2-40B4-BE49-F238E27FC236}">
                  <a16:creationId xmlns:a16="http://schemas.microsoft.com/office/drawing/2014/main" id="{2B90C216-E8E9-F0A7-1D53-53C9FE98F24C}"/>
                </a:ext>
              </a:extLst>
            </p:cNvPr>
            <p:cNvSpPr/>
            <p:nvPr/>
          </p:nvSpPr>
          <p:spPr>
            <a:xfrm>
              <a:off x="7394193" y="304422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154EC42A-7960-3B49-353B-8C91E8D886DD}"/>
                </a:ext>
              </a:extLst>
            </p:cNvPr>
            <p:cNvSpPr/>
            <p:nvPr/>
          </p:nvSpPr>
          <p:spPr>
            <a:xfrm>
              <a:off x="6388274" y="2986327"/>
              <a:ext cx="5237967" cy="45719"/>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40AD8FD-2D18-0D5E-63D3-26468E3DACD8}"/>
                </a:ext>
              </a:extLst>
            </p:cNvPr>
            <p:cNvSpPr/>
            <p:nvPr/>
          </p:nvSpPr>
          <p:spPr>
            <a:xfrm>
              <a:off x="7945340" y="305150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18F8DD-AF0F-0C35-E119-1B1A588D0CE6}"/>
                </a:ext>
              </a:extLst>
            </p:cNvPr>
            <p:cNvSpPr/>
            <p:nvPr/>
          </p:nvSpPr>
          <p:spPr>
            <a:xfrm>
              <a:off x="6388274" y="3051508"/>
              <a:ext cx="1005918"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797F3403-745B-4841-73C7-37A9D7841CEC}"/>
                </a:ext>
              </a:extLst>
            </p:cNvPr>
            <p:cNvSpPr/>
            <p:nvPr/>
          </p:nvSpPr>
          <p:spPr>
            <a:xfrm>
              <a:off x="6388274" y="2535391"/>
              <a:ext cx="5237967"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2</a:t>
              </a:r>
              <a:r>
                <a:rPr lang="en-GB" baseline="30000" dirty="0">
                  <a:solidFill>
                    <a:schemeClr val="bg1"/>
                  </a:solidFill>
                </a:rPr>
                <a:t>nd</a:t>
              </a:r>
              <a:r>
                <a:rPr lang="en-GB" dirty="0">
                  <a:solidFill>
                    <a:schemeClr val="bg1"/>
                  </a:solidFill>
                </a:rPr>
                <a:t> dielectric layer</a:t>
              </a:r>
              <a:endParaRPr lang="en-IN" dirty="0">
                <a:solidFill>
                  <a:schemeClr val="bg1"/>
                </a:solidFill>
              </a:endParaRPr>
            </a:p>
          </p:txBody>
        </p:sp>
        <p:sp>
          <p:nvSpPr>
            <p:cNvPr id="24" name="Rectangle 23">
              <a:extLst>
                <a:ext uri="{FF2B5EF4-FFF2-40B4-BE49-F238E27FC236}">
                  <a16:creationId xmlns:a16="http://schemas.microsoft.com/office/drawing/2014/main" id="{F675DC39-D354-D083-2168-B6F3A2BDB855}"/>
                </a:ext>
              </a:extLst>
            </p:cNvPr>
            <p:cNvSpPr/>
            <p:nvPr/>
          </p:nvSpPr>
          <p:spPr>
            <a:xfrm>
              <a:off x="6388274" y="2447895"/>
              <a:ext cx="5237967"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32F3D8D-D803-B1EC-395B-E4E111A67D33}"/>
                </a:ext>
              </a:extLst>
            </p:cNvPr>
            <p:cNvSpPr/>
            <p:nvPr/>
          </p:nvSpPr>
          <p:spPr>
            <a:xfrm>
              <a:off x="6388274" y="2011835"/>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B4B9689-B018-CC95-DBC8-93F2219E5426}"/>
                </a:ext>
              </a:extLst>
            </p:cNvPr>
            <p:cNvSpPr/>
            <p:nvPr/>
          </p:nvSpPr>
          <p:spPr>
            <a:xfrm>
              <a:off x="10617896" y="305150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76475A8-2027-272A-FFA8-48E56E902219}"/>
                </a:ext>
              </a:extLst>
            </p:cNvPr>
            <p:cNvSpPr/>
            <p:nvPr/>
          </p:nvSpPr>
          <p:spPr>
            <a:xfrm>
              <a:off x="7945340" y="2011835"/>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r>
                <a:rPr lang="en-GB" baseline="30000" dirty="0">
                  <a:solidFill>
                    <a:schemeClr val="bg1"/>
                  </a:solidFill>
                </a:rPr>
                <a:t>st</a:t>
              </a:r>
              <a:r>
                <a:rPr lang="en-GB" dirty="0">
                  <a:solidFill>
                    <a:schemeClr val="bg1"/>
                  </a:solidFill>
                </a:rPr>
                <a:t> dielectric later</a:t>
              </a:r>
              <a:endParaRPr lang="en-IN" dirty="0">
                <a:solidFill>
                  <a:schemeClr val="bg1"/>
                </a:solidFill>
              </a:endParaRPr>
            </a:p>
          </p:txBody>
        </p:sp>
        <p:sp>
          <p:nvSpPr>
            <p:cNvPr id="28" name="Rectangle 27">
              <a:extLst>
                <a:ext uri="{FF2B5EF4-FFF2-40B4-BE49-F238E27FC236}">
                  <a16:creationId xmlns:a16="http://schemas.microsoft.com/office/drawing/2014/main" id="{89364DEE-9F57-5E68-3E11-C026F044C23F}"/>
                </a:ext>
              </a:extLst>
            </p:cNvPr>
            <p:cNvSpPr/>
            <p:nvPr/>
          </p:nvSpPr>
          <p:spPr>
            <a:xfrm>
              <a:off x="10617897" y="2006531"/>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9BA444C-B427-1F89-C034-161AD1FF96A5}"/>
                </a:ext>
              </a:extLst>
            </p:cNvPr>
            <p:cNvSpPr/>
            <p:nvPr/>
          </p:nvSpPr>
          <p:spPr>
            <a:xfrm>
              <a:off x="10066750"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D468958B-C2B6-8FAF-3402-5D295242137E}"/>
                </a:ext>
              </a:extLst>
            </p:cNvPr>
            <p:cNvSpPr/>
            <p:nvPr/>
          </p:nvSpPr>
          <p:spPr>
            <a:xfrm>
              <a:off x="6387060" y="1937891"/>
              <a:ext cx="1005919"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953903E-04FF-9F4D-4138-E4D3EDC8EA24}"/>
                </a:ext>
              </a:extLst>
            </p:cNvPr>
            <p:cNvSpPr/>
            <p:nvPr/>
          </p:nvSpPr>
          <p:spPr>
            <a:xfrm>
              <a:off x="10617896" y="1914448"/>
              <a:ext cx="1005919"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8A04F83-8278-0271-6D18-0FA48400E99D}"/>
                </a:ext>
              </a:extLst>
            </p:cNvPr>
            <p:cNvSpPr/>
            <p:nvPr/>
          </p:nvSpPr>
          <p:spPr>
            <a:xfrm>
              <a:off x="7945340" y="1931934"/>
              <a:ext cx="2121409" cy="7262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9BAEF970-3128-932E-C20B-71062AA40183}"/>
                </a:ext>
              </a:extLst>
            </p:cNvPr>
            <p:cNvSpPr/>
            <p:nvPr/>
          </p:nvSpPr>
          <p:spPr>
            <a:xfrm>
              <a:off x="6385847" y="1753991"/>
              <a:ext cx="683882" cy="16825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5AA921CB-963B-4816-BFE9-FB17E2CC97C1}"/>
                </a:ext>
              </a:extLst>
            </p:cNvPr>
            <p:cNvSpPr/>
            <p:nvPr/>
          </p:nvSpPr>
          <p:spPr>
            <a:xfrm>
              <a:off x="10939425" y="1736974"/>
              <a:ext cx="683882" cy="16825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8DFEBE58-9042-9A9F-6F2C-F6CAF1FE2598}"/>
                </a:ext>
              </a:extLst>
            </p:cNvPr>
            <p:cNvSpPr/>
            <p:nvPr/>
          </p:nvSpPr>
          <p:spPr>
            <a:xfrm>
              <a:off x="8270198" y="1736975"/>
              <a:ext cx="1468760" cy="174554"/>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0A70AB62-9129-654A-1FB5-3C67B68DAC4B}"/>
                </a:ext>
              </a:extLst>
            </p:cNvPr>
            <p:cNvSpPr/>
            <p:nvPr/>
          </p:nvSpPr>
          <p:spPr>
            <a:xfrm>
              <a:off x="7392979"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5B3E49ED-D84E-B10B-61DB-812BC8D4B23C}"/>
                </a:ext>
              </a:extLst>
            </p:cNvPr>
            <p:cNvSpPr/>
            <p:nvPr/>
          </p:nvSpPr>
          <p:spPr>
            <a:xfrm>
              <a:off x="7944126" y="305878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Interlayer dielectric(SiO2)</a:t>
              </a:r>
              <a:endParaRPr lang="en-IN" dirty="0"/>
            </a:p>
          </p:txBody>
        </p:sp>
        <p:sp>
          <p:nvSpPr>
            <p:cNvPr id="40" name="Rectangle 39">
              <a:extLst>
                <a:ext uri="{FF2B5EF4-FFF2-40B4-BE49-F238E27FC236}">
                  <a16:creationId xmlns:a16="http://schemas.microsoft.com/office/drawing/2014/main" id="{4475215A-E38E-D05A-6442-B211FEDC5355}"/>
                </a:ext>
              </a:extLst>
            </p:cNvPr>
            <p:cNvSpPr/>
            <p:nvPr/>
          </p:nvSpPr>
          <p:spPr>
            <a:xfrm>
              <a:off x="10616682" y="305878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DDC3CF42-9296-1A34-405F-4C8B395044BA}"/>
                </a:ext>
              </a:extLst>
            </p:cNvPr>
            <p:cNvSpPr/>
            <p:nvPr/>
          </p:nvSpPr>
          <p:spPr>
            <a:xfrm>
              <a:off x="10065536" y="305878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 name="Group 104">
            <a:extLst>
              <a:ext uri="{FF2B5EF4-FFF2-40B4-BE49-F238E27FC236}">
                <a16:creationId xmlns:a16="http://schemas.microsoft.com/office/drawing/2014/main" id="{0DE00977-5646-926B-1976-580A46DB1AA7}"/>
              </a:ext>
            </a:extLst>
          </p:cNvPr>
          <p:cNvGrpSpPr/>
          <p:nvPr/>
        </p:nvGrpSpPr>
        <p:grpSpPr>
          <a:xfrm>
            <a:off x="676238" y="1380969"/>
            <a:ext cx="5030933" cy="1675908"/>
            <a:chOff x="500967" y="1897007"/>
            <a:chExt cx="5240396" cy="1807241"/>
          </a:xfrm>
        </p:grpSpPr>
        <p:grpSp>
          <p:nvGrpSpPr>
            <p:cNvPr id="85" name="Group 84">
              <a:extLst>
                <a:ext uri="{FF2B5EF4-FFF2-40B4-BE49-F238E27FC236}">
                  <a16:creationId xmlns:a16="http://schemas.microsoft.com/office/drawing/2014/main" id="{4BF2D723-31B5-1D0A-7EC0-B6492917B354}"/>
                </a:ext>
              </a:extLst>
            </p:cNvPr>
            <p:cNvGrpSpPr/>
            <p:nvPr/>
          </p:nvGrpSpPr>
          <p:grpSpPr>
            <a:xfrm>
              <a:off x="500967" y="1897007"/>
              <a:ext cx="5240396" cy="1807241"/>
              <a:chOff x="500967" y="1897007"/>
              <a:chExt cx="5240396" cy="1807241"/>
            </a:xfrm>
          </p:grpSpPr>
          <p:grpSp>
            <p:nvGrpSpPr>
              <p:cNvPr id="43" name="Group 42">
                <a:extLst>
                  <a:ext uri="{FF2B5EF4-FFF2-40B4-BE49-F238E27FC236}">
                    <a16:creationId xmlns:a16="http://schemas.microsoft.com/office/drawing/2014/main" id="{A3346D7C-0D91-3584-5944-8A8DCF53CED3}"/>
                  </a:ext>
                </a:extLst>
              </p:cNvPr>
              <p:cNvGrpSpPr/>
              <p:nvPr/>
            </p:nvGrpSpPr>
            <p:grpSpPr>
              <a:xfrm>
                <a:off x="500967" y="1897007"/>
                <a:ext cx="5240396" cy="1807241"/>
                <a:chOff x="6385845" y="2006531"/>
                <a:chExt cx="5240396" cy="1807241"/>
              </a:xfrm>
            </p:grpSpPr>
            <p:sp>
              <p:nvSpPr>
                <p:cNvPr id="44" name="Rectangle 43">
                  <a:extLst>
                    <a:ext uri="{FF2B5EF4-FFF2-40B4-BE49-F238E27FC236}">
                      <a16:creationId xmlns:a16="http://schemas.microsoft.com/office/drawing/2014/main" id="{48669B13-86EA-BEA4-4789-0864D571FACA}"/>
                    </a:ext>
                  </a:extLst>
                </p:cNvPr>
                <p:cNvSpPr/>
                <p:nvPr/>
              </p:nvSpPr>
              <p:spPr>
                <a:xfrm>
                  <a:off x="7394193" y="304422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EA15A8CC-0A9B-54B2-7CA2-E88433E21779}"/>
                    </a:ext>
                  </a:extLst>
                </p:cNvPr>
                <p:cNvSpPr/>
                <p:nvPr/>
              </p:nvSpPr>
              <p:spPr>
                <a:xfrm>
                  <a:off x="6388274" y="2986327"/>
                  <a:ext cx="5237967" cy="45719"/>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D71C04C-B3FD-940A-E649-D1E7B7B34345}"/>
                    </a:ext>
                  </a:extLst>
                </p:cNvPr>
                <p:cNvSpPr/>
                <p:nvPr/>
              </p:nvSpPr>
              <p:spPr>
                <a:xfrm>
                  <a:off x="7945340" y="3051509"/>
                  <a:ext cx="2121409"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Interlayer dielectric(SiO2)</a:t>
                  </a:r>
                  <a:endParaRPr lang="en-IN" dirty="0"/>
                </a:p>
              </p:txBody>
            </p:sp>
            <p:sp>
              <p:nvSpPr>
                <p:cNvPr id="47" name="Rectangle 46">
                  <a:extLst>
                    <a:ext uri="{FF2B5EF4-FFF2-40B4-BE49-F238E27FC236}">
                      <a16:creationId xmlns:a16="http://schemas.microsoft.com/office/drawing/2014/main" id="{90C90E7B-A4E2-B686-F1C7-DAF191E93BFD}"/>
                    </a:ext>
                  </a:extLst>
                </p:cNvPr>
                <p:cNvSpPr/>
                <p:nvPr/>
              </p:nvSpPr>
              <p:spPr>
                <a:xfrm>
                  <a:off x="6388274" y="3051508"/>
                  <a:ext cx="1005918"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57B52856-9D60-BEDA-B6F6-866F1ECDB016}"/>
                    </a:ext>
                  </a:extLst>
                </p:cNvPr>
                <p:cNvSpPr/>
                <p:nvPr/>
              </p:nvSpPr>
              <p:spPr>
                <a:xfrm>
                  <a:off x="6385845" y="2447893"/>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7059A2F2-7EB3-6AAE-72D7-EB6D1E19C158}"/>
                    </a:ext>
                  </a:extLst>
                </p:cNvPr>
                <p:cNvSpPr/>
                <p:nvPr/>
              </p:nvSpPr>
              <p:spPr>
                <a:xfrm>
                  <a:off x="6388274" y="2011835"/>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CB198329-68CB-85A4-1290-E837F76FBDA6}"/>
                    </a:ext>
                  </a:extLst>
                </p:cNvPr>
                <p:cNvSpPr/>
                <p:nvPr/>
              </p:nvSpPr>
              <p:spPr>
                <a:xfrm>
                  <a:off x="10617896" y="305150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76C2AB72-110F-CB8A-7BF3-6AFC2EF66091}"/>
                    </a:ext>
                  </a:extLst>
                </p:cNvPr>
                <p:cNvSpPr/>
                <p:nvPr/>
              </p:nvSpPr>
              <p:spPr>
                <a:xfrm>
                  <a:off x="7945340" y="2011835"/>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a:t>
                  </a:r>
                  <a:r>
                    <a:rPr lang="en-GB" baseline="30000" dirty="0">
                      <a:solidFill>
                        <a:schemeClr val="bg1"/>
                      </a:solidFill>
                    </a:rPr>
                    <a:t>st</a:t>
                  </a:r>
                  <a:r>
                    <a:rPr lang="en-GB" dirty="0">
                      <a:solidFill>
                        <a:schemeClr val="bg1"/>
                      </a:solidFill>
                    </a:rPr>
                    <a:t> dielectric layer</a:t>
                  </a:r>
                  <a:endParaRPr lang="en-IN" dirty="0">
                    <a:solidFill>
                      <a:schemeClr val="bg1"/>
                    </a:solidFill>
                  </a:endParaRPr>
                </a:p>
              </p:txBody>
            </p:sp>
            <p:sp>
              <p:nvSpPr>
                <p:cNvPr id="53" name="Rectangle 52">
                  <a:extLst>
                    <a:ext uri="{FF2B5EF4-FFF2-40B4-BE49-F238E27FC236}">
                      <a16:creationId xmlns:a16="http://schemas.microsoft.com/office/drawing/2014/main" id="{86253387-09E0-5FB4-B12F-D29E015C8C95}"/>
                    </a:ext>
                  </a:extLst>
                </p:cNvPr>
                <p:cNvSpPr/>
                <p:nvPr/>
              </p:nvSpPr>
              <p:spPr>
                <a:xfrm>
                  <a:off x="10617897" y="2006531"/>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C1FF31F9-F28B-9019-8083-2A195ECF1815}"/>
                    </a:ext>
                  </a:extLst>
                </p:cNvPr>
                <p:cNvSpPr/>
                <p:nvPr/>
              </p:nvSpPr>
              <p:spPr>
                <a:xfrm>
                  <a:off x="10066750"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A52F1830-E730-C68A-DFCB-FAA7B8933266}"/>
                    </a:ext>
                  </a:extLst>
                </p:cNvPr>
                <p:cNvSpPr/>
                <p:nvPr/>
              </p:nvSpPr>
              <p:spPr>
                <a:xfrm>
                  <a:off x="7392979" y="305150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5F663955-6AB9-BF5A-79B1-B7FB86B4910B}"/>
                    </a:ext>
                  </a:extLst>
                </p:cNvPr>
                <p:cNvSpPr/>
                <p:nvPr/>
              </p:nvSpPr>
              <p:spPr>
                <a:xfrm>
                  <a:off x="10616682" y="3058788"/>
                  <a:ext cx="1008345" cy="75498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576F7FD4-0FEA-1C7A-BEDD-2A0E267558B0}"/>
                    </a:ext>
                  </a:extLst>
                </p:cNvPr>
                <p:cNvSpPr/>
                <p:nvPr/>
              </p:nvSpPr>
              <p:spPr>
                <a:xfrm>
                  <a:off x="10065536" y="3058788"/>
                  <a:ext cx="551147" cy="7549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5" name="Rectangle 64">
                <a:extLst>
                  <a:ext uri="{FF2B5EF4-FFF2-40B4-BE49-F238E27FC236}">
                    <a16:creationId xmlns:a16="http://schemas.microsoft.com/office/drawing/2014/main" id="{A482B8C6-7D8F-5C69-4B5F-69D7E92CC668}"/>
                  </a:ext>
                </a:extLst>
              </p:cNvPr>
              <p:cNvSpPr/>
              <p:nvPr/>
            </p:nvSpPr>
            <p:spPr>
              <a:xfrm>
                <a:off x="502182" y="2431729"/>
                <a:ext cx="1005918"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2241620B-F941-C807-852A-84CF1F6D8C97}"/>
                  </a:ext>
                </a:extLst>
              </p:cNvPr>
              <p:cNvSpPr/>
              <p:nvPr/>
            </p:nvSpPr>
            <p:spPr>
              <a:xfrm>
                <a:off x="2059248" y="2431729"/>
                <a:ext cx="2121409"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2</a:t>
                </a:r>
                <a:r>
                  <a:rPr lang="en-GB" baseline="30000" dirty="0">
                    <a:solidFill>
                      <a:schemeClr val="bg1"/>
                    </a:solidFill>
                  </a:rPr>
                  <a:t>nd</a:t>
                </a:r>
                <a:r>
                  <a:rPr lang="en-GB" dirty="0">
                    <a:solidFill>
                      <a:schemeClr val="bg1"/>
                    </a:solidFill>
                  </a:rPr>
                  <a:t> dielectric layer</a:t>
                </a:r>
                <a:endParaRPr lang="en-IN" dirty="0">
                  <a:solidFill>
                    <a:schemeClr val="bg1"/>
                  </a:solidFill>
                </a:endParaRPr>
              </a:p>
            </p:txBody>
          </p:sp>
          <p:sp>
            <p:nvSpPr>
              <p:cNvPr id="67" name="Rectangle 66">
                <a:extLst>
                  <a:ext uri="{FF2B5EF4-FFF2-40B4-BE49-F238E27FC236}">
                    <a16:creationId xmlns:a16="http://schemas.microsoft.com/office/drawing/2014/main" id="{A162AE62-2EC6-C15E-C8A8-8073DD2DF6A0}"/>
                  </a:ext>
                </a:extLst>
              </p:cNvPr>
              <p:cNvSpPr/>
              <p:nvPr/>
            </p:nvSpPr>
            <p:spPr>
              <a:xfrm>
                <a:off x="4731805" y="2426425"/>
                <a:ext cx="1008344" cy="43605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8" name="Rectangle 67">
              <a:extLst>
                <a:ext uri="{FF2B5EF4-FFF2-40B4-BE49-F238E27FC236}">
                  <a16:creationId xmlns:a16="http://schemas.microsoft.com/office/drawing/2014/main" id="{C7BCFDF0-7803-64ED-6F31-1C6142CF55FC}"/>
                </a:ext>
              </a:extLst>
            </p:cNvPr>
            <p:cNvSpPr/>
            <p:nvPr/>
          </p:nvSpPr>
          <p:spPr>
            <a:xfrm>
              <a:off x="4730591" y="2341221"/>
              <a:ext cx="1005919" cy="800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BCD06E81-9252-EAC8-D5BE-D8A97687F367}"/>
                </a:ext>
              </a:extLst>
            </p:cNvPr>
            <p:cNvSpPr/>
            <p:nvPr/>
          </p:nvSpPr>
          <p:spPr>
            <a:xfrm>
              <a:off x="2055606" y="2333065"/>
              <a:ext cx="2125051" cy="93360"/>
            </a:xfrm>
            <a:prstGeom prst="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6" name="TextBox 175">
            <a:extLst>
              <a:ext uri="{FF2B5EF4-FFF2-40B4-BE49-F238E27FC236}">
                <a16:creationId xmlns:a16="http://schemas.microsoft.com/office/drawing/2014/main" id="{FABEDE94-85F8-60CA-F088-78E1F1725E07}"/>
              </a:ext>
            </a:extLst>
          </p:cNvPr>
          <p:cNvSpPr txBox="1"/>
          <p:nvPr/>
        </p:nvSpPr>
        <p:spPr>
          <a:xfrm>
            <a:off x="9422524" y="862127"/>
            <a:ext cx="1983232" cy="369332"/>
          </a:xfrm>
          <a:prstGeom prst="rect">
            <a:avLst/>
          </a:prstGeom>
          <a:noFill/>
        </p:spPr>
        <p:txBody>
          <a:bodyPr wrap="square">
            <a:spAutoFit/>
          </a:bodyPr>
          <a:lstStyle/>
          <a:p>
            <a:pPr algn="ctr"/>
            <a:r>
              <a:rPr lang="en-GB" u="sng" dirty="0">
                <a:solidFill>
                  <a:schemeClr val="bg1"/>
                </a:solidFill>
              </a:rPr>
              <a:t>Hard mask</a:t>
            </a:r>
            <a:endParaRPr lang="en-IN" u="sng" dirty="0">
              <a:solidFill>
                <a:schemeClr val="bg1"/>
              </a:solidFill>
            </a:endParaRPr>
          </a:p>
        </p:txBody>
      </p:sp>
      <p:sp>
        <p:nvSpPr>
          <p:cNvPr id="177" name="Arrow: Right 176">
            <a:extLst>
              <a:ext uri="{FF2B5EF4-FFF2-40B4-BE49-F238E27FC236}">
                <a16:creationId xmlns:a16="http://schemas.microsoft.com/office/drawing/2014/main" id="{7A0F8413-BC1C-FB76-0EA4-A58560A4626C}"/>
              </a:ext>
            </a:extLst>
          </p:cNvPr>
          <p:cNvSpPr/>
          <p:nvPr/>
        </p:nvSpPr>
        <p:spPr>
          <a:xfrm rot="9970661">
            <a:off x="9190989" y="1111421"/>
            <a:ext cx="684236" cy="77145"/>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Arrow: Right 177">
            <a:extLst>
              <a:ext uri="{FF2B5EF4-FFF2-40B4-BE49-F238E27FC236}">
                <a16:creationId xmlns:a16="http://schemas.microsoft.com/office/drawing/2014/main" id="{0ABBCD46-5641-ED28-B4CA-8A8110CECA54}"/>
              </a:ext>
            </a:extLst>
          </p:cNvPr>
          <p:cNvSpPr/>
          <p:nvPr/>
        </p:nvSpPr>
        <p:spPr>
          <a:xfrm rot="887303">
            <a:off x="10937144" y="1148887"/>
            <a:ext cx="467153" cy="7205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TextBox 181">
            <a:extLst>
              <a:ext uri="{FF2B5EF4-FFF2-40B4-BE49-F238E27FC236}">
                <a16:creationId xmlns:a16="http://schemas.microsoft.com/office/drawing/2014/main" id="{5525DFE7-C916-0CF9-6FF3-95948465CCE6}"/>
              </a:ext>
            </a:extLst>
          </p:cNvPr>
          <p:cNvSpPr txBox="1"/>
          <p:nvPr/>
        </p:nvSpPr>
        <p:spPr>
          <a:xfrm>
            <a:off x="3493972" y="826162"/>
            <a:ext cx="2078133" cy="369332"/>
          </a:xfrm>
          <a:prstGeom prst="rect">
            <a:avLst/>
          </a:prstGeom>
          <a:noFill/>
        </p:spPr>
        <p:txBody>
          <a:bodyPr wrap="square">
            <a:spAutoFit/>
          </a:bodyPr>
          <a:lstStyle/>
          <a:p>
            <a:pPr algn="ctr"/>
            <a:r>
              <a:rPr lang="en-GB" u="sng" dirty="0">
                <a:solidFill>
                  <a:schemeClr val="bg1"/>
                </a:solidFill>
              </a:rPr>
              <a:t>Metal contact/layer</a:t>
            </a:r>
            <a:endParaRPr lang="en-IN" u="sng" dirty="0">
              <a:solidFill>
                <a:schemeClr val="bg1"/>
              </a:solidFill>
            </a:endParaRPr>
          </a:p>
        </p:txBody>
      </p:sp>
      <p:sp>
        <p:nvSpPr>
          <p:cNvPr id="183" name="Arrow: Right 182">
            <a:extLst>
              <a:ext uri="{FF2B5EF4-FFF2-40B4-BE49-F238E27FC236}">
                <a16:creationId xmlns:a16="http://schemas.microsoft.com/office/drawing/2014/main" id="{82358FEE-81DA-F36E-D062-115C9DC199F4}"/>
              </a:ext>
            </a:extLst>
          </p:cNvPr>
          <p:cNvSpPr/>
          <p:nvPr/>
        </p:nvSpPr>
        <p:spPr>
          <a:xfrm rot="2512118">
            <a:off x="5137072" y="2004640"/>
            <a:ext cx="2785466" cy="1203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4" name="Arrow: Right 183">
            <a:extLst>
              <a:ext uri="{FF2B5EF4-FFF2-40B4-BE49-F238E27FC236}">
                <a16:creationId xmlns:a16="http://schemas.microsoft.com/office/drawing/2014/main" id="{2EA3C64E-A7F7-D2CB-EB53-60FE6CA2F4ED}"/>
              </a:ext>
            </a:extLst>
          </p:cNvPr>
          <p:cNvSpPr/>
          <p:nvPr/>
        </p:nvSpPr>
        <p:spPr>
          <a:xfrm rot="5400000">
            <a:off x="3961720" y="1683304"/>
            <a:ext cx="1199985" cy="133422"/>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TextBox 4">
            <a:extLst>
              <a:ext uri="{FF2B5EF4-FFF2-40B4-BE49-F238E27FC236}">
                <a16:creationId xmlns:a16="http://schemas.microsoft.com/office/drawing/2014/main" id="{C192ADF9-CE7E-5063-CF16-8F29DCC270CB}"/>
              </a:ext>
            </a:extLst>
          </p:cNvPr>
          <p:cNvSpPr txBox="1"/>
          <p:nvPr/>
        </p:nvSpPr>
        <p:spPr>
          <a:xfrm>
            <a:off x="104014" y="6601674"/>
            <a:ext cx="4703561" cy="246221"/>
          </a:xfrm>
          <a:prstGeom prst="rect">
            <a:avLst/>
          </a:prstGeom>
          <a:noFill/>
        </p:spPr>
        <p:txBody>
          <a:bodyPr wrap="square" rtlCol="0">
            <a:spAutoFit/>
          </a:bodyPr>
          <a:lstStyle/>
          <a:p>
            <a:r>
              <a:rPr lang="en-GB" sz="1000" dirty="0">
                <a:solidFill>
                  <a:schemeClr val="bg1"/>
                </a:solidFill>
              </a:rPr>
              <a:t>Plummer and Griffin, Integrated Circuit Fabrication: Science and Technology, 2023</a:t>
            </a:r>
            <a:endParaRPr lang="en-IN" sz="1000" dirty="0">
              <a:solidFill>
                <a:schemeClr val="bg1"/>
              </a:solidFill>
            </a:endParaRPr>
          </a:p>
        </p:txBody>
      </p:sp>
      <p:sp>
        <p:nvSpPr>
          <p:cNvPr id="6" name="TextBox 5">
            <a:extLst>
              <a:ext uri="{FF2B5EF4-FFF2-40B4-BE49-F238E27FC236}">
                <a16:creationId xmlns:a16="http://schemas.microsoft.com/office/drawing/2014/main" id="{4FBF9916-0C03-D7D4-491F-D1C1DF4AD4C5}"/>
              </a:ext>
            </a:extLst>
          </p:cNvPr>
          <p:cNvSpPr txBox="1"/>
          <p:nvPr/>
        </p:nvSpPr>
        <p:spPr>
          <a:xfrm>
            <a:off x="11899726" y="6513720"/>
            <a:ext cx="292274" cy="369332"/>
          </a:xfrm>
          <a:prstGeom prst="rect">
            <a:avLst/>
          </a:prstGeom>
          <a:noFill/>
        </p:spPr>
        <p:txBody>
          <a:bodyPr wrap="square" rtlCol="0">
            <a:spAutoFit/>
          </a:bodyPr>
          <a:lstStyle/>
          <a:p>
            <a:r>
              <a:rPr lang="en-GB" dirty="0">
                <a:solidFill>
                  <a:schemeClr val="bg1"/>
                </a:solidFill>
              </a:rPr>
              <a:t>3</a:t>
            </a:r>
            <a:endParaRPr lang="en-IN" dirty="0">
              <a:solidFill>
                <a:schemeClr val="bg1"/>
              </a:solidFill>
            </a:endParaRPr>
          </a:p>
        </p:txBody>
      </p:sp>
    </p:spTree>
    <p:extLst>
      <p:ext uri="{BB962C8B-B14F-4D97-AF65-F5344CB8AC3E}">
        <p14:creationId xmlns:p14="http://schemas.microsoft.com/office/powerpoint/2010/main" val="357718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CAEB-7DAB-02FF-600E-AA94A03A9143}"/>
              </a:ext>
            </a:extLst>
          </p:cNvPr>
          <p:cNvSpPr>
            <a:spLocks noGrp="1"/>
          </p:cNvSpPr>
          <p:nvPr>
            <p:ph type="title"/>
          </p:nvPr>
        </p:nvSpPr>
        <p:spPr>
          <a:xfrm>
            <a:off x="0" y="0"/>
            <a:ext cx="12192000" cy="1377864"/>
          </a:xfrm>
          <a:solidFill>
            <a:schemeClr val="bg2">
              <a:lumMod val="25000"/>
              <a:lumOff val="75000"/>
            </a:schemeClr>
          </a:solidFill>
        </p:spPr>
        <p:txBody>
          <a:bodyPr>
            <a:normAutofit/>
          </a:bodyPr>
          <a:lstStyle/>
          <a:p>
            <a:r>
              <a:rPr lang="en-GB" sz="2400" dirty="0">
                <a:solidFill>
                  <a:schemeClr val="bg1"/>
                </a:solidFill>
              </a:rPr>
              <a:t>Lecture 8 Slide 23 : Exercise  : </a:t>
            </a:r>
            <a:br>
              <a:rPr lang="en-GB" sz="2400" dirty="0">
                <a:solidFill>
                  <a:schemeClr val="bg1"/>
                </a:solidFill>
              </a:rPr>
            </a:br>
            <a:br>
              <a:rPr lang="en-GB" sz="2400" dirty="0">
                <a:solidFill>
                  <a:schemeClr val="bg1"/>
                </a:solidFill>
              </a:rPr>
            </a:br>
            <a:r>
              <a:rPr lang="en-GB" sz="2000" dirty="0">
                <a:solidFill>
                  <a:schemeClr val="bg1"/>
                </a:solidFill>
              </a:rPr>
              <a:t>create a </a:t>
            </a:r>
            <a:r>
              <a:rPr lang="en-GB" sz="2000" dirty="0" err="1">
                <a:solidFill>
                  <a:schemeClr val="bg1"/>
                </a:solidFill>
              </a:rPr>
              <a:t>sprocess</a:t>
            </a:r>
            <a:r>
              <a:rPr lang="en-GB" sz="2000" dirty="0">
                <a:solidFill>
                  <a:schemeClr val="bg1"/>
                </a:solidFill>
              </a:rPr>
              <a:t> input deck for simulating the process sequence </a:t>
            </a:r>
            <a:br>
              <a:rPr lang="en-GB" sz="2000" dirty="0">
                <a:solidFill>
                  <a:schemeClr val="bg1"/>
                </a:solidFill>
              </a:rPr>
            </a:br>
            <a:r>
              <a:rPr lang="en-GB" sz="2000" dirty="0">
                <a:solidFill>
                  <a:schemeClr val="bg1"/>
                </a:solidFill>
              </a:rPr>
              <a:t>to create a 180 nm gate length n-channel MOSFET </a:t>
            </a:r>
            <a:endParaRPr lang="en-IN" sz="2000" dirty="0">
              <a:solidFill>
                <a:schemeClr val="bg1"/>
              </a:solidFill>
            </a:endParaRPr>
          </a:p>
        </p:txBody>
      </p:sp>
      <p:sp>
        <p:nvSpPr>
          <p:cNvPr id="10" name="TextBox 9">
            <a:extLst>
              <a:ext uri="{FF2B5EF4-FFF2-40B4-BE49-F238E27FC236}">
                <a16:creationId xmlns:a16="http://schemas.microsoft.com/office/drawing/2014/main" id="{7368338F-F17C-2407-DFE6-E0B6C3201228}"/>
              </a:ext>
            </a:extLst>
          </p:cNvPr>
          <p:cNvSpPr txBox="1"/>
          <p:nvPr/>
        </p:nvSpPr>
        <p:spPr>
          <a:xfrm>
            <a:off x="7572369" y="6611779"/>
            <a:ext cx="4703561" cy="246221"/>
          </a:xfrm>
          <a:prstGeom prst="rect">
            <a:avLst/>
          </a:prstGeom>
          <a:noFill/>
        </p:spPr>
        <p:txBody>
          <a:bodyPr wrap="square" rtlCol="0">
            <a:spAutoFit/>
          </a:bodyPr>
          <a:lstStyle/>
          <a:p>
            <a:r>
              <a:rPr lang="en-GB" sz="1000" dirty="0">
                <a:solidFill>
                  <a:schemeClr val="bg1"/>
                </a:solidFill>
              </a:rPr>
              <a:t>Plummer and Griffin, Integrated Circuit Fabrication: Science and Technology, 2023</a:t>
            </a:r>
            <a:endParaRPr lang="en-IN" sz="1000" dirty="0">
              <a:solidFill>
                <a:schemeClr val="bg1"/>
              </a:solidFill>
            </a:endParaRPr>
          </a:p>
        </p:txBody>
      </p:sp>
      <p:sp>
        <p:nvSpPr>
          <p:cNvPr id="11" name="TextBox 10">
            <a:extLst>
              <a:ext uri="{FF2B5EF4-FFF2-40B4-BE49-F238E27FC236}">
                <a16:creationId xmlns:a16="http://schemas.microsoft.com/office/drawing/2014/main" id="{B311DE7B-5050-E01A-6B6A-5E1F2EA2317B}"/>
              </a:ext>
            </a:extLst>
          </p:cNvPr>
          <p:cNvSpPr txBox="1"/>
          <p:nvPr/>
        </p:nvSpPr>
        <p:spPr>
          <a:xfrm>
            <a:off x="11899726" y="6488668"/>
            <a:ext cx="292274" cy="369332"/>
          </a:xfrm>
          <a:prstGeom prst="rect">
            <a:avLst/>
          </a:prstGeom>
          <a:noFill/>
        </p:spPr>
        <p:txBody>
          <a:bodyPr wrap="square" rtlCol="0">
            <a:spAutoFit/>
          </a:bodyPr>
          <a:lstStyle/>
          <a:p>
            <a:r>
              <a:rPr lang="en-GB" dirty="0">
                <a:solidFill>
                  <a:schemeClr val="bg1"/>
                </a:solidFill>
              </a:rPr>
              <a:t>1</a:t>
            </a:r>
            <a:endParaRPr lang="en-IN" dirty="0">
              <a:solidFill>
                <a:schemeClr val="bg1"/>
              </a:solidFill>
            </a:endParaRPr>
          </a:p>
        </p:txBody>
      </p:sp>
      <p:sp>
        <p:nvSpPr>
          <p:cNvPr id="3" name="TextBox 2">
            <a:extLst>
              <a:ext uri="{FF2B5EF4-FFF2-40B4-BE49-F238E27FC236}">
                <a16:creationId xmlns:a16="http://schemas.microsoft.com/office/drawing/2014/main" id="{00A61DA1-6130-B271-2B33-388D0A3948DA}"/>
              </a:ext>
            </a:extLst>
          </p:cNvPr>
          <p:cNvSpPr txBox="1"/>
          <p:nvPr/>
        </p:nvSpPr>
        <p:spPr>
          <a:xfrm>
            <a:off x="68893" y="1584542"/>
            <a:ext cx="12031249" cy="2585323"/>
          </a:xfrm>
          <a:prstGeom prst="rect">
            <a:avLst/>
          </a:prstGeom>
          <a:noFill/>
        </p:spPr>
        <p:txBody>
          <a:bodyPr wrap="square" rtlCol="0">
            <a:spAutoFit/>
          </a:bodyPr>
          <a:lstStyle/>
          <a:p>
            <a:r>
              <a:rPr lang="en-GB" dirty="0">
                <a:solidFill>
                  <a:schemeClr val="bg1"/>
                </a:solidFill>
              </a:rPr>
              <a:t>The .</a:t>
            </a:r>
            <a:r>
              <a:rPr lang="en-GB" dirty="0" err="1">
                <a:solidFill>
                  <a:schemeClr val="bg1"/>
                </a:solidFill>
              </a:rPr>
              <a:t>cmd</a:t>
            </a:r>
            <a:r>
              <a:rPr lang="en-GB" dirty="0">
                <a:solidFill>
                  <a:schemeClr val="bg1"/>
                </a:solidFill>
              </a:rPr>
              <a:t> file for the </a:t>
            </a:r>
            <a:r>
              <a:rPr lang="en-GB" dirty="0" err="1">
                <a:solidFill>
                  <a:schemeClr val="bg1"/>
                </a:solidFill>
              </a:rPr>
              <a:t>sprocess</a:t>
            </a:r>
            <a:r>
              <a:rPr lang="en-GB" dirty="0">
                <a:solidFill>
                  <a:schemeClr val="bg1"/>
                </a:solidFill>
              </a:rPr>
              <a:t> input deck is submitted along with the this report, it can also be found in the google drive link given </a:t>
            </a:r>
          </a:p>
          <a:p>
            <a:r>
              <a:rPr lang="en-GB" dirty="0">
                <a:solidFill>
                  <a:schemeClr val="bg1"/>
                </a:solidFill>
              </a:rPr>
              <a:t>below:</a:t>
            </a:r>
          </a:p>
          <a:p>
            <a:endParaRPr lang="en-GB" dirty="0">
              <a:solidFill>
                <a:schemeClr val="bg1"/>
              </a:solidFill>
            </a:endParaRPr>
          </a:p>
          <a:p>
            <a:r>
              <a:rPr lang="en-GB" dirty="0" err="1">
                <a:solidFill>
                  <a:schemeClr val="bg1"/>
                </a:solidFill>
              </a:rPr>
              <a:t>Gdrive</a:t>
            </a:r>
            <a:r>
              <a:rPr lang="en-GB" dirty="0">
                <a:solidFill>
                  <a:schemeClr val="bg1"/>
                </a:solidFill>
              </a:rPr>
              <a:t> link : </a:t>
            </a:r>
            <a:r>
              <a:rPr lang="en-GB" dirty="0">
                <a:solidFill>
                  <a:srgbClr val="00B0F0"/>
                </a:solidFill>
                <a:hlinkClick r:id="rId3">
                  <a:extLst>
                    <a:ext uri="{A12FA001-AC4F-418D-AE19-62706E023703}">
                      <ahyp:hlinkClr xmlns:ahyp="http://schemas.microsoft.com/office/drawing/2018/hyperlinkcolor" val="tx"/>
                    </a:ext>
                  </a:extLst>
                </a:hlinkClick>
              </a:rPr>
              <a:t>sproc_21d170023.cmd</a:t>
            </a:r>
            <a:endParaRPr lang="en-GB" dirty="0">
              <a:solidFill>
                <a:srgbClr val="00B0F0"/>
              </a:solidFill>
            </a:endParaRPr>
          </a:p>
          <a:p>
            <a:endParaRPr lang="en-GB" dirty="0">
              <a:solidFill>
                <a:srgbClr val="00B0F0"/>
              </a:solidFill>
            </a:endParaRPr>
          </a:p>
          <a:p>
            <a:r>
              <a:rPr lang="en-GB" dirty="0">
                <a:solidFill>
                  <a:schemeClr val="bg1"/>
                </a:solidFill>
              </a:rPr>
              <a:t>The following references were used in making the process file:</a:t>
            </a:r>
          </a:p>
          <a:p>
            <a:endParaRPr lang="en-GB" dirty="0">
              <a:solidFill>
                <a:schemeClr val="bg1"/>
              </a:solidFill>
            </a:endParaRPr>
          </a:p>
          <a:p>
            <a:pPr marL="285750" indent="-285750">
              <a:buFontTx/>
              <a:buChar char="-"/>
            </a:pPr>
            <a:r>
              <a:rPr lang="en-GB" dirty="0" err="1">
                <a:solidFill>
                  <a:schemeClr val="bg1"/>
                </a:solidFill>
                <a:hlinkClick r:id="rId4"/>
              </a:rPr>
              <a:t>Sentaurus</a:t>
            </a:r>
            <a:r>
              <a:rPr lang="en-GB" dirty="0">
                <a:solidFill>
                  <a:schemeClr val="bg1"/>
                </a:solidFill>
                <a:hlinkClick r:id="rId4"/>
              </a:rPr>
              <a:t> Process : Two dimensional process simulation</a:t>
            </a:r>
            <a:endParaRPr lang="en-GB" dirty="0">
              <a:solidFill>
                <a:schemeClr val="bg1"/>
              </a:solidFill>
            </a:endParaRPr>
          </a:p>
          <a:p>
            <a:pPr marL="285750" indent="-285750">
              <a:buFontTx/>
              <a:buChar char="-"/>
            </a:pPr>
            <a:r>
              <a:rPr lang="en-IN" dirty="0" err="1">
                <a:solidFill>
                  <a:schemeClr val="bg1"/>
                </a:solidFill>
                <a:hlinkClick r:id="rId4"/>
              </a:rPr>
              <a:t>Sentaurus</a:t>
            </a:r>
            <a:r>
              <a:rPr lang="en-IN" dirty="0">
                <a:solidFill>
                  <a:schemeClr val="bg1"/>
                </a:solidFill>
                <a:hlinkClick r:id="rId4"/>
              </a:rPr>
              <a:t> process manual</a:t>
            </a:r>
            <a:endParaRPr lang="en-IN" dirty="0">
              <a:solidFill>
                <a:schemeClr val="bg1"/>
              </a:solidFill>
            </a:endParaRPr>
          </a:p>
        </p:txBody>
      </p:sp>
    </p:spTree>
    <p:extLst>
      <p:ext uri="{BB962C8B-B14F-4D97-AF65-F5344CB8AC3E}">
        <p14:creationId xmlns:p14="http://schemas.microsoft.com/office/powerpoint/2010/main" val="2838485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 669 VLSI Technology</Template>
  <TotalTime>2530</TotalTime>
  <Words>891</Words>
  <Application>Microsoft Office PowerPoint</Application>
  <PresentationFormat>Widescreen</PresentationFormat>
  <Paragraphs>89</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Corbel Light</vt:lpstr>
      <vt:lpstr>Tw Cen MT</vt:lpstr>
      <vt:lpstr>Circuit</vt:lpstr>
      <vt:lpstr>EE 669 VLSI Technology  Assignment 2:  Solution of exercise questions</vt:lpstr>
      <vt:lpstr>Lecture 7 Slide 14 : Exercise  : sequence of process steps for replacement gate process</vt:lpstr>
      <vt:lpstr>Lecture 8 Slide 22 : Exercise 2 : Original vs Modern dual damascene process</vt:lpstr>
      <vt:lpstr>Lecture 8 Slide 22 : Exercise 2 : Original vs Modern dual damascene process</vt:lpstr>
      <vt:lpstr>Lecture 8 Slide 23 : Exercise  :   create a sprocess input deck for simulating the process sequence  to create a 180 nm gate length n-channel MOSFET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UC</dc:creator>
  <cp:lastModifiedBy>Kartik UC</cp:lastModifiedBy>
  <cp:revision>4</cp:revision>
  <dcterms:created xsi:type="dcterms:W3CDTF">2024-08-21T09:51:42Z</dcterms:created>
  <dcterms:modified xsi:type="dcterms:W3CDTF">2024-08-24T16:15:21Z</dcterms:modified>
</cp:coreProperties>
</file>