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08" r:id="rId4"/>
    <p:sldId id="258" r:id="rId5"/>
    <p:sldId id="259" r:id="rId6"/>
    <p:sldId id="286" r:id="rId7"/>
    <p:sldId id="284" r:id="rId8"/>
    <p:sldId id="289" r:id="rId9"/>
    <p:sldId id="321" r:id="rId10"/>
    <p:sldId id="300" r:id="rId11"/>
    <p:sldId id="282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9314" y="1586820"/>
            <a:ext cx="647337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59314" y="4066495"/>
            <a:ext cx="6473372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8"/>
            <a:ext cx="10515600" cy="524471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5771" y="563110"/>
            <a:ext cx="6547758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15771" y="3442835"/>
            <a:ext cx="6547758" cy="150018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37701" y="3295381"/>
            <a:ext cx="10516598" cy="267238"/>
            <a:chOff x="837701" y="3295382"/>
            <a:chExt cx="10516598" cy="267238"/>
          </a:xfrm>
        </p:grpSpPr>
        <p:sp>
          <p:nvSpPr>
            <p:cNvPr id="7" name="椭圆 6"/>
            <p:cNvSpPr/>
            <p:nvPr/>
          </p:nvSpPr>
          <p:spPr>
            <a:xfrm rot="10800000">
              <a:off x="2551641" y="3295382"/>
              <a:ext cx="267237" cy="2672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10800000">
              <a:off x="1913519" y="3328787"/>
              <a:ext cx="200428" cy="20042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0800000">
              <a:off x="1342205" y="3362192"/>
              <a:ext cx="133619" cy="133619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10800000">
              <a:off x="837701" y="3395597"/>
              <a:ext cx="66809" cy="66809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9373122" y="3295383"/>
              <a:ext cx="267237" cy="2672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0716177" y="3362192"/>
              <a:ext cx="133619" cy="133619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1287490" y="3395597"/>
              <a:ext cx="66809" cy="66809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62800" y="2768400"/>
            <a:ext cx="6264000" cy="1324800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7E32B8C-E81A-4559-905F-EA468C4AE0F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 algn="l">
              <a:defRPr sz="3200"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09760" y="365125"/>
            <a:ext cx="1844040" cy="5513161"/>
          </a:xfrm>
        </p:spPr>
        <p:txBody>
          <a:bodyPr vert="eaVert"/>
          <a:lstStyle>
            <a:lvl1pPr algn="l">
              <a:defRPr b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384177" cy="551316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2249714" y="333829"/>
            <a:ext cx="7692572" cy="1178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32B8C-E81A-4559-905F-EA468C4AE0F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just" defTabSz="914400" rtl="0" eaLnBrk="1" latinLnBrk="0" hangingPunct="1">
        <a:lnSpc>
          <a:spcPct val="130000"/>
        </a:lnSpc>
        <a:spcBef>
          <a:spcPts val="12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02945" indent="-342900" algn="just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 dirty="0"/>
              <a:t>腹部</a:t>
            </a:r>
            <a:r>
              <a:rPr lang="en-US" altLang="zh-CN" dirty="0"/>
              <a:t>CT</a:t>
            </a:r>
            <a:r>
              <a:rPr lang="zh-CN" altLang="en-US" dirty="0"/>
              <a:t>检查技术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腹部CT血管造影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8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腹部CT血管造影通常用于腹主动脉及大部分支的血管成像，可用于诊断腹主动脉夹层、腹主动脉瘤、肝血管异常及肾动脉狭窄等。检查前不宜口服对比剂，以免干扰血管的显影。对比剂总量80-100ml，流速3-4ml/s，延迟扫描时间通常为15-20秒，层厚1-2mm，间隔1-2mm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谢谢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0">
              <a:spcBef>
                <a:spcPct val="50000"/>
              </a:spcBef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对于肝、胆、脾、胰、肾、肾上腺、输尿管、膀胱、睾丸、子宫及附件，腹腔及腹膜后病变的诊断，具有一定的优势。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对于明确占位性病变的部位、大小以及与邻近组织结构的关系、淋巴结有无转移等亦有重要的作用。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对于炎症性和外伤性病变能较好显示。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spcBef>
                <a:spcPct val="50000"/>
              </a:spcBef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适应证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禁忌症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妊娠妇女不宜进行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CT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检查。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对比剂过敏者不宜进行增强检查。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385445" y="1592580"/>
            <a:ext cx="11227435" cy="4523740"/>
          </a:xfrm>
        </p:spPr>
        <p:txBody>
          <a:bodyPr>
            <a:noAutofit/>
          </a:bodyPr>
          <a:lstStyle/>
          <a:p>
            <a:pPr lvl="0"/>
            <a:endParaRPr lang="zh-CN" altLang="en-US" sz="18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/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zh-CN"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检查前禁食，于前一天晚上起空腹</a:t>
            </a:r>
            <a:endParaRPr lang="en-US" altLang="zh-CN" sz="1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/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一周内不服用含金属药物，不做胃肠钡剂检查，已做钡剂检查的病人，需待钡剂完全排空后方可进行检查，必要时在行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CT</a:t>
            </a: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检查前进行透视或摄片观察胃肠腔内有无钡剂残留</a:t>
            </a:r>
          </a:p>
          <a:p>
            <a:pPr lvl="0"/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去除腹部的全部金属饰物等，避免伪影干扰。</a:t>
            </a:r>
          </a:p>
          <a:p>
            <a:pPr lvl="0"/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检查前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15</a:t>
            </a: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分钟口服温水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500~1000ml</a:t>
            </a:r>
          </a:p>
          <a:p>
            <a:pPr lvl="0"/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5.</a:t>
            </a: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检查前即可再口服温水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200ml</a:t>
            </a: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左右</a:t>
            </a:r>
          </a:p>
          <a:p>
            <a:pPr lvl="0"/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6.</a:t>
            </a: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应注意扫描检查以外部位的防护屏蔽（尤其是生殖腺、甲状腺等敏感器官的防护）</a:t>
            </a:r>
          </a:p>
          <a:p>
            <a:pPr lvl="0"/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7.</a:t>
            </a: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针对育龄期妇女，应询问是否怀孕。妊娠期妇女禁止做放射检查。若病情需要，及时与患者及临床医生做好沟通，并做好解释说明工作。</a:t>
            </a:r>
          </a:p>
          <a:p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【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检查前准备及注意事项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28905" y="1115060"/>
            <a:ext cx="11873865" cy="5489575"/>
          </a:xfrm>
        </p:spPr>
        <p:txBody>
          <a:bodyPr>
            <a:normAutofit/>
          </a:bodyPr>
          <a:lstStyle/>
          <a:p>
            <a:pPr lvl="0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扫描体位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患者仰卧，头先进，两臂举起抱头。</a:t>
            </a:r>
          </a:p>
          <a:p>
            <a:pPr lvl="0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扫描方式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螺旋扫描。</a:t>
            </a:r>
          </a:p>
          <a:p>
            <a:pPr lvl="0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扫描定位基准线：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胸骨柄与剑突连线中点。</a:t>
            </a:r>
          </a:p>
          <a:p>
            <a:pPr lvl="0"/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扫描范围：从膈顶到肝脏下缘。</a:t>
            </a:r>
          </a:p>
          <a:p>
            <a:pPr lvl="0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5.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扫描野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(FOV):320.0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）。</a:t>
            </a:r>
          </a:p>
          <a:p>
            <a:pPr lvl="0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6.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默认重建横断层厚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:5mm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</a:p>
          <a:p>
            <a:pPr lvl="0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7.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螺距：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53.0</a:t>
            </a:r>
          </a:p>
          <a:p>
            <a:pPr lvl="0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8.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扫描电压与电流：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120KV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50MA</a:t>
            </a:r>
          </a:p>
          <a:p>
            <a:pPr lvl="0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9.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默认窗位：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40 HU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，窗宽：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200HU,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外伤使用骨窗。</a:t>
            </a:r>
          </a:p>
          <a:p>
            <a:pPr lvl="0"/>
            <a:endParaRPr lang="zh-CN" altLang="en-US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3853815" y="152400"/>
            <a:ext cx="6576695" cy="1600200"/>
          </a:xfrm>
        </p:spPr>
        <p:txBody>
          <a:bodyPr/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腹部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CT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检查方法及平扫参数</a:t>
            </a:r>
            <a:b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上腹部扫描特点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当怀疑胃部病变时，做增强扫描前，需吃产气粉或者饮水</a:t>
            </a:r>
          </a:p>
          <a:p>
            <a:pPr marL="0" lvl="0" indent="0">
              <a:spcBef>
                <a:spcPct val="50000"/>
              </a:spcBef>
              <a:buNone/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脾大、胆囊大者，扫描时应该包全整个器官。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3935" y="752475"/>
            <a:ext cx="7692390" cy="836930"/>
          </a:xfrm>
        </p:spPr>
        <p:txBody>
          <a:bodyPr>
            <a:normAutofit fontScale="90000"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【腹部增强】</a:t>
            </a:r>
            <a:b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035" y="1170305"/>
            <a:ext cx="11934825" cy="5544820"/>
          </a:xfrm>
        </p:spPr>
        <p:txBody>
          <a:bodyPr>
            <a:noAutofit/>
          </a:bodyPr>
          <a:lstStyle/>
          <a:p>
            <a:pPr lvl="0">
              <a:lnSpc>
                <a:spcPct val="170000"/>
              </a:lnSpc>
            </a:pPr>
            <a:endParaRPr sz="20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70000"/>
              </a:lnSpc>
            </a:pPr>
            <a:endParaRPr sz="20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70000"/>
              </a:lnSpc>
            </a:pPr>
            <a:r>
              <a:rPr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肝脏、脾脏增强通常采用三期扫描，动脉期延迟扫描时间25-30秒，门脉期延迟扫描时间60-70秒，</a:t>
            </a:r>
            <a:r>
              <a:rPr lang="zh-CN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平衡</a:t>
            </a:r>
            <a:r>
              <a:rPr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期延迟扫描时间</a:t>
            </a:r>
            <a:r>
              <a:rPr 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120</a:t>
            </a:r>
            <a:r>
              <a:rPr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180</a:t>
            </a:r>
            <a:r>
              <a:rPr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秒。若怀疑肝血管瘤，则实质期的延迟扫描时间为3-5分钟或更长，直至病灶内对比剂充满为止；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wang_zhong_an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2291080"/>
            <a:ext cx="3763645" cy="2426335"/>
          </a:xfrm>
          <a:prstGeom prst="rect">
            <a:avLst/>
          </a:prstGeom>
        </p:spPr>
      </p:pic>
      <p:pic>
        <p:nvPicPr>
          <p:cNvPr id="6" name="图片 5" descr="wang_zhong_an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145" y="2291715"/>
            <a:ext cx="3763645" cy="2425700"/>
          </a:xfrm>
          <a:prstGeom prst="rect">
            <a:avLst/>
          </a:prstGeom>
        </p:spPr>
      </p:pic>
      <p:pic>
        <p:nvPicPr>
          <p:cNvPr id="7" name="图片 6" descr="wang_zhong_an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790" y="2291080"/>
            <a:ext cx="3761740" cy="24250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49045" y="1732915"/>
            <a:ext cx="215455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动脉期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391785" y="1720215"/>
            <a:ext cx="139573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门静脉期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387840" y="1732915"/>
            <a:ext cx="9302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平衡期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肾脏增强扫描通常应扫描皮质期、髓质期和分泌期，皮质期延迟扫描时间25-30秒，髓质期延迟扫描时间60-70秒，分泌期延迟扫描时间2-3分钟。</a:t>
            </a:r>
            <a:endParaRPr lang="zh-CN" altLang="en-US"/>
          </a:p>
        </p:txBody>
      </p:sp>
      <p:pic>
        <p:nvPicPr>
          <p:cNvPr id="7" name="图片 6" descr="IMG_1384(20170102-21351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3393440"/>
            <a:ext cx="2866390" cy="2365375"/>
          </a:xfrm>
          <a:prstGeom prst="rect">
            <a:avLst/>
          </a:prstGeom>
        </p:spPr>
      </p:pic>
      <p:pic>
        <p:nvPicPr>
          <p:cNvPr id="8" name="图片 7" descr="IMG_1385(20170102-213534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140" y="3393440"/>
            <a:ext cx="2800350" cy="2365375"/>
          </a:xfrm>
          <a:prstGeom prst="rect">
            <a:avLst/>
          </a:prstGeom>
        </p:spPr>
      </p:pic>
      <p:pic>
        <p:nvPicPr>
          <p:cNvPr id="9" name="图片 8" descr="IMG_1386(20170102-213546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3394075"/>
            <a:ext cx="2691765" cy="2365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67130" y="5951220"/>
            <a:ext cx="11830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皮质期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77130" y="5951220"/>
            <a:ext cx="169037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髓质期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473565" y="5951220"/>
            <a:ext cx="111887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分泌期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f"/>
  <p:tag name="KSO_WM_UNIT_INDEX" val="1"/>
  <p:tag name="KSO_WM_UNIT_ID" val="custom160512_4*f*1"/>
  <p:tag name="KSO_WM_UNIT_CLEAR" val="1"/>
  <p:tag name="KSO_WM_UNIT_LAYERLEVEL" val="1"/>
  <p:tag name="KSO_WM_UNIT_VALUE" val="135"/>
  <p:tag name="KSO_WM_UNIT_HIGHLIGHT" val="0"/>
  <p:tag name="KSO_WM_UNIT_COMPATIBLE" val="0"/>
  <p:tag name="KSO_WM_UNIT_PRESET_TEXT_INDEX" val="5"/>
  <p:tag name="KSO_WM_UNIT_PRESET_TEXT_LEN" val="1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12"/>
  <p:tag name="KSO_WM_TAG_VERSION" val="1.0"/>
  <p:tag name="KSO_WM_SLIDE_ID" val="custom160512_27"/>
  <p:tag name="KSO_WM_SLIDE_INDEX" val="27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a"/>
  <p:tag name="KSO_WM_UNIT_INDEX" val="1"/>
  <p:tag name="KSO_WM_UNIT_ID" val="custom160512_27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 YOU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12"/>
  <p:tag name="KSO_WM_TAG_VERSION" val="1.0"/>
  <p:tag name="KSO_WM_SLIDE_ID" val="custom16051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7、22、25、26、27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a"/>
  <p:tag name="KSO_WM_UNIT_INDEX" val="1"/>
  <p:tag name="KSO_WM_UNIT_ID" val="custom160512_1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12"/>
  <p:tag name="KSO_WM_TAG_VERSION" val="1.0"/>
  <p:tag name="KSO_WM_SLIDE_ID" val="custom16051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f"/>
  <p:tag name="KSO_WM_UNIT_INDEX" val="1"/>
  <p:tag name="KSO_WM_UNIT_ID" val="custom160512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5"/>
  <p:tag name="KSO_WM_UNIT_PRESET_TEXT_LEN" val="23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12"/>
  <p:tag name="KSO_WM_TAG_VERSION" val="1.0"/>
  <p:tag name="KSO_WM_SLIDE_ID" val="custom160512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f"/>
  <p:tag name="KSO_WM_UNIT_INDEX" val="1"/>
  <p:tag name="KSO_WM_UNIT_ID" val="custom160512_3*f*1"/>
  <p:tag name="KSO_WM_UNIT_CLEAR" val="1"/>
  <p:tag name="KSO_WM_UNIT_LAYERLEVEL" val="1"/>
  <p:tag name="KSO_WM_UNIT_VALUE" val="144"/>
  <p:tag name="KSO_WM_UNIT_HIGHLIGHT" val="0"/>
  <p:tag name="KSO_WM_UNIT_COMPATIBLE" val="0"/>
  <p:tag name="KSO_WM_UNIT_PRESET_TEXT_INDEX" val="5"/>
  <p:tag name="KSO_WM_UNIT_PRESET_TEXT_LEN" val="1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12"/>
  <p:tag name="KSO_WM_TAG_VERSION" val="1.0"/>
  <p:tag name="KSO_WM_SLIDE_ID" val="custom160512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heme/theme1.xml><?xml version="1.0" encoding="utf-8"?>
<a:theme xmlns:a="http://schemas.openxmlformats.org/drawingml/2006/main" name="1_Office 主题">
  <a:themeElements>
    <a:clrScheme name="自定义 59">
      <a:dk1>
        <a:srgbClr val="FFFFFF"/>
      </a:dk1>
      <a:lt1>
        <a:srgbClr val="5F5F5F"/>
      </a:lt1>
      <a:dk2>
        <a:srgbClr val="FFFFFF"/>
      </a:dk2>
      <a:lt2>
        <a:srgbClr val="5F5F5F"/>
      </a:lt2>
      <a:accent1>
        <a:srgbClr val="628EE3"/>
      </a:accent1>
      <a:accent2>
        <a:srgbClr val="2BC3B5"/>
      </a:accent2>
      <a:accent3>
        <a:srgbClr val="92D050"/>
      </a:accent3>
      <a:accent4>
        <a:srgbClr val="CEB9A3"/>
      </a:accent4>
      <a:accent5>
        <a:srgbClr val="776C6D"/>
      </a:accent5>
      <a:accent6>
        <a:srgbClr val="FFC00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565</Words>
  <Application>Microsoft Office PowerPoint</Application>
  <PresentationFormat>宽屏</PresentationFormat>
  <Paragraphs>52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微软雅黑</vt:lpstr>
      <vt:lpstr>Arial</vt:lpstr>
      <vt:lpstr>Calibri</vt:lpstr>
      <vt:lpstr>Wingdings</vt:lpstr>
      <vt:lpstr>1_Office 主题</vt:lpstr>
      <vt:lpstr>腹部CT检查技术</vt:lpstr>
      <vt:lpstr>适应证</vt:lpstr>
      <vt:lpstr>禁忌症</vt:lpstr>
      <vt:lpstr>【检查前准备及注意事项】</vt:lpstr>
      <vt:lpstr>腹部CT检查方法及平扫参数 </vt:lpstr>
      <vt:lpstr>上腹部扫描特点</vt:lpstr>
      <vt:lpstr>【腹部增强】 </vt:lpstr>
      <vt:lpstr>PowerPoint 演示文稿</vt:lpstr>
      <vt:lpstr>PowerPoint 演示文稿</vt:lpstr>
      <vt:lpstr>腹部CT血管造影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立宇 黄</cp:lastModifiedBy>
  <cp:revision>20</cp:revision>
  <dcterms:created xsi:type="dcterms:W3CDTF">2017-01-01T09:44:00Z</dcterms:created>
  <dcterms:modified xsi:type="dcterms:W3CDTF">2019-02-27T13:52:31Z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