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8" r:id="rId2"/>
    <p:sldId id="269" r:id="rId3"/>
    <p:sldId id="272" r:id="rId4"/>
    <p:sldId id="271" r:id="rId5"/>
    <p:sldId id="273" r:id="rId6"/>
    <p:sldId id="274" r:id="rId7"/>
    <p:sldId id="278" r:id="rId8"/>
    <p:sldId id="276" r:id="rId9"/>
    <p:sldId id="277"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p:cViewPr varScale="1">
        <p:scale>
          <a:sx n="88" d="100"/>
          <a:sy n="88" d="100"/>
        </p:scale>
        <p:origin x="120" y="64"/>
      </p:cViewPr>
      <p:guideLst>
        <p:guide orient="horz" pos="184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2/13/2023</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2/13/2023</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a:t>Click to edit Master title style</a:t>
            </a:r>
            <a:endParaRPr lang="nb-NO" dirty="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9A370975-CB35-024B-B5C8-CC31BB415381}" type="datetime1">
              <a:rPr lang="nb-NO" smtClean="0"/>
              <a:t>13.02.2023</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6"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4870" y="213305"/>
            <a:ext cx="2748460" cy="1076564"/>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45042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BAC170A0-F4AF-784C-82F6-8AA1CFD90576}"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a:t>Click icon to add picture</a:t>
            </a:r>
            <a:endParaRPr lang="nb-NO"/>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5037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C6A0D644-D198-0544-B930-C1227F213393}"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a:t>Click icon to add picture</a:t>
            </a:r>
            <a:endParaRPr lang="nb-NO"/>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45042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DE87FAC7-51C0-EB4D-8A36-361A05B74186}"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5037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F98C53A1-9BB4-164E-AE9A-3854EA41B1DD}"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B973D11A-E878-5944-926B-84A43B6D9342}"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nb-NO" dirty="0"/>
              <a:t>«</a:t>
            </a:r>
            <a:r>
              <a:rPr lang="nb-NO" dirty="0" err="1"/>
              <a:t>Quote</a:t>
            </a:r>
            <a:r>
              <a:rPr lang="nb-NO" dirty="0"/>
              <a:t>»</a:t>
            </a:r>
          </a:p>
        </p:txBody>
      </p:sp>
      <p:sp>
        <p:nvSpPr>
          <p:cNvPr id="4" name="Date Placeholder 3"/>
          <p:cNvSpPr>
            <a:spLocks noGrp="1"/>
          </p:cNvSpPr>
          <p:nvPr>
            <p:ph type="dt" sz="half" idx="10"/>
          </p:nvPr>
        </p:nvSpPr>
        <p:spPr/>
        <p:txBody>
          <a:bodyPr/>
          <a:lstStyle/>
          <a:p>
            <a:fld id="{4CD111DA-76AE-8F46-BEBF-1D6B9C6BEB4F}"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6B25DD-6713-8646-A9CE-34E0FC3C79B1}"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a:t>Click icon to add picture</a:t>
            </a:r>
            <a:endParaRPr lang="nb-NO"/>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a:t>Click icon to add picture</a:t>
            </a:r>
            <a:endParaRPr lang="nb-NO"/>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a:t>Click icon to add picture</a:t>
            </a:r>
            <a:endParaRPr lang="nb-NO"/>
          </a:p>
        </p:txBody>
      </p:sp>
      <p:sp>
        <p:nvSpPr>
          <p:cNvPr id="16" name="Content Placeholder 2"/>
          <p:cNvSpPr>
            <a:spLocks noGrp="1"/>
          </p:cNvSpPr>
          <p:nvPr>
            <p:ph idx="1"/>
          </p:nvPr>
        </p:nvSpPr>
        <p:spPr>
          <a:xfrm>
            <a:off x="154071" y="1803709"/>
            <a:ext cx="2880000"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7" name="Content Placeholder 2"/>
          <p:cNvSpPr>
            <a:spLocks noGrp="1"/>
          </p:cNvSpPr>
          <p:nvPr>
            <p:ph idx="16"/>
          </p:nvPr>
        </p:nvSpPr>
        <p:spPr>
          <a:xfrm>
            <a:off x="3129615" y="1803709"/>
            <a:ext cx="2880000"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8" name="Content Placeholder 2"/>
          <p:cNvSpPr>
            <a:spLocks noGrp="1"/>
          </p:cNvSpPr>
          <p:nvPr>
            <p:ph idx="17"/>
          </p:nvPr>
        </p:nvSpPr>
        <p:spPr>
          <a:xfrm>
            <a:off x="6103490" y="1803709"/>
            <a:ext cx="2880000"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93F687F6-0F14-1E41-AF45-4EB96B35BEF9}" type="datetime1">
              <a:rPr lang="nb-NO" smtClean="0"/>
              <a:t>13.02.2023</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B9505C71-5114-4041-8843-6E0D12AB0A8F}" type="datetime1">
              <a:rPr lang="nb-NO" smtClean="0"/>
              <a:t>13.02.2023</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a:t>Click to edit Master title style</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2B4730F5-AE65-5140-BD05-EA72359814C6}" type="datetime1">
              <a:rPr lang="nb-NO" smtClean="0"/>
              <a:t>13.02.2023</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D1AF3A42-6A4E-1F47-BEF9-20A0978B421A}"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35841CCA-6F93-A549-95CB-E276D5693E6D}" type="datetime1">
              <a:rPr lang="nb-NO" smtClean="0"/>
              <a:t>13.02.2023</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88E289D1-7343-444E-8D43-BAC46CA07C99}" type="datetime1">
              <a:rPr lang="nb-NO" smtClean="0"/>
              <a:t>13.02.2023</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dirty="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33369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Rectangle 5"/>
          <p:cNvSpPr>
            <a:spLocks noGrp="1" noChangeArrowheads="1"/>
          </p:cNvSpPr>
          <p:nvPr>
            <p:ph type="dt" sz="half" idx="10"/>
          </p:nvPr>
        </p:nvSpPr>
        <p:spPr>
          <a:ln/>
        </p:spPr>
        <p:txBody>
          <a:bodyPr/>
          <a:lstStyle>
            <a:lvl1pPr>
              <a:defRPr/>
            </a:lvl1pPr>
          </a:lstStyle>
          <a:p>
            <a:pPr>
              <a:defRPr/>
            </a:pPr>
            <a:endParaRPr lang="nb-NO"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nb-NO" altLang="en-US"/>
          </a:p>
        </p:txBody>
      </p:sp>
      <p:sp>
        <p:nvSpPr>
          <p:cNvPr id="5" name="Rectangle 7"/>
          <p:cNvSpPr>
            <a:spLocks noGrp="1" noChangeArrowheads="1"/>
          </p:cNvSpPr>
          <p:nvPr>
            <p:ph type="sldNum" sz="quarter" idx="12"/>
          </p:nvPr>
        </p:nvSpPr>
        <p:spPr>
          <a:ln/>
        </p:spPr>
        <p:txBody>
          <a:bodyPr/>
          <a:lstStyle>
            <a:lvl1pPr>
              <a:defRPr/>
            </a:lvl1pPr>
          </a:lstStyle>
          <a:p>
            <a:pPr>
              <a:defRPr/>
            </a:pPr>
            <a:fld id="{0D62C18D-DF73-4542-BEC0-CE0F2C403CA2}" type="slidenum">
              <a:rPr lang="nb-NO" altLang="en-US"/>
              <a:pPr>
                <a:defRPr/>
              </a:pPr>
              <a:t>‹#›</a:t>
            </a:fld>
            <a:endParaRPr lang="nb-NO" altLang="en-US"/>
          </a:p>
        </p:txBody>
      </p:sp>
    </p:spTree>
    <p:extLst>
      <p:ext uri="{BB962C8B-B14F-4D97-AF65-F5344CB8AC3E}">
        <p14:creationId xmlns:p14="http://schemas.microsoft.com/office/powerpoint/2010/main" val="129343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a:xfrm>
            <a:off x="587253" y="1594843"/>
            <a:ext cx="3944079"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855682A3-06B6-6749-9F7A-2916A03F484F}"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6848946D-D622-424F-8802-2FB8329B651D}"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a:t>Click icon to add picture</a:t>
            </a:r>
            <a:endParaRPr lang="nb-NO"/>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BD4DE1C8-95FA-0C44-B65E-22A00A393EAE}"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a:t>Click icon to add picture</a:t>
            </a:r>
            <a:endParaRPr lang="nb-NO"/>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BA5284E7-553A-544F-B01D-3C7B5F9972AA}"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a:t>Click to edit Master title style</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85958A71-EED5-D543-A9ED-B6BEFC298E42}"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EA6484-330E-984C-9882-A81E3DD5BB46}"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p:txBody>
          <a:bodyPr/>
          <a:lstStyle/>
          <a:p>
            <a:r>
              <a:rPr lang="en-US"/>
              <a:t>Click to edit Master title style</a:t>
            </a:r>
            <a:endParaRPr lang="nb-NO"/>
          </a:p>
        </p:txBody>
      </p:sp>
      <p:sp>
        <p:nvSpPr>
          <p:cNvPr id="4" name="Date Placeholder 3"/>
          <p:cNvSpPr>
            <a:spLocks noGrp="1"/>
          </p:cNvSpPr>
          <p:nvPr>
            <p:ph type="dt" sz="half" idx="10"/>
          </p:nvPr>
        </p:nvSpPr>
        <p:spPr/>
        <p:txBody>
          <a:bodyPr/>
          <a:lstStyle/>
          <a:p>
            <a:fld id="{C6B8EB59-1D71-4341-8167-C53E1D4C973B}"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13" name="Content Placeholder 2"/>
          <p:cNvSpPr>
            <a:spLocks noGrp="1"/>
          </p:cNvSpPr>
          <p:nvPr>
            <p:ph idx="13"/>
          </p:nvPr>
        </p:nvSpPr>
        <p:spPr>
          <a:xfrm>
            <a:off x="4673870" y="1594843"/>
            <a:ext cx="3944079" cy="28501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nb-NO"/>
              <a:t>Klikk for å redigere tittelstil</a:t>
            </a:r>
            <a:endParaRPr lang="nb-NO" dirty="0"/>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2"/>
          </p:nvPr>
        </p:nvSpPr>
        <p:spPr>
          <a:xfrm>
            <a:off x="1371406" y="4834789"/>
            <a:ext cx="1654282" cy="159616"/>
          </a:xfrm>
          <a:prstGeom prst="rect">
            <a:avLst/>
          </a:prstGeom>
        </p:spPr>
        <p:txBody>
          <a:bodyPr vert="horz" lIns="0" tIns="0" rIns="0" bIns="0" rtlCol="0" anchor="ctr"/>
          <a:lstStyle>
            <a:lvl1pPr algn="l">
              <a:defRPr sz="800">
                <a:solidFill>
                  <a:schemeClr val="tx1"/>
                </a:solidFill>
              </a:defRPr>
            </a:lvl1pPr>
          </a:lstStyle>
          <a:p>
            <a:fld id="{E1F5D854-43BD-7A47-B9A3-6C872AD2D06F}" type="datetime1">
              <a:rPr lang="nb-NO" smtClean="0"/>
              <a:t>13.02.2023</a:t>
            </a:fld>
            <a:endParaRPr lang="nb-NO" dirty="0"/>
          </a:p>
        </p:txBody>
      </p:sp>
      <p:sp>
        <p:nvSpPr>
          <p:cNvPr id="5" name="Footer Placeholder 4"/>
          <p:cNvSpPr>
            <a:spLocks noGrp="1"/>
          </p:cNvSpPr>
          <p:nvPr>
            <p:ph type="ftr" sz="quarter" idx="3"/>
          </p:nvPr>
        </p:nvSpPr>
        <p:spPr>
          <a:xfrm>
            <a:off x="2986488" y="4834789"/>
            <a:ext cx="2895600" cy="159616"/>
          </a:xfrm>
          <a:prstGeom prst="rect">
            <a:avLst/>
          </a:prstGeom>
        </p:spPr>
        <p:txBody>
          <a:bodyPr vert="horz" lIns="0" tIns="0" rIns="0" bIns="0" rtlCol="0" anchor="ctr"/>
          <a:lstStyle>
            <a:lvl1pPr algn="ctr">
              <a:defRPr sz="800">
                <a:solidFill>
                  <a:schemeClr val="tx1"/>
                </a:solidFill>
              </a:defRPr>
            </a:lvl1pPr>
          </a:lstStyle>
          <a:p>
            <a:r>
              <a:rPr lang="nb-NO"/>
              <a:t>Tittel på foredraget</a:t>
            </a:r>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9"/>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3079" y="4673034"/>
            <a:ext cx="1255922" cy="49194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 id="2147483670" r:id="rId22"/>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26" userDrawn="1">
          <p15:clr>
            <a:srgbClr val="F26B43"/>
          </p15:clr>
        </p15:guide>
        <p15:guide id="2" pos="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82EF-F264-7542-BB6A-A779879F2EAC}" type="datetime1">
              <a:rPr lang="en-US" smtClean="0"/>
              <a:t>2/13/2023</a:t>
            </a:fld>
            <a:endParaRPr lang="nb-NO" dirty="0"/>
          </a:p>
        </p:txBody>
      </p:sp>
      <p:sp>
        <p:nvSpPr>
          <p:cNvPr id="3" name="Footer Placeholder 2"/>
          <p:cNvSpPr>
            <a:spLocks noGrp="1"/>
          </p:cNvSpPr>
          <p:nvPr>
            <p:ph type="ftr" sz="quarter" idx="11"/>
          </p:nvPr>
        </p:nvSpPr>
        <p:spPr/>
        <p:txBody>
          <a:bodyPr/>
          <a:lstStyle/>
          <a:p>
            <a:r>
              <a:rPr lang="nb-NO"/>
              <a:t>Tittel på foredraget</a:t>
            </a:r>
          </a:p>
        </p:txBody>
      </p:sp>
      <p:sp>
        <p:nvSpPr>
          <p:cNvPr id="4" name="Slide Number Placeholder 3"/>
          <p:cNvSpPr>
            <a:spLocks noGrp="1"/>
          </p:cNvSpPr>
          <p:nvPr>
            <p:ph type="sldNum" sz="quarter" idx="12"/>
          </p:nvPr>
        </p:nvSpPr>
        <p:spPr/>
        <p:txBody>
          <a:bodyPr/>
          <a:lstStyle/>
          <a:p>
            <a:fld id="{28385D78-4187-AD4C-B928-A8579EE9A756}" type="slidenum">
              <a:rPr lang="nb-NO" smtClean="0"/>
              <a:t>1</a:t>
            </a:fld>
            <a:endParaRPr lang="nb-NO"/>
          </a:p>
        </p:txBody>
      </p:sp>
      <p:sp>
        <p:nvSpPr>
          <p:cNvPr id="5" name="Picture Placeholder 4"/>
          <p:cNvSpPr>
            <a:spLocks noGrp="1"/>
          </p:cNvSpPr>
          <p:nvPr>
            <p:ph type="pic" sz="quarter" idx="13"/>
          </p:nvPr>
        </p:nvSpPr>
        <p:spPr/>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 y="0"/>
            <a:ext cx="9141768" cy="5143500"/>
          </a:xfrm>
          <a:prstGeom prst="rect">
            <a:avLst/>
          </a:prstGeom>
        </p:spPr>
      </p:pic>
      <p:pic>
        <p:nvPicPr>
          <p:cNvPr id="8" name="Picture 5">
            <a:extLst>
              <a:ext uri="{FF2B5EF4-FFF2-40B4-BE49-F238E27FC236}">
                <a16:creationId xmlns:a16="http://schemas.microsoft.com/office/drawing/2014/main" id="{5007366B-32AF-8048-B26C-8FDFBBED7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828" y="1511300"/>
            <a:ext cx="5057994" cy="1981200"/>
          </a:xfrm>
          <a:prstGeom prst="rect">
            <a:avLst/>
          </a:prstGeom>
        </p:spPr>
      </p:pic>
    </p:spTree>
    <p:extLst>
      <p:ext uri="{BB962C8B-B14F-4D97-AF65-F5344CB8AC3E}">
        <p14:creationId xmlns:p14="http://schemas.microsoft.com/office/powerpoint/2010/main" val="225199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Bivariat</a:t>
            </a:r>
            <a:r>
              <a:rPr lang="nb-NO" dirty="0"/>
              <a:t> analyse</a:t>
            </a:r>
          </a:p>
        </p:txBody>
      </p:sp>
      <p:sp>
        <p:nvSpPr>
          <p:cNvPr id="3" name="Content Placeholder 2"/>
          <p:cNvSpPr>
            <a:spLocks noGrp="1"/>
          </p:cNvSpPr>
          <p:nvPr>
            <p:ph idx="1"/>
          </p:nvPr>
        </p:nvSpPr>
        <p:spPr/>
        <p:txBody>
          <a:bodyPr/>
          <a:lstStyle/>
          <a:p>
            <a:r>
              <a:rPr lang="nb-NO" dirty="0"/>
              <a:t>Sammenhengen mellom to variabler</a:t>
            </a:r>
          </a:p>
          <a:p>
            <a:r>
              <a:rPr lang="nb-NO" dirty="0" err="1"/>
              <a:t>Samvarierer</a:t>
            </a:r>
            <a:r>
              <a:rPr lang="nb-NO" dirty="0"/>
              <a:t> uavhengig variabel og avhengig variabel?</a:t>
            </a:r>
          </a:p>
          <a:p>
            <a:endParaRPr lang="nb-NO" dirty="0"/>
          </a:p>
          <a:p>
            <a:r>
              <a:rPr lang="nb-NO" dirty="0"/>
              <a:t>KORRELASJON</a:t>
            </a:r>
          </a:p>
        </p:txBody>
      </p:sp>
      <p:sp>
        <p:nvSpPr>
          <p:cNvPr id="4" name="Date Placeholder 3"/>
          <p:cNvSpPr>
            <a:spLocks noGrp="1"/>
          </p:cNvSpPr>
          <p:nvPr>
            <p:ph type="dt" sz="half" idx="10"/>
          </p:nvPr>
        </p:nvSpPr>
        <p:spPr/>
        <p:txBody>
          <a:bodyPr/>
          <a:lstStyle/>
          <a:p>
            <a:fld id="{D1AF3A42-6A4E-1F47-BEF9-20A0978B421A}"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2</a:t>
            </a:fld>
            <a:endParaRPr lang="nb-NO"/>
          </a:p>
        </p:txBody>
      </p:sp>
      <p:pic>
        <p:nvPicPr>
          <p:cNvPr id="1026" name="Picture 2" descr="Realfagslærer Bjørn - STATISTIKK: Feilslutning mellom korrelasjon og  kausalitet. Korrelasjon medfører kausalitet (forholdet mellom årsak og  virkning), på latin &quot;cum hoc ergo propter hoc&quot; er en feilslutning som er  vanlig i statist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382" y="826088"/>
            <a:ext cx="3082260" cy="373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2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Samvariasjon</a:t>
            </a:r>
          </a:p>
        </p:txBody>
      </p:sp>
      <p:sp>
        <p:nvSpPr>
          <p:cNvPr id="3" name="Content Placeholder 2"/>
          <p:cNvSpPr>
            <a:spLocks noGrp="1"/>
          </p:cNvSpPr>
          <p:nvPr>
            <p:ph idx="1"/>
          </p:nvPr>
        </p:nvSpPr>
        <p:spPr/>
        <p:txBody>
          <a:bodyPr/>
          <a:lstStyle/>
          <a:p>
            <a:pPr marL="0" indent="0">
              <a:buNone/>
            </a:pPr>
            <a:r>
              <a:rPr lang="nb-NO" dirty="0"/>
              <a:t>Ofte dreier forskning seg om å finne ut om et fenomen skyldes ett annet fenomen</a:t>
            </a:r>
          </a:p>
          <a:p>
            <a:pPr marL="0" indent="0">
              <a:buNone/>
            </a:pPr>
            <a:r>
              <a:rPr lang="nb-NO" dirty="0"/>
              <a:t>Årsak        Effekt</a:t>
            </a:r>
          </a:p>
          <a:p>
            <a:pPr marL="0" indent="0">
              <a:buNone/>
            </a:pPr>
            <a:r>
              <a:rPr lang="nb-NO" dirty="0"/>
              <a:t>Uavhengig variabel          Avhengig variabel</a:t>
            </a:r>
          </a:p>
          <a:p>
            <a:pPr marL="0" indent="0">
              <a:buNone/>
            </a:pPr>
            <a:endParaRPr lang="nb-NO" dirty="0"/>
          </a:p>
          <a:p>
            <a:pPr marL="0" indent="0">
              <a:buNone/>
            </a:pPr>
            <a:r>
              <a:rPr lang="nb-NO" dirty="0"/>
              <a:t>Er det samvariasjon mellom tiden en student bruker på å studere pensum og hvor god karakter studenten får på eksamen?</a:t>
            </a:r>
          </a:p>
          <a:p>
            <a:pPr marL="0" indent="0">
              <a:buNone/>
            </a:pPr>
            <a:endParaRPr lang="nb-NO" dirty="0"/>
          </a:p>
          <a:p>
            <a:pPr marL="0" indent="0">
              <a:buNone/>
            </a:pPr>
            <a:endParaRPr lang="nb-NO" dirty="0"/>
          </a:p>
          <a:p>
            <a:pPr marL="0" indent="0">
              <a:buNone/>
            </a:pPr>
            <a:r>
              <a:rPr lang="nb-NO" dirty="0"/>
              <a:t>Tid brukt på pensum         Karakter på eksamen</a:t>
            </a:r>
          </a:p>
        </p:txBody>
      </p:sp>
      <p:cxnSp>
        <p:nvCxnSpPr>
          <p:cNvPr id="5" name="Straight Arrow Connector 4"/>
          <p:cNvCxnSpPr/>
          <p:nvPr/>
        </p:nvCxnSpPr>
        <p:spPr>
          <a:xfrm>
            <a:off x="2382428" y="2295854"/>
            <a:ext cx="270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190234" y="2017474"/>
            <a:ext cx="270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434467" y="4026983"/>
            <a:ext cx="270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5903293" y="3164391"/>
            <a:ext cx="2466975" cy="1847850"/>
          </a:xfrm>
          <a:prstGeom prst="rect">
            <a:avLst/>
          </a:prstGeom>
        </p:spPr>
      </p:pic>
    </p:spTree>
    <p:extLst>
      <p:ext uri="{BB962C8B-B14F-4D97-AF65-F5344CB8AC3E}">
        <p14:creationId xmlns:p14="http://schemas.microsoft.com/office/powerpoint/2010/main" val="414937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52" y="218406"/>
            <a:ext cx="5657850" cy="637804"/>
          </a:xfrm>
        </p:spPr>
        <p:txBody>
          <a:bodyPr/>
          <a:lstStyle/>
          <a:p>
            <a:r>
              <a:rPr lang="nb-NO" dirty="0"/>
              <a:t>Statistisk samvariasjon/Korrelasjon</a:t>
            </a:r>
          </a:p>
        </p:txBody>
      </p:sp>
      <p:cxnSp>
        <p:nvCxnSpPr>
          <p:cNvPr id="5" name="Straight Connector 4"/>
          <p:cNvCxnSpPr/>
          <p:nvPr/>
        </p:nvCxnSpPr>
        <p:spPr>
          <a:xfrm>
            <a:off x="1925706" y="1977684"/>
            <a:ext cx="0" cy="2322258"/>
          </a:xfrm>
          <a:prstGeom prst="line">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4299942"/>
            <a:ext cx="3618402"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3349" y="4047492"/>
            <a:ext cx="1636154" cy="507831"/>
          </a:xfrm>
          <a:prstGeom prst="rect">
            <a:avLst/>
          </a:prstGeom>
          <a:noFill/>
        </p:spPr>
        <p:txBody>
          <a:bodyPr wrap="none" rtlCol="0">
            <a:spAutoFit/>
          </a:bodyPr>
          <a:lstStyle/>
          <a:p>
            <a:r>
              <a:rPr lang="nb-NO" sz="1350" dirty="0"/>
              <a:t>Tid brukt på pensum</a:t>
            </a:r>
          </a:p>
          <a:p>
            <a:r>
              <a:rPr lang="nb-NO" sz="1350" dirty="0"/>
              <a:t>per uke</a:t>
            </a:r>
          </a:p>
        </p:txBody>
      </p:sp>
      <p:sp>
        <p:nvSpPr>
          <p:cNvPr id="11" name="TextBox 10"/>
          <p:cNvSpPr txBox="1"/>
          <p:nvPr/>
        </p:nvSpPr>
        <p:spPr>
          <a:xfrm>
            <a:off x="1378171" y="1355266"/>
            <a:ext cx="1028358" cy="507831"/>
          </a:xfrm>
          <a:prstGeom prst="rect">
            <a:avLst/>
          </a:prstGeom>
          <a:noFill/>
        </p:spPr>
        <p:txBody>
          <a:bodyPr wrap="none" rtlCol="0">
            <a:spAutoFit/>
          </a:bodyPr>
          <a:lstStyle/>
          <a:p>
            <a:r>
              <a:rPr lang="nb-NO" sz="1350" dirty="0"/>
              <a:t>Karakter på </a:t>
            </a:r>
          </a:p>
          <a:p>
            <a:r>
              <a:rPr lang="nb-NO" sz="1350" dirty="0"/>
              <a:t>eksamen</a:t>
            </a:r>
          </a:p>
        </p:txBody>
      </p:sp>
      <p:sp>
        <p:nvSpPr>
          <p:cNvPr id="12" name="5-Point Star 11"/>
          <p:cNvSpPr/>
          <p:nvPr/>
        </p:nvSpPr>
        <p:spPr>
          <a:xfrm>
            <a:off x="2183943" y="3920682"/>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13" name="TextBox 12"/>
          <p:cNvSpPr txBox="1"/>
          <p:nvPr/>
        </p:nvSpPr>
        <p:spPr>
          <a:xfrm>
            <a:off x="2070668" y="4334780"/>
            <a:ext cx="413896" cy="300082"/>
          </a:xfrm>
          <a:prstGeom prst="rect">
            <a:avLst/>
          </a:prstGeom>
          <a:noFill/>
        </p:spPr>
        <p:txBody>
          <a:bodyPr wrap="none" rtlCol="0">
            <a:spAutoFit/>
          </a:bodyPr>
          <a:lstStyle/>
          <a:p>
            <a:r>
              <a:rPr lang="nb-NO" sz="1350" dirty="0"/>
              <a:t>0-2</a:t>
            </a:r>
          </a:p>
        </p:txBody>
      </p:sp>
      <p:sp>
        <p:nvSpPr>
          <p:cNvPr id="14" name="TextBox 13"/>
          <p:cNvSpPr txBox="1"/>
          <p:nvPr/>
        </p:nvSpPr>
        <p:spPr>
          <a:xfrm>
            <a:off x="3271246" y="4324490"/>
            <a:ext cx="413896" cy="300082"/>
          </a:xfrm>
          <a:prstGeom prst="rect">
            <a:avLst/>
          </a:prstGeom>
          <a:noFill/>
        </p:spPr>
        <p:txBody>
          <a:bodyPr wrap="none" rtlCol="0">
            <a:spAutoFit/>
          </a:bodyPr>
          <a:lstStyle/>
          <a:p>
            <a:r>
              <a:rPr lang="nb-NO" sz="1350" dirty="0"/>
              <a:t>3-6</a:t>
            </a:r>
          </a:p>
        </p:txBody>
      </p:sp>
      <p:sp>
        <p:nvSpPr>
          <p:cNvPr id="15" name="TextBox 14"/>
          <p:cNvSpPr txBox="1"/>
          <p:nvPr/>
        </p:nvSpPr>
        <p:spPr>
          <a:xfrm>
            <a:off x="4471825" y="4306534"/>
            <a:ext cx="502061" cy="300082"/>
          </a:xfrm>
          <a:prstGeom prst="rect">
            <a:avLst/>
          </a:prstGeom>
          <a:noFill/>
        </p:spPr>
        <p:txBody>
          <a:bodyPr wrap="none" rtlCol="0">
            <a:spAutoFit/>
          </a:bodyPr>
          <a:lstStyle/>
          <a:p>
            <a:r>
              <a:rPr lang="nb-NO" sz="1350" dirty="0"/>
              <a:t>7-10</a:t>
            </a:r>
          </a:p>
        </p:txBody>
      </p:sp>
      <p:sp>
        <p:nvSpPr>
          <p:cNvPr id="16" name="TextBox 15"/>
          <p:cNvSpPr txBox="1"/>
          <p:nvPr/>
        </p:nvSpPr>
        <p:spPr>
          <a:xfrm>
            <a:off x="1561568" y="4000635"/>
            <a:ext cx="431208" cy="338875"/>
          </a:xfrm>
          <a:prstGeom prst="rect">
            <a:avLst/>
          </a:prstGeom>
          <a:noFill/>
        </p:spPr>
        <p:txBody>
          <a:bodyPr vert="wordArtVert" wrap="none" rtlCol="0" anchor="t" anchorCtr="0">
            <a:spAutoFit/>
          </a:bodyPr>
          <a:lstStyle/>
          <a:p>
            <a:r>
              <a:rPr lang="nb-NO" sz="1350" dirty="0"/>
              <a:t>F</a:t>
            </a:r>
          </a:p>
        </p:txBody>
      </p:sp>
      <p:sp>
        <p:nvSpPr>
          <p:cNvPr id="17" name="TextBox 16"/>
          <p:cNvSpPr txBox="1"/>
          <p:nvPr/>
        </p:nvSpPr>
        <p:spPr>
          <a:xfrm>
            <a:off x="1561568" y="3599234"/>
            <a:ext cx="431208" cy="338875"/>
          </a:xfrm>
          <a:prstGeom prst="rect">
            <a:avLst/>
          </a:prstGeom>
          <a:noFill/>
        </p:spPr>
        <p:txBody>
          <a:bodyPr vert="wordArtVert" wrap="none" rtlCol="0" anchor="t" anchorCtr="0">
            <a:spAutoFit/>
          </a:bodyPr>
          <a:lstStyle/>
          <a:p>
            <a:r>
              <a:rPr lang="nb-NO" sz="1350" dirty="0"/>
              <a:t>E</a:t>
            </a:r>
          </a:p>
        </p:txBody>
      </p:sp>
      <p:sp>
        <p:nvSpPr>
          <p:cNvPr id="18" name="TextBox 17"/>
          <p:cNvSpPr txBox="1"/>
          <p:nvPr/>
        </p:nvSpPr>
        <p:spPr>
          <a:xfrm>
            <a:off x="1561568" y="3197833"/>
            <a:ext cx="431208" cy="338875"/>
          </a:xfrm>
          <a:prstGeom prst="rect">
            <a:avLst/>
          </a:prstGeom>
          <a:noFill/>
        </p:spPr>
        <p:txBody>
          <a:bodyPr vert="wordArtVert" wrap="none" rtlCol="0" anchor="t" anchorCtr="0">
            <a:spAutoFit/>
          </a:bodyPr>
          <a:lstStyle/>
          <a:p>
            <a:r>
              <a:rPr lang="nb-NO" sz="1350" dirty="0"/>
              <a:t>D</a:t>
            </a:r>
          </a:p>
        </p:txBody>
      </p:sp>
      <p:sp>
        <p:nvSpPr>
          <p:cNvPr id="19" name="TextBox 18"/>
          <p:cNvSpPr txBox="1"/>
          <p:nvPr/>
        </p:nvSpPr>
        <p:spPr>
          <a:xfrm>
            <a:off x="1572646" y="2769854"/>
            <a:ext cx="431208" cy="338875"/>
          </a:xfrm>
          <a:prstGeom prst="rect">
            <a:avLst/>
          </a:prstGeom>
          <a:noFill/>
        </p:spPr>
        <p:txBody>
          <a:bodyPr vert="wordArtVert" wrap="none" rtlCol="0" anchor="t" anchorCtr="0">
            <a:spAutoFit/>
          </a:bodyPr>
          <a:lstStyle/>
          <a:p>
            <a:r>
              <a:rPr lang="nb-NO" sz="1350" dirty="0"/>
              <a:t>C</a:t>
            </a:r>
          </a:p>
        </p:txBody>
      </p:sp>
      <p:sp>
        <p:nvSpPr>
          <p:cNvPr id="20" name="TextBox 19"/>
          <p:cNvSpPr txBox="1"/>
          <p:nvPr/>
        </p:nvSpPr>
        <p:spPr>
          <a:xfrm>
            <a:off x="1572859" y="2379085"/>
            <a:ext cx="431208" cy="339406"/>
          </a:xfrm>
          <a:prstGeom prst="rect">
            <a:avLst/>
          </a:prstGeom>
          <a:noFill/>
        </p:spPr>
        <p:txBody>
          <a:bodyPr vert="wordArtVert" wrap="square" rtlCol="0" anchor="t" anchorCtr="0">
            <a:spAutoFit/>
          </a:bodyPr>
          <a:lstStyle/>
          <a:p>
            <a:r>
              <a:rPr lang="nb-NO" sz="1350" dirty="0"/>
              <a:t>B</a:t>
            </a:r>
          </a:p>
        </p:txBody>
      </p:sp>
      <p:sp>
        <p:nvSpPr>
          <p:cNvPr id="21" name="TextBox 20"/>
          <p:cNvSpPr txBox="1"/>
          <p:nvPr/>
        </p:nvSpPr>
        <p:spPr>
          <a:xfrm>
            <a:off x="1584705" y="1977685"/>
            <a:ext cx="431208" cy="338875"/>
          </a:xfrm>
          <a:prstGeom prst="rect">
            <a:avLst/>
          </a:prstGeom>
          <a:noFill/>
        </p:spPr>
        <p:txBody>
          <a:bodyPr vert="wordArtVert" wrap="none" rtlCol="0" anchor="t" anchorCtr="0">
            <a:spAutoFit/>
          </a:bodyPr>
          <a:lstStyle/>
          <a:p>
            <a:r>
              <a:rPr lang="nb-NO" sz="1350" dirty="0"/>
              <a:t>A</a:t>
            </a:r>
          </a:p>
        </p:txBody>
      </p:sp>
      <p:sp>
        <p:nvSpPr>
          <p:cNvPr id="22" name="5-Point Star 21"/>
          <p:cNvSpPr/>
          <p:nvPr/>
        </p:nvSpPr>
        <p:spPr>
          <a:xfrm>
            <a:off x="4799317" y="2836289"/>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23" name="5-Point Star 22"/>
          <p:cNvSpPr/>
          <p:nvPr/>
        </p:nvSpPr>
        <p:spPr>
          <a:xfrm>
            <a:off x="3378221" y="3549822"/>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24" name="5-Point Star 23"/>
          <p:cNvSpPr/>
          <p:nvPr/>
        </p:nvSpPr>
        <p:spPr>
          <a:xfrm>
            <a:off x="4794555" y="2467778"/>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25" name="5-Point Star 24"/>
          <p:cNvSpPr/>
          <p:nvPr/>
        </p:nvSpPr>
        <p:spPr>
          <a:xfrm>
            <a:off x="4788256" y="2046593"/>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26" name="5-Point Star 25"/>
          <p:cNvSpPr/>
          <p:nvPr/>
        </p:nvSpPr>
        <p:spPr>
          <a:xfrm>
            <a:off x="2182443" y="3701552"/>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27" name="5-Point Star 26"/>
          <p:cNvSpPr/>
          <p:nvPr/>
        </p:nvSpPr>
        <p:spPr>
          <a:xfrm>
            <a:off x="3377795" y="3648356"/>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28" name="5-Point Star 27"/>
          <p:cNvSpPr/>
          <p:nvPr/>
        </p:nvSpPr>
        <p:spPr>
          <a:xfrm>
            <a:off x="2182443" y="3984780"/>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29" name="5-Point Star 28"/>
          <p:cNvSpPr/>
          <p:nvPr/>
        </p:nvSpPr>
        <p:spPr>
          <a:xfrm>
            <a:off x="3378221" y="2852833"/>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cxnSp>
        <p:nvCxnSpPr>
          <p:cNvPr id="31" name="Straight Connector 30"/>
          <p:cNvCxnSpPr/>
          <p:nvPr/>
        </p:nvCxnSpPr>
        <p:spPr>
          <a:xfrm flipV="1">
            <a:off x="1998839" y="2404433"/>
            <a:ext cx="3095399" cy="16479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5-Point Star 31"/>
          <p:cNvSpPr/>
          <p:nvPr/>
        </p:nvSpPr>
        <p:spPr>
          <a:xfrm>
            <a:off x="3376805" y="2769854"/>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33" name="5-Point Star 32"/>
          <p:cNvSpPr/>
          <p:nvPr/>
        </p:nvSpPr>
        <p:spPr>
          <a:xfrm>
            <a:off x="2182018" y="3643842"/>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34" name="5-Point Star 33"/>
          <p:cNvSpPr/>
          <p:nvPr/>
        </p:nvSpPr>
        <p:spPr>
          <a:xfrm>
            <a:off x="3371921" y="3175637"/>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35" name="5-Point Star 34"/>
          <p:cNvSpPr/>
          <p:nvPr/>
        </p:nvSpPr>
        <p:spPr>
          <a:xfrm>
            <a:off x="3378221" y="3231465"/>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36" name="5-Point Star 35"/>
          <p:cNvSpPr/>
          <p:nvPr/>
        </p:nvSpPr>
        <p:spPr>
          <a:xfrm>
            <a:off x="4794555" y="2191842"/>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37" name="5-Point Star 36"/>
          <p:cNvSpPr/>
          <p:nvPr/>
        </p:nvSpPr>
        <p:spPr>
          <a:xfrm>
            <a:off x="2197544" y="3256646"/>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
        <p:nvSpPr>
          <p:cNvPr id="38" name="5-Point Star 37"/>
          <p:cNvSpPr/>
          <p:nvPr/>
        </p:nvSpPr>
        <p:spPr>
          <a:xfrm>
            <a:off x="4799317" y="2729287"/>
            <a:ext cx="162018" cy="1620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nb-NO" sz="1350"/>
          </a:p>
        </p:txBody>
      </p:sp>
    </p:spTree>
    <p:extLst>
      <p:ext uri="{BB962C8B-B14F-4D97-AF65-F5344CB8AC3E}">
        <p14:creationId xmlns:p14="http://schemas.microsoft.com/office/powerpoint/2010/main" val="269782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ppt_x"/>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fill="hold"/>
                                        <p:tgtEl>
                                          <p:spTgt spid="28"/>
                                        </p:tgtEl>
                                        <p:attrNameLst>
                                          <p:attrName>ppt_x</p:attrName>
                                        </p:attrNameLst>
                                      </p:cBhvr>
                                      <p:tavLst>
                                        <p:tav tm="0">
                                          <p:val>
                                            <p:strVal val="#ppt_x"/>
                                          </p:val>
                                        </p:tav>
                                        <p:tav tm="100000">
                                          <p:val>
                                            <p:strVal val="#ppt_x"/>
                                          </p:val>
                                        </p:tav>
                                      </p:tavLst>
                                    </p:anim>
                                    <p:anim calcmode="lin" valueType="num">
                                      <p:cBhvr additive="base">
                                        <p:cTn id="6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fill="hold"/>
                                        <p:tgtEl>
                                          <p:spTgt spid="29"/>
                                        </p:tgtEl>
                                        <p:attrNameLst>
                                          <p:attrName>ppt_x</p:attrName>
                                        </p:attrNameLst>
                                      </p:cBhvr>
                                      <p:tavLst>
                                        <p:tav tm="0">
                                          <p:val>
                                            <p:strVal val="#ppt_x"/>
                                          </p:val>
                                        </p:tav>
                                        <p:tav tm="100000">
                                          <p:val>
                                            <p:strVal val="#ppt_x"/>
                                          </p:val>
                                        </p:tav>
                                      </p:tavLst>
                                    </p:anim>
                                    <p:anim calcmode="lin" valueType="num">
                                      <p:cBhvr additive="base">
                                        <p:cTn id="7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1000"/>
                                        <p:tgtEl>
                                          <p:spTgt spid="37"/>
                                        </p:tgtEl>
                                      </p:cBhvr>
                                    </p:animEffect>
                                    <p:anim calcmode="lin" valueType="num">
                                      <p:cBhvr>
                                        <p:cTn id="85" dur="1000" fill="hold"/>
                                        <p:tgtEl>
                                          <p:spTgt spid="37"/>
                                        </p:tgtEl>
                                        <p:attrNameLst>
                                          <p:attrName>ppt_x</p:attrName>
                                        </p:attrNameLst>
                                      </p:cBhvr>
                                      <p:tavLst>
                                        <p:tav tm="0">
                                          <p:val>
                                            <p:strVal val="#ppt_x"/>
                                          </p:val>
                                        </p:tav>
                                        <p:tav tm="100000">
                                          <p:val>
                                            <p:strVal val="#ppt_x"/>
                                          </p:val>
                                        </p:tav>
                                      </p:tavLst>
                                    </p:anim>
                                    <p:anim calcmode="lin" valueType="num">
                                      <p:cBhvr>
                                        <p:cTn id="8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1000"/>
                                        <p:tgtEl>
                                          <p:spTgt spid="38"/>
                                        </p:tgtEl>
                                      </p:cBhvr>
                                    </p:animEffect>
                                    <p:anim calcmode="lin" valueType="num">
                                      <p:cBhvr>
                                        <p:cTn id="98" dur="1000" fill="hold"/>
                                        <p:tgtEl>
                                          <p:spTgt spid="38"/>
                                        </p:tgtEl>
                                        <p:attrNameLst>
                                          <p:attrName>ppt_x</p:attrName>
                                        </p:attrNameLst>
                                      </p:cBhvr>
                                      <p:tavLst>
                                        <p:tav tm="0">
                                          <p:val>
                                            <p:strVal val="#ppt_x"/>
                                          </p:val>
                                        </p:tav>
                                        <p:tav tm="100000">
                                          <p:val>
                                            <p:strVal val="#ppt_x"/>
                                          </p:val>
                                        </p:tav>
                                      </p:tavLst>
                                    </p:anim>
                                    <p:anim calcmode="lin" valueType="num">
                                      <p:cBhvr>
                                        <p:cTn id="9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additive="base">
                                        <p:cTn id="104" dur="500" fill="hold"/>
                                        <p:tgtEl>
                                          <p:spTgt spid="23"/>
                                        </p:tgtEl>
                                        <p:attrNameLst>
                                          <p:attrName>ppt_x</p:attrName>
                                        </p:attrNameLst>
                                      </p:cBhvr>
                                      <p:tavLst>
                                        <p:tav tm="0">
                                          <p:val>
                                            <p:strVal val="#ppt_x"/>
                                          </p:val>
                                        </p:tav>
                                        <p:tav tm="100000">
                                          <p:val>
                                            <p:strVal val="#ppt_x"/>
                                          </p:val>
                                        </p:tav>
                                      </p:tavLst>
                                    </p:anim>
                                    <p:anim calcmode="lin" valueType="num">
                                      <p:cBhvr additive="base">
                                        <p:cTn id="10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additive="base">
                                        <p:cTn id="110" dur="500" fill="hold"/>
                                        <p:tgtEl>
                                          <p:spTgt spid="27"/>
                                        </p:tgtEl>
                                        <p:attrNameLst>
                                          <p:attrName>ppt_x</p:attrName>
                                        </p:attrNameLst>
                                      </p:cBhvr>
                                      <p:tavLst>
                                        <p:tav tm="0">
                                          <p:val>
                                            <p:strVal val="#ppt_x"/>
                                          </p:val>
                                        </p:tav>
                                        <p:tav tm="100000">
                                          <p:val>
                                            <p:strVal val="#ppt_x"/>
                                          </p:val>
                                        </p:tav>
                                      </p:tavLst>
                                    </p:anim>
                                    <p:anim calcmode="lin" valueType="num">
                                      <p:cBhvr additive="base">
                                        <p:cTn id="11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25"/>
                                        </p:tgtEl>
                                        <p:attrNameLst>
                                          <p:attrName>style.visibility</p:attrName>
                                        </p:attrNameLst>
                                      </p:cBhvr>
                                      <p:to>
                                        <p:strVal val="visible"/>
                                      </p:to>
                                    </p:set>
                                    <p:anim calcmode="lin" valueType="num">
                                      <p:cBhvr additive="base">
                                        <p:cTn id="120" dur="500" fill="hold"/>
                                        <p:tgtEl>
                                          <p:spTgt spid="25"/>
                                        </p:tgtEl>
                                        <p:attrNameLst>
                                          <p:attrName>ppt_x</p:attrName>
                                        </p:attrNameLst>
                                      </p:cBhvr>
                                      <p:tavLst>
                                        <p:tav tm="0">
                                          <p:val>
                                            <p:strVal val="#ppt_x"/>
                                          </p:val>
                                        </p:tav>
                                        <p:tav tm="100000">
                                          <p:val>
                                            <p:strVal val="#ppt_x"/>
                                          </p:val>
                                        </p:tav>
                                      </p:tavLst>
                                    </p:anim>
                                    <p:anim calcmode="lin" valueType="num">
                                      <p:cBhvr additive="base">
                                        <p:cTn id="12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additive="base">
                                        <p:cTn id="126" dur="500" fill="hold"/>
                                        <p:tgtEl>
                                          <p:spTgt spid="22"/>
                                        </p:tgtEl>
                                        <p:attrNameLst>
                                          <p:attrName>ppt_x</p:attrName>
                                        </p:attrNameLst>
                                      </p:cBhvr>
                                      <p:tavLst>
                                        <p:tav tm="0">
                                          <p:val>
                                            <p:strVal val="#ppt_x"/>
                                          </p:val>
                                        </p:tav>
                                        <p:tav tm="100000">
                                          <p:val>
                                            <p:strVal val="#ppt_x"/>
                                          </p:val>
                                        </p:tav>
                                      </p:tavLst>
                                    </p:anim>
                                    <p:anim calcmode="lin" valueType="num">
                                      <p:cBhvr additive="base">
                                        <p:cTn id="12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fade">
                                      <p:cBhvr>
                                        <p:cTn id="132" dur="500"/>
                                        <p:tgtEl>
                                          <p:spTgt spid="2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500"/>
                                        <p:tgtEl>
                                          <p:spTgt spid="26"/>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3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fade">
                                      <p:cBhvr>
                                        <p:cTn id="150" dur="1000"/>
                                        <p:tgtEl>
                                          <p:spTgt spid="34"/>
                                        </p:tgtEl>
                                      </p:cBhvr>
                                    </p:animEffect>
                                    <p:anim calcmode="lin" valueType="num">
                                      <p:cBhvr>
                                        <p:cTn id="151" dur="1000" fill="hold"/>
                                        <p:tgtEl>
                                          <p:spTgt spid="34"/>
                                        </p:tgtEl>
                                        <p:attrNameLst>
                                          <p:attrName>ppt_x</p:attrName>
                                        </p:attrNameLst>
                                      </p:cBhvr>
                                      <p:tavLst>
                                        <p:tav tm="0">
                                          <p:val>
                                            <p:strVal val="#ppt_x"/>
                                          </p:val>
                                        </p:tav>
                                        <p:tav tm="100000">
                                          <p:val>
                                            <p:strVal val="#ppt_x"/>
                                          </p:val>
                                        </p:tav>
                                      </p:tavLst>
                                    </p:anim>
                                    <p:anim calcmode="lin" valueType="num">
                                      <p:cBhvr>
                                        <p:cTn id="15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31"/>
                                        </p:tgtEl>
                                        <p:attrNameLst>
                                          <p:attrName>style.visibility</p:attrName>
                                        </p:attrNameLst>
                                      </p:cBhvr>
                                      <p:to>
                                        <p:strVal val="visible"/>
                                      </p:to>
                                    </p:set>
                                    <p:animEffect transition="in" filter="wipe(down)">
                                      <p:cBhvr>
                                        <p:cTn id="1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P spid="13" grpId="0"/>
      <p:bldP spid="14" grpId="0"/>
      <p:bldP spid="15" grpId="0"/>
      <p:bldP spid="16" grpId="0"/>
      <p:bldP spid="17" grpId="0"/>
      <p:bldP spid="18" grpId="0"/>
      <p:bldP spid="19" grpId="0"/>
      <p:bldP spid="20" grpId="0"/>
      <p:bldP spid="21" grpId="0"/>
      <p:bldP spid="22" grpId="0" animBg="1"/>
      <p:bldP spid="23" grpId="0" animBg="1"/>
      <p:bldP spid="24" grpId="0" animBg="1"/>
      <p:bldP spid="25" grpId="0" animBg="1"/>
      <p:bldP spid="26" grpId="0" animBg="1"/>
      <p:bldP spid="27" grpId="0" animBg="1"/>
      <p:bldP spid="28" grpId="0" animBg="1"/>
      <p:bldP spid="29" grpId="0" animBg="1"/>
      <p:bldP spid="32" grpId="0" animBg="1"/>
      <p:bldP spid="33" grpId="0" animBg="1"/>
      <p:bldP spid="34" grpId="0" animBg="1"/>
      <p:bldP spid="35" grpId="0" animBg="1"/>
      <p:bldP spid="36"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Korrelasjon</a:t>
            </a:r>
          </a:p>
        </p:txBody>
      </p:sp>
      <p:sp>
        <p:nvSpPr>
          <p:cNvPr id="6" name="Content Placeholder 5"/>
          <p:cNvSpPr>
            <a:spLocks noGrp="1"/>
          </p:cNvSpPr>
          <p:nvPr>
            <p:ph idx="1"/>
          </p:nvPr>
        </p:nvSpPr>
        <p:spPr>
          <a:xfrm>
            <a:off x="587253" y="1390185"/>
            <a:ext cx="8030696" cy="3323064"/>
          </a:xfrm>
        </p:spPr>
        <p:txBody>
          <a:bodyPr>
            <a:normAutofit lnSpcReduction="10000"/>
          </a:bodyPr>
          <a:lstStyle/>
          <a:p>
            <a:r>
              <a:rPr lang="nb-NO" dirty="0"/>
              <a:t>Et mye anvendt korrelasjonsmål er Pearson </a:t>
            </a:r>
            <a:r>
              <a:rPr lang="nb-NO" i="1" dirty="0"/>
              <a:t>r</a:t>
            </a:r>
            <a:r>
              <a:rPr lang="nb-NO" dirty="0"/>
              <a:t> </a:t>
            </a:r>
          </a:p>
          <a:p>
            <a:r>
              <a:rPr lang="nb-NO" dirty="0"/>
              <a:t>(produktmomentkorrelasjon eller korrelasjonskoeffisient)</a:t>
            </a:r>
          </a:p>
          <a:p>
            <a:endParaRPr lang="nb-NO" i="1" dirty="0"/>
          </a:p>
          <a:p>
            <a:r>
              <a:rPr lang="nb-NO" dirty="0"/>
              <a:t>Pearson</a:t>
            </a:r>
            <a:r>
              <a:rPr lang="nb-NO" i="1" dirty="0"/>
              <a:t> r </a:t>
            </a:r>
            <a:r>
              <a:rPr lang="nb-NO" dirty="0"/>
              <a:t>angir både </a:t>
            </a:r>
            <a:r>
              <a:rPr lang="nb-NO" b="1" u="sng" dirty="0"/>
              <a:t>typen</a:t>
            </a:r>
            <a:r>
              <a:rPr lang="nb-NO" dirty="0"/>
              <a:t> samvariasjon (retning) og styrken på den</a:t>
            </a:r>
          </a:p>
          <a:p>
            <a:r>
              <a:rPr lang="nb-NO" b="1" dirty="0"/>
              <a:t>Type/retning kan være </a:t>
            </a:r>
            <a:r>
              <a:rPr lang="nb-NO" b="1" dirty="0">
                <a:solidFill>
                  <a:srgbClr val="0070C0"/>
                </a:solidFill>
              </a:rPr>
              <a:t>positiv</a:t>
            </a:r>
            <a:r>
              <a:rPr lang="nb-NO" b="1" dirty="0"/>
              <a:t>, </a:t>
            </a:r>
            <a:r>
              <a:rPr lang="nb-NO" b="1" dirty="0">
                <a:solidFill>
                  <a:srgbClr val="C00000"/>
                </a:solidFill>
              </a:rPr>
              <a:t>negativ</a:t>
            </a:r>
            <a:r>
              <a:rPr lang="nb-NO" b="1" dirty="0"/>
              <a:t> eller </a:t>
            </a:r>
            <a:r>
              <a:rPr lang="nb-NO" b="1" dirty="0">
                <a:solidFill>
                  <a:schemeClr val="accent3">
                    <a:lumMod val="75000"/>
                  </a:schemeClr>
                </a:solidFill>
              </a:rPr>
              <a:t>fraværende</a:t>
            </a:r>
          </a:p>
          <a:p>
            <a:pPr lvl="1"/>
            <a:r>
              <a:rPr lang="nb-NO" b="1" dirty="0">
                <a:solidFill>
                  <a:srgbClr val="0070C0"/>
                </a:solidFill>
              </a:rPr>
              <a:t>Positiv</a:t>
            </a:r>
            <a:r>
              <a:rPr lang="nb-NO" dirty="0"/>
              <a:t>, vil si at en økning i verdi på den uavhengige variabelen </a:t>
            </a:r>
            <a:r>
              <a:rPr lang="nb-NO" dirty="0" err="1"/>
              <a:t>samvarierer</a:t>
            </a:r>
            <a:r>
              <a:rPr lang="nb-NO" dirty="0"/>
              <a:t> med en økning i verdi på den avhengige variabelen (en økning i tid brukt på å studere pensum </a:t>
            </a:r>
            <a:r>
              <a:rPr lang="nb-NO" dirty="0" err="1"/>
              <a:t>samvarierer</a:t>
            </a:r>
            <a:r>
              <a:rPr lang="nb-NO" dirty="0"/>
              <a:t> med en økning på karakternivå)</a:t>
            </a:r>
          </a:p>
          <a:p>
            <a:pPr lvl="1"/>
            <a:r>
              <a:rPr lang="nb-NO" b="1" dirty="0">
                <a:solidFill>
                  <a:srgbClr val="C00000"/>
                </a:solidFill>
              </a:rPr>
              <a:t>Negativ</a:t>
            </a:r>
            <a:r>
              <a:rPr lang="nb-NO" dirty="0"/>
              <a:t>, vil si at en økning i verdi på den uavhengige variabelen </a:t>
            </a:r>
            <a:r>
              <a:rPr lang="nb-NO" dirty="0" err="1"/>
              <a:t>samvarierer</a:t>
            </a:r>
            <a:r>
              <a:rPr lang="nb-NO" dirty="0"/>
              <a:t> med en reduksjon i verdi på den avhengige variabelen (i land der hver kvinne får mange barn er forventet levealder for kvinner lavere enn i land der hver kvinne får færre barn)</a:t>
            </a:r>
          </a:p>
          <a:p>
            <a:pPr lvl="1"/>
            <a:r>
              <a:rPr lang="nb-NO" b="1" dirty="0">
                <a:solidFill>
                  <a:schemeClr val="accent3">
                    <a:lumMod val="75000"/>
                  </a:schemeClr>
                </a:solidFill>
              </a:rPr>
              <a:t>Fraværende,</a:t>
            </a:r>
            <a:r>
              <a:rPr lang="nb-NO" dirty="0"/>
              <a:t> vil si at man ikke finner noen samvariasjon mellom uavhengig og avhengig variabel</a:t>
            </a:r>
            <a:endParaRPr lang="nb-NO" b="1" dirty="0">
              <a:solidFill>
                <a:schemeClr val="accent3">
                  <a:lumMod val="75000"/>
                </a:schemeClr>
              </a:solidFill>
            </a:endParaRPr>
          </a:p>
        </p:txBody>
      </p:sp>
      <p:sp>
        <p:nvSpPr>
          <p:cNvPr id="3" name="Date Placeholder 2"/>
          <p:cNvSpPr>
            <a:spLocks noGrp="1"/>
          </p:cNvSpPr>
          <p:nvPr>
            <p:ph type="dt" sz="half" idx="10"/>
          </p:nvPr>
        </p:nvSpPr>
        <p:spPr/>
        <p:txBody>
          <a:bodyPr/>
          <a:lstStyle/>
          <a:p>
            <a:pPr>
              <a:defRPr/>
            </a:pPr>
            <a:endParaRPr lang="nb-NO" altLang="en-US"/>
          </a:p>
        </p:txBody>
      </p:sp>
      <p:sp>
        <p:nvSpPr>
          <p:cNvPr id="4" name="Footer Placeholder 3"/>
          <p:cNvSpPr>
            <a:spLocks noGrp="1"/>
          </p:cNvSpPr>
          <p:nvPr>
            <p:ph type="ftr" sz="quarter" idx="11"/>
          </p:nvPr>
        </p:nvSpPr>
        <p:spPr/>
        <p:txBody>
          <a:bodyPr/>
          <a:lstStyle/>
          <a:p>
            <a:pPr>
              <a:defRPr/>
            </a:pPr>
            <a:endParaRPr lang="nb-NO" altLang="en-US"/>
          </a:p>
        </p:txBody>
      </p:sp>
      <p:sp>
        <p:nvSpPr>
          <p:cNvPr id="5" name="Slide Number Placeholder 4"/>
          <p:cNvSpPr>
            <a:spLocks noGrp="1"/>
          </p:cNvSpPr>
          <p:nvPr>
            <p:ph type="sldNum" sz="quarter" idx="12"/>
          </p:nvPr>
        </p:nvSpPr>
        <p:spPr/>
        <p:txBody>
          <a:bodyPr/>
          <a:lstStyle/>
          <a:p>
            <a:pPr>
              <a:defRPr/>
            </a:pPr>
            <a:fld id="{0D62C18D-DF73-4542-BEC0-CE0F2C403CA2}" type="slidenum">
              <a:rPr lang="nb-NO" altLang="en-US" smtClean="0"/>
              <a:pPr>
                <a:defRPr/>
              </a:pPr>
              <a:t>5</a:t>
            </a:fld>
            <a:endParaRPr lang="nb-NO" altLang="en-US"/>
          </a:p>
        </p:txBody>
      </p:sp>
    </p:spTree>
    <p:extLst>
      <p:ext uri="{BB962C8B-B14F-4D97-AF65-F5344CB8AC3E}">
        <p14:creationId xmlns:p14="http://schemas.microsoft.com/office/powerpoint/2010/main" val="29434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1000"/>
                                        <p:tgtEl>
                                          <p:spTgt spid="6">
                                            <p:txEl>
                                              <p:pRg st="4" end="4"/>
                                            </p:txEl>
                                          </p:spTgt>
                                        </p:tgtEl>
                                      </p:cBhvr>
                                    </p:animEffect>
                                    <p:anim calcmode="lin" valueType="num">
                                      <p:cBhvr>
                                        <p:cTn id="2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down)">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down)">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wipe(down)">
                                      <p:cBhvr>
                                        <p:cTn id="4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Korrelasjon</a:t>
            </a:r>
          </a:p>
        </p:txBody>
      </p:sp>
      <p:sp>
        <p:nvSpPr>
          <p:cNvPr id="3" name="Content Placeholder 2"/>
          <p:cNvSpPr>
            <a:spLocks noGrp="1"/>
          </p:cNvSpPr>
          <p:nvPr>
            <p:ph idx="1"/>
          </p:nvPr>
        </p:nvSpPr>
        <p:spPr/>
        <p:txBody>
          <a:bodyPr/>
          <a:lstStyle/>
          <a:p>
            <a:r>
              <a:rPr lang="nb-NO" dirty="0"/>
              <a:t>Pearson</a:t>
            </a:r>
            <a:r>
              <a:rPr lang="nb-NO" i="1" dirty="0"/>
              <a:t> r </a:t>
            </a:r>
            <a:r>
              <a:rPr lang="nb-NO" dirty="0"/>
              <a:t>angir både typen samvariasjon og </a:t>
            </a:r>
            <a:r>
              <a:rPr lang="nb-NO" b="1" u="sng" dirty="0"/>
              <a:t>styrken</a:t>
            </a:r>
            <a:r>
              <a:rPr lang="nb-NO" dirty="0"/>
              <a:t> på den</a:t>
            </a:r>
          </a:p>
          <a:p>
            <a:endParaRPr lang="nb-NO" dirty="0"/>
          </a:p>
          <a:p>
            <a:r>
              <a:rPr lang="nb-NO" dirty="0"/>
              <a:t>Pearson r er en standardisert koeffisient som varierer mellom -1 og +1</a:t>
            </a:r>
          </a:p>
          <a:p>
            <a:pPr lvl="1"/>
            <a:r>
              <a:rPr lang="nb-NO" dirty="0"/>
              <a:t>En korrelasjon på </a:t>
            </a:r>
            <a:r>
              <a:rPr lang="nb-NO" b="1" dirty="0">
                <a:solidFill>
                  <a:schemeClr val="accent3">
                    <a:lumMod val="75000"/>
                  </a:schemeClr>
                </a:solidFill>
              </a:rPr>
              <a:t>0</a:t>
            </a:r>
            <a:r>
              <a:rPr lang="nb-NO" dirty="0"/>
              <a:t> er et uttrykk for at det </a:t>
            </a:r>
            <a:r>
              <a:rPr lang="nb-NO" b="1" dirty="0">
                <a:solidFill>
                  <a:schemeClr val="accent3">
                    <a:lumMod val="75000"/>
                  </a:schemeClr>
                </a:solidFill>
              </a:rPr>
              <a:t>ikke eksisterer en lineær sammenheng</a:t>
            </a:r>
          </a:p>
          <a:p>
            <a:pPr lvl="1"/>
            <a:r>
              <a:rPr lang="nb-NO" dirty="0"/>
              <a:t>En korrelasjon på </a:t>
            </a:r>
            <a:r>
              <a:rPr lang="nb-NO" b="1" dirty="0">
                <a:solidFill>
                  <a:srgbClr val="0070C0"/>
                </a:solidFill>
              </a:rPr>
              <a:t>+1</a:t>
            </a:r>
            <a:r>
              <a:rPr lang="nb-NO" dirty="0"/>
              <a:t> angir et </a:t>
            </a:r>
            <a:r>
              <a:rPr lang="nb-NO" b="1" dirty="0">
                <a:solidFill>
                  <a:srgbClr val="0070C0"/>
                </a:solidFill>
              </a:rPr>
              <a:t>fullstendig positivt sammenfall </a:t>
            </a:r>
            <a:r>
              <a:rPr lang="nb-NO" dirty="0"/>
              <a:t>mellom verdiene på variablene (de som skårer høyt på den ene skårer også høyt på den andre, og de som skårer lavt på den ene skårer lavt på den andre, alle punktene treffer «linjen»)</a:t>
            </a:r>
          </a:p>
          <a:p>
            <a:pPr lvl="1"/>
            <a:r>
              <a:rPr lang="nb-NO" dirty="0"/>
              <a:t>En korrelasjon på </a:t>
            </a:r>
            <a:r>
              <a:rPr lang="nb-NO" b="1" dirty="0">
                <a:solidFill>
                  <a:srgbClr val="C00000"/>
                </a:solidFill>
              </a:rPr>
              <a:t>-1</a:t>
            </a:r>
            <a:r>
              <a:rPr lang="nb-NO" dirty="0"/>
              <a:t> angir et </a:t>
            </a:r>
            <a:r>
              <a:rPr lang="nb-NO" b="1" dirty="0">
                <a:solidFill>
                  <a:srgbClr val="C00000"/>
                </a:solidFill>
              </a:rPr>
              <a:t>fullstendig negativt sammenfall </a:t>
            </a:r>
            <a:r>
              <a:rPr lang="nb-NO" dirty="0"/>
              <a:t>mellom verdiene på variablene</a:t>
            </a:r>
          </a:p>
          <a:p>
            <a:pPr lvl="1"/>
            <a:endParaRPr lang="nb-NO" dirty="0"/>
          </a:p>
          <a:p>
            <a:pPr lvl="1"/>
            <a:r>
              <a:rPr lang="nb-NO" dirty="0"/>
              <a:t>Se side 326 i boka</a:t>
            </a:r>
          </a:p>
          <a:p>
            <a:endParaRPr lang="nb-NO" dirty="0"/>
          </a:p>
          <a:p>
            <a:endParaRPr lang="nb-NO" dirty="0"/>
          </a:p>
        </p:txBody>
      </p:sp>
      <p:sp>
        <p:nvSpPr>
          <p:cNvPr id="4" name="Date Placeholder 3"/>
          <p:cNvSpPr>
            <a:spLocks noGrp="1"/>
          </p:cNvSpPr>
          <p:nvPr>
            <p:ph type="dt" sz="half" idx="10"/>
          </p:nvPr>
        </p:nvSpPr>
        <p:spPr/>
        <p:txBody>
          <a:bodyPr/>
          <a:lstStyle/>
          <a:p>
            <a:fld id="{D1AF3A42-6A4E-1F47-BEF9-20A0978B421A}" type="datetime1">
              <a:rPr lang="nb-NO" smtClean="0"/>
              <a:t>13.02.2023</a:t>
            </a:fld>
            <a:endParaRPr lang="nb-NO" dirty="0"/>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6</a:t>
            </a:fld>
            <a:endParaRPr lang="nb-NO"/>
          </a:p>
        </p:txBody>
      </p:sp>
    </p:spTree>
    <p:extLst>
      <p:ext uri="{BB962C8B-B14F-4D97-AF65-F5344CB8AC3E}">
        <p14:creationId xmlns:p14="http://schemas.microsoft.com/office/powerpoint/2010/main" val="261639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ircle(in)">
                                      <p:cBhvr>
                                        <p:cTn id="3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ECC9-2F78-6C3A-131D-50F52EFDF70B}"/>
              </a:ext>
            </a:extLst>
          </p:cNvPr>
          <p:cNvSpPr>
            <a:spLocks noGrp="1"/>
          </p:cNvSpPr>
          <p:nvPr>
            <p:ph type="title"/>
          </p:nvPr>
        </p:nvSpPr>
        <p:spPr/>
        <p:txBody>
          <a:bodyPr/>
          <a:lstStyle/>
          <a:p>
            <a:r>
              <a:rPr lang="nb-NO" dirty="0"/>
              <a:t>Korrelasjonsstyrke</a:t>
            </a:r>
          </a:p>
        </p:txBody>
      </p:sp>
      <p:sp>
        <p:nvSpPr>
          <p:cNvPr id="3" name="Content Placeholder 2">
            <a:extLst>
              <a:ext uri="{FF2B5EF4-FFF2-40B4-BE49-F238E27FC236}">
                <a16:creationId xmlns:a16="http://schemas.microsoft.com/office/drawing/2014/main" id="{6A8D8758-2AC8-BC0F-E8FB-8220FBBB176F}"/>
              </a:ext>
            </a:extLst>
          </p:cNvPr>
          <p:cNvSpPr>
            <a:spLocks noGrp="1"/>
          </p:cNvSpPr>
          <p:nvPr>
            <p:ph idx="1"/>
          </p:nvPr>
        </p:nvSpPr>
        <p:spPr>
          <a:xfrm>
            <a:off x="587253" y="1407886"/>
            <a:ext cx="8030696" cy="3037113"/>
          </a:xfrm>
        </p:spPr>
        <p:txBody>
          <a:bodyPr>
            <a:normAutofit fontScale="92500" lnSpcReduction="10000"/>
          </a:bodyPr>
          <a:lstStyle/>
          <a:p>
            <a:pPr>
              <a:buFont typeface="Arial" panose="020B0604020202020204" pitchFamily="34" charset="0"/>
              <a:buChar char="•"/>
            </a:pPr>
            <a:r>
              <a:rPr lang="nb-NO" dirty="0"/>
              <a:t>Det finnes ingen fasit på hva som er en sterk korrelasjon, det er blant annet avhengig av hva som studeres og hvor sterk korrelasjon man forventer </a:t>
            </a:r>
          </a:p>
          <a:p>
            <a:pPr marL="561975" lvl="1" indent="-285750">
              <a:buFont typeface="Arial" panose="020B0604020202020204" pitchFamily="34" charset="0"/>
              <a:buChar char="•"/>
            </a:pPr>
            <a:r>
              <a:rPr lang="nb-NO" dirty="0"/>
              <a:t>Skal det investeres mye tid eller store økonomiske summer i tiltak basert på funn (korrelasjonen)? </a:t>
            </a:r>
          </a:p>
          <a:p>
            <a:pPr marL="561975" lvl="1" indent="-285750">
              <a:buFont typeface="Arial" panose="020B0604020202020204" pitchFamily="34" charset="0"/>
              <a:buChar char="•"/>
            </a:pPr>
            <a:r>
              <a:rPr lang="nb-NO" dirty="0"/>
              <a:t>Er det et nytt fenomen som studeres, der en svak korrelasjon «åpner» for mer forskning </a:t>
            </a:r>
          </a:p>
          <a:p>
            <a:pPr marL="561975" lvl="1" indent="-285750">
              <a:buFont typeface="Arial" panose="020B0604020202020204" pitchFamily="34" charset="0"/>
              <a:buChar char="•"/>
            </a:pPr>
            <a:endParaRPr lang="nb-NO" dirty="0"/>
          </a:p>
          <a:p>
            <a:pPr marL="285750" indent="-285750">
              <a:buFont typeface="Arial" panose="020B0604020202020204" pitchFamily="34" charset="0"/>
              <a:buChar char="•"/>
            </a:pPr>
            <a:r>
              <a:rPr lang="nb-NO" dirty="0"/>
              <a:t>Cohen og Holliday (1982) foreslår følgende tommelfingerregel:</a:t>
            </a:r>
          </a:p>
          <a:p>
            <a:pPr marL="561975" lvl="1" indent="-285750">
              <a:buFont typeface="Arial" panose="020B0604020202020204" pitchFamily="34" charset="0"/>
              <a:buChar char="•"/>
            </a:pPr>
            <a:r>
              <a:rPr lang="nb-NO" dirty="0"/>
              <a:t>0 – 0,19 		meget svak korrelasjon</a:t>
            </a:r>
          </a:p>
          <a:p>
            <a:pPr marL="561975" lvl="1" indent="-285750">
              <a:buFont typeface="Arial" panose="020B0604020202020204" pitchFamily="34" charset="0"/>
              <a:buChar char="•"/>
            </a:pPr>
            <a:r>
              <a:rPr lang="nb-NO" dirty="0"/>
              <a:t>0,20 – 0,39	svak korrelasjon</a:t>
            </a:r>
          </a:p>
          <a:p>
            <a:pPr marL="561975" lvl="1" indent="-285750">
              <a:buFont typeface="Arial" panose="020B0604020202020204" pitchFamily="34" charset="0"/>
              <a:buChar char="•"/>
            </a:pPr>
            <a:r>
              <a:rPr lang="nb-NO" dirty="0"/>
              <a:t>0,40 – 0,69	moderat/middels korrelasjon</a:t>
            </a:r>
          </a:p>
          <a:p>
            <a:pPr marL="561975" lvl="1" indent="-285750">
              <a:buFont typeface="Arial" panose="020B0604020202020204" pitchFamily="34" charset="0"/>
              <a:buChar char="•"/>
            </a:pPr>
            <a:r>
              <a:rPr lang="nb-NO" dirty="0"/>
              <a:t>0,70 – 0,89	høy korrelasjon (predikerbar)</a:t>
            </a:r>
          </a:p>
          <a:p>
            <a:pPr marL="561975" lvl="1" indent="-285750">
              <a:buFont typeface="Arial" panose="020B0604020202020204" pitchFamily="34" charset="0"/>
              <a:buChar char="•"/>
            </a:pPr>
            <a:r>
              <a:rPr lang="nb-NO" dirty="0"/>
              <a:t>0,90 – 1		meget høy korrelasjon</a:t>
            </a:r>
          </a:p>
        </p:txBody>
      </p:sp>
      <p:sp>
        <p:nvSpPr>
          <p:cNvPr id="4" name="Date Placeholder 3">
            <a:extLst>
              <a:ext uri="{FF2B5EF4-FFF2-40B4-BE49-F238E27FC236}">
                <a16:creationId xmlns:a16="http://schemas.microsoft.com/office/drawing/2014/main" id="{2C5A1D09-2EA1-5E4D-182F-8408B138EBD6}"/>
              </a:ext>
            </a:extLst>
          </p:cNvPr>
          <p:cNvSpPr>
            <a:spLocks noGrp="1"/>
          </p:cNvSpPr>
          <p:nvPr>
            <p:ph type="dt" sz="half" idx="10"/>
          </p:nvPr>
        </p:nvSpPr>
        <p:spPr/>
        <p:txBody>
          <a:bodyPr/>
          <a:lstStyle/>
          <a:p>
            <a:fld id="{D1AF3A42-6A4E-1F47-BEF9-20A0978B421A}" type="datetime1">
              <a:rPr lang="nb-NO" smtClean="0"/>
              <a:t>13.02.2023</a:t>
            </a:fld>
            <a:endParaRPr lang="nb-NO" dirty="0"/>
          </a:p>
        </p:txBody>
      </p:sp>
      <p:sp>
        <p:nvSpPr>
          <p:cNvPr id="5" name="Footer Placeholder 4">
            <a:extLst>
              <a:ext uri="{FF2B5EF4-FFF2-40B4-BE49-F238E27FC236}">
                <a16:creationId xmlns:a16="http://schemas.microsoft.com/office/drawing/2014/main" id="{FF1EE452-4B4B-9DCE-F266-14ABEB2162A5}"/>
              </a:ext>
            </a:extLst>
          </p:cNvPr>
          <p:cNvSpPr>
            <a:spLocks noGrp="1"/>
          </p:cNvSpPr>
          <p:nvPr>
            <p:ph type="ftr" sz="quarter" idx="11"/>
          </p:nvPr>
        </p:nvSpPr>
        <p:spPr/>
        <p:txBody>
          <a:bodyPr/>
          <a:lstStyle/>
          <a:p>
            <a:r>
              <a:rPr lang="nb-NO"/>
              <a:t>Tittel på foredraget</a:t>
            </a:r>
          </a:p>
        </p:txBody>
      </p:sp>
      <p:sp>
        <p:nvSpPr>
          <p:cNvPr id="6" name="Slide Number Placeholder 5">
            <a:extLst>
              <a:ext uri="{FF2B5EF4-FFF2-40B4-BE49-F238E27FC236}">
                <a16:creationId xmlns:a16="http://schemas.microsoft.com/office/drawing/2014/main" id="{EAD7AEDE-D48E-CFEB-0882-91FB26CEABED}"/>
              </a:ext>
            </a:extLst>
          </p:cNvPr>
          <p:cNvSpPr>
            <a:spLocks noGrp="1"/>
          </p:cNvSpPr>
          <p:nvPr>
            <p:ph type="sldNum" sz="quarter" idx="12"/>
          </p:nvPr>
        </p:nvSpPr>
        <p:spPr/>
        <p:txBody>
          <a:bodyPr/>
          <a:lstStyle/>
          <a:p>
            <a:fld id="{28385D78-4187-AD4C-B928-A8579EE9A756}" type="slidenum">
              <a:rPr lang="nb-NO" smtClean="0"/>
              <a:t>7</a:t>
            </a:fld>
            <a:endParaRPr lang="nb-NO"/>
          </a:p>
        </p:txBody>
      </p:sp>
    </p:spTree>
    <p:extLst>
      <p:ext uri="{BB962C8B-B14F-4D97-AF65-F5344CB8AC3E}">
        <p14:creationId xmlns:p14="http://schemas.microsoft.com/office/powerpoint/2010/main" val="155524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down)">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down)">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wipe(down)">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nb-NO" altLang="nb-NO" dirty="0"/>
              <a:t>Korrelasjon og årsaksforhold (kausalitet)</a:t>
            </a:r>
          </a:p>
        </p:txBody>
      </p:sp>
      <p:sp>
        <p:nvSpPr>
          <p:cNvPr id="6147" name="Rectangle 3"/>
          <p:cNvSpPr>
            <a:spLocks noGrp="1" noChangeArrowheads="1"/>
          </p:cNvSpPr>
          <p:nvPr>
            <p:ph type="body" idx="1"/>
          </p:nvPr>
        </p:nvSpPr>
        <p:spPr/>
        <p:txBody>
          <a:bodyPr>
            <a:normAutofit lnSpcReduction="10000"/>
          </a:bodyPr>
          <a:lstStyle/>
          <a:p>
            <a:pPr eaLnBrk="1" hangingPunct="1"/>
            <a:r>
              <a:rPr lang="nb-NO" altLang="nb-NO" dirty="0"/>
              <a:t>Kan korrelasjon avgjøre om det er årsakssammenhenger mellom to fenomener?</a:t>
            </a:r>
          </a:p>
          <a:p>
            <a:pPr eaLnBrk="1" hangingPunct="1"/>
            <a:endParaRPr lang="nb-NO" altLang="nb-NO" dirty="0"/>
          </a:p>
          <a:p>
            <a:pPr eaLnBrk="1" hangingPunct="1"/>
            <a:r>
              <a:rPr lang="nb-NO" altLang="nb-NO" dirty="0"/>
              <a:t>Et krav om at sammenhengen mellom fenomenene må være robuste </a:t>
            </a:r>
          </a:p>
          <a:p>
            <a:pPr eaLnBrk="1" hangingPunct="1"/>
            <a:r>
              <a:rPr lang="nb-NO" altLang="nb-NO" dirty="0"/>
              <a:t>(David Hume 1711 – 1776) og John Stuart Mill (1819 – 1873)</a:t>
            </a:r>
          </a:p>
          <a:p>
            <a:pPr eaLnBrk="1" hangingPunct="1"/>
            <a:endParaRPr lang="nb-NO" altLang="nb-NO" dirty="0"/>
          </a:p>
          <a:p>
            <a:pPr lvl="1"/>
            <a:r>
              <a:rPr lang="nb-NO" altLang="nb-NO" dirty="0"/>
              <a:t>Årsak og virkning må opptre sammen (statistisk samvariasjon/korrelasjon)</a:t>
            </a:r>
          </a:p>
          <a:p>
            <a:pPr lvl="1"/>
            <a:r>
              <a:rPr lang="nb-NO" altLang="nb-NO" dirty="0"/>
              <a:t>Årsak må komme før virkning i tid (eller i det minste samtidig)</a:t>
            </a:r>
          </a:p>
          <a:p>
            <a:pPr lvl="1"/>
            <a:r>
              <a:rPr lang="nb-NO" altLang="nb-NO" dirty="0"/>
              <a:t>Den empiriske sammenhengen kan ikke skyldes en tredje variabel Z, et fenomen som er årsak til begge de to andre fenomenene (</a:t>
            </a:r>
            <a:r>
              <a:rPr lang="nb-NO" altLang="nb-NO" dirty="0" err="1"/>
              <a:t>X</a:t>
            </a:r>
            <a:r>
              <a:rPr lang="nb-NO" altLang="nb-NO" dirty="0"/>
              <a:t> og Y)</a:t>
            </a:r>
          </a:p>
          <a:p>
            <a:pPr lvl="1"/>
            <a:r>
              <a:rPr lang="nb-NO" altLang="nb-NO" dirty="0"/>
              <a:t>Sammenhengen må være teoretisk meningsfylt, kunne spesifisere flere rimelige mekanismer som viser hvordan </a:t>
            </a:r>
            <a:r>
              <a:rPr lang="nb-NO" altLang="nb-NO" dirty="0" err="1"/>
              <a:t>årsaksvariabelen</a:t>
            </a:r>
            <a:r>
              <a:rPr lang="nb-NO" altLang="nb-NO" dirty="0"/>
              <a:t> påvirker effekt variabelen</a:t>
            </a:r>
          </a:p>
          <a:p>
            <a:pPr eaLnBrk="1" hangingPunct="1"/>
            <a:endParaRPr lang="nb-NO" altLang="nb-NO" dirty="0"/>
          </a:p>
        </p:txBody>
      </p:sp>
    </p:spTree>
    <p:extLst>
      <p:ext uri="{BB962C8B-B14F-4D97-AF65-F5344CB8AC3E}">
        <p14:creationId xmlns:p14="http://schemas.microsoft.com/office/powerpoint/2010/main" val="906901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 calcmode="lin" valueType="num">
                                      <p:cBhvr additive="base">
                                        <p:cTn id="14"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 calcmode="lin" valueType="num">
                                      <p:cBhvr additive="base">
                                        <p:cTn id="18"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wipe(down)">
                                      <p:cBhvr>
                                        <p:cTn id="24" dur="500"/>
                                        <p:tgtEl>
                                          <p:spTgt spid="614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animEffect transition="in" filter="wipe(down)">
                                      <p:cBhvr>
                                        <p:cTn id="29" dur="500"/>
                                        <p:tgtEl>
                                          <p:spTgt spid="614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6147">
                                            <p:txEl>
                                              <p:pRg st="7" end="7"/>
                                            </p:txEl>
                                          </p:spTgt>
                                        </p:tgtEl>
                                        <p:attrNameLst>
                                          <p:attrName>style.visibility</p:attrName>
                                        </p:attrNameLst>
                                      </p:cBhvr>
                                      <p:to>
                                        <p:strVal val="visible"/>
                                      </p:to>
                                    </p:set>
                                    <p:animEffect transition="in" filter="wipe(down)">
                                      <p:cBhvr>
                                        <p:cTn id="34" dur="500"/>
                                        <p:tgtEl>
                                          <p:spTgt spid="6147">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animEffect transition="in" filter="wipe(down)">
                                      <p:cBhvr>
                                        <p:cTn id="39"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nb-NO" altLang="nb-NO" sz="2625" dirty="0"/>
              <a:t>Utfordring ved alternative forklaringer</a:t>
            </a:r>
          </a:p>
        </p:txBody>
      </p:sp>
      <p:sp>
        <p:nvSpPr>
          <p:cNvPr id="7171" name="Rectangle 3"/>
          <p:cNvSpPr>
            <a:spLocks noGrp="1" noChangeArrowheads="1"/>
          </p:cNvSpPr>
          <p:nvPr>
            <p:ph type="body" idx="1"/>
          </p:nvPr>
        </p:nvSpPr>
        <p:spPr/>
        <p:txBody>
          <a:bodyPr/>
          <a:lstStyle/>
          <a:p>
            <a:pPr eaLnBrk="1" hangingPunct="1"/>
            <a:r>
              <a:rPr lang="nb-NO" altLang="nb-NO" dirty="0"/>
              <a:t>Korrelasjon </a:t>
            </a:r>
            <a:r>
              <a:rPr lang="nb-NO" altLang="nb-NO" b="1" i="1" dirty="0"/>
              <a:t>beviser</a:t>
            </a:r>
            <a:r>
              <a:rPr lang="nb-NO" altLang="nb-NO" dirty="0"/>
              <a:t> ikke årsaksforhold (kausalitet)</a:t>
            </a:r>
          </a:p>
          <a:p>
            <a:pPr lvl="1" eaLnBrk="1" hangingPunct="1"/>
            <a:r>
              <a:rPr lang="nb-NO" altLang="nb-NO" dirty="0"/>
              <a:t>Da vi kan ha spuriøse (falske) forklaringer, som skyldes bakenforliggende forklaringer</a:t>
            </a:r>
          </a:p>
          <a:p>
            <a:pPr lvl="1" eaLnBrk="1" hangingPunct="1"/>
            <a:endParaRPr lang="nb-NO" altLang="nb-NO" dirty="0"/>
          </a:p>
          <a:p>
            <a:pPr eaLnBrk="1" hangingPunct="1">
              <a:buFont typeface="Wingdings" panose="05000000000000000000" pitchFamily="2" charset="2"/>
              <a:buNone/>
            </a:pPr>
            <a:endParaRPr lang="nb-NO" altLang="nb-NO" dirty="0"/>
          </a:p>
        </p:txBody>
      </p:sp>
      <p:sp>
        <p:nvSpPr>
          <p:cNvPr id="8196" name="Oval 4"/>
          <p:cNvSpPr>
            <a:spLocks noChangeArrowheads="1"/>
          </p:cNvSpPr>
          <p:nvPr/>
        </p:nvSpPr>
        <p:spPr bwMode="auto">
          <a:xfrm>
            <a:off x="2102644" y="3151585"/>
            <a:ext cx="1728788" cy="485775"/>
          </a:xfrm>
          <a:prstGeom prst="ellipse">
            <a:avLst/>
          </a:prstGeom>
          <a:solidFill>
            <a:schemeClr val="accent2">
              <a:lumMod val="60000"/>
              <a:lumOff val="4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nb-NO" altLang="nb-NO" sz="1350"/>
              <a:t>Antall brannmenn</a:t>
            </a:r>
          </a:p>
        </p:txBody>
      </p:sp>
      <p:sp>
        <p:nvSpPr>
          <p:cNvPr id="8198" name="Oval 6"/>
          <p:cNvSpPr>
            <a:spLocks noChangeArrowheads="1"/>
          </p:cNvSpPr>
          <p:nvPr/>
        </p:nvSpPr>
        <p:spPr bwMode="auto">
          <a:xfrm>
            <a:off x="4911328" y="3098006"/>
            <a:ext cx="1728788" cy="485775"/>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1" hangingPunct="1">
              <a:defRPr/>
            </a:pPr>
            <a:r>
              <a:rPr lang="nb-NO" altLang="nb-NO" sz="1200" dirty="0"/>
              <a:t>Skadeomfang etter </a:t>
            </a:r>
          </a:p>
          <a:p>
            <a:pPr algn="ctr" eaLnBrk="1" hangingPunct="1">
              <a:defRPr/>
            </a:pPr>
            <a:r>
              <a:rPr lang="nb-NO" altLang="nb-NO" sz="1200" dirty="0"/>
              <a:t>brann</a:t>
            </a:r>
          </a:p>
        </p:txBody>
      </p:sp>
      <p:sp>
        <p:nvSpPr>
          <p:cNvPr id="8199" name="Oval 7"/>
          <p:cNvSpPr>
            <a:spLocks noChangeArrowheads="1"/>
          </p:cNvSpPr>
          <p:nvPr/>
        </p:nvSpPr>
        <p:spPr bwMode="auto">
          <a:xfrm>
            <a:off x="3452812" y="3907631"/>
            <a:ext cx="1728788" cy="485775"/>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1" hangingPunct="1">
              <a:defRPr/>
            </a:pPr>
            <a:r>
              <a:rPr lang="nb-NO" altLang="nb-NO" sz="1350"/>
              <a:t>Størrelse på brann</a:t>
            </a:r>
          </a:p>
        </p:txBody>
      </p:sp>
      <p:sp>
        <p:nvSpPr>
          <p:cNvPr id="8200" name="Line 8"/>
          <p:cNvSpPr>
            <a:spLocks noChangeShapeType="1"/>
          </p:cNvSpPr>
          <p:nvPr/>
        </p:nvSpPr>
        <p:spPr bwMode="auto">
          <a:xfrm>
            <a:off x="3831432" y="3368279"/>
            <a:ext cx="107989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b-NO" sz="1350"/>
          </a:p>
        </p:txBody>
      </p:sp>
      <p:sp>
        <p:nvSpPr>
          <p:cNvPr id="8201" name="Text Box 9"/>
          <p:cNvSpPr txBox="1">
            <a:spLocks noChangeArrowheads="1"/>
          </p:cNvSpPr>
          <p:nvPr/>
        </p:nvSpPr>
        <p:spPr bwMode="auto">
          <a:xfrm>
            <a:off x="3977879" y="3003947"/>
            <a:ext cx="7521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nb-NO" altLang="nb-NO" sz="1350"/>
              <a:t>spuriøs</a:t>
            </a:r>
          </a:p>
        </p:txBody>
      </p:sp>
      <p:sp>
        <p:nvSpPr>
          <p:cNvPr id="8202" name="Line 10"/>
          <p:cNvSpPr>
            <a:spLocks noChangeShapeType="1"/>
          </p:cNvSpPr>
          <p:nvPr/>
        </p:nvSpPr>
        <p:spPr bwMode="auto">
          <a:xfrm flipH="1" flipV="1">
            <a:off x="2913460" y="3637360"/>
            <a:ext cx="539353" cy="4321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b-NO" sz="1350"/>
          </a:p>
        </p:txBody>
      </p:sp>
      <p:sp>
        <p:nvSpPr>
          <p:cNvPr id="8203" name="Line 11"/>
          <p:cNvSpPr>
            <a:spLocks noChangeShapeType="1"/>
          </p:cNvSpPr>
          <p:nvPr/>
        </p:nvSpPr>
        <p:spPr bwMode="auto">
          <a:xfrm flipV="1">
            <a:off x="5181600" y="3583781"/>
            <a:ext cx="485775" cy="485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b-NO" sz="1350"/>
          </a:p>
        </p:txBody>
      </p:sp>
      <p:sp>
        <p:nvSpPr>
          <p:cNvPr id="8204" name="Freeform 12"/>
          <p:cNvSpPr>
            <a:spLocks/>
          </p:cNvSpPr>
          <p:nvPr/>
        </p:nvSpPr>
        <p:spPr bwMode="auto">
          <a:xfrm>
            <a:off x="3924301" y="3219450"/>
            <a:ext cx="756047" cy="234554"/>
          </a:xfrm>
          <a:custGeom>
            <a:avLst/>
            <a:gdLst>
              <a:gd name="T0" fmla="*/ 0 w 635"/>
              <a:gd name="T1" fmla="*/ 2147483646 h 242"/>
              <a:gd name="T2" fmla="*/ 2147483646 w 635"/>
              <a:gd name="T3" fmla="*/ 2147483646 h 242"/>
              <a:gd name="T4" fmla="*/ 2147483646 w 635"/>
              <a:gd name="T5" fmla="*/ 2147483646 h 242"/>
              <a:gd name="T6" fmla="*/ 2147483646 w 635"/>
              <a:gd name="T7" fmla="*/ 2147483646 h 242"/>
              <a:gd name="T8" fmla="*/ 2147483646 w 635"/>
              <a:gd name="T9" fmla="*/ 2147483646 h 242"/>
              <a:gd name="T10" fmla="*/ 2147483646 w 635"/>
              <a:gd name="T11" fmla="*/ 2147483646 h 242"/>
              <a:gd name="T12" fmla="*/ 2147483646 w 635"/>
              <a:gd name="T13" fmla="*/ 0 h 242"/>
              <a:gd name="T14" fmla="*/ 2147483646 w 635"/>
              <a:gd name="T15" fmla="*/ 2147483646 h 242"/>
              <a:gd name="T16" fmla="*/ 2147483646 w 635"/>
              <a:gd name="T17" fmla="*/ 2147483646 h 242"/>
              <a:gd name="T18" fmla="*/ 2147483646 w 635"/>
              <a:gd name="T19" fmla="*/ 2147483646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5"/>
              <a:gd name="T31" fmla="*/ 0 h 242"/>
              <a:gd name="T32" fmla="*/ 635 w 635"/>
              <a:gd name="T33" fmla="*/ 242 h 2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5" h="242">
                <a:moveTo>
                  <a:pt x="0" y="45"/>
                </a:moveTo>
                <a:cubicBezTo>
                  <a:pt x="11" y="136"/>
                  <a:pt x="22" y="227"/>
                  <a:pt x="45" y="227"/>
                </a:cubicBezTo>
                <a:cubicBezTo>
                  <a:pt x="68" y="227"/>
                  <a:pt x="106" y="45"/>
                  <a:pt x="136" y="45"/>
                </a:cubicBezTo>
                <a:cubicBezTo>
                  <a:pt x="166" y="45"/>
                  <a:pt x="196" y="219"/>
                  <a:pt x="226" y="227"/>
                </a:cubicBezTo>
                <a:cubicBezTo>
                  <a:pt x="256" y="235"/>
                  <a:pt x="287" y="91"/>
                  <a:pt x="317" y="91"/>
                </a:cubicBezTo>
                <a:cubicBezTo>
                  <a:pt x="347" y="91"/>
                  <a:pt x="385" y="242"/>
                  <a:pt x="408" y="227"/>
                </a:cubicBezTo>
                <a:cubicBezTo>
                  <a:pt x="431" y="212"/>
                  <a:pt x="430" y="0"/>
                  <a:pt x="453" y="0"/>
                </a:cubicBezTo>
                <a:cubicBezTo>
                  <a:pt x="476" y="0"/>
                  <a:pt x="521" y="220"/>
                  <a:pt x="544" y="227"/>
                </a:cubicBezTo>
                <a:cubicBezTo>
                  <a:pt x="567" y="234"/>
                  <a:pt x="574" y="45"/>
                  <a:pt x="589" y="45"/>
                </a:cubicBezTo>
                <a:cubicBezTo>
                  <a:pt x="604" y="45"/>
                  <a:pt x="619" y="136"/>
                  <a:pt x="635" y="22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nb-NO" sz="1350"/>
          </a:p>
        </p:txBody>
      </p:sp>
      <p:pic>
        <p:nvPicPr>
          <p:cNvPr id="2050" name="Picture 2" descr="Confounding Variable and Spurious Correlation: Key Challenge in Making  Causal Inference | by Vivekananda Das | Level Up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190" y="2290298"/>
            <a:ext cx="5388247" cy="2694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437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ox(in)">
                                      <p:cBhvr>
                                        <p:cTn id="7" dur="500"/>
                                        <p:tgtEl>
                                          <p:spTgt spid="8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500"/>
                                        <p:tgtEl>
                                          <p:spTgt spid="8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200"/>
                                        </p:tgtEl>
                                        <p:attrNameLst>
                                          <p:attrName>style.visibility</p:attrName>
                                        </p:attrNameLst>
                                      </p:cBhvr>
                                      <p:to>
                                        <p:strVal val="visible"/>
                                      </p:to>
                                    </p:set>
                                    <p:anim calcmode="lin" valueType="num">
                                      <p:cBhvr additive="base">
                                        <p:cTn id="17" dur="500" fill="hold"/>
                                        <p:tgtEl>
                                          <p:spTgt spid="8200"/>
                                        </p:tgtEl>
                                        <p:attrNameLst>
                                          <p:attrName>ppt_x</p:attrName>
                                        </p:attrNameLst>
                                      </p:cBhvr>
                                      <p:tavLst>
                                        <p:tav tm="0">
                                          <p:val>
                                            <p:strVal val="#ppt_x"/>
                                          </p:val>
                                        </p:tav>
                                        <p:tav tm="100000">
                                          <p:val>
                                            <p:strVal val="#ppt_x"/>
                                          </p:val>
                                        </p:tav>
                                      </p:tavLst>
                                    </p:anim>
                                    <p:anim calcmode="lin" valueType="num">
                                      <p:cBhvr additive="base">
                                        <p:cTn id="18"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2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20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8204"/>
                                        </p:tgtEl>
                                        <p:attrNameLst>
                                          <p:attrName>style.visibility</p:attrName>
                                        </p:attrNameLst>
                                      </p:cBhvr>
                                      <p:to>
                                        <p:strVal val="visible"/>
                                      </p:to>
                                    </p:set>
                                    <p:animEffect transition="in" filter="blinds(horizontal)">
                                      <p:cBhvr>
                                        <p:cTn id="35" dur="500"/>
                                        <p:tgtEl>
                                          <p:spTgt spid="82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201"/>
                                        </p:tgtEl>
                                        <p:attrNameLst>
                                          <p:attrName>style.visibility</p:attrName>
                                        </p:attrNameLst>
                                      </p:cBhvr>
                                      <p:to>
                                        <p:strVal val="visible"/>
                                      </p:to>
                                    </p:set>
                                    <p:anim calcmode="lin" valueType="num">
                                      <p:cBhvr additive="base">
                                        <p:cTn id="40" dur="500" fill="hold"/>
                                        <p:tgtEl>
                                          <p:spTgt spid="8201"/>
                                        </p:tgtEl>
                                        <p:attrNameLst>
                                          <p:attrName>ppt_x</p:attrName>
                                        </p:attrNameLst>
                                      </p:cBhvr>
                                      <p:tavLst>
                                        <p:tav tm="0">
                                          <p:val>
                                            <p:strVal val="#ppt_x"/>
                                          </p:val>
                                        </p:tav>
                                        <p:tav tm="100000">
                                          <p:val>
                                            <p:strVal val="#ppt_x"/>
                                          </p:val>
                                        </p:tav>
                                      </p:tavLst>
                                    </p:anim>
                                    <p:anim calcmode="lin" valueType="num">
                                      <p:cBhvr additive="base">
                                        <p:cTn id="41"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050"/>
                                        </p:tgtEl>
                                        <p:attrNameLst>
                                          <p:attrName>style.visibility</p:attrName>
                                        </p:attrNameLst>
                                      </p:cBhvr>
                                      <p:to>
                                        <p:strVal val="visible"/>
                                      </p:to>
                                    </p:set>
                                    <p:animEffect transition="in" filter="circle(in)">
                                      <p:cBhvr>
                                        <p:cTn id="46"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autoUpdateAnimBg="0"/>
      <p:bldP spid="8198" grpId="0" animBg="1" autoUpdateAnimBg="0"/>
      <p:bldP spid="8199" grpId="0" animBg="1" autoUpdateAnimBg="0"/>
      <p:bldP spid="8201" grpId="0" autoUpdateAnimBg="0"/>
    </p:bldLst>
  </p:timing>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BDD81A35-56CF-48C1-B718-97518EA20E6A}" vid="{B3AEF942-D271-4AF5-85D5-E08E71C05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Presentasjon USN - NOR</Template>
  <TotalTime>103</TotalTime>
  <Words>614</Words>
  <Application>Microsoft Office PowerPoint</Application>
  <PresentationFormat>On-screen Show (16:9)</PresentationFormat>
  <Paragraphs>88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HSN Bokmål</vt:lpstr>
      <vt:lpstr>PowerPoint Presentation</vt:lpstr>
      <vt:lpstr>Bivariat analyse</vt:lpstr>
      <vt:lpstr>Samvariasjon</vt:lpstr>
      <vt:lpstr>Statistisk samvariasjon/Korrelasjon</vt:lpstr>
      <vt:lpstr>Korrelasjon</vt:lpstr>
      <vt:lpstr>Korrelasjon</vt:lpstr>
      <vt:lpstr>Korrelasjonsstyrke</vt:lpstr>
      <vt:lpstr>Korrelasjon og årsaksforhold (kausalitet)</vt:lpstr>
      <vt:lpstr>Utfordring ved alternative forklaringer</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Mathisrud Sørebø</dc:creator>
  <cp:lastModifiedBy>Anne Mathisrud Sørebø</cp:lastModifiedBy>
  <cp:revision>9</cp:revision>
  <cp:lastPrinted>2015-12-11T15:19:02Z</cp:lastPrinted>
  <dcterms:created xsi:type="dcterms:W3CDTF">2021-02-15T10:00:33Z</dcterms:created>
  <dcterms:modified xsi:type="dcterms:W3CDTF">2023-02-13T10:15:45Z</dcterms:modified>
</cp:coreProperties>
</file>