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1" r:id="rId5"/>
    <p:sldId id="259" r:id="rId6"/>
    <p:sldId id="260" r:id="rId7"/>
    <p:sldId id="265" r:id="rId8"/>
    <p:sldId id="264" r:id="rId9"/>
    <p:sldId id="266" r:id="rId10"/>
    <p:sldId id="261" r:id="rId11"/>
    <p:sldId id="262" r:id="rId12"/>
    <p:sldId id="272" r:id="rId13"/>
    <p:sldId id="273" r:id="rId14"/>
    <p:sldId id="270" r:id="rId15"/>
  </p:sldIdLst>
  <p:sldSz cx="12192000" cy="6858000"/>
  <p:notesSz cx="68119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6559-9DD5-45CF-B35D-4FC6BCB8493B}" type="datetimeFigureOut">
              <a:rPr lang="nb-NO" smtClean="0"/>
              <a:t>12.02.2022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E104-BC4A-4A19-BA77-94E9215862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68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4548-342C-4E5E-B300-9FA30A81632C}" type="datetimeFigureOut">
              <a:rPr lang="nb-NO" smtClean="0"/>
              <a:t>12.02.2022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988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72277-6863-4221-9F32-67B3B19AA5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96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Kvinner</a:t>
            </a:r>
            <a:r>
              <a:rPr lang="nb-NO" baseline="0" dirty="0" smtClean="0"/>
              <a:t> og menn mellom 25 og 30 som har Mastergrad – dersom det er likt – forventes det at vi «trekker ut» en kvinne i 50% av tilfellene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72277-6863-4221-9F32-67B3B19AA52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9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Hypotese 1: Flere kvinner mellom 25 og 30 år har Mastergrad</a:t>
            </a:r>
            <a:r>
              <a:rPr lang="nb-NO" baseline="0" dirty="0" smtClean="0"/>
              <a:t> enn menn mellom 25 og 30 år</a:t>
            </a:r>
          </a:p>
          <a:p>
            <a:r>
              <a:rPr lang="nb-NO" baseline="0" dirty="0" smtClean="0"/>
              <a:t>0-hypotese: Det er like mange menn og kvinner mellom 25 og 30 år som har Mastergrad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72277-6863-4221-9F32-67B3B19AA52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4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trekker ut 4 personer, og tre av disse er kvinner – 12 personer og ni av disse er kvinner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72277-6863-4221-9F32-67B3B19AA52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57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Tre</a:t>
            </a:r>
            <a:r>
              <a:rPr lang="nb-NO" baseline="0" dirty="0" smtClean="0"/>
              <a:t> av fire tilfeldig trukne personer, mellom 25 og 30 år med Master, er kvinner - vi kan IKKE konkludere med at det er flere kvinner enn menn som har Mastergrad.</a:t>
            </a:r>
          </a:p>
          <a:p>
            <a:r>
              <a:rPr lang="nb-NO" baseline="0" dirty="0" smtClean="0"/>
              <a:t>Ni av tolv tilfeldig trukne personer, mellom 25 og 30 med Master, er kvinner – vi kan med stor sikkerhet konkludere med at det er flere kvinner enn menn mellom 25 og 30 år son har en Mastergrad.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72277-6863-4221-9F32-67B3B19AA52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199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Signifikansnivået er viktig, men vi må også huske at utvalget MÅ være REPRESENTATIVT</a:t>
            </a:r>
            <a:r>
              <a:rPr lang="nb-NO" baseline="0" dirty="0" smtClean="0"/>
              <a:t> for hele populasjonen.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72277-6863-4221-9F32-67B3B19AA52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44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Type 1 feil: Vi konkluderer med at flere kvinner mellom 25 og 30 år har en Mastergrad enn menn</a:t>
            </a:r>
            <a:r>
              <a:rPr lang="nb-NO" baseline="0" dirty="0" smtClean="0"/>
              <a:t> i samme alder, mens det i realiteten ikke er noen forskjell.</a:t>
            </a:r>
          </a:p>
          <a:p>
            <a:r>
              <a:rPr lang="nb-NO" baseline="0" dirty="0" smtClean="0"/>
              <a:t>Type 2 feil: Vi konkluderer med at like mange kvinner og menn mellom 25 og 30 år har en Mastergrad, mens det i realiteten er flest kvinner som har denne graden.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72277-6863-4221-9F32-67B3B19AA52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576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3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4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984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6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41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606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157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918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128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0977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no.wikipedia.org/wiki/P-verd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Sannhet" TargetMode="External"/><Relationship Id="rId2" Type="http://schemas.openxmlformats.org/officeDocument/2006/relationships/hyperlink" Target="https://no.wikipedia.org/wiki/Nullhypotes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hyperlink" Target="https://effectsizefaq.files.wordpress.com/2010/05/type-i-and-type-ii-errors.jpg" TargetMode="External"/><Relationship Id="rId4" Type="http://schemas.openxmlformats.org/officeDocument/2006/relationships/hyperlink" Target="https://no.wikipedia.org/wiki/Vitenskapsteor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no.wikipedia.org/wiki/Nullhypotese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hyperlink" Target="https://effectsizefaq.files.wordpress.com/2010/05/type-i-and-type-ii-errors.jpg" TargetMode="External"/><Relationship Id="rId4" Type="http://schemas.openxmlformats.org/officeDocument/2006/relationships/hyperlink" Target="https://no.wikipedia.org/wiki/Sannh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Statistisk signifikans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03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43" y="328863"/>
            <a:ext cx="10364451" cy="842211"/>
          </a:xfrm>
        </p:spPr>
        <p:txBody>
          <a:bodyPr/>
          <a:lstStyle/>
          <a:p>
            <a:r>
              <a:rPr lang="nb-NO" dirty="0" smtClean="0"/>
              <a:t>P-VERDI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111" y="1419726"/>
            <a:ext cx="10975617" cy="4253487"/>
          </a:xfrm>
        </p:spPr>
        <p:txBody>
          <a:bodyPr>
            <a:noAutofit/>
          </a:bodyPr>
          <a:lstStyle/>
          <a:p>
            <a:r>
              <a:rPr lang="nb-NO" sz="1600" dirty="0"/>
              <a:t>Statistisk signifikans måles ofte som </a:t>
            </a:r>
            <a:r>
              <a:rPr lang="nb-NO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 tooltip="P-verdi"/>
              </a:rPr>
              <a:t>p-verdi</a:t>
            </a:r>
            <a:endParaRPr lang="nb-NO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nb-NO" sz="1600" dirty="0" smtClean="0"/>
          </a:p>
          <a:p>
            <a:r>
              <a:rPr lang="nb-NO" sz="1600" dirty="0"/>
              <a:t>En forenklet måte å tolke p-verdien på er at den sier </a:t>
            </a:r>
            <a:r>
              <a:rPr lang="nb-NO" sz="1600" dirty="0">
                <a:solidFill>
                  <a:srgbClr val="C00000"/>
                </a:solidFill>
              </a:rPr>
              <a:t>hvor stor sannsynlighet det er for at det vi observerer i en analyse er en tilfeldig egenskap ved </a:t>
            </a:r>
            <a:r>
              <a:rPr lang="nb-NO" sz="1600" dirty="0" smtClean="0">
                <a:solidFill>
                  <a:srgbClr val="C00000"/>
                </a:solidFill>
              </a:rPr>
              <a:t>utvalget </a:t>
            </a:r>
            <a:r>
              <a:rPr lang="nb-NO" sz="1600" dirty="0">
                <a:solidFill>
                  <a:srgbClr val="C00000"/>
                </a:solidFill>
              </a:rPr>
              <a:t>(eller den gruppen) vi studerer, heller enn å være en egenskap som gjelder for hele </a:t>
            </a:r>
            <a:r>
              <a:rPr lang="nb-NO" sz="1600" dirty="0" smtClean="0">
                <a:solidFill>
                  <a:srgbClr val="C00000"/>
                </a:solidFill>
              </a:rPr>
              <a:t>populasjonen</a:t>
            </a:r>
          </a:p>
          <a:p>
            <a:endParaRPr lang="nb-NO" sz="1600" dirty="0" smtClean="0">
              <a:solidFill>
                <a:srgbClr val="C00000"/>
              </a:solidFill>
            </a:endParaRPr>
          </a:p>
          <a:p>
            <a:r>
              <a:rPr lang="nb-NO" sz="1600" dirty="0" smtClean="0"/>
              <a:t>Hvor stor sannsynlighet det er for å forkaste en korrekt 0-hypotese, altså hvor stor sannsynlighet det er for å gjøre en type 1 feil. </a:t>
            </a:r>
          </a:p>
          <a:p>
            <a:pPr lvl="1"/>
            <a:r>
              <a:rPr lang="nb-NO" dirty="0" smtClean="0"/>
              <a:t>Se ting som ikke eksisterer, for eksempel forskjeller mellom yngre </a:t>
            </a:r>
          </a:p>
          <a:p>
            <a:pPr lvl="1"/>
            <a:r>
              <a:rPr lang="nb-NO" dirty="0" smtClean="0"/>
              <a:t>og eldre, forskjeller mellom gutter og jenter eller </a:t>
            </a:r>
          </a:p>
          <a:p>
            <a:pPr lvl="1"/>
            <a:r>
              <a:rPr lang="nb-NO" dirty="0" smtClean="0"/>
              <a:t>forskjeller mellom juss studenter og økonomistudenter</a:t>
            </a:r>
            <a:endParaRPr lang="nb-NO" dirty="0"/>
          </a:p>
          <a:p>
            <a:pPr marL="0" indent="0">
              <a:buNone/>
            </a:pPr>
            <a:endParaRPr lang="nb-NO" sz="1600" dirty="0" smtClean="0"/>
          </a:p>
          <a:p>
            <a:pPr marL="0" indent="0">
              <a:buNone/>
            </a:pPr>
            <a:endParaRPr lang="nb-NO" sz="1600" dirty="0" smtClean="0"/>
          </a:p>
          <a:p>
            <a:r>
              <a:rPr lang="nb-NO" sz="1600" dirty="0" smtClean="0"/>
              <a:t>En </a:t>
            </a:r>
            <a:r>
              <a:rPr lang="nb-NO" sz="1600" dirty="0">
                <a:solidFill>
                  <a:srgbClr val="C00000"/>
                </a:solidFill>
              </a:rPr>
              <a:t>p-verdi på 0,06 </a:t>
            </a:r>
            <a:r>
              <a:rPr lang="nb-NO" sz="1600" dirty="0"/>
              <a:t>vil i så fall indikere at det er </a:t>
            </a:r>
            <a:r>
              <a:rPr lang="nb-NO" sz="1600" dirty="0">
                <a:solidFill>
                  <a:srgbClr val="C00000"/>
                </a:solidFill>
              </a:rPr>
              <a:t>6% sannsynlighet for at det vi har observert </a:t>
            </a:r>
            <a:r>
              <a:rPr lang="nb-NO" sz="1600" dirty="0" smtClean="0">
                <a:solidFill>
                  <a:srgbClr val="C00000"/>
                </a:solidFill>
              </a:rPr>
              <a:t>oppstår tilfeldig i den gruppen vi studerer</a:t>
            </a:r>
            <a:r>
              <a:rPr lang="nb-NO" sz="1600" dirty="0" smtClean="0"/>
              <a:t>. </a:t>
            </a:r>
          </a:p>
          <a:p>
            <a:r>
              <a:rPr lang="nb-NO" sz="1600" dirty="0" smtClean="0"/>
              <a:t>Men </a:t>
            </a:r>
            <a:r>
              <a:rPr lang="nb-NO" sz="1600" dirty="0"/>
              <a:t>siden dette ikke er en eksakt vitenskap opererer man med </a:t>
            </a:r>
            <a:r>
              <a:rPr lang="nb-NO" sz="1600" dirty="0" smtClean="0"/>
              <a:t>signifikansnivå</a:t>
            </a:r>
            <a:endParaRPr lang="nb-NO" sz="1600" dirty="0"/>
          </a:p>
        </p:txBody>
      </p:sp>
      <p:pic>
        <p:nvPicPr>
          <p:cNvPr id="1026" name="Picture 2" descr="Image result for juss stud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40" y="4247131"/>
            <a:ext cx="1874444" cy="12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868" y="4034539"/>
            <a:ext cx="1785637" cy="11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3399"/>
          </a:xfrm>
        </p:spPr>
        <p:txBody>
          <a:bodyPr/>
          <a:lstStyle/>
          <a:p>
            <a:r>
              <a:rPr lang="nb-NO" dirty="0" smtClean="0"/>
              <a:t>Signifikansnivå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111" y="1591056"/>
            <a:ext cx="10189529" cy="4633279"/>
          </a:xfrm>
        </p:spPr>
        <p:txBody>
          <a:bodyPr>
            <a:normAutofit/>
          </a:bodyPr>
          <a:lstStyle/>
          <a:p>
            <a:r>
              <a:rPr lang="nb-NO" dirty="0"/>
              <a:t>Når man velger et signifikansnivå for en analyse bestemmer man seg for </a:t>
            </a:r>
            <a:r>
              <a:rPr lang="nb-NO" dirty="0">
                <a:solidFill>
                  <a:srgbClr val="C00000"/>
                </a:solidFill>
              </a:rPr>
              <a:t>hvor stor </a:t>
            </a:r>
            <a:r>
              <a:rPr lang="nb-NO" dirty="0" smtClean="0">
                <a:solidFill>
                  <a:srgbClr val="C00000"/>
                </a:solidFill>
              </a:rPr>
              <a:t>risiko </a:t>
            </a:r>
            <a:r>
              <a:rPr lang="nb-NO" dirty="0">
                <a:solidFill>
                  <a:srgbClr val="C00000"/>
                </a:solidFill>
              </a:rPr>
              <a:t>man kan akseptere for at det man observerer er en tilfeldig egenskap ved det utvalget av enheter man studerer, </a:t>
            </a:r>
            <a:r>
              <a:rPr lang="nb-NO" dirty="0"/>
              <a:t>heller enn en tendens som gjelder hele populasjonen av </a:t>
            </a:r>
            <a:r>
              <a:rPr lang="nb-NO" dirty="0" smtClean="0"/>
              <a:t>enheter</a:t>
            </a:r>
          </a:p>
          <a:p>
            <a:endParaRPr lang="nb-NO" dirty="0"/>
          </a:p>
          <a:p>
            <a:r>
              <a:rPr lang="nb-NO" dirty="0"/>
              <a:t>Man opererer konvensjonelt med tre signifikansnivå, hvorav et signifikansnivå på fem prosent er </a:t>
            </a:r>
            <a:r>
              <a:rPr lang="nb-NO" dirty="0" smtClean="0"/>
              <a:t>vanlig</a:t>
            </a:r>
            <a:endParaRPr lang="nb-NO" dirty="0"/>
          </a:p>
          <a:p>
            <a:pPr lvl="1"/>
            <a:r>
              <a:rPr lang="nb-NO" dirty="0" smtClean="0"/>
              <a:t>Fem prosents </a:t>
            </a:r>
            <a:r>
              <a:rPr lang="nb-NO" dirty="0"/>
              <a:t>signifikansnivå tilsvarer en </a:t>
            </a:r>
            <a:r>
              <a:rPr lang="nb-NO" dirty="0">
                <a:solidFill>
                  <a:srgbClr val="C00000"/>
                </a:solidFill>
              </a:rPr>
              <a:t>p-verdi på 0,05 eller mindre</a:t>
            </a:r>
          </a:p>
          <a:p>
            <a:pPr lvl="1"/>
            <a:r>
              <a:rPr lang="nb-NO" dirty="0" smtClean="0"/>
              <a:t>Ett prosents </a:t>
            </a:r>
            <a:r>
              <a:rPr lang="nb-NO" dirty="0"/>
              <a:t>signifikansnivå tilsvarer en </a:t>
            </a:r>
            <a:r>
              <a:rPr lang="nb-NO" dirty="0">
                <a:solidFill>
                  <a:srgbClr val="C00000"/>
                </a:solidFill>
              </a:rPr>
              <a:t>p-verdi på 0,01 eller </a:t>
            </a:r>
            <a:r>
              <a:rPr lang="nb-NO" dirty="0" smtClean="0">
                <a:solidFill>
                  <a:srgbClr val="C00000"/>
                </a:solidFill>
              </a:rPr>
              <a:t>mindre</a:t>
            </a:r>
          </a:p>
          <a:p>
            <a:pPr lvl="1"/>
            <a:r>
              <a:rPr lang="nb-NO" dirty="0" smtClean="0"/>
              <a:t>En promille signifikansnivå tilsvarer en </a:t>
            </a:r>
            <a:r>
              <a:rPr lang="nb-NO" dirty="0" smtClean="0">
                <a:solidFill>
                  <a:srgbClr val="C00000"/>
                </a:solidFill>
              </a:rPr>
              <a:t>p-verdi på 0,001 eller mindre</a:t>
            </a:r>
          </a:p>
          <a:p>
            <a:pPr lvl="1"/>
            <a:endParaRPr lang="nb-NO" dirty="0">
              <a:solidFill>
                <a:srgbClr val="C00000"/>
              </a:solidFill>
            </a:endParaRPr>
          </a:p>
          <a:p>
            <a:r>
              <a:rPr lang="nb-NO" dirty="0" smtClean="0"/>
              <a:t>SPSS og andre analyseverktøy oppgir p-verdier med en * eller to **</a:t>
            </a:r>
          </a:p>
          <a:p>
            <a:pPr lvl="1"/>
            <a:r>
              <a:rPr lang="nb-NO" dirty="0" smtClean="0"/>
              <a:t>*. </a:t>
            </a:r>
            <a:r>
              <a:rPr lang="nb-NO" dirty="0" err="1" smtClean="0"/>
              <a:t>Correlation</a:t>
            </a:r>
            <a:r>
              <a:rPr lang="nb-NO" dirty="0" smtClean="0"/>
              <a:t> is </a:t>
            </a:r>
            <a:r>
              <a:rPr lang="nb-NO" dirty="0" err="1" smtClean="0"/>
              <a:t>significant</a:t>
            </a:r>
            <a:r>
              <a:rPr lang="nb-NO" dirty="0" smtClean="0"/>
              <a:t> at </a:t>
            </a:r>
            <a:r>
              <a:rPr lang="nb-NO" dirty="0" err="1" smtClean="0"/>
              <a:t>the</a:t>
            </a:r>
            <a:r>
              <a:rPr lang="nb-NO" dirty="0" smtClean="0"/>
              <a:t> 0.05 </a:t>
            </a:r>
            <a:r>
              <a:rPr lang="nb-NO" dirty="0" err="1" smtClean="0"/>
              <a:t>level</a:t>
            </a:r>
            <a:r>
              <a:rPr lang="nb-NO" dirty="0" smtClean="0"/>
              <a:t> (2 </a:t>
            </a:r>
            <a:r>
              <a:rPr lang="nb-NO" dirty="0" err="1" smtClean="0"/>
              <a:t>tailed</a:t>
            </a:r>
            <a:r>
              <a:rPr lang="nb-NO" dirty="0" smtClean="0"/>
              <a:t>)</a:t>
            </a:r>
          </a:p>
          <a:p>
            <a:pPr lvl="1"/>
            <a:r>
              <a:rPr lang="nb-NO" dirty="0"/>
              <a:t>**. </a:t>
            </a:r>
            <a:r>
              <a:rPr lang="nb-NO" dirty="0" err="1"/>
              <a:t>Correlation</a:t>
            </a:r>
            <a:r>
              <a:rPr lang="nb-NO" dirty="0"/>
              <a:t> is </a:t>
            </a:r>
            <a:r>
              <a:rPr lang="nb-NO" dirty="0" err="1"/>
              <a:t>significant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0.01 </a:t>
            </a:r>
            <a:r>
              <a:rPr lang="nb-NO" dirty="0" err="1"/>
              <a:t>level</a:t>
            </a:r>
            <a:r>
              <a:rPr lang="nb-NO" dirty="0"/>
              <a:t> (2 </a:t>
            </a:r>
            <a:r>
              <a:rPr lang="nb-NO" dirty="0" err="1"/>
              <a:t>tailed</a:t>
            </a:r>
            <a:r>
              <a:rPr lang="nb-NO" dirty="0"/>
              <a:t>)</a:t>
            </a:r>
          </a:p>
          <a:p>
            <a:pPr lvl="1"/>
            <a:endParaRPr lang="nb-NO" dirty="0">
              <a:solidFill>
                <a:srgbClr val="C00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65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80" y="453837"/>
            <a:ext cx="10364451" cy="697831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Type II feil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0280" y="1533833"/>
            <a:ext cx="8457783" cy="440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 smtClean="0"/>
              <a:t>En</a:t>
            </a:r>
            <a:r>
              <a:rPr lang="nb-NO" sz="2000" dirty="0"/>
              <a:t> </a:t>
            </a:r>
            <a:r>
              <a:rPr lang="nb-NO" sz="2000" b="1" dirty="0"/>
              <a:t>type-II-feil</a:t>
            </a:r>
            <a:r>
              <a:rPr lang="nb-NO" sz="2000" dirty="0"/>
              <a:t> er en statistisk feil som består i en </a:t>
            </a:r>
            <a:r>
              <a:rPr lang="nb-NO" sz="2000" i="1" dirty="0"/>
              <a:t>feilaktig godtakelse</a:t>
            </a:r>
            <a:r>
              <a:rPr lang="nb-NO" sz="2000" dirty="0"/>
              <a:t> av </a:t>
            </a:r>
            <a:r>
              <a:rPr lang="nb-NO" sz="2000" dirty="0">
                <a:hlinkClick r:id="rId2" tooltip="Nullhypotese"/>
              </a:rPr>
              <a:t>nullhypotesen</a:t>
            </a:r>
            <a:r>
              <a:rPr lang="nb-NO" sz="2000" dirty="0"/>
              <a:t>. Hvis man konkluderer </a:t>
            </a:r>
            <a:r>
              <a:rPr lang="nb-NO" sz="2000" dirty="0" smtClean="0"/>
              <a:t>med at </a:t>
            </a:r>
            <a:r>
              <a:rPr lang="nb-NO" sz="2000" dirty="0"/>
              <a:t>nullhypotesen er </a:t>
            </a:r>
            <a:r>
              <a:rPr lang="nb-NO" sz="2000" dirty="0">
                <a:hlinkClick r:id="rId3" tooltip="Sannhet"/>
              </a:rPr>
              <a:t>sann</a:t>
            </a:r>
            <a:r>
              <a:rPr lang="nb-NO" sz="2000" dirty="0"/>
              <a:t>, selv om den egentlig er falsk, har man </a:t>
            </a:r>
            <a:r>
              <a:rPr lang="nb-NO" sz="2000" dirty="0" smtClean="0"/>
              <a:t>gjort </a:t>
            </a:r>
            <a:r>
              <a:rPr lang="nb-NO" sz="2000" dirty="0"/>
              <a:t>en </a:t>
            </a:r>
            <a:r>
              <a:rPr lang="nb-NO" sz="2000" dirty="0" smtClean="0"/>
              <a:t>type-II-feil</a:t>
            </a:r>
            <a:endParaRPr lang="nb-NO" sz="2000" dirty="0"/>
          </a:p>
          <a:p>
            <a:r>
              <a:rPr lang="nb-NO" sz="1600" dirty="0" smtClean="0"/>
              <a:t>Det </a:t>
            </a:r>
            <a:r>
              <a:rPr lang="nb-NO" sz="1600" dirty="0"/>
              <a:t>vil si at man trekker en </a:t>
            </a:r>
            <a:r>
              <a:rPr lang="nb-NO" sz="1600" dirty="0">
                <a:solidFill>
                  <a:srgbClr val="C00000"/>
                </a:solidFill>
              </a:rPr>
              <a:t>feilaktig konklusjonen </a:t>
            </a:r>
            <a:r>
              <a:rPr lang="nb-NO" sz="1600" dirty="0"/>
              <a:t>om at det </a:t>
            </a:r>
            <a:r>
              <a:rPr lang="nb-NO" sz="1600" dirty="0">
                <a:solidFill>
                  <a:srgbClr val="C00000"/>
                </a:solidFill>
              </a:rPr>
              <a:t>IKKE er forskjeller mellom gruppene</a:t>
            </a:r>
            <a:r>
              <a:rPr lang="nb-NO" sz="1600" dirty="0"/>
              <a:t>, selv om manglende forskjeller i </a:t>
            </a:r>
            <a:r>
              <a:rPr lang="nb-NO" sz="1600" dirty="0" smtClean="0"/>
              <a:t>observasjonene for eksempel skyldes </a:t>
            </a:r>
            <a:r>
              <a:rPr lang="nb-NO" sz="1600" dirty="0"/>
              <a:t>for lite eller skjevt </a:t>
            </a:r>
            <a:r>
              <a:rPr lang="nb-NO" sz="1600" dirty="0" smtClean="0"/>
              <a:t>utvalg</a:t>
            </a:r>
          </a:p>
          <a:p>
            <a:pPr marL="742950" lvl="2" indent="-342900"/>
            <a:r>
              <a:rPr lang="nb-NO" sz="1600" dirty="0" smtClean="0">
                <a:solidFill>
                  <a:srgbClr val="C00000"/>
                </a:solidFill>
              </a:rPr>
              <a:t>Feilaktig konklusjon om at effekter IKKE er tilstede, </a:t>
            </a:r>
          </a:p>
          <a:p>
            <a:pPr marL="742950" lvl="2" indent="-342900"/>
            <a:r>
              <a:rPr lang="nb-NO" sz="1600" b="1" dirty="0" smtClean="0">
                <a:solidFill>
                  <a:srgbClr val="C00000"/>
                </a:solidFill>
              </a:rPr>
              <a:t>«Ser ikke ting som er der»</a:t>
            </a:r>
          </a:p>
          <a:p>
            <a:pPr marL="742950" lvl="2" indent="-342900"/>
            <a:endParaRPr lang="nb-NO" sz="16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1" indent="0">
              <a:buNone/>
            </a:pPr>
            <a:r>
              <a:rPr lang="nb-NO" sz="1800" dirty="0">
                <a:hlinkClick r:id="rId4" tooltip="Vitenskapsteori"/>
              </a:rPr>
              <a:t>Vitenskapsteoretisk</a:t>
            </a:r>
            <a:r>
              <a:rPr lang="nb-NO" sz="1800" dirty="0"/>
              <a:t> sett er det viktigst å unngå type-I-feil. Derfor «foretrekker» man vanligvis type-II-feil over </a:t>
            </a:r>
            <a:r>
              <a:rPr lang="nb-NO" sz="1800" dirty="0" smtClean="0"/>
              <a:t>type-I-feil</a:t>
            </a:r>
          </a:p>
          <a:p>
            <a:pPr marL="742950" lvl="2" indent="-342900"/>
            <a:r>
              <a:rPr lang="nb-NO" sz="1600" dirty="0" smtClean="0"/>
              <a:t>ved </a:t>
            </a:r>
            <a:r>
              <a:rPr lang="nb-NO" sz="1600" dirty="0"/>
              <a:t>å minske sjansen for type-I-feil øker man samtidig sannsynligheten for type-II-feil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2050" name="Picture 2" descr="https://effectsizefaq.files.wordpress.com/2010/05/type-i-and-type-ii-errors.jpg?w=300&amp;h=225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3"/>
          <a:stretch/>
        </p:blipFill>
        <p:spPr bwMode="auto">
          <a:xfrm>
            <a:off x="9138887" y="1756139"/>
            <a:ext cx="2407100" cy="37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3453" y="5643518"/>
            <a:ext cx="246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Type II errors</a:t>
            </a:r>
            <a:r>
              <a:rPr lang="en-US" sz="1100" dirty="0"/>
              <a:t>, or </a:t>
            </a:r>
            <a:r>
              <a:rPr lang="en-US" sz="1100" b="1" dirty="0"/>
              <a:t>false negatives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smtClean="0"/>
              <a:t>occur </a:t>
            </a:r>
            <a:r>
              <a:rPr lang="en-US" sz="1100" dirty="0"/>
              <a:t>when you don’t see things </a:t>
            </a:r>
            <a:endParaRPr lang="en-US" sz="1100" dirty="0" smtClean="0"/>
          </a:p>
          <a:p>
            <a:r>
              <a:rPr lang="en-US" sz="1100" dirty="0" smtClean="0"/>
              <a:t>that </a:t>
            </a:r>
            <a:r>
              <a:rPr lang="en-US" sz="1100" dirty="0"/>
              <a:t>are there 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10284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20571"/>
              </p:ext>
            </p:extLst>
          </p:nvPr>
        </p:nvGraphicFramePr>
        <p:xfrm>
          <a:off x="922421" y="1957137"/>
          <a:ext cx="9023766" cy="4041432"/>
        </p:xfrm>
        <a:graphic>
          <a:graphicData uri="http://schemas.openxmlformats.org/drawingml/2006/table">
            <a:tbl>
              <a:tblPr/>
              <a:tblGrid>
                <a:gridCol w="300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806">
                <a:tc gridSpan="3"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chemeClr val="tx1"/>
                          </a:solidFill>
                          <a:effectLst/>
                        </a:rPr>
                        <a:t>Nullhypotesen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nb-NO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resp. </a:t>
                      </a:r>
                      <a:r>
                        <a:rPr lang="nb-NO" i="1" dirty="0">
                          <a:solidFill>
                            <a:schemeClr val="tx1"/>
                          </a:solidFill>
                          <a:effectLst/>
                        </a:rPr>
                        <a:t>den alternative forklaringen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) 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806"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... er </a:t>
                      </a:r>
                      <a:r>
                        <a:rPr lang="nb-NO" b="1" dirty="0">
                          <a:solidFill>
                            <a:schemeClr val="tx1"/>
                          </a:solidFill>
                          <a:effectLst/>
                        </a:rPr>
                        <a:t>sann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 (</a:t>
                      </a:r>
                      <a:r>
                        <a:rPr lang="nb-NO" i="1" dirty="0">
                          <a:solidFill>
                            <a:schemeClr val="tx1"/>
                          </a:solidFill>
                          <a:effectLst/>
                        </a:rPr>
                        <a:t>falsk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) 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... er </a:t>
                      </a:r>
                      <a:r>
                        <a:rPr lang="nb-NO" b="1" dirty="0">
                          <a:solidFill>
                            <a:schemeClr val="tx1"/>
                          </a:solidFill>
                          <a:effectLst/>
                        </a:rPr>
                        <a:t>falsk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 (</a:t>
                      </a:r>
                      <a:r>
                        <a:rPr lang="nb-NO" i="1" dirty="0">
                          <a:solidFill>
                            <a:schemeClr val="tx1"/>
                          </a:solidFill>
                          <a:effectLst/>
                        </a:rPr>
                        <a:t>sann</a:t>
                      </a: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) 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910">
                <a:tc>
                  <a:txBody>
                    <a:bodyPr/>
                    <a:lstStyle/>
                    <a:p>
                      <a:pPr algn="ctr"/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>... og </a:t>
                      </a:r>
                      <a:r>
                        <a:rPr lang="nb-NO" b="1">
                          <a:solidFill>
                            <a:schemeClr val="tx1"/>
                          </a:solidFill>
                          <a:effectLst/>
                        </a:rPr>
                        <a:t>aksepteres</a:t>
                      </a:r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nb-NO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nb-NO" i="1">
                          <a:solidFill>
                            <a:schemeClr val="tx1"/>
                          </a:solidFill>
                          <a:effectLst/>
                        </a:rPr>
                        <a:t>forkastes</a:t>
                      </a:r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b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korrekt godtakelse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C00000"/>
                          </a:solidFill>
                          <a:effectLst/>
                        </a:rPr>
                        <a:t>type-II-feil</a:t>
                      </a:r>
                      <a:br>
                        <a:rPr lang="nb-NO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nb-NO" dirty="0">
                          <a:solidFill>
                            <a:srgbClr val="C00000"/>
                          </a:solidFill>
                          <a:effectLst/>
                        </a:rPr>
                        <a:t>feilaktig godtakelse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910">
                <a:tc>
                  <a:txBody>
                    <a:bodyPr/>
                    <a:lstStyle/>
                    <a:p>
                      <a:pPr algn="ctr"/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>... og </a:t>
                      </a:r>
                      <a:r>
                        <a:rPr lang="nb-NO" b="1">
                          <a:solidFill>
                            <a:schemeClr val="tx1"/>
                          </a:solidFill>
                          <a:effectLst/>
                        </a:rPr>
                        <a:t>forkastes</a:t>
                      </a:r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nb-NO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nb-NO" i="1">
                          <a:solidFill>
                            <a:schemeClr val="tx1"/>
                          </a:solidFill>
                          <a:effectLst/>
                        </a:rPr>
                        <a:t>aksepteres</a:t>
                      </a:r>
                      <a:r>
                        <a:rPr lang="nb-NO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C00000"/>
                          </a:solidFill>
                          <a:effectLst/>
                        </a:rPr>
                        <a:t>type-I-feil</a:t>
                      </a:r>
                      <a:br>
                        <a:rPr lang="nb-NO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nb-NO" dirty="0">
                          <a:solidFill>
                            <a:srgbClr val="C00000"/>
                          </a:solidFill>
                          <a:effectLst/>
                        </a:rPr>
                        <a:t>feilaktig avvisning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b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nb-NO" dirty="0">
                          <a:solidFill>
                            <a:schemeClr val="tx1"/>
                          </a:solidFill>
                          <a:effectLst/>
                        </a:rPr>
                        <a:t>korrekt avvisning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2421" y="729916"/>
            <a:ext cx="91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/>
              <a:t>Nullhypotesen : </a:t>
            </a:r>
          </a:p>
          <a:p>
            <a:r>
              <a:rPr lang="nb-NO" dirty="0" smtClean="0"/>
              <a:t>Forskjellen eller sammenhengen som observeres </a:t>
            </a:r>
            <a:r>
              <a:rPr lang="nb-NO" dirty="0" smtClean="0">
                <a:solidFill>
                  <a:srgbClr val="C00000"/>
                </a:solidFill>
              </a:rPr>
              <a:t>er </a:t>
            </a:r>
            <a:r>
              <a:rPr lang="nb-NO" dirty="0">
                <a:solidFill>
                  <a:srgbClr val="C00000"/>
                </a:solidFill>
              </a:rPr>
              <a:t>en tilfeldig egenskap ved det utvalget av enheter man studerer, </a:t>
            </a:r>
            <a:r>
              <a:rPr lang="nb-NO" dirty="0" smtClean="0"/>
              <a:t>og ikke en </a:t>
            </a:r>
            <a:r>
              <a:rPr lang="nb-NO" dirty="0"/>
              <a:t>tendens som gjelder hele populasjonen av enheter. </a:t>
            </a:r>
          </a:p>
        </p:txBody>
      </p:sp>
    </p:spTree>
    <p:extLst>
      <p:ext uri="{BB962C8B-B14F-4D97-AF65-F5344CB8AC3E}">
        <p14:creationId xmlns:p14="http://schemas.microsoft.com/office/powerpoint/2010/main" val="38055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01" y="529202"/>
            <a:ext cx="10364451" cy="1095694"/>
          </a:xfrm>
        </p:spPr>
        <p:txBody>
          <a:bodyPr>
            <a:normAutofit fontScale="90000"/>
          </a:bodyPr>
          <a:lstStyle/>
          <a:p>
            <a:r>
              <a:rPr lang="nb-NO" b="1" dirty="0"/>
              <a:t>Hva </a:t>
            </a:r>
            <a:r>
              <a:rPr lang="nb-NO" b="1" dirty="0" smtClean="0"/>
              <a:t>p-verdien ikke ER?</a:t>
            </a:r>
            <a:r>
              <a:rPr lang="nb-NO" b="1" dirty="0"/>
              <a:t/>
            </a:r>
            <a:br>
              <a:rPr lang="nb-NO" b="1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1785" y="1557727"/>
            <a:ext cx="10001791" cy="4767694"/>
          </a:xfrm>
        </p:spPr>
        <p:txBody>
          <a:bodyPr>
            <a:normAutofit/>
          </a:bodyPr>
          <a:lstStyle/>
          <a:p>
            <a:pPr lvl="1"/>
            <a:r>
              <a:rPr lang="nb-NO" dirty="0"/>
              <a:t>P verdien er IKKE sannsynligheten for at nullhypotesen er sann</a:t>
            </a:r>
          </a:p>
          <a:p>
            <a:pPr lvl="1"/>
            <a:r>
              <a:rPr lang="nb-NO" dirty="0"/>
              <a:t>(1 – p verdien) er IKKE sannsynlighet for at den alternative hypotesen er sann</a:t>
            </a:r>
          </a:p>
          <a:p>
            <a:pPr lvl="2"/>
            <a:r>
              <a:rPr lang="nb-NO" dirty="0" smtClean="0">
                <a:solidFill>
                  <a:schemeClr val="accent2">
                    <a:lumMod val="50000"/>
                  </a:schemeClr>
                </a:solidFill>
              </a:rPr>
              <a:t>P-VERDI PÅ 0,06 - </a:t>
            </a:r>
            <a:r>
              <a:rPr lang="nb-NO" strike="sngStrike" dirty="0" smtClean="0">
                <a:solidFill>
                  <a:schemeClr val="accent2">
                    <a:lumMod val="50000"/>
                  </a:schemeClr>
                </a:solidFill>
              </a:rPr>
              <a:t>Vi sier at det er 6% sannsynlighet for at nullhypotesen er sann, eller 94% (100-6) sannsynlighet for at hypotese 1 er sann</a:t>
            </a:r>
          </a:p>
          <a:p>
            <a:pPr marL="914400" lvl="2" indent="0">
              <a:buNone/>
            </a:pPr>
            <a:endParaRPr lang="nb-NO" dirty="0">
              <a:solidFill>
                <a:srgbClr val="C00000"/>
              </a:solidFill>
            </a:endParaRPr>
          </a:p>
          <a:p>
            <a:pPr lvl="1"/>
            <a:r>
              <a:rPr lang="nb-NO" dirty="0" smtClean="0"/>
              <a:t>En </a:t>
            </a:r>
            <a:r>
              <a:rPr lang="nb-NO" dirty="0"/>
              <a:t>lav </a:t>
            </a:r>
            <a:r>
              <a:rPr lang="nb-NO" dirty="0" smtClean="0"/>
              <a:t>p verdi </a:t>
            </a:r>
            <a:r>
              <a:rPr lang="nb-NO" dirty="0"/>
              <a:t>viser </a:t>
            </a:r>
            <a:r>
              <a:rPr lang="nb-NO" dirty="0" smtClean="0"/>
              <a:t>IKKE at </a:t>
            </a:r>
            <a:r>
              <a:rPr lang="nb-NO" dirty="0"/>
              <a:t>effekten er stor eller at resultatet har teoretisk, klinisk eller praktisk betydning</a:t>
            </a:r>
          </a:p>
          <a:p>
            <a:pPr lvl="1"/>
            <a:r>
              <a:rPr lang="nb-NO" dirty="0"/>
              <a:t>Et ikke-signifikant resultat, </a:t>
            </a:r>
            <a:r>
              <a:rPr lang="nb-NO" dirty="0" smtClean="0"/>
              <a:t>er IKKE et </a:t>
            </a:r>
            <a:r>
              <a:rPr lang="nb-NO" dirty="0"/>
              <a:t>bevis for at nullhypotesen er sann</a:t>
            </a:r>
          </a:p>
          <a:p>
            <a:pPr lvl="1"/>
            <a:r>
              <a:rPr lang="nb-NO" dirty="0"/>
              <a:t>Ikke-signifikante resultater er </a:t>
            </a:r>
            <a:r>
              <a:rPr lang="nb-NO" dirty="0" smtClean="0"/>
              <a:t>IKKE et tegn </a:t>
            </a:r>
            <a:r>
              <a:rPr lang="nb-NO" dirty="0"/>
              <a:t>på en mislykket studie</a:t>
            </a:r>
          </a:p>
          <a:p>
            <a:endParaRPr lang="nb-NO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9694606" y="1557727"/>
            <a:ext cx="275304" cy="1095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10149379" y="1557727"/>
            <a:ext cx="13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Ofte slik vi sier det, også forskere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97533" y="4458843"/>
            <a:ext cx="9126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smtClean="0">
                <a:solidFill>
                  <a:srgbClr val="FF0000"/>
                </a:solidFill>
              </a:rPr>
              <a:t>P verdien sier kun </a:t>
            </a:r>
          </a:p>
          <a:p>
            <a:pPr algn="ctr"/>
            <a:r>
              <a:rPr lang="nb-NO" sz="2400" b="1" dirty="0" smtClean="0">
                <a:solidFill>
                  <a:srgbClr val="0070C0"/>
                </a:solidFill>
              </a:rPr>
              <a:t>Hvor stor sannsynlighet det </a:t>
            </a:r>
            <a:r>
              <a:rPr lang="nb-NO" sz="2400" b="1" dirty="0" smtClean="0">
                <a:solidFill>
                  <a:srgbClr val="0070C0"/>
                </a:solidFill>
              </a:rPr>
              <a:t>er for - at </a:t>
            </a:r>
            <a:r>
              <a:rPr lang="nb-NO" sz="2400" b="1" dirty="0" smtClean="0">
                <a:solidFill>
                  <a:srgbClr val="0070C0"/>
                </a:solidFill>
              </a:rPr>
              <a:t>forskjellene vi observerer skyldes tilfeldigheter i utvalget</a:t>
            </a:r>
            <a:endParaRPr lang="nb-NO" sz="2400" b="1" dirty="0">
              <a:solidFill>
                <a:srgbClr val="0070C0"/>
              </a:solidFill>
            </a:endParaRPr>
          </a:p>
          <a:p>
            <a:endParaRPr lang="nb-NO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64573" y="2933747"/>
            <a:ext cx="4752795" cy="127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53774" y="2916838"/>
            <a:ext cx="4270643" cy="124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32678"/>
            <a:ext cx="10364451" cy="1596177"/>
          </a:xfrm>
        </p:spPr>
        <p:txBody>
          <a:bodyPr/>
          <a:lstStyle/>
          <a:p>
            <a:r>
              <a:rPr lang="nb-NO" dirty="0" smtClean="0"/>
              <a:t>Sannsynlighet for tilfeldige forskjeller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111" y="2028855"/>
            <a:ext cx="10542999" cy="4195481"/>
          </a:xfrm>
        </p:spPr>
        <p:txBody>
          <a:bodyPr>
            <a:normAutofit/>
          </a:bodyPr>
          <a:lstStyle/>
          <a:p>
            <a:r>
              <a:rPr lang="nb-NO" dirty="0" smtClean="0"/>
              <a:t>Noe </a:t>
            </a:r>
            <a:r>
              <a:rPr lang="nb-NO" dirty="0"/>
              <a:t>variasjon i </a:t>
            </a:r>
            <a:r>
              <a:rPr lang="nb-NO" dirty="0" smtClean="0"/>
              <a:t>datamaterialet </a:t>
            </a:r>
            <a:r>
              <a:rPr lang="nb-NO" dirty="0"/>
              <a:t>er ventet av ren </a:t>
            </a:r>
            <a:r>
              <a:rPr lang="nb-NO" dirty="0" smtClean="0"/>
              <a:t>tilfeldighet</a:t>
            </a:r>
          </a:p>
          <a:p>
            <a:pPr lvl="1"/>
            <a:r>
              <a:rPr lang="nb-NO" dirty="0" smtClean="0"/>
              <a:t>beregninger </a:t>
            </a:r>
            <a:r>
              <a:rPr lang="nb-NO" dirty="0"/>
              <a:t>av statistisk signifikans søker å gi et bilde av hvor sannsynlig det er at observerte variasjoner er et utslag av tilfeldig </a:t>
            </a:r>
            <a:r>
              <a:rPr lang="nb-NO" dirty="0" smtClean="0"/>
              <a:t>variasjon </a:t>
            </a:r>
          </a:p>
          <a:p>
            <a:pPr lvl="1"/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/>
              <a:t>Beregninger </a:t>
            </a:r>
            <a:r>
              <a:rPr lang="nb-NO" dirty="0"/>
              <a:t>av signifikans er viktig for å kvalitetssikre en statistisk analyse, og kan til en viss grad være til hjelp ved planlegging av </a:t>
            </a:r>
            <a:r>
              <a:rPr lang="nb-NO" dirty="0" smtClean="0"/>
              <a:t>datainnsamling </a:t>
            </a:r>
          </a:p>
          <a:p>
            <a:endParaRPr lang="nb-NO" dirty="0" smtClean="0"/>
          </a:p>
          <a:p>
            <a:r>
              <a:rPr lang="nb-NO" sz="2400" dirty="0" smtClean="0">
                <a:solidFill>
                  <a:srgbClr val="C00000"/>
                </a:solidFill>
              </a:rPr>
              <a:t>Resultatene </a:t>
            </a:r>
            <a:r>
              <a:rPr lang="nb-NO" sz="2400" dirty="0">
                <a:solidFill>
                  <a:srgbClr val="C00000"/>
                </a:solidFill>
              </a:rPr>
              <a:t>av en statistisk analyse vil alltid være noe </a:t>
            </a:r>
            <a:r>
              <a:rPr lang="nb-NO" sz="2400" dirty="0" smtClean="0">
                <a:solidFill>
                  <a:srgbClr val="C00000"/>
                </a:solidFill>
              </a:rPr>
              <a:t>usikre</a:t>
            </a:r>
          </a:p>
          <a:p>
            <a:pPr lvl="1"/>
            <a:r>
              <a:rPr lang="nb-NO" sz="2000" dirty="0" smtClean="0">
                <a:solidFill>
                  <a:srgbClr val="C00000"/>
                </a:solidFill>
              </a:rPr>
              <a:t>beregning </a:t>
            </a:r>
            <a:r>
              <a:rPr lang="nb-NO" sz="2000" dirty="0">
                <a:solidFill>
                  <a:srgbClr val="C00000"/>
                </a:solidFill>
              </a:rPr>
              <a:t>av statistisk signifikans avdekker hvor sikre eller usikre resultatene </a:t>
            </a:r>
            <a:r>
              <a:rPr lang="nb-NO" sz="2000" dirty="0" smtClean="0">
                <a:solidFill>
                  <a:srgbClr val="C00000"/>
                </a:solidFill>
              </a:rPr>
              <a:t>er</a:t>
            </a:r>
            <a:endParaRPr lang="nb-NO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20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/>
              <a:t>Eksempel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3712" y="1667908"/>
            <a:ext cx="9063243" cy="4732892"/>
          </a:xfrm>
        </p:spPr>
        <p:txBody>
          <a:bodyPr>
            <a:normAutofit/>
          </a:bodyPr>
          <a:lstStyle/>
          <a:p>
            <a:r>
              <a:rPr lang="nb-NO" dirty="0" smtClean="0"/>
              <a:t>Når </a:t>
            </a:r>
            <a:r>
              <a:rPr lang="nb-NO" dirty="0"/>
              <a:t>en mynt blir kastet gjentatte ganger, er den statistiske forventningen at de to resultatene, krone og mynt, vil forekomme like </a:t>
            </a:r>
            <a:r>
              <a:rPr lang="nb-NO" dirty="0" smtClean="0"/>
              <a:t>ofte </a:t>
            </a:r>
          </a:p>
          <a:p>
            <a:r>
              <a:rPr lang="nb-NO" dirty="0" smtClean="0"/>
              <a:t>Dersom </a:t>
            </a:r>
            <a:r>
              <a:rPr lang="nb-NO" dirty="0"/>
              <a:t>ett resultat forekommer oftere enn det andre, kan det tyde på at mynten som kastes ikke er </a:t>
            </a:r>
            <a:r>
              <a:rPr lang="nb-NO" dirty="0" smtClean="0"/>
              <a:t>rettferdig (falsk mynt) </a:t>
            </a:r>
          </a:p>
          <a:p>
            <a:pPr lvl="1"/>
            <a:r>
              <a:rPr lang="nb-NO" dirty="0" smtClean="0"/>
              <a:t>Det er betydelig forskjell mellom hvor ofte mynten vil lande med den ene siden opp og hvor ofte den vil lande med den andre siden opp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026" name="Picture 2" descr="Bilderesultat for my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57" y="4138430"/>
            <a:ext cx="283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817" y="457396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50% av kastene gir</a:t>
            </a:r>
          </a:p>
          <a:p>
            <a:r>
              <a:rPr lang="nb-NO" dirty="0" smtClean="0"/>
              <a:t>mynt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23333" y="457396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50% av kastene gir</a:t>
            </a:r>
          </a:p>
          <a:p>
            <a:r>
              <a:rPr lang="nb-NO" dirty="0" smtClean="0"/>
              <a:t>kron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65" y="336119"/>
            <a:ext cx="1905063" cy="1270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5361" y="3558297"/>
            <a:ext cx="3184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Arial Black" panose="020B0A04020102020204" pitchFamily="34" charset="0"/>
              </a:rPr>
              <a:t>Tenk på Emily Rosa </a:t>
            </a:r>
          </a:p>
          <a:p>
            <a:r>
              <a:rPr lang="nb-NO" dirty="0" smtClean="0">
                <a:latin typeface="Arial Black" panose="020B0A04020102020204" pitchFamily="34" charset="0"/>
              </a:rPr>
              <a:t>og behandlerne som </a:t>
            </a:r>
          </a:p>
          <a:p>
            <a:r>
              <a:rPr lang="nb-NO" dirty="0" smtClean="0">
                <a:latin typeface="Arial Black" panose="020B0A04020102020204" pitchFamily="34" charset="0"/>
              </a:rPr>
              <a:t>Velger høyre eller</a:t>
            </a:r>
          </a:p>
          <a:p>
            <a:r>
              <a:rPr lang="nb-NO" dirty="0" smtClean="0">
                <a:latin typeface="Arial Black" panose="020B0A04020102020204" pitchFamily="34" charset="0"/>
              </a:rPr>
              <a:t>venstre hånd. </a:t>
            </a:r>
          </a:p>
          <a:p>
            <a:r>
              <a:rPr lang="nb-NO" dirty="0" smtClean="0">
                <a:latin typeface="Arial Black" panose="020B0A04020102020204" pitchFamily="34" charset="0"/>
              </a:rPr>
              <a:t>De burde fått rett </a:t>
            </a:r>
          </a:p>
          <a:p>
            <a:r>
              <a:rPr lang="nb-NO" dirty="0">
                <a:latin typeface="Arial Black" panose="020B0A04020102020204" pitchFamily="34" charset="0"/>
              </a:rPr>
              <a:t>c</a:t>
            </a:r>
            <a:r>
              <a:rPr lang="nb-NO" dirty="0" smtClean="0">
                <a:latin typeface="Arial Black" panose="020B0A04020102020204" pitchFamily="34" charset="0"/>
              </a:rPr>
              <a:t>a. 50% av </a:t>
            </a:r>
            <a:r>
              <a:rPr lang="nb-NO" dirty="0" smtClean="0">
                <a:latin typeface="Arial Black" panose="020B0A04020102020204" pitchFamily="34" charset="0"/>
              </a:rPr>
              <a:t>gangene</a:t>
            </a:r>
          </a:p>
          <a:p>
            <a:r>
              <a:rPr lang="nb-NO" dirty="0" smtClean="0">
                <a:latin typeface="Arial Black" panose="020B0A04020102020204" pitchFamily="34" charset="0"/>
              </a:rPr>
              <a:t>grunnet</a:t>
            </a:r>
            <a:r>
              <a:rPr lang="nb-NO" dirty="0" smtClean="0">
                <a:latin typeface="Arial Black" panose="020B0A04020102020204" pitchFamily="34" charset="0"/>
              </a:rPr>
              <a:t> </a:t>
            </a:r>
            <a:r>
              <a:rPr lang="nb-NO" dirty="0" smtClean="0">
                <a:latin typeface="Arial Black" panose="020B0A04020102020204" pitchFamily="34" charset="0"/>
              </a:rPr>
              <a:t>ren tilfeldighet.</a:t>
            </a:r>
          </a:p>
        </p:txBody>
      </p:sp>
    </p:spTree>
    <p:extLst>
      <p:ext uri="{BB962C8B-B14F-4D97-AF65-F5344CB8AC3E}">
        <p14:creationId xmlns:p14="http://schemas.microsoft.com/office/powerpoint/2010/main" val="8674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Eksempel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6428" y="2044897"/>
            <a:ext cx="10711698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2800" dirty="0"/>
              <a:t>0-hypotese: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C00000"/>
                </a:solidFill>
              </a:rPr>
              <a:t>Mynten som benyttes er </a:t>
            </a:r>
            <a:r>
              <a:rPr lang="nb-NO" sz="2800" dirty="0" smtClean="0">
                <a:solidFill>
                  <a:srgbClr val="C00000"/>
                </a:solidFill>
              </a:rPr>
              <a:t>rettferdig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C00000"/>
                </a:solidFill>
              </a:rPr>
              <a:t>Sidene på mynten er like, mynten lander like ofte på hver av sidene</a:t>
            </a:r>
          </a:p>
          <a:p>
            <a:pPr marL="0" indent="0">
              <a:buNone/>
            </a:pPr>
            <a:endParaRPr lang="nb-NO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nb-NO" sz="2800" dirty="0" smtClean="0"/>
              <a:t>Hypotese 1:</a:t>
            </a:r>
            <a:endParaRPr lang="nb-NO" sz="2800" dirty="0"/>
          </a:p>
          <a:p>
            <a:pPr marL="0" indent="0">
              <a:buNone/>
            </a:pPr>
            <a:r>
              <a:rPr lang="nb-NO" sz="2800" dirty="0" smtClean="0">
                <a:solidFill>
                  <a:srgbClr val="C00000"/>
                </a:solidFill>
              </a:rPr>
              <a:t>Mynten som benyttes er ikke rettferdig (den er falsk eller urettferdig) 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C00000"/>
                </a:solidFill>
              </a:rPr>
              <a:t>Det er forskjell mellom sidene på mynten (hvilken siden den lander på)</a:t>
            </a:r>
          </a:p>
          <a:p>
            <a:pPr marL="0" indent="0">
              <a:buNone/>
            </a:pPr>
            <a:endParaRPr lang="nb-NO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28" y="2441714"/>
            <a:ext cx="9893551" cy="12926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rgbClr val="C00000"/>
                </a:solidFill>
              </a:rPr>
              <a:t>Behandleren </a:t>
            </a:r>
            <a:r>
              <a:rPr lang="nb-NO" sz="2600" dirty="0">
                <a:solidFill>
                  <a:srgbClr val="C00000"/>
                </a:solidFill>
              </a:rPr>
              <a:t>kan ikke føle energi fra et annet </a:t>
            </a:r>
            <a:r>
              <a:rPr lang="nb-NO" sz="2600" dirty="0" smtClean="0">
                <a:solidFill>
                  <a:srgbClr val="C00000"/>
                </a:solidFill>
              </a:rPr>
              <a:t>menneske</a:t>
            </a:r>
          </a:p>
          <a:p>
            <a:r>
              <a:rPr lang="nb-NO" sz="2600" dirty="0" smtClean="0">
                <a:solidFill>
                  <a:srgbClr val="C00000"/>
                </a:solidFill>
              </a:rPr>
              <a:t>Personen vil velge rett hånd like mange ganger som hun </a:t>
            </a:r>
          </a:p>
          <a:p>
            <a:r>
              <a:rPr lang="nb-NO" sz="2600" dirty="0">
                <a:solidFill>
                  <a:srgbClr val="C00000"/>
                </a:solidFill>
              </a:rPr>
              <a:t>v</a:t>
            </a:r>
            <a:r>
              <a:rPr lang="nb-NO" sz="2600" dirty="0" smtClean="0">
                <a:solidFill>
                  <a:srgbClr val="C00000"/>
                </a:solidFill>
              </a:rPr>
              <a:t>elger feil hånd</a:t>
            </a:r>
            <a:endParaRPr lang="nb-NO" sz="2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428" y="4547607"/>
            <a:ext cx="9893551" cy="1692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rgbClr val="C00000"/>
                </a:solidFill>
              </a:rPr>
              <a:t>Behandleren har spesielle evner og kan føle </a:t>
            </a:r>
            <a:r>
              <a:rPr lang="nb-NO" sz="2600" dirty="0">
                <a:solidFill>
                  <a:srgbClr val="C00000"/>
                </a:solidFill>
              </a:rPr>
              <a:t>energi fra et annet </a:t>
            </a:r>
            <a:r>
              <a:rPr lang="nb-NO" sz="2600" dirty="0" smtClean="0">
                <a:solidFill>
                  <a:srgbClr val="C00000"/>
                </a:solidFill>
              </a:rPr>
              <a:t>menneske</a:t>
            </a:r>
          </a:p>
          <a:p>
            <a:r>
              <a:rPr lang="nb-NO" sz="2600" dirty="0" smtClean="0">
                <a:solidFill>
                  <a:srgbClr val="C00000"/>
                </a:solidFill>
              </a:rPr>
              <a:t>Personen vil </a:t>
            </a:r>
            <a:r>
              <a:rPr lang="nb-NO" sz="2600" dirty="0">
                <a:solidFill>
                  <a:srgbClr val="C00000"/>
                </a:solidFill>
              </a:rPr>
              <a:t>alltid velge rett </a:t>
            </a:r>
            <a:r>
              <a:rPr lang="nb-NO" sz="2600" dirty="0" smtClean="0">
                <a:solidFill>
                  <a:srgbClr val="C00000"/>
                </a:solidFill>
              </a:rPr>
              <a:t>hånd, eller velge rett hånd langt oftere enn hun velger feil hånd</a:t>
            </a:r>
            <a:endParaRPr lang="nb-NO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118" y="479046"/>
            <a:ext cx="9404723" cy="1400530"/>
          </a:xfrm>
        </p:spPr>
        <p:txBody>
          <a:bodyPr/>
          <a:lstStyle/>
          <a:p>
            <a:r>
              <a:rPr lang="nb-NO" b="1" dirty="0"/>
              <a:t>Eksempel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9750" y="1525381"/>
            <a:ext cx="8724673" cy="4600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 smtClean="0"/>
              <a:t>Dersom </a:t>
            </a:r>
            <a:r>
              <a:rPr lang="nb-NO" b="1" dirty="0"/>
              <a:t>få </a:t>
            </a:r>
            <a:r>
              <a:rPr lang="nb-NO" dirty="0"/>
              <a:t>kast er registrert, vil en overvekt av det ene </a:t>
            </a:r>
            <a:r>
              <a:rPr lang="nb-NO" dirty="0" smtClean="0"/>
              <a:t>resultatet </a:t>
            </a:r>
            <a:r>
              <a:rPr lang="nb-NO" dirty="0"/>
              <a:t>kunne forklares som </a:t>
            </a:r>
            <a:r>
              <a:rPr lang="nb-NO" dirty="0" smtClean="0"/>
              <a:t>tilfeldigheter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2">
                    <a:lumMod val="75000"/>
                  </a:schemeClr>
                </a:solidFill>
              </a:rPr>
              <a:t>Eksempel 1</a:t>
            </a:r>
          </a:p>
          <a:p>
            <a:r>
              <a:rPr lang="nb-NO" dirty="0" smtClean="0"/>
              <a:t>Å kaste </a:t>
            </a:r>
            <a:r>
              <a:rPr lang="nb-NO" b="1" dirty="0">
                <a:solidFill>
                  <a:srgbClr val="C00000"/>
                </a:solidFill>
              </a:rPr>
              <a:t>75% </a:t>
            </a:r>
            <a:r>
              <a:rPr lang="nb-NO" b="1" dirty="0" smtClean="0">
                <a:solidFill>
                  <a:srgbClr val="C00000"/>
                </a:solidFill>
              </a:rPr>
              <a:t>- tre</a:t>
            </a:r>
            <a:r>
              <a:rPr lang="nb-NO" b="1" dirty="0" smtClean="0">
                <a:solidFill>
                  <a:srgbClr val="C00000"/>
                </a:solidFill>
              </a:rPr>
              <a:t> </a:t>
            </a:r>
            <a:r>
              <a:rPr lang="nb-NO" b="1" dirty="0" smtClean="0">
                <a:solidFill>
                  <a:srgbClr val="C00000"/>
                </a:solidFill>
              </a:rPr>
              <a:t>mynt </a:t>
            </a:r>
            <a:r>
              <a:rPr lang="nb-NO" b="1" dirty="0">
                <a:solidFill>
                  <a:srgbClr val="C00000"/>
                </a:solidFill>
              </a:rPr>
              <a:t>på </a:t>
            </a:r>
            <a:r>
              <a:rPr lang="nb-NO" b="1" dirty="0" smtClean="0">
                <a:solidFill>
                  <a:srgbClr val="C00000"/>
                </a:solidFill>
              </a:rPr>
              <a:t>kun fire </a:t>
            </a:r>
            <a:r>
              <a:rPr lang="nb-NO" b="1" dirty="0">
                <a:solidFill>
                  <a:srgbClr val="C00000"/>
                </a:solidFill>
              </a:rPr>
              <a:t>kast </a:t>
            </a:r>
            <a:r>
              <a:rPr lang="nb-NO" dirty="0"/>
              <a:t>vil ikke være en tydelig statistisk signifikant pekepinn på at mynten ikke er </a:t>
            </a:r>
            <a:r>
              <a:rPr lang="nb-NO" dirty="0" smtClean="0"/>
              <a:t>rettferdig</a:t>
            </a:r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Dersom </a:t>
            </a:r>
            <a:r>
              <a:rPr lang="nb-NO" b="1" dirty="0"/>
              <a:t>mange</a:t>
            </a:r>
            <a:r>
              <a:rPr lang="nb-NO" dirty="0"/>
              <a:t> kast er registrert vil en slik overvekt tyde på at mynten ikke er </a:t>
            </a:r>
            <a:r>
              <a:rPr lang="nb-NO" dirty="0" smtClean="0"/>
              <a:t>rettferdig 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5">
                    <a:lumMod val="75000"/>
                  </a:schemeClr>
                </a:solidFill>
              </a:rPr>
              <a:t>Eksempel </a:t>
            </a:r>
            <a:r>
              <a:rPr lang="nb-NO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  <a:p>
            <a:r>
              <a:rPr lang="nb-NO" dirty="0" smtClean="0"/>
              <a:t>Å kaste </a:t>
            </a:r>
            <a:r>
              <a:rPr lang="nb-NO" b="1" dirty="0">
                <a:solidFill>
                  <a:srgbClr val="C00000"/>
                </a:solidFill>
              </a:rPr>
              <a:t>75% </a:t>
            </a:r>
            <a:r>
              <a:rPr lang="nb-NO" b="1" dirty="0" smtClean="0">
                <a:solidFill>
                  <a:srgbClr val="C00000"/>
                </a:solidFill>
              </a:rPr>
              <a:t>- ni </a:t>
            </a:r>
            <a:r>
              <a:rPr lang="nb-NO" b="1" dirty="0" smtClean="0">
                <a:solidFill>
                  <a:srgbClr val="C00000"/>
                </a:solidFill>
              </a:rPr>
              <a:t>mynt </a:t>
            </a:r>
            <a:r>
              <a:rPr lang="nb-NO" b="1" dirty="0">
                <a:solidFill>
                  <a:srgbClr val="C00000"/>
                </a:solidFill>
              </a:rPr>
              <a:t>på </a:t>
            </a:r>
            <a:r>
              <a:rPr lang="nb-NO" b="1" dirty="0" smtClean="0">
                <a:solidFill>
                  <a:srgbClr val="C00000"/>
                </a:solidFill>
              </a:rPr>
              <a:t>hele tolv </a:t>
            </a:r>
            <a:r>
              <a:rPr lang="nb-NO" b="1" dirty="0">
                <a:solidFill>
                  <a:srgbClr val="C00000"/>
                </a:solidFill>
              </a:rPr>
              <a:t>kast </a:t>
            </a:r>
            <a:r>
              <a:rPr lang="nb-NO" dirty="0"/>
              <a:t>vil være en signifikant indikasjon på at mynten er </a:t>
            </a:r>
            <a:r>
              <a:rPr lang="nb-NO" dirty="0" smtClean="0"/>
              <a:t>urettferdig </a:t>
            </a:r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 </a:t>
            </a:r>
            <a:r>
              <a:rPr lang="nb-NO" dirty="0"/>
              <a:t>begge tilfeller er det usikkerhet i analysen, men den er vesentlig mindre for eksperimentet med tolv </a:t>
            </a:r>
            <a:r>
              <a:rPr lang="nb-NO" dirty="0" smtClean="0"/>
              <a:t>forsøk</a:t>
            </a:r>
            <a:endParaRPr lang="nb-NO" dirty="0"/>
          </a:p>
          <a:p>
            <a:endParaRPr lang="nb-NO" dirty="0"/>
          </a:p>
        </p:txBody>
      </p:sp>
      <p:pic>
        <p:nvPicPr>
          <p:cNvPr id="12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537258" y="1619887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689658" y="1772287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842058" y="1924687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0" t="6473" r="4166" b="8819"/>
          <a:stretch/>
        </p:blipFill>
        <p:spPr bwMode="auto">
          <a:xfrm>
            <a:off x="10646314" y="1924687"/>
            <a:ext cx="60609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537258" y="3707300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685473" y="39234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0" t="6473" r="4166" b="8819"/>
          <a:stretch/>
        </p:blipFill>
        <p:spPr bwMode="auto">
          <a:xfrm>
            <a:off x="10801593" y="3562987"/>
            <a:ext cx="60609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837873" y="40758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9990273" y="42282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10142673" y="43806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10295073" y="45330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10447473" y="46854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10599873" y="48378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6472" r="49598" b="7973"/>
          <a:stretch/>
        </p:blipFill>
        <p:spPr bwMode="auto">
          <a:xfrm>
            <a:off x="10752273" y="4990282"/>
            <a:ext cx="65541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0" t="6473" r="4166" b="8819"/>
          <a:stretch/>
        </p:blipFill>
        <p:spPr bwMode="auto">
          <a:xfrm>
            <a:off x="10953993" y="3715387"/>
            <a:ext cx="60609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Bilderesultat for my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0" t="6473" r="4166" b="8819"/>
          <a:stretch/>
        </p:blipFill>
        <p:spPr bwMode="auto">
          <a:xfrm>
            <a:off x="11106393" y="3867787"/>
            <a:ext cx="606098" cy="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91579" y="2479635"/>
            <a:ext cx="8468567" cy="892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rgbClr val="C00000"/>
                </a:solidFill>
              </a:rPr>
              <a:t>Behandleren velger rett hånd tre av fire ganger 75% rett</a:t>
            </a:r>
            <a:endParaRPr lang="nb-NO" sz="26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579" y="4421201"/>
            <a:ext cx="8468567" cy="892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rgbClr val="C00000"/>
                </a:solidFill>
              </a:rPr>
              <a:t>Behandleren velger rett hånd ni av tolv ganger </a:t>
            </a:r>
          </a:p>
          <a:p>
            <a:r>
              <a:rPr lang="nb-NO" sz="2600" dirty="0" smtClean="0">
                <a:solidFill>
                  <a:srgbClr val="C00000"/>
                </a:solidFill>
              </a:rPr>
              <a:t>75% rett</a:t>
            </a:r>
            <a:endParaRPr lang="nb-NO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7081"/>
            <a:ext cx="10080883" cy="858253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Sannsynlighet for at mynten er falsk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111" y="1508735"/>
            <a:ext cx="9909594" cy="467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dirty="0" smtClean="0">
                <a:solidFill>
                  <a:srgbClr val="C00000"/>
                </a:solidFill>
              </a:rPr>
              <a:t>Sannsynlighetsregning</a:t>
            </a:r>
          </a:p>
          <a:p>
            <a:pPr lvl="1"/>
            <a:r>
              <a:rPr lang="nb-NO" dirty="0" smtClean="0">
                <a:solidFill>
                  <a:srgbClr val="0070C0"/>
                </a:solidFill>
              </a:rPr>
              <a:t>Eksempel 1</a:t>
            </a:r>
            <a:r>
              <a:rPr lang="nb-NO" dirty="0" smtClean="0"/>
              <a:t>, gir </a:t>
            </a:r>
            <a:r>
              <a:rPr lang="nb-NO" dirty="0"/>
              <a:t>en </a:t>
            </a:r>
            <a:r>
              <a:rPr lang="nb-NO" dirty="0">
                <a:solidFill>
                  <a:srgbClr val="C00000"/>
                </a:solidFill>
              </a:rPr>
              <a:t>sannsynlighet</a:t>
            </a:r>
            <a:r>
              <a:rPr lang="nb-NO" dirty="0"/>
              <a:t> på 0.18 </a:t>
            </a:r>
            <a:r>
              <a:rPr lang="nb-NO" dirty="0" smtClean="0"/>
              <a:t>(18%) </a:t>
            </a:r>
            <a:r>
              <a:rPr lang="nb-NO" dirty="0"/>
              <a:t>for å kaste </a:t>
            </a:r>
            <a:r>
              <a:rPr lang="nb-NO" dirty="0">
                <a:solidFill>
                  <a:srgbClr val="C00000"/>
                </a:solidFill>
              </a:rPr>
              <a:t>75% mynt </a:t>
            </a:r>
            <a:r>
              <a:rPr lang="nb-NO" dirty="0" smtClean="0">
                <a:solidFill>
                  <a:srgbClr val="C00000"/>
                </a:solidFill>
              </a:rPr>
              <a:t>(3 av 4) på </a:t>
            </a:r>
            <a:r>
              <a:rPr lang="nb-NO" dirty="0">
                <a:solidFill>
                  <a:srgbClr val="C00000"/>
                </a:solidFill>
              </a:rPr>
              <a:t>fire </a:t>
            </a:r>
            <a:r>
              <a:rPr lang="nb-NO" dirty="0" smtClean="0">
                <a:solidFill>
                  <a:srgbClr val="C00000"/>
                </a:solidFill>
              </a:rPr>
              <a:t>kast</a:t>
            </a:r>
          </a:p>
          <a:p>
            <a:pPr lvl="2"/>
            <a:r>
              <a:rPr lang="nb-NO" dirty="0" smtClean="0"/>
              <a:t>Hvis forsøket med å kaste denne mynten fire ganger, utføres hundre ganger, er det sannsynlig at du vil få det samme resultatet (3 mynt og 1 kron) atten av de hundre gangene, altså i 18% av forsøkene </a:t>
            </a:r>
            <a:r>
              <a:rPr lang="nb-NO" dirty="0" smtClean="0"/>
              <a:t>dersom det ikke er noen forskjell på myntens sider</a:t>
            </a:r>
            <a:endParaRPr lang="nb-NO" dirty="0" smtClean="0"/>
          </a:p>
          <a:p>
            <a:pPr lvl="3"/>
            <a:r>
              <a:rPr lang="nb-NO" dirty="0" smtClean="0"/>
              <a:t>(18% eller 18 av 100)</a:t>
            </a:r>
          </a:p>
          <a:p>
            <a:pPr lvl="2"/>
            <a:r>
              <a:rPr lang="nb-NO" dirty="0" smtClean="0"/>
              <a:t>Da dette resultatet </a:t>
            </a:r>
            <a:r>
              <a:rPr lang="nb-NO" dirty="0" smtClean="0"/>
              <a:t>ikke </a:t>
            </a:r>
            <a:r>
              <a:rPr lang="nb-NO" dirty="0" smtClean="0"/>
              <a:t>er helt usannsynlig, kan vi med stor sikkerhet konkludere med at vi </a:t>
            </a:r>
            <a:r>
              <a:rPr lang="nb-NO" b="1" u="sng" dirty="0" smtClean="0">
                <a:solidFill>
                  <a:srgbClr val="C00000"/>
                </a:solidFill>
              </a:rPr>
              <a:t>ikke har </a:t>
            </a:r>
            <a:r>
              <a:rPr lang="nb-NO" b="1" u="sng" dirty="0" smtClean="0">
                <a:solidFill>
                  <a:srgbClr val="C00000"/>
                </a:solidFill>
              </a:rPr>
              <a:t>motbevist at </a:t>
            </a:r>
            <a:r>
              <a:rPr lang="nb-NO" b="1" u="sng" dirty="0" smtClean="0">
                <a:solidFill>
                  <a:srgbClr val="C00000"/>
                </a:solidFill>
              </a:rPr>
              <a:t>mynten er </a:t>
            </a:r>
            <a:r>
              <a:rPr lang="nb-NO" b="1" u="sng" dirty="0" smtClean="0">
                <a:solidFill>
                  <a:srgbClr val="C00000"/>
                </a:solidFill>
              </a:rPr>
              <a:t>rettferdig</a:t>
            </a:r>
            <a:endParaRPr lang="nb-NO" b="1" u="sng" dirty="0" smtClean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nb-NO" dirty="0" smtClean="0"/>
          </a:p>
          <a:p>
            <a:pPr marL="914400" lvl="2" indent="0">
              <a:buNone/>
            </a:pPr>
            <a:endParaRPr lang="nb-NO" dirty="0" smtClean="0"/>
          </a:p>
          <a:p>
            <a:pPr lvl="1"/>
            <a:r>
              <a:rPr lang="nb-NO" dirty="0" smtClean="0">
                <a:solidFill>
                  <a:schemeClr val="accent6">
                    <a:lumMod val="75000"/>
                  </a:schemeClr>
                </a:solidFill>
              </a:rPr>
              <a:t>Eksempel 2</a:t>
            </a:r>
            <a:r>
              <a:rPr lang="nb-NO" dirty="0" smtClean="0"/>
              <a:t>, gir </a:t>
            </a:r>
            <a:r>
              <a:rPr lang="nb-NO" dirty="0"/>
              <a:t>en </a:t>
            </a:r>
            <a:r>
              <a:rPr lang="nb-NO" dirty="0">
                <a:solidFill>
                  <a:srgbClr val="C00000"/>
                </a:solidFill>
              </a:rPr>
              <a:t>sannsynlighet</a:t>
            </a:r>
            <a:r>
              <a:rPr lang="nb-NO" dirty="0"/>
              <a:t> på 0.004 </a:t>
            </a:r>
            <a:r>
              <a:rPr lang="nb-NO" dirty="0" smtClean="0"/>
              <a:t>(4‰) </a:t>
            </a:r>
            <a:r>
              <a:rPr lang="nb-NO" dirty="0"/>
              <a:t>for å </a:t>
            </a:r>
            <a:r>
              <a:rPr lang="nb-NO" dirty="0">
                <a:solidFill>
                  <a:srgbClr val="C00000"/>
                </a:solidFill>
              </a:rPr>
              <a:t>kaste mynt på 75% </a:t>
            </a:r>
            <a:r>
              <a:rPr lang="nb-NO" dirty="0" smtClean="0">
                <a:solidFill>
                  <a:srgbClr val="C00000"/>
                </a:solidFill>
              </a:rPr>
              <a:t>(9 av 12) av </a:t>
            </a:r>
            <a:r>
              <a:rPr lang="nb-NO" dirty="0">
                <a:solidFill>
                  <a:srgbClr val="C00000"/>
                </a:solidFill>
              </a:rPr>
              <a:t>tolv </a:t>
            </a:r>
            <a:r>
              <a:rPr lang="nb-NO" dirty="0" smtClean="0">
                <a:solidFill>
                  <a:srgbClr val="C00000"/>
                </a:solidFill>
              </a:rPr>
              <a:t>kast</a:t>
            </a:r>
          </a:p>
          <a:p>
            <a:pPr lvl="2"/>
            <a:r>
              <a:rPr lang="nb-NO" dirty="0" smtClean="0"/>
              <a:t>Hvis forsøket med å kaste denne mynten tolv ganger, gjøres tusen ganger, er det sannsynlig at du vil få det samme resultatet (9 mynt og </a:t>
            </a:r>
            <a:r>
              <a:rPr lang="nb-NO" dirty="0" smtClean="0"/>
              <a:t>tre </a:t>
            </a:r>
            <a:r>
              <a:rPr lang="nb-NO" dirty="0" smtClean="0"/>
              <a:t>kron) fire av de tusen gangene, altså i 4 promille av </a:t>
            </a:r>
            <a:r>
              <a:rPr lang="nb-NO" dirty="0" smtClean="0"/>
              <a:t>forsøkene dersom det ikke er noen forskjell på myntens sider</a:t>
            </a:r>
            <a:endParaRPr lang="nb-NO" dirty="0" smtClean="0"/>
          </a:p>
          <a:p>
            <a:pPr lvl="3"/>
            <a:r>
              <a:rPr lang="nb-NO" dirty="0" smtClean="0"/>
              <a:t>(4</a:t>
            </a:r>
            <a:r>
              <a:rPr lang="nb-NO" dirty="0"/>
              <a:t> </a:t>
            </a:r>
            <a:r>
              <a:rPr lang="nb-NO" dirty="0" smtClean="0"/>
              <a:t>‰ eller 4 av 1000)</a:t>
            </a:r>
          </a:p>
          <a:p>
            <a:pPr lvl="2"/>
            <a:r>
              <a:rPr lang="nb-NO" dirty="0" smtClean="0"/>
              <a:t>Da dette resultatet altså </a:t>
            </a:r>
            <a:r>
              <a:rPr lang="nb-NO" dirty="0" smtClean="0"/>
              <a:t>er meget </a:t>
            </a:r>
            <a:r>
              <a:rPr lang="nb-NO" dirty="0" smtClean="0"/>
              <a:t>lite sannsynlig, </a:t>
            </a:r>
            <a:r>
              <a:rPr lang="nb-NO" dirty="0" smtClean="0"/>
              <a:t>kan vi med </a:t>
            </a:r>
            <a:r>
              <a:rPr lang="nb-NO" dirty="0" smtClean="0"/>
              <a:t>ganske stor sikkerhet konkludere med at vi </a:t>
            </a:r>
            <a:r>
              <a:rPr lang="nb-NO" b="1" u="sng" dirty="0" smtClean="0">
                <a:solidFill>
                  <a:srgbClr val="C00000"/>
                </a:solidFill>
              </a:rPr>
              <a:t>har </a:t>
            </a:r>
            <a:r>
              <a:rPr lang="nb-NO" b="1" u="sng" dirty="0" smtClean="0">
                <a:solidFill>
                  <a:srgbClr val="C00000"/>
                </a:solidFill>
              </a:rPr>
              <a:t>motbevist at </a:t>
            </a:r>
            <a:r>
              <a:rPr lang="nb-NO" b="1" u="sng" dirty="0" smtClean="0">
                <a:solidFill>
                  <a:srgbClr val="C00000"/>
                </a:solidFill>
              </a:rPr>
              <a:t>mynten er </a:t>
            </a:r>
            <a:r>
              <a:rPr lang="nb-NO" b="1" u="sng" dirty="0" smtClean="0">
                <a:solidFill>
                  <a:srgbClr val="C00000"/>
                </a:solidFill>
              </a:rPr>
              <a:t>rettferdig</a:t>
            </a:r>
            <a:endParaRPr lang="nb-NO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504" y="1922806"/>
            <a:ext cx="9602201" cy="1886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rgbClr val="C00000"/>
                </a:solidFill>
              </a:rPr>
              <a:t>Behandleren utfører en test der hun velger hånd fire ganger, hun velger rett hånd tre av gangene 75% rett. Dersom denne testen gjennomføres hundre ganger, er det sannsynlig at hun vil klare det samme resultatet rent tilfeldig i 18 av de 100 </a:t>
            </a:r>
            <a:r>
              <a:rPr lang="nb-NO" sz="1600" dirty="0" smtClean="0">
                <a:solidFill>
                  <a:srgbClr val="C00000"/>
                </a:solidFill>
              </a:rPr>
              <a:t>forsøkene</a:t>
            </a:r>
          </a:p>
          <a:p>
            <a:endParaRPr lang="nb-NO" sz="1600" dirty="0">
              <a:solidFill>
                <a:srgbClr val="C00000"/>
              </a:solidFill>
            </a:endParaRPr>
          </a:p>
          <a:p>
            <a:r>
              <a:rPr lang="nb-NO" sz="1600" dirty="0" smtClean="0">
                <a:solidFill>
                  <a:srgbClr val="C00000"/>
                </a:solidFill>
              </a:rPr>
              <a:t>Tre av fire rett kan altså skyldes tilfeldigheter. Det er for stor risiko for at dette resultatet er tilfeldig, altså at behandleren ikke har spesielle evner. Vi beholder 0-hypotesen</a:t>
            </a:r>
          </a:p>
          <a:p>
            <a:endParaRPr lang="nb-NO" sz="1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504" y="4201982"/>
            <a:ext cx="9602201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rgbClr val="C00000"/>
                </a:solidFill>
              </a:rPr>
              <a:t>Behandleren utfører en test der hun velger hånd </a:t>
            </a:r>
            <a:r>
              <a:rPr lang="nb-NO" sz="1600" dirty="0" smtClean="0">
                <a:solidFill>
                  <a:srgbClr val="C00000"/>
                </a:solidFill>
              </a:rPr>
              <a:t>tolv</a:t>
            </a:r>
            <a:r>
              <a:rPr lang="nb-NO" sz="1600" dirty="0" smtClean="0">
                <a:solidFill>
                  <a:srgbClr val="C00000"/>
                </a:solidFill>
              </a:rPr>
              <a:t> </a:t>
            </a:r>
            <a:r>
              <a:rPr lang="nb-NO" sz="1600" dirty="0" smtClean="0">
                <a:solidFill>
                  <a:srgbClr val="C00000"/>
                </a:solidFill>
              </a:rPr>
              <a:t>ganger, hun velger rett hånd </a:t>
            </a:r>
            <a:r>
              <a:rPr lang="nb-NO" sz="1600" dirty="0" smtClean="0">
                <a:solidFill>
                  <a:srgbClr val="C00000"/>
                </a:solidFill>
              </a:rPr>
              <a:t>ni </a:t>
            </a:r>
            <a:r>
              <a:rPr lang="nb-NO" sz="1600" dirty="0" smtClean="0">
                <a:solidFill>
                  <a:srgbClr val="C00000"/>
                </a:solidFill>
              </a:rPr>
              <a:t>av gangene 75% rett. Dersom denne testen gjennomføres hundre ganger, er det sannsynlig at hun vil klare det samme resultatet rent tilfeldig i </a:t>
            </a:r>
            <a:r>
              <a:rPr lang="nb-NO" sz="1600" dirty="0" smtClean="0">
                <a:solidFill>
                  <a:srgbClr val="C00000"/>
                </a:solidFill>
              </a:rPr>
              <a:t>0,4 </a:t>
            </a:r>
            <a:r>
              <a:rPr lang="nb-NO" sz="1600" dirty="0" smtClean="0">
                <a:solidFill>
                  <a:srgbClr val="C00000"/>
                </a:solidFill>
              </a:rPr>
              <a:t>av de 100 </a:t>
            </a:r>
            <a:r>
              <a:rPr lang="nb-NO" sz="1600" dirty="0" smtClean="0">
                <a:solidFill>
                  <a:srgbClr val="C00000"/>
                </a:solidFill>
              </a:rPr>
              <a:t>forsøkene (i 4 av 1000 forsøk)</a:t>
            </a:r>
          </a:p>
          <a:p>
            <a:endParaRPr lang="nb-NO" sz="1600" dirty="0">
              <a:solidFill>
                <a:srgbClr val="C00000"/>
              </a:solidFill>
            </a:endParaRPr>
          </a:p>
          <a:p>
            <a:r>
              <a:rPr lang="nb-NO" sz="1600" dirty="0">
                <a:solidFill>
                  <a:srgbClr val="C00000"/>
                </a:solidFill>
              </a:rPr>
              <a:t>N</a:t>
            </a:r>
            <a:r>
              <a:rPr lang="nb-NO" sz="1600" dirty="0" smtClean="0">
                <a:solidFill>
                  <a:srgbClr val="C00000"/>
                </a:solidFill>
              </a:rPr>
              <a:t>i av tolv rett kan altså </a:t>
            </a:r>
            <a:r>
              <a:rPr lang="nb-NO" sz="1600" dirty="0" smtClean="0">
                <a:solidFill>
                  <a:srgbClr val="C00000"/>
                </a:solidFill>
              </a:rPr>
              <a:t>i veldig liten grad </a:t>
            </a:r>
            <a:r>
              <a:rPr lang="nb-NO" sz="1600" dirty="0" smtClean="0">
                <a:solidFill>
                  <a:srgbClr val="C00000"/>
                </a:solidFill>
              </a:rPr>
              <a:t>skyldes tilfeldigheter. Det er liten risiko for at dette resultatet er tilfeldig, altså at behandleren ikke har spesielle evner. Vi beholder 1-hypotesen</a:t>
            </a:r>
          </a:p>
          <a:p>
            <a:endParaRPr lang="nb-NO" sz="1600" dirty="0">
              <a:solidFill>
                <a:srgbClr val="C00000"/>
              </a:solidFill>
            </a:endParaRPr>
          </a:p>
          <a:p>
            <a:r>
              <a:rPr lang="nb-NO" sz="1600" dirty="0" smtClean="0">
                <a:solidFill>
                  <a:srgbClr val="C00000"/>
                </a:solidFill>
              </a:rPr>
              <a:t>(Behandleren får den utlovede «dusøren» på 1 </a:t>
            </a:r>
            <a:r>
              <a:rPr lang="nb-NO" sz="1600" dirty="0" err="1" smtClean="0">
                <a:solidFill>
                  <a:srgbClr val="C00000"/>
                </a:solidFill>
              </a:rPr>
              <a:t>mill</a:t>
            </a:r>
            <a:r>
              <a:rPr lang="nb-NO" sz="1600" dirty="0" smtClean="0">
                <a:solidFill>
                  <a:srgbClr val="C00000"/>
                </a:solidFill>
              </a:rPr>
              <a:t> dollar </a:t>
            </a:r>
            <a:r>
              <a:rPr lang="nb-NO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)</a:t>
            </a:r>
            <a:endParaRPr lang="nb-NO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7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1315"/>
          </a:xfrm>
        </p:spPr>
        <p:txBody>
          <a:bodyPr/>
          <a:lstStyle/>
          <a:p>
            <a:r>
              <a:rPr lang="nb-NO" dirty="0"/>
              <a:t>Formålet med hypotesetesting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7462" y="1765713"/>
            <a:ext cx="10185673" cy="4426540"/>
          </a:xfrm>
        </p:spPr>
        <p:txBody>
          <a:bodyPr>
            <a:normAutofit/>
          </a:bodyPr>
          <a:lstStyle/>
          <a:p>
            <a:r>
              <a:rPr lang="nb-NO" dirty="0" smtClean="0"/>
              <a:t>Store </a:t>
            </a:r>
            <a:r>
              <a:rPr lang="nb-NO" dirty="0"/>
              <a:t>grupper (eller utvalg) av enheter vil (nesten) alltid være forskjellige fra </a:t>
            </a:r>
            <a:r>
              <a:rPr lang="nb-NO" dirty="0" smtClean="0"/>
              <a:t>hverandre </a:t>
            </a:r>
          </a:p>
          <a:p>
            <a:pPr lvl="1"/>
            <a:r>
              <a:rPr lang="nb-NO" dirty="0" smtClean="0"/>
              <a:t>mange </a:t>
            </a:r>
            <a:r>
              <a:rPr lang="nb-NO" dirty="0"/>
              <a:t>av disse forskjellene er </a:t>
            </a:r>
            <a:r>
              <a:rPr lang="nb-NO" dirty="0">
                <a:solidFill>
                  <a:srgbClr val="C00000"/>
                </a:solidFill>
              </a:rPr>
              <a:t>tilfeldige</a:t>
            </a:r>
            <a:r>
              <a:rPr lang="nb-NO" dirty="0"/>
              <a:t> forskjeller</a:t>
            </a:r>
            <a:r>
              <a:rPr lang="nb-NO" dirty="0" smtClean="0"/>
              <a:t>.</a:t>
            </a:r>
          </a:p>
          <a:p>
            <a:pPr marL="274320" lvl="1" indent="0">
              <a:buNone/>
            </a:pPr>
            <a:r>
              <a:rPr lang="nb-NO" dirty="0" smtClean="0"/>
              <a:t> </a:t>
            </a:r>
          </a:p>
          <a:p>
            <a:r>
              <a:rPr lang="nb-NO" sz="1800" dirty="0">
                <a:solidFill>
                  <a:srgbClr val="C00000"/>
                </a:solidFill>
              </a:rPr>
              <a:t>Signifikanstesting blir gjennomført for å sikre at de konklusjonene man trekker på grunnlag av </a:t>
            </a:r>
            <a:r>
              <a:rPr lang="nb-NO" sz="1800" dirty="0" smtClean="0">
                <a:solidFill>
                  <a:srgbClr val="C00000"/>
                </a:solidFill>
              </a:rPr>
              <a:t>observasjoner </a:t>
            </a:r>
            <a:r>
              <a:rPr lang="nb-NO" sz="1800" dirty="0">
                <a:solidFill>
                  <a:srgbClr val="C00000"/>
                </a:solidFill>
              </a:rPr>
              <a:t>ikke skyldes tilfeldig variasjon mellom </a:t>
            </a:r>
            <a:r>
              <a:rPr lang="nb-NO" sz="1800" dirty="0" smtClean="0">
                <a:solidFill>
                  <a:srgbClr val="C00000"/>
                </a:solidFill>
              </a:rPr>
              <a:t>grupper/utvalg</a:t>
            </a:r>
          </a:p>
          <a:p>
            <a:pPr marL="0" indent="0">
              <a:buNone/>
            </a:pPr>
            <a:endParaRPr lang="nb-NO" sz="1800" dirty="0">
              <a:solidFill>
                <a:srgbClr val="C00000"/>
              </a:solidFill>
            </a:endParaRPr>
          </a:p>
          <a:p>
            <a:r>
              <a:rPr lang="nb-NO" dirty="0" smtClean="0"/>
              <a:t>P-verdien – </a:t>
            </a:r>
            <a:r>
              <a:rPr lang="nb-NO" dirty="0" err="1" smtClean="0"/>
              <a:t>Probability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P-verdien </a:t>
            </a:r>
            <a:r>
              <a:rPr lang="nb-NO" dirty="0"/>
              <a:t>hjelper oss å skille mellom observasjoner (gruppeforskjeller, endringer, effekter etc.) som kunne oppstått ved en tilfeldighet, og observasjoner (gruppeforskjeller, endringer, effekter etc.) som det er lite sannsynlig å observere dersom null-hypotesen er </a:t>
            </a:r>
            <a:r>
              <a:rPr lang="nb-NO" dirty="0" smtClean="0"/>
              <a:t>sann</a:t>
            </a:r>
          </a:p>
          <a:p>
            <a:pPr lvl="1"/>
            <a:r>
              <a:rPr lang="nb-NO" dirty="0" smtClean="0"/>
              <a:t>Høye p-verdier </a:t>
            </a:r>
            <a:r>
              <a:rPr lang="nb-NO" u="sng" dirty="0" smtClean="0"/>
              <a:t>indikerer</a:t>
            </a:r>
            <a:r>
              <a:rPr lang="nb-NO" dirty="0" smtClean="0"/>
              <a:t> at funnene skyldes tilfeldigheter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609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76989"/>
            <a:ext cx="10364451" cy="1050759"/>
          </a:xfrm>
        </p:spPr>
        <p:txBody>
          <a:bodyPr/>
          <a:lstStyle/>
          <a:p>
            <a:r>
              <a:rPr lang="nb-NO" dirty="0" smtClean="0"/>
              <a:t>Nullhypoteser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2365" y="153155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Tre eksempler på nullhypoteser: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«</a:t>
            </a:r>
            <a:r>
              <a:rPr lang="nb-NO" dirty="0"/>
              <a:t>Det er ingen forskjell på gruppene vi studerer» («Null forskjell</a:t>
            </a:r>
            <a:r>
              <a:rPr lang="nb-NO" dirty="0" smtClean="0"/>
              <a:t>»)</a:t>
            </a:r>
            <a:endParaRPr lang="nb-NO" dirty="0"/>
          </a:p>
          <a:p>
            <a:r>
              <a:rPr lang="nb-NO" dirty="0"/>
              <a:t>«Det er ingen endring over tid» («Null endring»)</a:t>
            </a:r>
          </a:p>
          <a:p>
            <a:r>
              <a:rPr lang="nb-NO" dirty="0"/>
              <a:t>«Det er ingen effekt av </a:t>
            </a:r>
            <a:r>
              <a:rPr lang="nb-NO" dirty="0" err="1"/>
              <a:t>X</a:t>
            </a:r>
            <a:r>
              <a:rPr lang="nb-NO" dirty="0"/>
              <a:t> på Y» («Null effekt»)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79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09075"/>
            <a:ext cx="10364451" cy="914400"/>
          </a:xfrm>
        </p:spPr>
        <p:txBody>
          <a:bodyPr/>
          <a:lstStyle/>
          <a:p>
            <a:r>
              <a:rPr lang="nb-NO" dirty="0" smtClean="0"/>
              <a:t>Type I feil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112" y="1524000"/>
            <a:ext cx="8361112" cy="46506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1900" dirty="0" smtClean="0"/>
              <a:t>En</a:t>
            </a:r>
            <a:r>
              <a:rPr lang="nb-NO" sz="1900" dirty="0"/>
              <a:t> </a:t>
            </a:r>
            <a:r>
              <a:rPr lang="nb-NO" sz="1900" b="1" dirty="0"/>
              <a:t>type-I-feil</a:t>
            </a:r>
            <a:r>
              <a:rPr lang="nb-NO" sz="1900" dirty="0"/>
              <a:t> er en statistisk feil som består i en </a:t>
            </a:r>
            <a:r>
              <a:rPr lang="nb-NO" sz="1900" i="1" dirty="0"/>
              <a:t>feilaktig avvisning</a:t>
            </a:r>
            <a:r>
              <a:rPr lang="nb-NO" sz="1900" dirty="0"/>
              <a:t> av </a:t>
            </a:r>
            <a:r>
              <a:rPr lang="nb-NO" sz="1900" dirty="0" smtClean="0">
                <a:solidFill>
                  <a:schemeClr val="accent5">
                    <a:lumMod val="50000"/>
                  </a:schemeClr>
                </a:solidFill>
                <a:hlinkClick r:id="rId3" tooltip="Nullhypotese"/>
              </a:rPr>
              <a:t>nullhypotesen</a:t>
            </a:r>
            <a:endParaRPr lang="nb-NO" sz="19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nb-NO" sz="1900" dirty="0" smtClean="0"/>
              <a:t>Hvis </a:t>
            </a:r>
            <a:r>
              <a:rPr lang="nb-NO" sz="1900" dirty="0"/>
              <a:t>man konkluderer </a:t>
            </a:r>
            <a:r>
              <a:rPr lang="nb-NO" sz="1900" dirty="0" smtClean="0"/>
              <a:t>med at </a:t>
            </a:r>
            <a:r>
              <a:rPr lang="nb-NO" sz="1900" dirty="0"/>
              <a:t>nullhypotesen er falsk, selv om den egentlig er </a:t>
            </a:r>
            <a:r>
              <a:rPr lang="nb-NO" sz="1900" dirty="0">
                <a:hlinkClick r:id="rId4" tooltip="Sannhet"/>
              </a:rPr>
              <a:t>sann</a:t>
            </a:r>
            <a:r>
              <a:rPr lang="nb-NO" sz="1900" dirty="0"/>
              <a:t>, har man altså gjort en </a:t>
            </a:r>
            <a:r>
              <a:rPr lang="nb-NO" sz="1900" dirty="0" smtClean="0"/>
              <a:t>type-I-feil</a:t>
            </a:r>
          </a:p>
          <a:p>
            <a:pPr lvl="1"/>
            <a:r>
              <a:rPr lang="nb-NO" sz="1900" dirty="0"/>
              <a:t>Det vil si at man trekker en </a:t>
            </a:r>
            <a:r>
              <a:rPr lang="nb-NO" sz="1900" dirty="0">
                <a:solidFill>
                  <a:srgbClr val="C00000"/>
                </a:solidFill>
              </a:rPr>
              <a:t>feilaktig konklusjonen </a:t>
            </a:r>
            <a:r>
              <a:rPr lang="nb-NO" sz="1900" dirty="0"/>
              <a:t>om at det er </a:t>
            </a:r>
            <a:r>
              <a:rPr lang="nb-NO" sz="1900" dirty="0">
                <a:solidFill>
                  <a:srgbClr val="C00000"/>
                </a:solidFill>
              </a:rPr>
              <a:t>forskjeller mellom gruppene</a:t>
            </a:r>
            <a:r>
              <a:rPr lang="nb-NO" sz="1900" dirty="0"/>
              <a:t>, selv om forskjellen som er observert skyldes </a:t>
            </a:r>
            <a:r>
              <a:rPr lang="nb-NO" sz="1900" dirty="0" smtClean="0"/>
              <a:t>tilfeldigheter</a:t>
            </a:r>
          </a:p>
          <a:p>
            <a:pPr lvl="1"/>
            <a:r>
              <a:rPr lang="nb-NO" sz="1900" dirty="0" smtClean="0">
                <a:solidFill>
                  <a:srgbClr val="C00000"/>
                </a:solidFill>
              </a:rPr>
              <a:t>Feilaktig konklusjon om at effekter eksisterer, </a:t>
            </a:r>
          </a:p>
          <a:p>
            <a:pPr lvl="1"/>
            <a:r>
              <a:rPr lang="nb-NO" sz="1900" dirty="0" smtClean="0">
                <a:solidFill>
                  <a:srgbClr val="C00000"/>
                </a:solidFill>
              </a:rPr>
              <a:t>«Ser ting som egentlig ikke er der»</a:t>
            </a:r>
            <a:endParaRPr lang="nb-NO" sz="19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nb-NO" sz="1900" dirty="0" smtClean="0"/>
          </a:p>
          <a:p>
            <a:pPr marL="0" indent="0">
              <a:buNone/>
            </a:pPr>
            <a:r>
              <a:rPr lang="nb-NO" sz="1900" dirty="0"/>
              <a:t>For å begrense sannsynligheten for feilaktig forkasting av </a:t>
            </a:r>
            <a:r>
              <a:rPr lang="nb-NO" sz="1900" dirty="0" smtClean="0"/>
              <a:t>nullhypotesen, velges </a:t>
            </a:r>
            <a:r>
              <a:rPr lang="nb-NO" sz="1900" dirty="0"/>
              <a:t>det alltid en grense for hvor stor denne sannsynligheten kan være. Det gjøres før analysen blir gjennomført. Denne grensen kalles </a:t>
            </a:r>
            <a:r>
              <a:rPr lang="nb-NO" sz="1900" dirty="0" smtClean="0"/>
              <a:t>signifikansnivå </a:t>
            </a:r>
            <a:endParaRPr lang="nb-NO" sz="1900" dirty="0"/>
          </a:p>
          <a:p>
            <a:pPr lvl="1"/>
            <a:r>
              <a:rPr lang="nb-NO" sz="1900" dirty="0">
                <a:solidFill>
                  <a:srgbClr val="C00000"/>
                </a:solidFill>
              </a:rPr>
              <a:t>Et konvensjonelt valg av signifikansnivå er 0,05, eller 5%. </a:t>
            </a:r>
            <a:r>
              <a:rPr lang="nb-NO" sz="1900" dirty="0"/>
              <a:t>Dersom det anses som svært viktig å begrense sannsynligheten for type 1-feil, velges et lavere </a:t>
            </a:r>
            <a:r>
              <a:rPr lang="nb-NO" sz="1900" dirty="0" smtClean="0"/>
              <a:t>signifikansnivå</a:t>
            </a:r>
            <a:endParaRPr lang="nb-NO" sz="1900" dirty="0"/>
          </a:p>
          <a:p>
            <a:pPr marL="274320" lvl="1" indent="0">
              <a:buNone/>
            </a:pPr>
            <a:endParaRPr lang="nb-NO" dirty="0" smtClean="0"/>
          </a:p>
          <a:p>
            <a:pPr lvl="1"/>
            <a:endParaRPr lang="nb-NO" dirty="0"/>
          </a:p>
        </p:txBody>
      </p:sp>
      <p:pic>
        <p:nvPicPr>
          <p:cNvPr id="1026" name="Picture 2" descr="https://effectsizefaq.files.wordpress.com/2010/05/type-i-and-type-ii-errors.jpg?w=300&amp;h=225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r="49178"/>
          <a:stretch/>
        </p:blipFill>
        <p:spPr bwMode="auto">
          <a:xfrm>
            <a:off x="9177758" y="2188713"/>
            <a:ext cx="2471413" cy="3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62979" y="5997391"/>
            <a:ext cx="3260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Type I errors</a:t>
            </a:r>
            <a:r>
              <a:rPr lang="en-US" sz="1100" dirty="0"/>
              <a:t>, also known as </a:t>
            </a:r>
            <a:r>
              <a:rPr lang="en-US" sz="1100" b="1" dirty="0"/>
              <a:t>false positives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smtClean="0"/>
              <a:t>occur </a:t>
            </a:r>
            <a:r>
              <a:rPr lang="en-US" sz="1100" dirty="0"/>
              <a:t>when you see things that are not there</a:t>
            </a:r>
            <a:endParaRPr lang="nb-NO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090" y="1988188"/>
            <a:ext cx="2836747" cy="1904969"/>
          </a:xfrm>
          <a:prstGeom prst="rect">
            <a:avLst/>
          </a:prstGeom>
        </p:spPr>
      </p:pic>
      <p:pic>
        <p:nvPicPr>
          <p:cNvPr id="1028" name="Picture 4" descr="Saera Khan, spåkoner | Saera Khan er ikke ale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91" y="3893157"/>
            <a:ext cx="2836746" cy="12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007224" y="5135418"/>
            <a:ext cx="2824613" cy="781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Du har overnaturlige evner. Du er synsk.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875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906</TotalTime>
  <Words>2065</Words>
  <Application>Microsoft Office PowerPoint</Application>
  <PresentationFormat>Widescreen</PresentationFormat>
  <Paragraphs>171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Garamond</vt:lpstr>
      <vt:lpstr>Wingdings</vt:lpstr>
      <vt:lpstr>Savon</vt:lpstr>
      <vt:lpstr>Statistisk signifikans</vt:lpstr>
      <vt:lpstr>Sannsynlighet for tilfeldige forskjeller</vt:lpstr>
      <vt:lpstr>Eksempel </vt:lpstr>
      <vt:lpstr>Eksempel</vt:lpstr>
      <vt:lpstr>Eksempel</vt:lpstr>
      <vt:lpstr>Sannsynlighet for at mynten er falsk</vt:lpstr>
      <vt:lpstr>Formålet med hypotesetesting</vt:lpstr>
      <vt:lpstr>Nullhypoteser</vt:lpstr>
      <vt:lpstr>Type I feil</vt:lpstr>
      <vt:lpstr>P-VERDI</vt:lpstr>
      <vt:lpstr>Signifikansnivå</vt:lpstr>
      <vt:lpstr>Type II feil</vt:lpstr>
      <vt:lpstr>PowerPoint Presentation</vt:lpstr>
      <vt:lpstr>Hva p-verdien ikke ER? 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signifikans</dc:title>
  <dc:creator>Anne Mathisrud Sørebø</dc:creator>
  <cp:lastModifiedBy>Anne Mathisrud Sørebø</cp:lastModifiedBy>
  <cp:revision>59</cp:revision>
  <cp:lastPrinted>2016-02-15T10:09:57Z</cp:lastPrinted>
  <dcterms:created xsi:type="dcterms:W3CDTF">2016-02-12T13:40:04Z</dcterms:created>
  <dcterms:modified xsi:type="dcterms:W3CDTF">2022-02-12T15:49:52Z</dcterms:modified>
</cp:coreProperties>
</file>