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1" r:id="rId3"/>
    <p:sldId id="257" r:id="rId4"/>
    <p:sldId id="262" r:id="rId5"/>
    <p:sldId id="263" r:id="rId6"/>
    <p:sldId id="264" r:id="rId7"/>
    <p:sldId id="258" r:id="rId8"/>
    <p:sldId id="265" r:id="rId9"/>
    <p:sldId id="259" r:id="rId10"/>
    <p:sldId id="260" r:id="rId11"/>
  </p:sldIdLst>
  <p:sldSz cx="12192000" cy="6858000"/>
  <p:notesSz cx="6797675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3200" y="220134"/>
            <a:ext cx="11777013" cy="60407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" t="294" r="63584" b="-294"/>
          <a:stretch/>
        </p:blipFill>
        <p:spPr>
          <a:xfrm>
            <a:off x="6877585" y="256253"/>
            <a:ext cx="5102631" cy="60038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051" y="2723093"/>
            <a:ext cx="5754683" cy="2069041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051" y="5232400"/>
            <a:ext cx="5754683" cy="7112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2133">
                <a:solidFill>
                  <a:schemeClr val="accent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813" y="255421"/>
            <a:ext cx="5105400" cy="5968537"/>
          </a:xfrm>
          <a:noFill/>
        </p:spPr>
        <p:txBody>
          <a:bodyPr/>
          <a:lstStyle/>
          <a:p>
            <a:r>
              <a:rPr lang="en-US" smtClean="0"/>
              <a:t>Click icon to add picture</a:t>
            </a:r>
            <a:endParaRPr lang="nb-NO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59382" y="50313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8759"/>
          <a:stretch/>
        </p:blipFill>
        <p:spPr>
          <a:xfrm>
            <a:off x="659382" y="443913"/>
            <a:ext cx="2626260" cy="156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5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537200" y="220134"/>
            <a:ext cx="6443013" cy="604078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605" y="570881"/>
            <a:ext cx="545826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3805" y="2126457"/>
            <a:ext cx="5550063" cy="380020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38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03200" y="220134"/>
            <a:ext cx="5105400" cy="6040780"/>
          </a:xfrm>
          <a:solidFill>
            <a:srgbClr val="7E949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05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50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3200" y="220134"/>
            <a:ext cx="6443013" cy="604078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04" y="570881"/>
            <a:ext cx="545826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804" y="2126457"/>
            <a:ext cx="5550063" cy="380020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4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813" y="220134"/>
            <a:ext cx="5105400" cy="6040780"/>
          </a:xfrm>
          <a:solidFill>
            <a:srgbClr val="7E949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cxnSp>
        <p:nvCxnSpPr>
          <p:cNvPr id="11" name="Straight Connector 10"/>
          <p:cNvCxnSpPr/>
          <p:nvPr/>
        </p:nvCxnSpPr>
        <p:spPr>
          <a:xfrm>
            <a:off x="671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002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537200" y="220134"/>
            <a:ext cx="6443013" cy="604078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605" y="570881"/>
            <a:ext cx="545826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3805" y="2126457"/>
            <a:ext cx="5550063" cy="380020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38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05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03200" y="220134"/>
            <a:ext cx="5105400" cy="60407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203200" y="220134"/>
            <a:ext cx="5105400" cy="604078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/>
              <a:t>Graph / </a:t>
            </a:r>
            <a:r>
              <a:rPr lang="nb-NO" dirty="0" err="1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33897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Graph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3200" y="220134"/>
            <a:ext cx="6443013" cy="604078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04" y="570881"/>
            <a:ext cx="545826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804" y="2126457"/>
            <a:ext cx="5550063" cy="380020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4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71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74813" y="220134"/>
            <a:ext cx="5105400" cy="60407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6874813" y="220134"/>
            <a:ext cx="5105400" cy="604078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/>
              <a:t>Graph / </a:t>
            </a:r>
            <a:r>
              <a:rPr lang="nb-NO" dirty="0" err="1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04852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3200" y="220134"/>
            <a:ext cx="11777013" cy="604078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03200" y="292100"/>
            <a:ext cx="11777133" cy="5968813"/>
          </a:xfrm>
          <a:solidFill>
            <a:srgbClr val="BCCCD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9827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3200" y="220134"/>
            <a:ext cx="11777013" cy="604078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5427" y="292377"/>
            <a:ext cx="11774787" cy="5968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4267" b="1">
                <a:latin typeface="Times New Roman"/>
                <a:cs typeface="Times New Roman"/>
              </a:defRPr>
            </a:lvl1pPr>
          </a:lstStyle>
          <a:p>
            <a:pPr lvl="0"/>
            <a:r>
              <a:rPr lang="nb-NO" dirty="0"/>
              <a:t>«</a:t>
            </a:r>
            <a:r>
              <a:rPr lang="nb-NO" dirty="0" err="1"/>
              <a:t>Quote</a:t>
            </a:r>
            <a:r>
              <a:rPr lang="nb-NO" dirty="0"/>
              <a:t>»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</p:spTree>
    <p:extLst>
      <p:ext uri="{BB962C8B-B14F-4D97-AF65-F5344CB8AC3E}">
        <p14:creationId xmlns:p14="http://schemas.microsoft.com/office/powerpoint/2010/main" val="1589694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427" y="220965"/>
            <a:ext cx="3840000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11" name="Rectangle 10"/>
          <p:cNvSpPr/>
          <p:nvPr/>
        </p:nvSpPr>
        <p:spPr>
          <a:xfrm>
            <a:off x="8140213" y="220965"/>
            <a:ext cx="3840000" cy="7141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12" name="Rectangle 11"/>
          <p:cNvSpPr/>
          <p:nvPr/>
        </p:nvSpPr>
        <p:spPr>
          <a:xfrm>
            <a:off x="4172820" y="220965"/>
            <a:ext cx="3840000" cy="7141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03200" y="292100"/>
            <a:ext cx="3842227" cy="1994312"/>
          </a:xfrm>
          <a:solidFill>
            <a:srgbClr val="BCCCD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170593" y="292100"/>
            <a:ext cx="3842227" cy="1994312"/>
          </a:xfrm>
          <a:solidFill>
            <a:srgbClr val="BCCCD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137987" y="292100"/>
            <a:ext cx="3842227" cy="1994312"/>
          </a:xfrm>
          <a:solidFill>
            <a:srgbClr val="BCCCD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05428" y="2404945"/>
            <a:ext cx="3840000" cy="380020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4172820" y="2404945"/>
            <a:ext cx="3840000" cy="380020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18" name="Content Placeholder 2"/>
          <p:cNvSpPr>
            <a:spLocks noGrp="1"/>
          </p:cNvSpPr>
          <p:nvPr>
            <p:ph idx="17"/>
          </p:nvPr>
        </p:nvSpPr>
        <p:spPr>
          <a:xfrm>
            <a:off x="8137987" y="2404945"/>
            <a:ext cx="3840000" cy="380020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89871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3200" y="220134"/>
            <a:ext cx="11777013" cy="60407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051" y="1659468"/>
            <a:ext cx="5754683" cy="1540933"/>
          </a:xfrm>
        </p:spPr>
        <p:txBody>
          <a:bodyPr anchor="b">
            <a:normAutofit/>
          </a:bodyPr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051" y="3657600"/>
            <a:ext cx="5754683" cy="7112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2133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93249" y="3443895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1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933" y="292377"/>
            <a:ext cx="5105400" cy="5968537"/>
          </a:xfrm>
          <a:solidFill>
            <a:srgbClr val="7E949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268528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3200" y="220134"/>
            <a:ext cx="11777013" cy="6040780"/>
          </a:xfrm>
          <a:prstGeom prst="rect">
            <a:avLst/>
          </a:prstGeom>
          <a:solidFill>
            <a:srgbClr val="007C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051" y="1659468"/>
            <a:ext cx="5754683" cy="1540933"/>
          </a:xfrm>
        </p:spPr>
        <p:txBody>
          <a:bodyPr anchor="b">
            <a:normAutofit/>
          </a:bodyPr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051" y="3657600"/>
            <a:ext cx="5754683" cy="7112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2133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933" y="292377"/>
            <a:ext cx="5105400" cy="5968537"/>
          </a:xfrm>
          <a:solidFill>
            <a:srgbClr val="7E949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cxnSp>
        <p:nvCxnSpPr>
          <p:cNvPr id="13" name="Straight Connector 12"/>
          <p:cNvCxnSpPr/>
          <p:nvPr/>
        </p:nvCxnSpPr>
        <p:spPr>
          <a:xfrm>
            <a:off x="693249" y="3443895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</p:spTree>
    <p:extLst>
      <p:ext uri="{BB962C8B-B14F-4D97-AF65-F5344CB8AC3E}">
        <p14:creationId xmlns:p14="http://schemas.microsoft.com/office/powerpoint/2010/main" val="6170488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3200" y="220134"/>
            <a:ext cx="11777013" cy="604078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051" y="1659468"/>
            <a:ext cx="5754683" cy="1540933"/>
          </a:xfrm>
        </p:spPr>
        <p:txBody>
          <a:bodyPr anchor="b">
            <a:normAutofit/>
          </a:bodyPr>
          <a:lstStyle>
            <a:lvl1pPr>
              <a:defRPr sz="4267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051" y="3657600"/>
            <a:ext cx="5754683" cy="7112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933" y="292377"/>
            <a:ext cx="5105400" cy="5968537"/>
          </a:xfrm>
          <a:solidFill>
            <a:srgbClr val="7E949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cxnSp>
        <p:nvCxnSpPr>
          <p:cNvPr id="13" name="Straight Connector 12"/>
          <p:cNvCxnSpPr/>
          <p:nvPr/>
        </p:nvCxnSpPr>
        <p:spPr>
          <a:xfrm>
            <a:off x="693249" y="3443895"/>
            <a:ext cx="430844" cy="0"/>
          </a:xfrm>
          <a:prstGeom prst="line">
            <a:avLst/>
          </a:prstGeom>
          <a:ln w="635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</p:spTree>
    <p:extLst>
      <p:ext uri="{BB962C8B-B14F-4D97-AF65-F5344CB8AC3E}">
        <p14:creationId xmlns:p14="http://schemas.microsoft.com/office/powerpoint/2010/main" val="419758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cxnSp>
        <p:nvCxnSpPr>
          <p:cNvPr id="8" name="Straight Connector 7"/>
          <p:cNvCxnSpPr/>
          <p:nvPr/>
        </p:nvCxnSpPr>
        <p:spPr>
          <a:xfrm>
            <a:off x="8748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173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3200" y="220134"/>
            <a:ext cx="11777013" cy="604078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051" y="1659468"/>
            <a:ext cx="5754683" cy="1540933"/>
          </a:xfrm>
        </p:spPr>
        <p:txBody>
          <a:bodyPr anchor="b">
            <a:normAutofit/>
          </a:bodyPr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051" y="3657600"/>
            <a:ext cx="5754683" cy="7112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2133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933" y="292377"/>
            <a:ext cx="5105400" cy="5968537"/>
          </a:xfrm>
          <a:solidFill>
            <a:srgbClr val="7E949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cxnSp>
        <p:nvCxnSpPr>
          <p:cNvPr id="13" name="Straight Connector 12"/>
          <p:cNvCxnSpPr/>
          <p:nvPr/>
        </p:nvCxnSpPr>
        <p:spPr>
          <a:xfrm>
            <a:off x="693249" y="3443895"/>
            <a:ext cx="430844" cy="0"/>
          </a:xfrm>
          <a:prstGeom prst="line">
            <a:avLst/>
          </a:prstGeom>
          <a:ln w="63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</p:spTree>
    <p:extLst>
      <p:ext uri="{BB962C8B-B14F-4D97-AF65-F5344CB8AC3E}">
        <p14:creationId xmlns:p14="http://schemas.microsoft.com/office/powerpoint/2010/main" val="1892866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3200" y="220134"/>
            <a:ext cx="11777013" cy="604078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051" y="1659468"/>
            <a:ext cx="5754683" cy="1540933"/>
          </a:xfrm>
        </p:spPr>
        <p:txBody>
          <a:bodyPr anchor="b">
            <a:normAutofit/>
          </a:bodyPr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051" y="3657600"/>
            <a:ext cx="5754683" cy="7112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2133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933" y="292377"/>
            <a:ext cx="5105400" cy="5968537"/>
          </a:xfrm>
          <a:solidFill>
            <a:srgbClr val="7E949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93249" y="3443895"/>
            <a:ext cx="430844" cy="0"/>
          </a:xfrm>
          <a:prstGeom prst="line">
            <a:avLst/>
          </a:prstGeom>
          <a:ln w="6350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</p:spTree>
    <p:extLst>
      <p:ext uri="{BB962C8B-B14F-4D97-AF65-F5344CB8AC3E}">
        <p14:creationId xmlns:p14="http://schemas.microsoft.com/office/powerpoint/2010/main" val="33018730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548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544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6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005" y="2126457"/>
            <a:ext cx="5258772" cy="380020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cxnSp>
        <p:nvCxnSpPr>
          <p:cNvPr id="8" name="Straight Connector 7"/>
          <p:cNvCxnSpPr/>
          <p:nvPr/>
        </p:nvCxnSpPr>
        <p:spPr>
          <a:xfrm>
            <a:off x="8748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31827" y="2126457"/>
            <a:ext cx="5258772" cy="380020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948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605" y="570881"/>
            <a:ext cx="545826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3805" y="2126457"/>
            <a:ext cx="5550063" cy="380020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38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03200" y="220134"/>
            <a:ext cx="5105400" cy="6040780"/>
          </a:xfrm>
          <a:solidFill>
            <a:srgbClr val="7E949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05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76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04" y="570881"/>
            <a:ext cx="545826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804" y="2126457"/>
            <a:ext cx="5550063" cy="380020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4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813" y="220134"/>
            <a:ext cx="5105400" cy="6040780"/>
          </a:xfrm>
          <a:solidFill>
            <a:srgbClr val="7E949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cxnSp>
        <p:nvCxnSpPr>
          <p:cNvPr id="11" name="Straight Connector 10"/>
          <p:cNvCxnSpPr/>
          <p:nvPr/>
        </p:nvCxnSpPr>
        <p:spPr>
          <a:xfrm>
            <a:off x="671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6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605" y="570881"/>
            <a:ext cx="545826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3805" y="2126457"/>
            <a:ext cx="5550063" cy="380020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38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05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03200" y="220134"/>
            <a:ext cx="5105400" cy="60407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203200" y="220134"/>
            <a:ext cx="5105400" cy="604078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/>
              <a:t>Graph / </a:t>
            </a:r>
            <a:r>
              <a:rPr lang="nb-NO" dirty="0" err="1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2073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Graph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04" y="570881"/>
            <a:ext cx="545826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804" y="2126457"/>
            <a:ext cx="5550063" cy="380020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4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71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74813" y="220134"/>
            <a:ext cx="5105400" cy="60407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6874813" y="220134"/>
            <a:ext cx="5105400" cy="604078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/>
              <a:t>Graph / </a:t>
            </a:r>
            <a:r>
              <a:rPr lang="nb-NO" dirty="0" err="1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853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6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3200" y="220134"/>
            <a:ext cx="11777013" cy="604078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cxnSp>
        <p:nvCxnSpPr>
          <p:cNvPr id="9" name="Straight Connector 8"/>
          <p:cNvCxnSpPr/>
          <p:nvPr/>
        </p:nvCxnSpPr>
        <p:spPr>
          <a:xfrm>
            <a:off x="8748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83005" y="2126457"/>
            <a:ext cx="5258772" cy="380020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6231827" y="2126457"/>
            <a:ext cx="5258772" cy="380020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393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4804" y="570881"/>
            <a:ext cx="10615795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004" y="2126457"/>
            <a:ext cx="10707595" cy="3800208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542" y="6446386"/>
            <a:ext cx="2205709" cy="21282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81984" y="6446386"/>
            <a:ext cx="3860800" cy="21282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67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35413" y="6446386"/>
            <a:ext cx="2844800" cy="21282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7782" y="6264549"/>
            <a:ext cx="1184647" cy="64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3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  <p:sldLayoutId id="2147483691" r:id="rId22"/>
    <p:sldLayoutId id="2147483692" r:id="rId23"/>
    <p:sldLayoutId id="2147483693" r:id="rId24"/>
  </p:sldLayoutIdLst>
  <p:txStyles>
    <p:titleStyle>
      <a:lvl1pPr algn="l" defTabSz="609585" rtl="0" eaLnBrk="1" latinLnBrk="0" hangingPunct="1">
        <a:spcBef>
          <a:spcPct val="0"/>
        </a:spcBef>
        <a:buNone/>
        <a:defRPr sz="4267" b="1" kern="1200">
          <a:solidFill>
            <a:schemeClr val="tx1"/>
          </a:solidFill>
          <a:latin typeface="Times New Roman"/>
          <a:ea typeface="+mj-ea"/>
          <a:cs typeface="Times New Roman"/>
        </a:defRPr>
      </a:lvl1pPr>
    </p:titleStyle>
    <p:bodyStyle>
      <a:lvl1pPr marL="234945" indent="-234945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Calibri"/>
          <a:ea typeface="+mn-ea"/>
          <a:cs typeface="Calibri"/>
        </a:defRPr>
      </a:lvl1pPr>
      <a:lvl2pPr marL="603236" indent="-277277" algn="l" defTabSz="601118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Calibri"/>
          <a:ea typeface="+mn-ea"/>
          <a:cs typeface="Calibri"/>
        </a:defRPr>
      </a:lvl2pPr>
      <a:lvl3pPr marL="836063" indent="-211661" algn="l" defTabSz="836063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Calibri"/>
          <a:ea typeface="+mn-ea"/>
          <a:cs typeface="Calibri"/>
        </a:defRPr>
      </a:lvl3pPr>
      <a:lvl4pPr marL="1073124" indent="-215895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Calibri"/>
          <a:ea typeface="+mn-ea"/>
          <a:cs typeface="Calibri"/>
        </a:defRPr>
      </a:lvl4pPr>
      <a:lvl5pPr marL="1316534" indent="-232828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Calibri"/>
          <a:ea typeface="+mn-ea"/>
          <a:cs typeface="Calibri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553733"/>
          </a:xfrm>
        </p:spPr>
        <p:txBody>
          <a:bodyPr>
            <a:normAutofit/>
          </a:bodyPr>
          <a:lstStyle/>
          <a:p>
            <a:r>
              <a:rPr lang="nb-NO" sz="4400" dirty="0" smtClean="0"/>
              <a:t>Inspeksjon av datamaterialet før en hypotesetestende undersøkelse</a:t>
            </a:r>
            <a:endParaRPr lang="nb-NO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053178"/>
            <a:ext cx="8689976" cy="1371599"/>
          </a:xfrm>
        </p:spPr>
        <p:txBody>
          <a:bodyPr/>
          <a:lstStyle/>
          <a:p>
            <a:r>
              <a:rPr lang="nb-NO" dirty="0" smtClean="0"/>
              <a:t>Anne Mathisrud Sørebø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9474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0283" t="7969" r="66351" b="25852"/>
          <a:stretch/>
        </p:blipFill>
        <p:spPr>
          <a:xfrm>
            <a:off x="4903303" y="278294"/>
            <a:ext cx="3596641" cy="6366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44494" y="826936"/>
            <a:ext cx="2568271" cy="2138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ectangle 6"/>
          <p:cNvSpPr/>
          <p:nvPr/>
        </p:nvSpPr>
        <p:spPr>
          <a:xfrm>
            <a:off x="5144494" y="2965837"/>
            <a:ext cx="1991596" cy="2612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Rectangle 7"/>
          <p:cNvSpPr/>
          <p:nvPr/>
        </p:nvSpPr>
        <p:spPr>
          <a:xfrm>
            <a:off x="5144494" y="5578114"/>
            <a:ext cx="3094533" cy="6718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674177" y="2667786"/>
            <a:ext cx="329938" cy="188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170" y="4087309"/>
            <a:ext cx="42983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Dersom et item lader på flere faktorer,</a:t>
            </a:r>
          </a:p>
          <a:p>
            <a:r>
              <a:rPr lang="nb-NO" dirty="0"/>
              <a:t>k</a:t>
            </a:r>
            <a:r>
              <a:rPr lang="nb-NO" dirty="0" smtClean="0"/>
              <a:t>an det beholdes hvis den høyeste ladningen</a:t>
            </a:r>
          </a:p>
          <a:p>
            <a:r>
              <a:rPr lang="nb-NO" dirty="0"/>
              <a:t>e</a:t>
            </a:r>
            <a:r>
              <a:rPr lang="nb-NO" dirty="0" smtClean="0"/>
              <a:t>r på forventet faktor og differansen </a:t>
            </a:r>
          </a:p>
          <a:p>
            <a:r>
              <a:rPr lang="nb-NO" dirty="0" smtClean="0"/>
              <a:t>mellom ladningene er &gt; 0,1</a:t>
            </a:r>
            <a:endParaRPr lang="nb-NO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112329" y="2814763"/>
            <a:ext cx="1096933" cy="127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12632" y="1710710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rgbClr val="0070C0"/>
                </a:solidFill>
              </a:rPr>
              <a:t>Begrep 1</a:t>
            </a:r>
            <a:endParaRPr lang="nb-NO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86687" y="3902643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rgbClr val="FF0000"/>
                </a:solidFill>
              </a:rPr>
              <a:t>Begrep 2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39027" y="572937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rgbClr val="00B050"/>
                </a:solidFill>
              </a:rPr>
              <a:t>Begrep 3</a:t>
            </a:r>
            <a:endParaRPr lang="nb-NO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50541" y="2957468"/>
            <a:ext cx="33409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Itemene</a:t>
            </a:r>
            <a:r>
              <a:rPr lang="nb-NO" dirty="0" smtClean="0"/>
              <a:t> tilhørende hvert begrep</a:t>
            </a:r>
          </a:p>
          <a:p>
            <a:r>
              <a:rPr lang="nb-NO" dirty="0" smtClean="0"/>
              <a:t>(latent variabel) samles i hver sin </a:t>
            </a:r>
          </a:p>
          <a:p>
            <a:r>
              <a:rPr lang="nb-NO" dirty="0" smtClean="0"/>
              <a:t>Gruppe/kolonne </a:t>
            </a:r>
            <a:r>
              <a:rPr lang="nb-NO" dirty="0" smtClean="0"/>
              <a:t>(faktor).</a:t>
            </a:r>
          </a:p>
          <a:p>
            <a:endParaRPr lang="nb-NO" dirty="0" smtClean="0"/>
          </a:p>
          <a:p>
            <a:r>
              <a:rPr lang="nb-NO" dirty="0" smtClean="0"/>
              <a:t>Antall faktorer er satt til forventet</a:t>
            </a:r>
          </a:p>
          <a:p>
            <a:r>
              <a:rPr lang="nb-NO" dirty="0"/>
              <a:t>a</a:t>
            </a:r>
            <a:r>
              <a:rPr lang="nb-NO" dirty="0" smtClean="0"/>
              <a:t>ntall begrep (latente variabler</a:t>
            </a:r>
            <a:r>
              <a:rPr lang="nb-NO" dirty="0" smtClean="0"/>
              <a:t>).</a:t>
            </a:r>
            <a:endParaRPr lang="nb-NO" dirty="0" smtClean="0"/>
          </a:p>
          <a:p>
            <a:r>
              <a:rPr lang="nb-NO" dirty="0" smtClean="0"/>
              <a:t> </a:t>
            </a:r>
            <a:r>
              <a:rPr lang="nb-NO" dirty="0" smtClean="0"/>
              <a:t>I </a:t>
            </a:r>
            <a:r>
              <a:rPr lang="nb-NO" dirty="0" smtClean="0"/>
              <a:t>dette tilfellet til 3</a:t>
            </a:r>
            <a:endParaRPr lang="nb-NO" dirty="0"/>
          </a:p>
        </p:txBody>
      </p:sp>
      <p:sp>
        <p:nvSpPr>
          <p:cNvPr id="4" name="TextBox 3"/>
          <p:cNvSpPr txBox="1"/>
          <p:nvPr/>
        </p:nvSpPr>
        <p:spPr>
          <a:xfrm>
            <a:off x="362832" y="2357303"/>
            <a:ext cx="40765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</a:t>
            </a:r>
            <a:r>
              <a:rPr lang="nb-NO" dirty="0" smtClean="0"/>
              <a:t>ester at de ulike latente variablene</a:t>
            </a:r>
          </a:p>
          <a:p>
            <a:r>
              <a:rPr lang="nb-NO" dirty="0"/>
              <a:t>e</a:t>
            </a:r>
            <a:r>
              <a:rPr lang="nb-NO" dirty="0" smtClean="0"/>
              <a:t>r ulike. </a:t>
            </a:r>
            <a:r>
              <a:rPr lang="nb-NO" dirty="0" smtClean="0"/>
              <a:t>Det vil være et bevis på at det er </a:t>
            </a:r>
          </a:p>
          <a:p>
            <a:r>
              <a:rPr lang="nb-NO" dirty="0" smtClean="0"/>
              <a:t>F</a:t>
            </a:r>
            <a:r>
              <a:rPr lang="nb-NO" dirty="0" smtClean="0"/>
              <a:t>orskjellige/ulike </a:t>
            </a:r>
            <a:r>
              <a:rPr lang="nb-NO" dirty="0" smtClean="0"/>
              <a:t>forklaringsvariabler.</a:t>
            </a:r>
          </a:p>
          <a:p>
            <a:r>
              <a:rPr lang="nb-NO" dirty="0" smtClean="0"/>
              <a:t>Inkluderer alle uavhengige variabler og </a:t>
            </a:r>
          </a:p>
          <a:p>
            <a:r>
              <a:rPr lang="nb-NO" dirty="0"/>
              <a:t>e</a:t>
            </a:r>
            <a:r>
              <a:rPr lang="nb-NO" dirty="0" smtClean="0"/>
              <a:t>ventuelt også den avhengige variabelen.</a:t>
            </a:r>
            <a:endParaRPr lang="nb-NO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15170" y="746267"/>
            <a:ext cx="4443770" cy="134619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sz="4267" b="1" kern="120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nb-NO" sz="2800" dirty="0" smtClean="0"/>
              <a:t>Test av validitet (gyldighet)</a:t>
            </a:r>
            <a:br>
              <a:rPr lang="nb-NO" sz="2800" dirty="0" smtClean="0"/>
            </a:br>
            <a:r>
              <a:rPr lang="nb-NO" sz="2800" dirty="0" smtClean="0"/>
              <a:t>Bekreftende Divergent faktoranalyse</a:t>
            </a:r>
            <a:br>
              <a:rPr lang="nb-NO" sz="2800" dirty="0" smtClean="0"/>
            </a:br>
            <a:endParaRPr lang="nb-NO" sz="2800" dirty="0"/>
          </a:p>
        </p:txBody>
      </p:sp>
    </p:spTree>
    <p:extLst>
      <p:ext uri="{BB962C8B-B14F-4D97-AF65-F5344CB8AC3E}">
        <p14:creationId xmlns:p14="http://schemas.microsoft.com/office/powerpoint/2010/main" val="64580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84776" y="3232836"/>
            <a:ext cx="342183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nb-NO" sz="3200" dirty="0" smtClean="0"/>
              <a:t>IT-støtte til kolleger</a:t>
            </a:r>
            <a:endParaRPr lang="nb-NO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169412" y="4587972"/>
            <a:ext cx="1146468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 anchor="ctr">
            <a:spAutoFit/>
          </a:bodyPr>
          <a:lstStyle/>
          <a:p>
            <a:r>
              <a:rPr lang="nb-NO" sz="3200" dirty="0" smtClean="0"/>
              <a:t>Kjønn</a:t>
            </a:r>
            <a:endParaRPr lang="nb-NO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62554" y="2870946"/>
            <a:ext cx="3050835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 anchor="ctr">
            <a:spAutoFit/>
          </a:bodyPr>
          <a:lstStyle/>
          <a:p>
            <a:r>
              <a:rPr lang="nb-NO" sz="3200" dirty="0" smtClean="0"/>
              <a:t>Tiltro til mestring</a:t>
            </a:r>
          </a:p>
          <a:p>
            <a:r>
              <a:rPr lang="nb-NO" sz="3200" dirty="0"/>
              <a:t>a</a:t>
            </a:r>
            <a:r>
              <a:rPr lang="nb-NO" sz="3200" dirty="0" smtClean="0"/>
              <a:t>v programvare</a:t>
            </a:r>
            <a:endParaRPr lang="nb-NO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45269" y="1564344"/>
            <a:ext cx="2790957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 anchor="ctr">
            <a:spAutoFit/>
          </a:bodyPr>
          <a:lstStyle/>
          <a:p>
            <a:r>
              <a:rPr lang="nb-NO" sz="3200" dirty="0" smtClean="0"/>
              <a:t>Engasjement i </a:t>
            </a:r>
          </a:p>
          <a:p>
            <a:r>
              <a:rPr lang="nb-NO" sz="3200" dirty="0" smtClean="0"/>
              <a:t>problemløsning</a:t>
            </a:r>
            <a:endParaRPr lang="nb-NO" sz="3200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3636226" y="2102953"/>
            <a:ext cx="3248550" cy="1203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4" idx="1"/>
          </p:cNvCxnSpPr>
          <p:nvPr/>
        </p:nvCxnSpPr>
        <p:spPr>
          <a:xfrm>
            <a:off x="3813389" y="3409555"/>
            <a:ext cx="3071387" cy="115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</p:cNvCxnSpPr>
          <p:nvPr/>
        </p:nvCxnSpPr>
        <p:spPr>
          <a:xfrm flipV="1">
            <a:off x="2315880" y="3600763"/>
            <a:ext cx="4568896" cy="1279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47557" y="2241452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 smtClean="0"/>
              <a:t>H1+</a:t>
            </a:r>
            <a:endParaRPr lang="nb-NO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4657451" y="3052038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 smtClean="0"/>
              <a:t>H2+</a:t>
            </a:r>
            <a:endParaRPr lang="nb-NO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5027835" y="4187862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 smtClean="0"/>
              <a:t>H3</a:t>
            </a:r>
            <a:endParaRPr lang="nb-NO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4527" y="261080"/>
            <a:ext cx="9482083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267" b="1" dirty="0">
                <a:latin typeface="Times New Roman"/>
                <a:ea typeface="+mj-ea"/>
                <a:cs typeface="Times New Roman"/>
              </a:rPr>
              <a:t>Kausalmodellen </a:t>
            </a:r>
            <a:r>
              <a:rPr lang="nb-NO" sz="4267" b="1" dirty="0" smtClean="0">
                <a:latin typeface="Times New Roman"/>
                <a:ea typeface="+mj-ea"/>
                <a:cs typeface="Times New Roman"/>
              </a:rPr>
              <a:t>som </a:t>
            </a:r>
            <a:r>
              <a:rPr lang="nb-NO" sz="4267" b="1" dirty="0">
                <a:latin typeface="Times New Roman"/>
                <a:ea typeface="+mj-ea"/>
                <a:cs typeface="Times New Roman"/>
              </a:rPr>
              <a:t>testes (forskes på)</a:t>
            </a:r>
            <a:endParaRPr lang="nb-NO" sz="4267" b="1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37995" y="5485876"/>
            <a:ext cx="95208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H1: Desto mer engasjert man er i problemløsning, desto mer IT støtte gir man sine kolleger</a:t>
            </a:r>
          </a:p>
          <a:p>
            <a:r>
              <a:rPr lang="nb-NO" dirty="0" smtClean="0"/>
              <a:t>H2: Jo mer tiltro man har til egen mestring av programvare, desto mer it støtte gir man sine kolleger</a:t>
            </a:r>
          </a:p>
          <a:p>
            <a:r>
              <a:rPr lang="nb-NO" dirty="0" smtClean="0"/>
              <a:t>H3: Det er signifikant forskjell på hvor mye It støtte til kolleger kvinner og menn bidrar med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5359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7" grpId="0"/>
      <p:bldP spid="18" grpId="0"/>
      <p:bldP spid="19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794" y="228904"/>
            <a:ext cx="10364451" cy="876328"/>
          </a:xfrm>
        </p:spPr>
        <p:txBody>
          <a:bodyPr/>
          <a:lstStyle/>
          <a:p>
            <a:r>
              <a:rPr lang="nb-NO" dirty="0" smtClean="0"/>
              <a:t>Krav om normalfordelte data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94846"/>
            <a:ext cx="10363826" cy="4296354"/>
          </a:xfrm>
        </p:spPr>
        <p:txBody>
          <a:bodyPr/>
          <a:lstStyle/>
          <a:p>
            <a:r>
              <a:rPr lang="nb-NO" dirty="0" smtClean="0"/>
              <a:t>Vi ønsker optimal variasjon i datamaterialet</a:t>
            </a:r>
            <a:endParaRPr lang="nb-NO" dirty="0"/>
          </a:p>
          <a:p>
            <a:r>
              <a:rPr lang="nb-NO" dirty="0" smtClean="0"/>
              <a:t>Regresjonsanalyse </a:t>
            </a:r>
            <a:r>
              <a:rPr lang="nb-NO" b="1" dirty="0" smtClean="0"/>
              <a:t>KREVER</a:t>
            </a:r>
            <a:r>
              <a:rPr lang="nb-NO" dirty="0" smtClean="0"/>
              <a:t> normalfordelte data</a:t>
            </a:r>
          </a:p>
          <a:p>
            <a:pPr lvl="1"/>
            <a:r>
              <a:rPr lang="nb-NO" dirty="0" err="1" smtClean="0"/>
              <a:t>Skewness</a:t>
            </a:r>
            <a:r>
              <a:rPr lang="nb-NO" dirty="0" smtClean="0"/>
              <a:t> &lt; +- 2 og </a:t>
            </a:r>
            <a:r>
              <a:rPr lang="nb-NO" dirty="0" err="1" smtClean="0"/>
              <a:t>Kurtosis</a:t>
            </a:r>
            <a:r>
              <a:rPr lang="nb-NO" dirty="0" smtClean="0"/>
              <a:t> &lt;+-4 er akseptabelt</a:t>
            </a:r>
          </a:p>
          <a:p>
            <a:r>
              <a:rPr lang="nb-NO" dirty="0" smtClean="0"/>
              <a:t> Hvert item (spørsmål) testes</a:t>
            </a:r>
            <a:endParaRPr lang="nb-NO" dirty="0"/>
          </a:p>
        </p:txBody>
      </p:sp>
      <p:pic>
        <p:nvPicPr>
          <p:cNvPr id="1026" name="Picture 2" descr="https://upload.wikimedia.org/wikipedia/commons/thumb/d/de/Comparison_mean_median_mode.svg/300px-Comparison_mean_median_mod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50" y="3461797"/>
            <a:ext cx="3979103" cy="298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esultat for normalfordeling skew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462" y="2943690"/>
            <a:ext cx="3984116" cy="112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116" y="4664733"/>
            <a:ext cx="2647950" cy="1724025"/>
          </a:xfrm>
          <a:prstGeom prst="rect">
            <a:avLst/>
          </a:prstGeom>
        </p:spPr>
      </p:pic>
      <p:pic>
        <p:nvPicPr>
          <p:cNvPr id="1034" name="Picture 10" descr="Bilderesultat for normalfordeling skewnes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024" y="4664733"/>
            <a:ext cx="2674646" cy="174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16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Klassisk test-teori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sz="8000" dirty="0" err="1" smtClean="0"/>
              <a:t>X</a:t>
            </a:r>
            <a:r>
              <a:rPr lang="nb-NO" sz="8000" dirty="0" smtClean="0"/>
              <a:t> = t + </a:t>
            </a:r>
            <a:r>
              <a:rPr lang="nb-NO" sz="8000" dirty="0" smtClean="0">
                <a:solidFill>
                  <a:srgbClr val="FF0000"/>
                </a:solidFill>
              </a:rPr>
              <a:t>e</a:t>
            </a:r>
            <a:r>
              <a:rPr lang="nb-NO" sz="8000" dirty="0" smtClean="0"/>
              <a:t> + </a:t>
            </a:r>
            <a:r>
              <a:rPr lang="nb-NO" sz="8000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endParaRPr lang="nb-NO" sz="8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1760" y="5425685"/>
            <a:ext cx="2500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 smtClean="0"/>
              <a:t>Observert verdi</a:t>
            </a:r>
          </a:p>
          <a:p>
            <a:r>
              <a:rPr lang="nb-NO" sz="2000" dirty="0" smtClean="0"/>
              <a:t>Verdiene vi samler inn</a:t>
            </a:r>
            <a:endParaRPr lang="nb-NO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909460" y="4082613"/>
            <a:ext cx="2018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 smtClean="0">
                <a:solidFill>
                  <a:srgbClr val="FF0000"/>
                </a:solidFill>
              </a:rPr>
              <a:t>Tilfeldige målefeil</a:t>
            </a:r>
            <a:endParaRPr lang="nb-NO" sz="2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3291" y="4612999"/>
            <a:ext cx="1359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 smtClean="0"/>
              <a:t>SANN verdi</a:t>
            </a:r>
            <a:endParaRPr lang="nb-NO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053840" y="3362447"/>
            <a:ext cx="33989" cy="1650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412509" y="3385547"/>
            <a:ext cx="9320" cy="1162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94120" y="3646743"/>
            <a:ext cx="2424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 smtClean="0">
                <a:solidFill>
                  <a:schemeClr val="accent5">
                    <a:lumMod val="75000"/>
                  </a:schemeClr>
                </a:solidFill>
              </a:rPr>
              <a:t>Systematiske målefeil</a:t>
            </a:r>
            <a:endParaRPr lang="nb-NO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29"/>
          <p:cNvCxnSpPr>
            <a:stCxn id="5" idx="0"/>
          </p:cNvCxnSpPr>
          <p:nvPr/>
        </p:nvCxnSpPr>
        <p:spPr>
          <a:xfrm flipH="1" flipV="1">
            <a:off x="6918935" y="3362447"/>
            <a:ext cx="1" cy="720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8331200" y="3271520"/>
            <a:ext cx="10160" cy="375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50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Reliabilitet – 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Pålitelighet </a:t>
            </a:r>
            <a:r>
              <a:rPr lang="nb-NO" dirty="0"/>
              <a:t>eller </a:t>
            </a:r>
            <a:r>
              <a:rPr lang="nb-NO" dirty="0">
                <a:solidFill>
                  <a:srgbClr val="FF0000"/>
                </a:solidFill>
              </a:rPr>
              <a:t>mangel på tilfeldige </a:t>
            </a:r>
            <a:r>
              <a:rPr lang="nb-NO" dirty="0" smtClean="0">
                <a:solidFill>
                  <a:srgbClr val="FF0000"/>
                </a:solidFill>
              </a:rPr>
              <a:t>målefeil</a:t>
            </a:r>
          </a:p>
          <a:p>
            <a:endParaRPr lang="nb-NO" dirty="0"/>
          </a:p>
          <a:p>
            <a:r>
              <a:rPr lang="nb-NO" dirty="0" smtClean="0"/>
              <a:t>Definisjonen av reliabilitet (mangel på tilfeldige målefeil) i klassisk test-teori krever gjentatte målinger foretatt på flere enheter</a:t>
            </a:r>
          </a:p>
          <a:p>
            <a:endParaRPr lang="nb-NO" dirty="0"/>
          </a:p>
          <a:p>
            <a:pPr lvl="1"/>
            <a:r>
              <a:rPr lang="nb-NO" dirty="0" smtClean="0"/>
              <a:t>Dette løses ved bruk av målemodeller (flere mål på samme begrep)</a:t>
            </a:r>
          </a:p>
          <a:p>
            <a:pPr lvl="1"/>
            <a:r>
              <a:rPr lang="nb-NO" dirty="0" smtClean="0"/>
              <a:t>Minimumskravet for at reliabilitet skal kunne måles er 2 indikatorer (utsagn/mål) for hvert teoretisk begrep, eller en indikator målt på to ulike tidspunkt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1929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Cronbachs</a:t>
            </a:r>
            <a:r>
              <a:rPr lang="nb-NO" dirty="0" smtClean="0"/>
              <a:t> Alpha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004" y="1893455"/>
            <a:ext cx="10707595" cy="4033210"/>
          </a:xfrm>
        </p:spPr>
        <p:txBody>
          <a:bodyPr>
            <a:normAutofit fontScale="92500" lnSpcReduction="10000"/>
          </a:bodyPr>
          <a:lstStyle/>
          <a:p>
            <a:r>
              <a:rPr lang="nb-NO" dirty="0" smtClean="0"/>
              <a:t>Det mest brukte målet på reliabilitet er </a:t>
            </a:r>
            <a:r>
              <a:rPr lang="nb-NO" dirty="0" err="1" smtClean="0"/>
              <a:t>Cronbachs</a:t>
            </a:r>
            <a:r>
              <a:rPr lang="nb-NO" dirty="0" smtClean="0"/>
              <a:t> Alpha</a:t>
            </a:r>
          </a:p>
          <a:p>
            <a:pPr lvl="1"/>
            <a:r>
              <a:rPr lang="nb-NO" dirty="0" smtClean="0"/>
              <a:t>Verdien på </a:t>
            </a:r>
            <a:r>
              <a:rPr lang="nb-NO" dirty="0" err="1" smtClean="0"/>
              <a:t>Cronbach</a:t>
            </a:r>
            <a:r>
              <a:rPr lang="nb-NO" dirty="0" smtClean="0"/>
              <a:t> Alpha øker med antall indikatorer (utsagn) og med den gjennomsnittlige korrelasjonen mellom dem</a:t>
            </a:r>
          </a:p>
          <a:p>
            <a:pPr lvl="2"/>
            <a:r>
              <a:rPr lang="nb-NO" dirty="0" smtClean="0"/>
              <a:t>Få indikatorer (utsagn), med høy intern korrelasjon gir høy verdi på </a:t>
            </a:r>
            <a:r>
              <a:rPr lang="nb-NO" dirty="0" err="1" smtClean="0"/>
              <a:t>Cronbach</a:t>
            </a:r>
            <a:r>
              <a:rPr lang="nb-NO" dirty="0" smtClean="0"/>
              <a:t>  (&lt;0,7)</a:t>
            </a:r>
          </a:p>
          <a:p>
            <a:pPr lvl="2"/>
            <a:r>
              <a:rPr lang="nb-NO" dirty="0" smtClean="0"/>
              <a:t>Mange indikatorer (utsagn) med «lav» intern korrelasjon kan også gi høy verdi på </a:t>
            </a:r>
            <a:r>
              <a:rPr lang="nb-NO" dirty="0" err="1" smtClean="0"/>
              <a:t>Cronbah</a:t>
            </a:r>
            <a:r>
              <a:rPr lang="nb-NO" dirty="0" smtClean="0"/>
              <a:t> Alpha </a:t>
            </a:r>
          </a:p>
          <a:p>
            <a:pPr lvl="3"/>
            <a:r>
              <a:rPr lang="nb-NO" dirty="0" smtClean="0"/>
              <a:t>Er den gjennomsnittlige korrelasjonen mellom indikatorene lav </a:t>
            </a:r>
            <a:r>
              <a:rPr lang="nb-NO" dirty="0" err="1" smtClean="0"/>
              <a:t>f.eks</a:t>
            </a:r>
            <a:r>
              <a:rPr lang="nb-NO" dirty="0" smtClean="0"/>
              <a:t> 0.20, må det hele 10 indikatorer til for å få en </a:t>
            </a:r>
            <a:r>
              <a:rPr lang="nb-NO" dirty="0" err="1" smtClean="0"/>
              <a:t>tilfredstillende</a:t>
            </a:r>
            <a:r>
              <a:rPr lang="nb-NO" dirty="0" smtClean="0"/>
              <a:t> verdi på </a:t>
            </a:r>
            <a:r>
              <a:rPr lang="nb-NO" dirty="0" err="1" smtClean="0"/>
              <a:t>Cronbach</a:t>
            </a:r>
            <a:r>
              <a:rPr lang="nb-NO" dirty="0" smtClean="0"/>
              <a:t> Alpha (&gt;0,7)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8262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97" y="285670"/>
            <a:ext cx="10364451" cy="908133"/>
          </a:xfrm>
        </p:spPr>
        <p:txBody>
          <a:bodyPr/>
          <a:lstStyle/>
          <a:p>
            <a:r>
              <a:rPr lang="nb-NO" dirty="0" smtClean="0"/>
              <a:t>Test av reliabilitet (pålitelighet)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65190"/>
            <a:ext cx="10363826" cy="4026009"/>
          </a:xfrm>
        </p:spPr>
        <p:txBody>
          <a:bodyPr/>
          <a:lstStyle/>
          <a:p>
            <a:r>
              <a:rPr lang="nb-NO" b="1" dirty="0" err="1" smtClean="0"/>
              <a:t>Cronbachs</a:t>
            </a:r>
            <a:r>
              <a:rPr lang="nb-NO" b="1" dirty="0" smtClean="0"/>
              <a:t> </a:t>
            </a:r>
            <a:r>
              <a:rPr lang="nb-NO" b="1" dirty="0"/>
              <a:t>alfa</a:t>
            </a:r>
            <a:r>
              <a:rPr lang="nb-NO" dirty="0"/>
              <a:t>. </a:t>
            </a:r>
            <a:r>
              <a:rPr lang="nb-NO" dirty="0" smtClean="0"/>
              <a:t>sjekker </a:t>
            </a:r>
            <a:r>
              <a:rPr lang="nb-NO" dirty="0"/>
              <a:t>konsistens mellom flere mål som antas å henge sammen. Er det liten eller ingen konsistens i skårene, går Alfa-verdien mot 0; er det god konsistens, går den mot 1</a:t>
            </a:r>
            <a:r>
              <a:rPr lang="nb-NO" dirty="0" smtClean="0"/>
              <a:t>.</a:t>
            </a:r>
          </a:p>
          <a:p>
            <a:r>
              <a:rPr lang="nb-NO" dirty="0" smtClean="0"/>
              <a:t>Hver refleksive målemodell </a:t>
            </a:r>
            <a:r>
              <a:rPr lang="nb-NO" dirty="0" smtClean="0"/>
              <a:t>testes</a:t>
            </a:r>
          </a:p>
          <a:p>
            <a:r>
              <a:rPr lang="nb-NO" dirty="0" smtClean="0"/>
              <a:t>En verdi &gt;0,7 er akseptabel</a:t>
            </a:r>
            <a:endParaRPr lang="nb-NO" dirty="0" smtClean="0"/>
          </a:p>
          <a:p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878" y="3163374"/>
            <a:ext cx="4564370" cy="3246623"/>
          </a:xfrm>
          <a:prstGeom prst="rect">
            <a:avLst/>
          </a:prstGeom>
        </p:spPr>
      </p:pic>
      <p:pic>
        <p:nvPicPr>
          <p:cNvPr id="2052" name="Picture 4" descr="Bilderesultat for cronbachs alf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948" y="4213795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6506505" y="4476584"/>
            <a:ext cx="3714455" cy="6202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33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Validitet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16768"/>
            <a:ext cx="10363826" cy="3974432"/>
          </a:xfrm>
        </p:spPr>
        <p:txBody>
          <a:bodyPr>
            <a:normAutofit fontScale="77500" lnSpcReduction="20000"/>
          </a:bodyPr>
          <a:lstStyle/>
          <a:p>
            <a:r>
              <a:rPr lang="nb-NO" dirty="0" smtClean="0"/>
              <a:t>Gyldighet eller </a:t>
            </a:r>
            <a:r>
              <a:rPr lang="nb-NO" dirty="0" smtClean="0">
                <a:solidFill>
                  <a:schemeClr val="accent5">
                    <a:lumMod val="75000"/>
                  </a:schemeClr>
                </a:solidFill>
              </a:rPr>
              <a:t>mangel på systematiske målefeil</a:t>
            </a:r>
          </a:p>
          <a:p>
            <a:endParaRPr lang="nb-NO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nb-NO" dirty="0" smtClean="0"/>
              <a:t>Hvor godt dataene representerer fenomenet </a:t>
            </a:r>
          </a:p>
          <a:p>
            <a:pPr lvl="1"/>
            <a:r>
              <a:rPr lang="nb-NO" dirty="0" smtClean="0"/>
              <a:t>Det er mange former for validitet</a:t>
            </a:r>
          </a:p>
          <a:p>
            <a:pPr lvl="1"/>
            <a:r>
              <a:rPr lang="nb-NO" dirty="0" smtClean="0"/>
              <a:t>Noe løses gjennom «sunn fornuft» – face </a:t>
            </a:r>
            <a:r>
              <a:rPr lang="nb-NO" dirty="0" err="1" smtClean="0"/>
              <a:t>validity</a:t>
            </a:r>
            <a:endParaRPr lang="nb-NO" dirty="0" smtClean="0"/>
          </a:p>
          <a:p>
            <a:pPr lvl="1"/>
            <a:endParaRPr lang="nb-NO" dirty="0" smtClean="0"/>
          </a:p>
          <a:p>
            <a:pPr lvl="1"/>
            <a:r>
              <a:rPr lang="nb-NO" dirty="0" smtClean="0"/>
              <a:t>Mens begrepsvaliditet er et typisk målingsfenomen </a:t>
            </a:r>
          </a:p>
          <a:p>
            <a:pPr lvl="2"/>
            <a:r>
              <a:rPr lang="nb-NO" dirty="0" smtClean="0"/>
              <a:t>Måler vi det vi tror vi måler?</a:t>
            </a:r>
          </a:p>
          <a:p>
            <a:pPr lvl="3"/>
            <a:r>
              <a:rPr lang="nb-NO" dirty="0" smtClean="0"/>
              <a:t>Er begrepet endimensjonalt?</a:t>
            </a:r>
          </a:p>
          <a:p>
            <a:pPr lvl="3"/>
            <a:r>
              <a:rPr lang="nb-NO" dirty="0" smtClean="0"/>
              <a:t>Er begrepene ulike fra hverandre?</a:t>
            </a:r>
          </a:p>
          <a:p>
            <a:pPr lvl="3"/>
            <a:r>
              <a:rPr lang="nb-NO" dirty="0" smtClean="0"/>
              <a:t>Begrepsvaliditet kan testet statistisk dersom man benytter refleksive målemodeller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796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9666" y="341742"/>
            <a:ext cx="10364787" cy="1346197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Test av validitet (gyldighet)</a:t>
            </a:r>
            <a:br>
              <a:rPr lang="nb-NO" dirty="0" smtClean="0"/>
            </a:br>
            <a:r>
              <a:rPr lang="nb-NO" dirty="0" smtClean="0"/>
              <a:t>Bekreftende </a:t>
            </a:r>
            <a:r>
              <a:rPr lang="nb-NO" dirty="0"/>
              <a:t>Konvergent faktoranalyse</a:t>
            </a:r>
            <a:br>
              <a:rPr lang="nb-NO" dirty="0"/>
            </a:br>
            <a:endParaRPr lang="nb-NO" dirty="0"/>
          </a:p>
        </p:txBody>
      </p:sp>
      <p:sp>
        <p:nvSpPr>
          <p:cNvPr id="4" name="Rectangle 3"/>
          <p:cNvSpPr/>
          <p:nvPr/>
        </p:nvSpPr>
        <p:spPr>
          <a:xfrm>
            <a:off x="301524" y="1765190"/>
            <a:ext cx="41634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Roboto"/>
              </a:rPr>
              <a:t>Maximum Likelihood Estimation is a technique employed in </a:t>
            </a:r>
            <a:r>
              <a:rPr lang="en-US" u="sng" dirty="0">
                <a:solidFill>
                  <a:srgbClr val="111111"/>
                </a:solidFill>
                <a:latin typeface="Roboto"/>
              </a:rPr>
              <a:t>confirmatory factor analysis</a:t>
            </a:r>
            <a:r>
              <a:rPr lang="en-US" dirty="0">
                <a:solidFill>
                  <a:srgbClr val="111111"/>
                </a:solidFill>
                <a:latin typeface="Roboto"/>
              </a:rPr>
              <a:t> to estimate parameters for a model, in which you specify explicitly the expected relations between the factors and the endogenous variables. Then you examine the goodness-of-fit of your specifications. Instead of rotating, you may delete paths with small coefficients and repeat the process, until the fit improves.</a:t>
            </a:r>
            <a:endParaRPr lang="nb-N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1849" t="7788" r="71731" b="53914"/>
          <a:stretch/>
        </p:blipFill>
        <p:spPr>
          <a:xfrm>
            <a:off x="5542060" y="1765190"/>
            <a:ext cx="2965838" cy="42119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1815" t="26668" r="75220" b="38236"/>
          <a:stretch/>
        </p:blipFill>
        <p:spPr>
          <a:xfrm>
            <a:off x="8628488" y="1687939"/>
            <a:ext cx="2535143" cy="4289184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5210175" y="3384263"/>
            <a:ext cx="3418313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 flipH="1">
            <a:off x="4181475" y="3839548"/>
            <a:ext cx="1529300" cy="223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29744" y="6008127"/>
            <a:ext cx="4059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Fjerner ett spørsmål, og kjører ny analyse.</a:t>
            </a:r>
          </a:p>
          <a:p>
            <a:r>
              <a:rPr lang="nb-NO" dirty="0" smtClean="0"/>
              <a:t>Prøv og feil med ett og ett spørsmål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3080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mal -NO">
  <a:themeElements>
    <a:clrScheme name="Custom 39">
      <a:dk1>
        <a:srgbClr val="252525"/>
      </a:dk1>
      <a:lt1>
        <a:sysClr val="window" lastClr="FFFFFF"/>
      </a:lt1>
      <a:dk2>
        <a:srgbClr val="7E9492"/>
      </a:dk2>
      <a:lt2>
        <a:srgbClr val="D6E0E3"/>
      </a:lt2>
      <a:accent1>
        <a:srgbClr val="4B4CAD"/>
      </a:accent1>
      <a:accent2>
        <a:srgbClr val="3BAFA2"/>
      </a:accent2>
      <a:accent3>
        <a:srgbClr val="00978A"/>
      </a:accent3>
      <a:accent4>
        <a:srgbClr val="FFD240"/>
      </a:accent4>
      <a:accent5>
        <a:srgbClr val="D64349"/>
      </a:accent5>
      <a:accent6>
        <a:srgbClr val="27B2D0"/>
      </a:accent6>
      <a:hlink>
        <a:srgbClr val="005B9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mal USN Handelshøyskolen [Read-Only]" id="{9CCC2F62-31D1-4472-B780-D1CD9AB6C23D}" vid="{5672C52A-4878-4157-A724-0C69F7A71D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PPmal USN Handelshøyskolen</Template>
  <TotalTime>2978</TotalTime>
  <Words>618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Roboto</vt:lpstr>
      <vt:lpstr>Times New Roman</vt:lpstr>
      <vt:lpstr>Powerpointmal -NO</vt:lpstr>
      <vt:lpstr>Inspeksjon av datamaterialet før en hypotesetestende undersøkelse</vt:lpstr>
      <vt:lpstr>PowerPoint Presentation</vt:lpstr>
      <vt:lpstr>Krav om normalfordelte data</vt:lpstr>
      <vt:lpstr>Klassisk test-teori</vt:lpstr>
      <vt:lpstr>Reliabilitet – </vt:lpstr>
      <vt:lpstr>Cronbachs Alpha</vt:lpstr>
      <vt:lpstr>Test av reliabilitet (pålitelighet)</vt:lpstr>
      <vt:lpstr>Validitet</vt:lpstr>
      <vt:lpstr>Test av validitet (gyldighet) Bekreftende Konvergent faktoranalyse </vt:lpstr>
      <vt:lpstr>PowerPoint Presentation</vt:lpstr>
    </vt:vector>
  </TitlesOfParts>
  <Company>HBV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Inspeksjon av datamaterialet før en hypotesetestende undersøkelse</dc:title>
  <dc:creator>Anne Mathisrud Sørebø</dc:creator>
  <cp:lastModifiedBy>Anne Mathisrud Sørebø</cp:lastModifiedBy>
  <cp:revision>23</cp:revision>
  <cp:lastPrinted>2019-03-11T09:45:42Z</cp:lastPrinted>
  <dcterms:created xsi:type="dcterms:W3CDTF">2017-03-17T10:41:51Z</dcterms:created>
  <dcterms:modified xsi:type="dcterms:W3CDTF">2021-03-15T10:48:08Z</dcterms:modified>
</cp:coreProperties>
</file>